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0"/>
  </p:notesMasterIdLst>
  <p:sldIdLst>
    <p:sldId id="320" r:id="rId2"/>
    <p:sldId id="338" r:id="rId3"/>
    <p:sldId id="321" r:id="rId4"/>
    <p:sldId id="322" r:id="rId5"/>
    <p:sldId id="323" r:id="rId6"/>
    <p:sldId id="324" r:id="rId7"/>
    <p:sldId id="325" r:id="rId8"/>
    <p:sldId id="400" r:id="rId9"/>
    <p:sldId id="326" r:id="rId10"/>
    <p:sldId id="469" r:id="rId11"/>
    <p:sldId id="344" r:id="rId12"/>
    <p:sldId id="345" r:id="rId13"/>
    <p:sldId id="346" r:id="rId14"/>
    <p:sldId id="347" r:id="rId15"/>
    <p:sldId id="470" r:id="rId16"/>
    <p:sldId id="339" r:id="rId17"/>
    <p:sldId id="405" r:id="rId18"/>
    <p:sldId id="340" r:id="rId19"/>
    <p:sldId id="407" r:id="rId20"/>
    <p:sldId id="378" r:id="rId21"/>
    <p:sldId id="379" r:id="rId22"/>
    <p:sldId id="401" r:id="rId23"/>
    <p:sldId id="327" r:id="rId24"/>
    <p:sldId id="348" r:id="rId25"/>
    <p:sldId id="349" r:id="rId26"/>
    <p:sldId id="411" r:id="rId27"/>
    <p:sldId id="350" r:id="rId28"/>
    <p:sldId id="413" r:id="rId29"/>
    <p:sldId id="414" r:id="rId30"/>
    <p:sldId id="380" r:id="rId31"/>
    <p:sldId id="381" r:id="rId32"/>
    <p:sldId id="402" r:id="rId33"/>
    <p:sldId id="328" r:id="rId34"/>
    <p:sldId id="352" r:id="rId35"/>
    <p:sldId id="353" r:id="rId36"/>
    <p:sldId id="419" r:id="rId37"/>
    <p:sldId id="420" r:id="rId38"/>
    <p:sldId id="354" r:id="rId39"/>
    <p:sldId id="421" r:id="rId40"/>
    <p:sldId id="355" r:id="rId41"/>
    <p:sldId id="423" r:id="rId42"/>
    <p:sldId id="382" r:id="rId43"/>
    <p:sldId id="383" r:id="rId44"/>
    <p:sldId id="403" r:id="rId45"/>
    <p:sldId id="329" r:id="rId46"/>
    <p:sldId id="357" r:id="rId47"/>
    <p:sldId id="427" r:id="rId48"/>
    <p:sldId id="428" r:id="rId49"/>
    <p:sldId id="358" r:id="rId50"/>
    <p:sldId id="429" r:id="rId51"/>
    <p:sldId id="430" r:id="rId52"/>
    <p:sldId id="384" r:id="rId53"/>
    <p:sldId id="385" r:id="rId54"/>
    <p:sldId id="404" r:id="rId55"/>
    <p:sldId id="330" r:id="rId56"/>
    <p:sldId id="361" r:id="rId57"/>
    <p:sldId id="435" r:id="rId58"/>
    <p:sldId id="436" r:id="rId59"/>
    <p:sldId id="386" r:id="rId60"/>
    <p:sldId id="387" r:id="rId61"/>
    <p:sldId id="331" r:id="rId62"/>
    <p:sldId id="362" r:id="rId63"/>
    <p:sldId id="364" r:id="rId64"/>
    <p:sldId id="363" r:id="rId65"/>
    <p:sldId id="365" r:id="rId66"/>
    <p:sldId id="388" r:id="rId67"/>
    <p:sldId id="389" r:id="rId68"/>
    <p:sldId id="332" r:id="rId69"/>
    <p:sldId id="366" r:id="rId70"/>
    <p:sldId id="367" r:id="rId71"/>
    <p:sldId id="447" r:id="rId72"/>
    <p:sldId id="448" r:id="rId73"/>
    <p:sldId id="368" r:id="rId74"/>
    <p:sldId id="450" r:id="rId75"/>
    <p:sldId id="449" r:id="rId76"/>
    <p:sldId id="391" r:id="rId77"/>
    <p:sldId id="471" r:id="rId78"/>
    <p:sldId id="333" r:id="rId79"/>
    <p:sldId id="369" r:id="rId80"/>
    <p:sldId id="370" r:id="rId81"/>
    <p:sldId id="453" r:id="rId82"/>
    <p:sldId id="454" r:id="rId83"/>
    <p:sldId id="392" r:id="rId84"/>
    <p:sldId id="393" r:id="rId85"/>
    <p:sldId id="472" r:id="rId86"/>
    <p:sldId id="334" r:id="rId87"/>
    <p:sldId id="371" r:id="rId88"/>
    <p:sldId id="455" r:id="rId89"/>
    <p:sldId id="394" r:id="rId90"/>
    <p:sldId id="395" r:id="rId91"/>
    <p:sldId id="335" r:id="rId92"/>
    <p:sldId id="373" r:id="rId93"/>
    <p:sldId id="374" r:id="rId94"/>
    <p:sldId id="396" r:id="rId95"/>
    <p:sldId id="397" r:id="rId96"/>
    <p:sldId id="336" r:id="rId97"/>
    <p:sldId id="375" r:id="rId98"/>
    <p:sldId id="463" r:id="rId99"/>
    <p:sldId id="464" r:id="rId100"/>
    <p:sldId id="376" r:id="rId101"/>
    <p:sldId id="466" r:id="rId102"/>
    <p:sldId id="465" r:id="rId103"/>
    <p:sldId id="377" r:id="rId104"/>
    <p:sldId id="467" r:id="rId105"/>
    <p:sldId id="468" r:id="rId106"/>
    <p:sldId id="398" r:id="rId107"/>
    <p:sldId id="399" r:id="rId108"/>
    <p:sldId id="337" r:id="rId10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4571" autoAdjust="0"/>
  </p:normalViewPr>
  <p:slideViewPr>
    <p:cSldViewPr snapToGrid="0">
      <p:cViewPr varScale="1">
        <p:scale>
          <a:sx n="74" d="100"/>
          <a:sy n="74" d="100"/>
        </p:scale>
        <p:origin x="-2670" y="-96"/>
      </p:cViewPr>
      <p:guideLst>
        <p:guide orient="horz" pos="2160"/>
        <p:guide pos="2880"/>
      </p:guideLst>
    </p:cSldViewPr>
  </p:slideViewPr>
  <p:outlineViewPr>
    <p:cViewPr>
      <p:scale>
        <a:sx n="33" d="100"/>
        <a:sy n="33" d="100"/>
      </p:scale>
      <p:origin x="0" y="0"/>
    </p:cViewPr>
  </p:outlineViewPr>
  <p:notesTextViewPr>
    <p:cViewPr>
      <p:scale>
        <a:sx n="1" d="1"/>
        <a:sy n="1" d="1"/>
      </p:scale>
      <p:origin x="0" y="3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1070211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the King James Version also</a:t>
            </a:r>
            <a:r>
              <a:rPr lang="en-US" baseline="0" dirty="0" smtClean="0"/>
              <a:t> includes the words which </a:t>
            </a:r>
          </a:p>
          <a:p>
            <a:r>
              <a:rPr lang="en-US" baseline="0" dirty="0" smtClean="0"/>
              <a:t>follow “Christ Jesus”, namely “who walk not after the flesh, </a:t>
            </a:r>
          </a:p>
          <a:p>
            <a:r>
              <a:rPr lang="en-US" baseline="0" dirty="0" smtClean="0"/>
              <a:t>but after the Spirit.”</a:t>
            </a:r>
          </a:p>
          <a:p>
            <a:endParaRPr lang="en-US" baseline="0" dirty="0" smtClean="0"/>
          </a:p>
          <a:p>
            <a:r>
              <a:rPr lang="en-US" baseline="0" dirty="0" smtClean="0"/>
              <a:t>This is because it was translated from the more traditional </a:t>
            </a:r>
          </a:p>
          <a:p>
            <a:r>
              <a:rPr lang="en-US" baseline="0" dirty="0" smtClean="0"/>
              <a:t>Greek text based on the </a:t>
            </a:r>
            <a:r>
              <a:rPr lang="en-US" baseline="0" dirty="0" err="1" smtClean="0"/>
              <a:t>Textus</a:t>
            </a:r>
            <a:r>
              <a:rPr lang="en-US" baseline="0" dirty="0" smtClean="0"/>
              <a:t> </a:t>
            </a:r>
            <a:r>
              <a:rPr lang="en-US" baseline="0" dirty="0" err="1" smtClean="0"/>
              <a:t>Receptus</a:t>
            </a:r>
            <a:r>
              <a:rPr lang="en-US" baseline="0" dirty="0" smtClean="0"/>
              <a:t>. It also matches </a:t>
            </a:r>
          </a:p>
          <a:p>
            <a:r>
              <a:rPr lang="en-US" baseline="0" dirty="0" smtClean="0"/>
              <a:t>the text of the fifth century Codex </a:t>
            </a:r>
            <a:r>
              <a:rPr lang="en-US" baseline="0" dirty="0" err="1" smtClean="0"/>
              <a:t>Alexandrinus</a:t>
            </a:r>
            <a:r>
              <a:rPr lang="en-US" baseline="0" dirty="0" smtClean="0"/>
              <a:t>, as well as </a:t>
            </a:r>
          </a:p>
          <a:p>
            <a:r>
              <a:rPr lang="en-US" baseline="0" dirty="0" smtClean="0"/>
              <a:t>the overwhelming majority of all other extant Greek </a:t>
            </a:r>
          </a:p>
          <a:p>
            <a:r>
              <a:rPr lang="en-US" baseline="0" dirty="0" smtClean="0"/>
              <a:t>manuscripts.</a:t>
            </a:r>
          </a:p>
          <a:p>
            <a:endParaRPr lang="en-US" baseline="0" dirty="0" smtClean="0"/>
          </a:p>
          <a:p>
            <a:r>
              <a:rPr lang="en-US" baseline="0" dirty="0" smtClean="0"/>
              <a:t>It’s also instructive to note that, although Codex </a:t>
            </a:r>
            <a:r>
              <a:rPr lang="en-US" baseline="0" dirty="0" err="1" smtClean="0"/>
              <a:t>Sinaiticus</a:t>
            </a:r>
            <a:r>
              <a:rPr lang="en-US" baseline="0" dirty="0" smtClean="0"/>
              <a:t>, </a:t>
            </a:r>
          </a:p>
          <a:p>
            <a:r>
              <a:rPr lang="en-US" baseline="0" dirty="0" smtClean="0"/>
              <a:t>as originally written in the fourth century, supports the </a:t>
            </a:r>
          </a:p>
          <a:p>
            <a:r>
              <a:rPr lang="en-US" baseline="0" dirty="0" smtClean="0"/>
              <a:t>New International Version, it also bears a sixth century </a:t>
            </a:r>
          </a:p>
          <a:p>
            <a:r>
              <a:rPr lang="en-US" baseline="0" dirty="0" smtClean="0"/>
              <a:t>correction which supports the King James Version’s </a:t>
            </a:r>
          </a:p>
          <a:p>
            <a:r>
              <a:rPr lang="en-US" baseline="0" dirty="0" smtClean="0"/>
              <a:t>wording instead.</a:t>
            </a:r>
          </a:p>
          <a:p>
            <a:endParaRPr lang="en-US" baseline="0" dirty="0" smtClean="0"/>
          </a:p>
          <a:p>
            <a:r>
              <a:rPr lang="en-US" baseline="0" dirty="0" smtClean="0"/>
              <a:t>I understand the thought processes of the modern textual </a:t>
            </a:r>
          </a:p>
          <a:p>
            <a:r>
              <a:rPr lang="en-US" baseline="0" dirty="0" smtClean="0"/>
              <a:t>critics which led to the exclusion of the words, “</a:t>
            </a:r>
            <a:r>
              <a:rPr lang="en-US" baseline="0" dirty="0" smtClean="0"/>
              <a:t>who walk </a:t>
            </a:r>
          </a:p>
          <a:p>
            <a:r>
              <a:rPr lang="en-US" baseline="0" dirty="0" smtClean="0"/>
              <a:t>not after the flesh, but after the Spirit” from the New </a:t>
            </a:r>
          </a:p>
          <a:p>
            <a:r>
              <a:rPr lang="en-US" baseline="0" dirty="0" smtClean="0"/>
              <a:t>International Version, and their arguments do indeed </a:t>
            </a:r>
          </a:p>
          <a:p>
            <a:r>
              <a:rPr lang="en-US" baseline="0" dirty="0" smtClean="0"/>
              <a:t>have some merit. </a:t>
            </a:r>
          </a:p>
          <a:p>
            <a:endParaRPr lang="en-US" dirty="0" smtClean="0"/>
          </a:p>
          <a:p>
            <a:r>
              <a:rPr lang="en-US" dirty="0" smtClean="0"/>
              <a:t>But, I don’t find those arguments to be as overwhelming </a:t>
            </a:r>
          </a:p>
          <a:p>
            <a:r>
              <a:rPr lang="en-US" dirty="0" smtClean="0"/>
              <a:t>as they propose.</a:t>
            </a:r>
            <a:r>
              <a:rPr lang="en-US" baseline="0" dirty="0" smtClean="0"/>
              <a:t> Instead, I see reason to give more </a:t>
            </a:r>
          </a:p>
          <a:p>
            <a:r>
              <a:rPr lang="en-US" baseline="0" dirty="0" smtClean="0"/>
              <a:t>weight than they do to the possibility that the traditional </a:t>
            </a:r>
          </a:p>
          <a:p>
            <a:r>
              <a:rPr lang="en-US" baseline="0" dirty="0" smtClean="0"/>
              <a:t>wording is original. </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154568014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Zoopoieo</a:t>
            </a:r>
            <a:r>
              <a:rPr lang="en-US" dirty="0" smtClean="0"/>
              <a:t> means </a:t>
            </a:r>
            <a:r>
              <a:rPr lang="en-US" sz="1200" b="0" i="0" dirty="0" smtClean="0"/>
              <a:t>to cause to live; that is, to make alive, </a:t>
            </a:r>
          </a:p>
          <a:p>
            <a:r>
              <a:rPr lang="en-US" sz="1200" b="0" i="0" dirty="0" smtClean="0"/>
              <a:t>or to give life to.</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3549403470"/>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Thenetos</a:t>
            </a:r>
            <a:r>
              <a:rPr lang="en-US" dirty="0" smtClean="0"/>
              <a:t> literally means mortal.</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3549403470"/>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In Mere Christianity, C. S. Lewis wrote:</a:t>
            </a:r>
          </a:p>
          <a:p>
            <a:endParaRPr lang="en-US" dirty="0" smtClean="0"/>
          </a:p>
          <a:p>
            <a:pPr rtl="0"/>
            <a:r>
              <a:rPr lang="en-US" sz="1200" dirty="0" smtClean="0"/>
              <a:t>Creatures are not born with desires unless satisfaction for </a:t>
            </a:r>
          </a:p>
          <a:p>
            <a:pPr rtl="0"/>
            <a:r>
              <a:rPr lang="en-US" sz="1200" dirty="0" smtClean="0"/>
              <a:t>those desires exists. </a:t>
            </a:r>
          </a:p>
          <a:p>
            <a:pPr rtl="0"/>
            <a:endParaRPr lang="en-US" sz="1200" dirty="0" smtClean="0"/>
          </a:p>
          <a:p>
            <a:pPr rtl="0"/>
            <a:r>
              <a:rPr lang="en-US" sz="1200" dirty="0" smtClean="0"/>
              <a:t>A baby feels hunger; well, there is such a thing as food. </a:t>
            </a:r>
          </a:p>
          <a:p>
            <a:pPr rtl="0"/>
            <a:endParaRPr lang="en-US" sz="1200" dirty="0" smtClean="0"/>
          </a:p>
          <a:p>
            <a:pPr rtl="0"/>
            <a:r>
              <a:rPr lang="en-US" sz="1200" dirty="0" smtClean="0"/>
              <a:t>A duckling wants to swim; well, there is such a thing as </a:t>
            </a:r>
          </a:p>
          <a:p>
            <a:pPr rtl="0"/>
            <a:r>
              <a:rPr lang="en-US" sz="1200" dirty="0" smtClean="0"/>
              <a:t>water.…</a:t>
            </a:r>
          </a:p>
          <a:p>
            <a:pPr rtl="0"/>
            <a:endParaRPr lang="en-US" sz="1200" dirty="0" smtClean="0"/>
          </a:p>
          <a:p>
            <a:pPr rtl="0"/>
            <a:r>
              <a:rPr lang="en-US" sz="1200" dirty="0" smtClean="0"/>
              <a:t>If I find in myself a desire that no experience in this world </a:t>
            </a:r>
          </a:p>
          <a:p>
            <a:pPr rtl="0"/>
            <a:r>
              <a:rPr lang="en-US" sz="1200" dirty="0" smtClean="0"/>
              <a:t>can satisfy, the most probable explanation is that I was </a:t>
            </a:r>
          </a:p>
          <a:p>
            <a:pPr rtl="0"/>
            <a:r>
              <a:rPr lang="en-US" sz="1200" dirty="0" smtClean="0"/>
              <a:t>made for another world. </a:t>
            </a:r>
          </a:p>
          <a:p>
            <a:pPr rtl="0"/>
            <a:endParaRPr lang="en-US" sz="1200" dirty="0" smtClean="0"/>
          </a:p>
          <a:p>
            <a:pPr rtl="0"/>
            <a:r>
              <a:rPr lang="en-US" sz="1200" dirty="0" smtClean="0"/>
              <a:t>If none of my earthly pleasures satisfy it, that does not </a:t>
            </a:r>
          </a:p>
          <a:p>
            <a:pPr rtl="0"/>
            <a:r>
              <a:rPr lang="en-US" sz="1200" dirty="0" smtClean="0"/>
              <a:t>prove that the universe is a fraud. Probably, earthly </a:t>
            </a:r>
          </a:p>
          <a:p>
            <a:pPr rtl="0"/>
            <a:r>
              <a:rPr lang="en-US" sz="1200" dirty="0" smtClean="0"/>
              <a:t>pleasures were never meant to satisfy it, but only to </a:t>
            </a:r>
          </a:p>
          <a:p>
            <a:pPr rtl="0"/>
            <a:r>
              <a:rPr lang="en-US" sz="1200" dirty="0" smtClean="0"/>
              <a:t>arouse it, to suggest the real thing.</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 168). Grand Rapids, MI: Zondervan </a:t>
            </a:r>
          </a:p>
          <a:p>
            <a:r>
              <a:rPr lang="en-US" b="0" i="0" u="none" strike="noStrike" baseline="0" dirty="0" smtClean="0"/>
              <a:t>Publishing 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a:t>
            </a:r>
            <a:r>
              <a:rPr lang="en-US" smtClean="0"/>
              <a:t>Romans 8:11</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err="1" smtClean="0"/>
              <a:t>ILLUS</a:t>
            </a:r>
            <a:r>
              <a:rPr lang="en-US" sz="1200" b="1" dirty="0" smtClean="0"/>
              <a:t>: </a:t>
            </a:r>
            <a:r>
              <a:rPr lang="en-US" sz="1200" dirty="0" smtClean="0"/>
              <a:t>In his writing on the victorious Christian life, </a:t>
            </a:r>
          </a:p>
          <a:p>
            <a:r>
              <a:rPr lang="en-US" sz="1200" dirty="0" smtClean="0"/>
              <a:t>Robertson </a:t>
            </a:r>
            <a:r>
              <a:rPr lang="en-US" sz="1200" dirty="0" err="1" smtClean="0"/>
              <a:t>McQuilkin</a:t>
            </a:r>
            <a:r>
              <a:rPr lang="en-US" sz="1200" dirty="0" smtClean="0"/>
              <a:t> suggests we imagine the following: </a:t>
            </a:r>
          </a:p>
          <a:p>
            <a:endParaRPr lang="en-US" sz="1200" dirty="0" smtClean="0"/>
          </a:p>
          <a:p>
            <a:r>
              <a:rPr lang="en-US" sz="1200" dirty="0" smtClean="0"/>
              <a:t>The President of the United States comes to speak at your </a:t>
            </a:r>
          </a:p>
          <a:p>
            <a:r>
              <a:rPr lang="en-US" sz="1200" dirty="0" smtClean="0"/>
              <a:t>local high school auditorium and the band strikes up “Hail </a:t>
            </a:r>
          </a:p>
          <a:p>
            <a:r>
              <a:rPr lang="en-US" sz="1200" dirty="0" smtClean="0"/>
              <a:t>to the Chief” as the president strides to the microphone. </a:t>
            </a:r>
          </a:p>
          <a:p>
            <a:endParaRPr lang="en-US" sz="1200" dirty="0" smtClean="0"/>
          </a:p>
          <a:p>
            <a:r>
              <a:rPr lang="en-US" sz="1200" dirty="0" smtClean="0"/>
              <a:t>The spotlight follows his every step. </a:t>
            </a:r>
          </a:p>
          <a:p>
            <a:endParaRPr lang="en-US" sz="1200" dirty="0" smtClean="0"/>
          </a:p>
          <a:p>
            <a:r>
              <a:rPr lang="en-US" sz="1200" dirty="0" smtClean="0"/>
              <a:t>Suddenly the crowd, as one, rises and—what’s this? </a:t>
            </a:r>
          </a:p>
          <a:p>
            <a:endParaRPr lang="en-US" sz="1200" dirty="0" smtClean="0"/>
          </a:p>
          <a:p>
            <a:r>
              <a:rPr lang="en-US" sz="1200" dirty="0" smtClean="0"/>
              <a:t>They turn their backs to the stage and, pointing to the </a:t>
            </a:r>
          </a:p>
          <a:p>
            <a:r>
              <a:rPr lang="en-US" sz="1200" dirty="0" smtClean="0"/>
              <a:t>balcony, erupt in applause for the fine performance of the </a:t>
            </a:r>
          </a:p>
          <a:p>
            <a:r>
              <a:rPr lang="en-US" sz="1200" dirty="0" smtClean="0"/>
              <a:t>spotlight operator! </a:t>
            </a:r>
          </a:p>
          <a:p>
            <a:endParaRPr lang="en-US" sz="1200" dirty="0" smtClean="0"/>
          </a:p>
          <a:p>
            <a:r>
              <a:rPr lang="en-US" sz="1200" dirty="0" smtClean="0"/>
              <a:t>Absurd? </a:t>
            </a:r>
          </a:p>
          <a:p>
            <a:endParaRPr lang="en-US" sz="1200" dirty="0" smtClean="0"/>
          </a:p>
          <a:p>
            <a:r>
              <a:rPr lang="en-US" sz="1200" dirty="0" smtClean="0"/>
              <a:t>Of course, </a:t>
            </a:r>
          </a:p>
          <a:p>
            <a:endParaRPr lang="en-US" sz="1200" dirty="0" smtClean="0"/>
          </a:p>
          <a:p>
            <a:r>
              <a:rPr lang="en-US" sz="1200" dirty="0" smtClean="0"/>
              <a:t>But it illustrates a truth about the Spirit. The Spirit </a:t>
            </a:r>
          </a:p>
          <a:p>
            <a:r>
              <a:rPr lang="en-US" sz="1200" dirty="0" smtClean="0"/>
              <a:t>glorifies—shines the spotlight on—the Son… </a:t>
            </a:r>
          </a:p>
          <a:p>
            <a:endParaRPr lang="en-US" sz="1200" dirty="0" smtClean="0"/>
          </a:p>
          <a:p>
            <a:r>
              <a:rPr lang="en-US" sz="1200" dirty="0" smtClean="0"/>
              <a:t>We must not focus so completely on the person and work </a:t>
            </a:r>
          </a:p>
          <a:p>
            <a:r>
              <a:rPr lang="en-US" sz="1200" dirty="0" smtClean="0"/>
              <a:t>of the Spirit that we lose sight of the central figure of time </a:t>
            </a:r>
          </a:p>
          <a:p>
            <a:r>
              <a:rPr lang="en-US" sz="1200" dirty="0" smtClean="0"/>
              <a:t>and eternity, the Lord Jesus Christ.</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 438). Nashville: </a:t>
            </a:r>
          </a:p>
          <a:p>
            <a:r>
              <a:rPr lang="en-US" b="0" i="0" u="none" strike="noStrike" baseline="0" dirty="0" smtClean="0"/>
              <a:t>Thomas Nelson Publishers.</a:t>
            </a:r>
          </a:p>
          <a:p>
            <a:endParaRPr lang="en-US"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1030582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 whether the original language in verse one </a:t>
            </a:r>
          </a:p>
          <a:p>
            <a:r>
              <a:rPr lang="en-US" dirty="0" smtClean="0"/>
              <a:t>included these words following “Christ Jesus” or not:</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3434164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thought behind the words have not been lost,</a:t>
            </a:r>
            <a:r>
              <a:rPr lang="en-US" baseline="0" dirty="0" smtClean="0"/>
              <a:t> because </a:t>
            </a:r>
          </a:p>
          <a:p>
            <a:r>
              <a:rPr lang="en-US" baseline="0" dirty="0" smtClean="0"/>
              <a:t>of the parallel language of verse four in both versions.</a:t>
            </a:r>
          </a:p>
          <a:p>
            <a:endParaRPr lang="en-US" baseline="0" dirty="0" smtClean="0"/>
          </a:p>
          <a:p>
            <a:r>
              <a:rPr lang="en-US" baseline="0" dirty="0" smtClean="0"/>
              <a:t>Furthermore, that thought has also been presented in the </a:t>
            </a:r>
          </a:p>
          <a:p>
            <a:r>
              <a:rPr lang="en-US" baseline="0" dirty="0" smtClean="0"/>
              <a:t>New International Version of: </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2304104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of:</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3578889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3578889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for now, we’ll continue with the language presented in </a:t>
            </a:r>
          </a:p>
          <a:p>
            <a:r>
              <a:rPr lang="en-US" dirty="0" smtClean="0"/>
              <a:t>the New International Version of</a:t>
            </a:r>
            <a:r>
              <a:rPr lang="en-US" baseline="0" dirty="0" smtClean="0"/>
              <a:t> Romans 8:1.</a:t>
            </a:r>
          </a:p>
          <a:p>
            <a:endParaRPr lang="en-US" baseline="0" dirty="0" smtClean="0"/>
          </a:p>
          <a:p>
            <a:r>
              <a:rPr lang="en-US" baseline="0" dirty="0" smtClean="0"/>
              <a:t>+++++</a:t>
            </a:r>
          </a:p>
          <a:p>
            <a:endParaRPr lang="en-US" baseline="0" dirty="0" smtClean="0"/>
          </a:p>
          <a:p>
            <a:r>
              <a:rPr lang="en-US" baseline="0" dirty="0" smtClean="0"/>
              <a:t>John Calvin wrote:</a:t>
            </a:r>
          </a:p>
          <a:p>
            <a:endParaRPr lang="en-US" baseline="0" dirty="0" smtClean="0"/>
          </a:p>
          <a:p>
            <a:r>
              <a:rPr lang="en-US" baseline="0" dirty="0" smtClean="0"/>
              <a:t>“After having described the contest which the godly have </a:t>
            </a:r>
          </a:p>
          <a:p>
            <a:r>
              <a:rPr lang="en-US" baseline="0" dirty="0" smtClean="0"/>
              <a:t>perpetually with their own flesh, he returns to the </a:t>
            </a:r>
          </a:p>
          <a:p>
            <a:r>
              <a:rPr lang="en-US" baseline="0" dirty="0" smtClean="0"/>
              <a:t>consolation, which was very needful for them, and which </a:t>
            </a:r>
          </a:p>
          <a:p>
            <a:r>
              <a:rPr lang="en-US" b="0" i="0" baseline="0" dirty="0" smtClean="0"/>
              <a:t>he had before mentioned; and it was this, - </a:t>
            </a:r>
          </a:p>
          <a:p>
            <a:endParaRPr lang="en-US" b="0" i="0" baseline="0" dirty="0" smtClean="0"/>
          </a:p>
          <a:p>
            <a:r>
              <a:rPr lang="en-US" b="0" i="0" baseline="0" dirty="0" smtClean="0"/>
              <a:t>“That though they were still beset by sin, they were yet </a:t>
            </a:r>
          </a:p>
          <a:p>
            <a:r>
              <a:rPr lang="en-US" b="0" i="0" baseline="0" dirty="0" smtClean="0"/>
              <a:t>exempt from the power of death, and from every </a:t>
            </a:r>
          </a:p>
          <a:p>
            <a:r>
              <a:rPr lang="en-US" b="0" i="0" baseline="0" dirty="0" smtClean="0"/>
              <a:t>curse...” (1)</a:t>
            </a:r>
          </a:p>
          <a:p>
            <a:endParaRPr lang="en-US" b="0" i="0" baseline="0" dirty="0" smtClean="0"/>
          </a:p>
          <a:p>
            <a:r>
              <a:rPr lang="en-US" b="0" i="0" baseline="0" dirty="0" smtClean="0"/>
              <a:t>In 2009, R. C. Sproul wrote:</a:t>
            </a:r>
          </a:p>
          <a:p>
            <a:endParaRPr lang="en-US" b="0" i="0" baseline="0" dirty="0" smtClean="0"/>
          </a:p>
          <a:p>
            <a:pPr rtl="0"/>
            <a:r>
              <a:rPr lang="en-US" sz="1200" b="0" i="0" dirty="0" smtClean="0"/>
              <a:t>“If we are Christians, not only is there no condemnation for </a:t>
            </a:r>
          </a:p>
          <a:p>
            <a:pPr rtl="0"/>
            <a:r>
              <a:rPr lang="en-US" sz="1200" b="0" i="0" dirty="0" smtClean="0"/>
              <a:t>the sins we have committed, but also we have moved </a:t>
            </a:r>
          </a:p>
          <a:p>
            <a:pPr rtl="0"/>
            <a:r>
              <a:rPr lang="en-US" sz="1200" b="0" i="0" dirty="0" smtClean="0"/>
              <a:t>beyond condemnation for whatever we are going to do </a:t>
            </a:r>
          </a:p>
          <a:p>
            <a:pPr rtl="0"/>
            <a:r>
              <a:rPr lang="en-US" sz="1200" b="0" i="0" dirty="0" smtClean="0"/>
              <a:t>tomorrow or the day after tomorrow or the day after that. </a:t>
            </a:r>
          </a:p>
          <a:p>
            <a:pPr rtl="0"/>
            <a:endParaRPr lang="en-US" sz="1200" b="0" i="0" dirty="0" smtClean="0"/>
          </a:p>
          <a:p>
            <a:pPr rtl="0"/>
            <a:r>
              <a:rPr lang="en-US" sz="1200" b="0" i="0" dirty="0" smtClean="0"/>
              <a:t>“This is one of the most beautiful texts in Scripture for the </a:t>
            </a:r>
          </a:p>
          <a:p>
            <a:pPr rtl="0"/>
            <a:r>
              <a:rPr lang="en-US" sz="1200" b="0" i="0" dirty="0" smtClean="0"/>
              <a:t>assurance of salvation. The threat of condemnation is </a:t>
            </a:r>
          </a:p>
          <a:p>
            <a:pPr rtl="0"/>
            <a:r>
              <a:rPr lang="en-US" sz="1200" b="0" i="0" dirty="0" smtClean="0"/>
              <a:t>removed forever if we are in Christ Jesus. It is unthinkable </a:t>
            </a:r>
          </a:p>
          <a:p>
            <a:pPr rtl="0"/>
            <a:r>
              <a:rPr lang="en-US" sz="1200" b="0" i="0" dirty="0" smtClean="0"/>
              <a:t>that after what God did to his Son on the cross that he will </a:t>
            </a:r>
          </a:p>
          <a:p>
            <a:pPr rtl="0"/>
            <a:r>
              <a:rPr lang="en-US" sz="1200" b="0" i="0" dirty="0" smtClean="0"/>
              <a:t>visit more wrath upon his Son. </a:t>
            </a:r>
          </a:p>
          <a:p>
            <a:pPr rtl="0"/>
            <a:endParaRPr lang="en-US" sz="1200" b="0" i="0" dirty="0" smtClean="0"/>
          </a:p>
          <a:p>
            <a:pPr rtl="0"/>
            <a:r>
              <a:rPr lang="en-US" sz="1200" b="0" i="0" dirty="0" smtClean="0"/>
              <a:t>“He drank the cup of the condemnation of the Father for his </a:t>
            </a:r>
          </a:p>
          <a:p>
            <a:pPr rtl="0"/>
            <a:r>
              <a:rPr lang="en-US" sz="1200" b="0" i="0" dirty="0" smtClean="0"/>
              <a:t>sheep forever. There is no condemnation left anymore for </a:t>
            </a:r>
          </a:p>
          <a:p>
            <a:pPr rtl="0"/>
            <a:r>
              <a:rPr lang="en-US" sz="1200" b="0" i="0" dirty="0" smtClean="0"/>
              <a:t>his Son, and if we are in the Son, we are in the cleft of the </a:t>
            </a:r>
          </a:p>
          <a:p>
            <a:pPr rtl="0"/>
            <a:r>
              <a:rPr lang="en-US" sz="1200" b="0" i="0" dirty="0" smtClean="0"/>
              <a:t>rock. We are in the shelter of the Rock of Ages. We are </a:t>
            </a:r>
          </a:p>
          <a:p>
            <a:pPr rtl="0"/>
            <a:r>
              <a:rPr lang="en-US" sz="1200" b="0" i="0" dirty="0" smtClean="0"/>
              <a:t>covered and hidden, safe now and forever more.</a:t>
            </a:r>
          </a:p>
          <a:p>
            <a:pPr rtl="0"/>
            <a:endParaRPr lang="en-US" sz="1200" b="0" i="0" dirty="0" smtClean="0"/>
          </a:p>
          <a:p>
            <a:pPr rtl="0"/>
            <a:r>
              <a:rPr lang="en-US" sz="1200" b="0" i="0" dirty="0" smtClean="0"/>
              <a:t>“John tells a story of a woman caught in adultery. She was </a:t>
            </a:r>
          </a:p>
          <a:p>
            <a:pPr rtl="0"/>
            <a:r>
              <a:rPr lang="en-US" sz="1200" b="0" i="0" dirty="0" smtClean="0"/>
              <a:t>dragged in her shame by the Pharisees to the feet of Jesus. </a:t>
            </a:r>
          </a:p>
          <a:p>
            <a:pPr rtl="0"/>
            <a:r>
              <a:rPr lang="en-US" sz="1200" b="0" i="0" dirty="0" smtClean="0"/>
              <a:t>In the midst of her public humiliation, the Pharisees began </a:t>
            </a:r>
          </a:p>
          <a:p>
            <a:pPr rtl="0"/>
            <a:r>
              <a:rPr lang="en-US" sz="1200" b="0" i="0" dirty="0" smtClean="0"/>
              <a:t>to test Jesus to see whether he would fully enforce the Law </a:t>
            </a:r>
          </a:p>
          <a:p>
            <a:pPr rtl="0"/>
            <a:r>
              <a:rPr lang="en-US" sz="1200" b="0" i="0" dirty="0" smtClean="0"/>
              <a:t>of Moses, which required the death penalty. </a:t>
            </a:r>
          </a:p>
          <a:p>
            <a:pPr rtl="0"/>
            <a:endParaRPr lang="en-US" sz="1200" b="0" i="0" dirty="0" smtClean="0"/>
          </a:p>
          <a:p>
            <a:pPr rtl="0"/>
            <a:r>
              <a:rPr lang="en-US" sz="1200" b="0" i="0" dirty="0" smtClean="0"/>
              <a:t>“Jesus knelt down in the sand and began to write. This is </a:t>
            </a:r>
          </a:p>
          <a:p>
            <a:pPr rtl="0"/>
            <a:r>
              <a:rPr lang="en-US" sz="1200" b="0" i="0" dirty="0" smtClean="0"/>
              <a:t>the only record we have of Jesus writing anything. We do </a:t>
            </a:r>
          </a:p>
          <a:p>
            <a:pPr rtl="0"/>
            <a:r>
              <a:rPr lang="en-US" sz="1200" b="0" i="0" dirty="0" smtClean="0"/>
              <a:t>not know what he wrote, but we can guess. Maybe </a:t>
            </a:r>
            <a:r>
              <a:rPr lang="en-US" sz="1200" b="0" i="0" kern="1200" dirty="0" smtClean="0">
                <a:solidFill>
                  <a:schemeClr val="tx1"/>
                </a:solidFill>
                <a:latin typeface="+mn-lt"/>
                <a:ea typeface="+mn-ea"/>
                <a:cs typeface="+mn-cs"/>
              </a:rPr>
              <a:t>he wrote </a:t>
            </a:r>
          </a:p>
          <a:p>
            <a:pPr rtl="0"/>
            <a:r>
              <a:rPr lang="en-US" sz="1200" b="0" i="0" kern="1200" dirty="0" smtClean="0">
                <a:solidFill>
                  <a:schemeClr val="tx1"/>
                </a:solidFill>
                <a:latin typeface="+mn-lt"/>
                <a:ea typeface="+mn-ea"/>
                <a:cs typeface="+mn-cs"/>
              </a:rPr>
              <a:t>in the sand ‘embezzler’ while he looked at one of the men, </a:t>
            </a:r>
          </a:p>
          <a:p>
            <a:pPr rtl="0"/>
            <a:r>
              <a:rPr lang="en-US" sz="1200" b="0" i="0" kern="1200" dirty="0" smtClean="0">
                <a:solidFill>
                  <a:schemeClr val="tx1"/>
                </a:solidFill>
                <a:latin typeface="+mn-lt"/>
                <a:ea typeface="+mn-ea"/>
                <a:cs typeface="+mn-cs"/>
              </a:rPr>
              <a:t>who then dropped his stone and walked way.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“One by one the accusers dropped their stones and walked </a:t>
            </a:r>
          </a:p>
          <a:p>
            <a:pPr rtl="0"/>
            <a:r>
              <a:rPr lang="en-US" sz="1200" b="0" i="0" kern="1200" dirty="0" smtClean="0">
                <a:solidFill>
                  <a:schemeClr val="tx1"/>
                </a:solidFill>
                <a:latin typeface="+mn-lt"/>
                <a:ea typeface="+mn-ea"/>
                <a:cs typeface="+mn-cs"/>
              </a:rPr>
              <a:t>away, leaving Jesus alone with the woman. Then he asked </a:t>
            </a:r>
          </a:p>
          <a:p>
            <a:pPr rtl="0"/>
            <a:r>
              <a:rPr lang="en-US" sz="1200" b="0" i="0" kern="1200" dirty="0" smtClean="0">
                <a:solidFill>
                  <a:schemeClr val="tx1"/>
                </a:solidFill>
                <a:latin typeface="+mn-lt"/>
                <a:ea typeface="+mn-ea"/>
                <a:cs typeface="+mn-cs"/>
              </a:rPr>
              <a:t>her a question: ‘Woman, where are those accusers of yours? </a:t>
            </a:r>
          </a:p>
          <a:p>
            <a:pPr rtl="0"/>
            <a:r>
              <a:rPr lang="en-US" sz="1200" b="0" i="0" kern="1200" dirty="0" smtClean="0">
                <a:solidFill>
                  <a:schemeClr val="tx1"/>
                </a:solidFill>
                <a:latin typeface="+mn-lt"/>
                <a:ea typeface="+mn-ea"/>
                <a:cs typeface="+mn-cs"/>
              </a:rPr>
              <a:t>Has no one condemned you?’.</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The kangaroo court had </a:t>
            </a:r>
          </a:p>
          <a:p>
            <a:pPr rtl="0"/>
            <a:r>
              <a:rPr lang="en-US" sz="1200" b="0" i="0" kern="1200" dirty="0" smtClean="0">
                <a:solidFill>
                  <a:schemeClr val="tx1"/>
                </a:solidFill>
                <a:latin typeface="+mn-lt"/>
                <a:ea typeface="+mn-ea"/>
                <a:cs typeface="+mn-cs"/>
              </a:rPr>
              <a:t>disappeared, so she looked at Jesus and said, ‘No one, </a:t>
            </a:r>
          </a:p>
          <a:p>
            <a:pPr rtl="0"/>
            <a:r>
              <a:rPr lang="en-US" sz="1200" b="0" i="0" kern="1200" dirty="0" smtClean="0">
                <a:solidFill>
                  <a:schemeClr val="tx1"/>
                </a:solidFill>
                <a:latin typeface="+mn-lt"/>
                <a:ea typeface="+mn-ea"/>
                <a:cs typeface="+mn-cs"/>
              </a:rPr>
              <a:t>Lord’.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“Jesus had addressed them all, saying, ‘He who is without </a:t>
            </a:r>
          </a:p>
          <a:p>
            <a:pPr rtl="0"/>
            <a:r>
              <a:rPr lang="en-US" sz="1200" b="0" i="0" kern="1200" dirty="0" smtClean="0">
                <a:solidFill>
                  <a:schemeClr val="tx1"/>
                </a:solidFill>
                <a:latin typeface="+mn-lt"/>
                <a:ea typeface="+mn-ea"/>
                <a:cs typeface="+mn-cs"/>
              </a:rPr>
              <a:t>sin among you, let him throw a stone at her first’. Was there </a:t>
            </a:r>
          </a:p>
          <a:p>
            <a:pPr rtl="0"/>
            <a:r>
              <a:rPr lang="en-US" sz="1200" b="0" i="0" kern="1200" dirty="0" smtClean="0">
                <a:solidFill>
                  <a:schemeClr val="tx1"/>
                </a:solidFill>
                <a:latin typeface="+mn-lt"/>
                <a:ea typeface="+mn-ea"/>
                <a:cs typeface="+mn-cs"/>
              </a:rPr>
              <a:t>anybody in that group without sin? Jesus was without sin, so </a:t>
            </a:r>
          </a:p>
          <a:p>
            <a:pPr rtl="0"/>
            <a:r>
              <a:rPr lang="en-US" sz="1200" b="0" i="0" kern="1200" dirty="0" smtClean="0">
                <a:solidFill>
                  <a:schemeClr val="tx1"/>
                </a:solidFill>
                <a:latin typeface="+mn-lt"/>
                <a:ea typeface="+mn-ea"/>
                <a:cs typeface="+mn-cs"/>
              </a:rPr>
              <a:t>he had every right to pick up a stone and execute her, but </a:t>
            </a:r>
          </a:p>
          <a:p>
            <a:pPr rtl="0"/>
            <a:r>
              <a:rPr lang="en-US" sz="1200" b="0" i="0" kern="1200" dirty="0" smtClean="0">
                <a:solidFill>
                  <a:schemeClr val="tx1"/>
                </a:solidFill>
                <a:latin typeface="+mn-lt"/>
                <a:ea typeface="+mn-ea"/>
                <a:cs typeface="+mn-cs"/>
              </a:rPr>
              <a:t>he did not have a stone in his hand.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“He looked at her and gave her the most comforting words </a:t>
            </a:r>
          </a:p>
          <a:p>
            <a:pPr rtl="0"/>
            <a:r>
              <a:rPr lang="en-US" sz="1200" b="0" i="0" kern="1200" dirty="0" smtClean="0">
                <a:solidFill>
                  <a:schemeClr val="tx1"/>
                </a:solidFill>
                <a:latin typeface="+mn-lt"/>
                <a:ea typeface="+mn-ea"/>
                <a:cs typeface="+mn-cs"/>
              </a:rPr>
              <a:t>that the woman had ever heard in her life and was ever to </a:t>
            </a:r>
          </a:p>
          <a:p>
            <a:pPr rtl="0"/>
            <a:r>
              <a:rPr lang="en-US" sz="1200" b="0" i="0" kern="1200" dirty="0" smtClean="0">
                <a:solidFill>
                  <a:schemeClr val="tx1"/>
                </a:solidFill>
                <a:latin typeface="+mn-lt"/>
                <a:ea typeface="+mn-ea"/>
                <a:cs typeface="+mn-cs"/>
              </a:rPr>
              <a:t>hear again: ‘Neither do I condemn you; go and sin no more’.</a:t>
            </a:r>
          </a:p>
          <a:p>
            <a:pPr rtl="0"/>
            <a:endParaRPr lang="en-US" sz="1200" b="0" i="0" kern="1200" dirty="0" smtClean="0">
              <a:solidFill>
                <a:schemeClr val="tx1"/>
              </a:solidFill>
              <a:latin typeface="+mn-lt"/>
              <a:ea typeface="+mn-ea"/>
              <a:cs typeface="+mn-cs"/>
            </a:endParaRPr>
          </a:p>
          <a:p>
            <a:pPr rtl="0"/>
            <a:r>
              <a:rPr lang="en-US" sz="1200" b="0" i="0" dirty="0" smtClean="0"/>
              <a:t>“How much would it mean if Jesus looked at us and spoke </a:t>
            </a:r>
          </a:p>
          <a:p>
            <a:pPr rtl="0"/>
            <a:r>
              <a:rPr lang="en-US" sz="1200" b="0" i="0" dirty="0" smtClean="0"/>
              <a:t>those words? ‘From this day forward I will not condemn you; </a:t>
            </a:r>
          </a:p>
          <a:p>
            <a:pPr rtl="0"/>
            <a:r>
              <a:rPr lang="en-US" sz="1200" b="0" i="0" dirty="0" smtClean="0"/>
              <a:t>you never have to fear condemnation from me. </a:t>
            </a:r>
          </a:p>
          <a:p>
            <a:pPr rtl="0"/>
            <a:endParaRPr lang="en-US" sz="1200" b="0" i="0" dirty="0" smtClean="0"/>
          </a:p>
          <a:p>
            <a:pPr rtl="0"/>
            <a:r>
              <a:rPr lang="en-US" sz="1200" b="0" i="0" dirty="0" smtClean="0"/>
              <a:t>“The world may condemn you—even the church might </a:t>
            </a:r>
          </a:p>
          <a:p>
            <a:pPr rtl="0"/>
            <a:r>
              <a:rPr lang="en-US" sz="1200" b="0" i="0" dirty="0" smtClean="0"/>
              <a:t>condemn you—but if you are in me, you are safe.’ </a:t>
            </a:r>
          </a:p>
          <a:p>
            <a:pPr rtl="0"/>
            <a:endParaRPr lang="en-US" sz="1200" b="0" i="0" dirty="0" smtClean="0"/>
          </a:p>
          <a:p>
            <a:pPr rtl="0"/>
            <a:r>
              <a:rPr lang="en-US" sz="1200" b="0" i="0" dirty="0" smtClean="0"/>
              <a:t>“Only Paul’s words can take us from the wretched misery of </a:t>
            </a:r>
          </a:p>
          <a:p>
            <a:pPr rtl="0"/>
            <a:r>
              <a:rPr lang="en-US" sz="1200" b="0" i="0" dirty="0" smtClean="0"/>
              <a:t>the ongoing struggle and failure with temptation and sin to </a:t>
            </a:r>
          </a:p>
          <a:p>
            <a:pPr rtl="0"/>
            <a:r>
              <a:rPr lang="en-US" sz="1200" b="0" i="0" dirty="0" smtClean="0"/>
              <a:t>the glorious conclusion that, despite the struggle, we have </a:t>
            </a:r>
          </a:p>
          <a:p>
            <a:pPr rtl="0"/>
            <a:r>
              <a:rPr lang="en-US" sz="1200" b="0" i="0" dirty="0" smtClean="0"/>
              <a:t>passed beyond the threat of death and judgment. </a:t>
            </a:r>
          </a:p>
          <a:p>
            <a:pPr rtl="0"/>
            <a:endParaRPr lang="en-US" sz="1200" b="0" i="0" dirty="0" smtClean="0"/>
          </a:p>
          <a:p>
            <a:pPr rtl="0"/>
            <a:r>
              <a:rPr lang="en-US" sz="1200" b="0" i="0" dirty="0" smtClean="0"/>
              <a:t>There is no condemnation left for us. Even though we still </a:t>
            </a:r>
          </a:p>
          <a:p>
            <a:pPr rtl="0"/>
            <a:r>
              <a:rPr lang="en-US" sz="1200" b="0" i="0" dirty="0" smtClean="0"/>
              <a:t>stumble, our lives are described as those who do not walk </a:t>
            </a:r>
          </a:p>
          <a:p>
            <a:pPr rtl="0"/>
            <a:r>
              <a:rPr lang="en-US" sz="1200" b="0" i="0" dirty="0" smtClean="0"/>
              <a:t>according to the flesh, but according to the Spirit. </a:t>
            </a:r>
          </a:p>
          <a:p>
            <a:pPr rtl="0"/>
            <a:endParaRPr lang="en-US" sz="1200" b="0" i="0" dirty="0" smtClean="0"/>
          </a:p>
          <a:p>
            <a:pPr rtl="0"/>
            <a:r>
              <a:rPr lang="en-US" sz="1200" b="0" i="0" dirty="0" smtClean="0"/>
              <a:t>“We are not enslaved by the flesh anymore. Who will </a:t>
            </a:r>
          </a:p>
          <a:p>
            <a:pPr rtl="0"/>
            <a:r>
              <a:rPr lang="en-US" sz="1200" b="0" i="0" dirty="0" smtClean="0"/>
              <a:t>rescue us from this body of death? God will, through </a:t>
            </a:r>
          </a:p>
          <a:p>
            <a:pPr rtl="0"/>
            <a:r>
              <a:rPr lang="en-US" sz="1200" b="0" i="0" dirty="0" smtClean="0"/>
              <a:t>Jesus Christ our Lord.” (2)</a:t>
            </a:r>
          </a:p>
          <a:p>
            <a:endParaRPr lang="en-US" baseline="0" dirty="0" smtClean="0"/>
          </a:p>
          <a:p>
            <a:r>
              <a:rPr lang="en-US" baseline="0" dirty="0" smtClean="0"/>
              <a:t>-----</a:t>
            </a:r>
          </a:p>
          <a:p>
            <a:endParaRPr lang="en-US" baseline="0" dirty="0" smtClean="0"/>
          </a:p>
          <a:p>
            <a:r>
              <a:rPr lang="en-US" baseline="0" dirty="0" smtClean="0"/>
              <a:t>(1) Calvin, John (2005). Calvin’s Commentaries, Volume </a:t>
            </a:r>
          </a:p>
          <a:p>
            <a:r>
              <a:rPr lang="en-US" baseline="0" dirty="0" smtClean="0"/>
              <a:t>XIX: Romans (p. 275). Grand Rapids, MI: Baker </a:t>
            </a:r>
          </a:p>
          <a:p>
            <a:r>
              <a:rPr lang="en-US" baseline="0" dirty="0" smtClean="0"/>
              <a:t>Book House.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Sproul, R. C. (2009). </a:t>
            </a:r>
            <a:r>
              <a:rPr lang="en-US" b="0" i="1" u="none" strike="noStrike" baseline="0" dirty="0" smtClean="0"/>
              <a:t>Romans</a:t>
            </a:r>
            <a:r>
              <a:rPr lang="en-US" b="0" i="0" u="none" strike="noStrike" baseline="0" dirty="0" smtClean="0"/>
              <a:t> (pp. 247–248). Wheaton,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IL: Crossway.</a:t>
            </a:r>
          </a:p>
          <a:p>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34341642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ara</a:t>
            </a:r>
            <a:r>
              <a:rPr lang="en-US" dirty="0" smtClean="0"/>
              <a:t> is </a:t>
            </a:r>
            <a:r>
              <a:rPr lang="en-US" b="0" dirty="0" smtClean="0"/>
              <a:t>a </a:t>
            </a:r>
            <a:r>
              <a:rPr lang="en-US" sz="1200" b="0" dirty="0" smtClean="0"/>
              <a:t>marker of an inference made on the </a:t>
            </a:r>
          </a:p>
          <a:p>
            <a:r>
              <a:rPr lang="en-US" sz="1200" b="0" dirty="0" smtClean="0"/>
              <a:t>basis of what precedes. “So then”, “Therefore”, and </a:t>
            </a:r>
          </a:p>
          <a:p>
            <a:r>
              <a:rPr lang="en-US" sz="1200" b="0" dirty="0" smtClean="0"/>
              <a:t>“Consequently” are all possible translations.</a:t>
            </a:r>
          </a:p>
          <a:p>
            <a:endParaRPr lang="en-US" sz="1200" b="0" dirty="0" smtClean="0"/>
          </a:p>
          <a:p>
            <a:r>
              <a:rPr lang="en-US" sz="1200" b="0" dirty="0" smtClean="0"/>
              <a:t>A professor of mine once told the class,</a:t>
            </a:r>
            <a:r>
              <a:rPr lang="en-US" sz="1200" b="0" baseline="0" dirty="0" smtClean="0"/>
              <a:t> “Any time you see </a:t>
            </a:r>
          </a:p>
          <a:p>
            <a:r>
              <a:rPr lang="en-US" sz="1200" b="0" baseline="0" dirty="0" smtClean="0"/>
              <a:t>the word ‘therefore’, you should always ask the question, </a:t>
            </a:r>
          </a:p>
          <a:p>
            <a:r>
              <a:rPr lang="en-US" sz="1200" b="0" baseline="0" dirty="0" smtClean="0"/>
              <a:t>‘What is it there for?’”</a:t>
            </a:r>
          </a:p>
          <a:p>
            <a:endParaRPr lang="en-US" sz="1200" b="0" baseline="0" dirty="0" smtClean="0"/>
          </a:p>
          <a:p>
            <a:r>
              <a:rPr lang="en-US" sz="1200" b="0" baseline="0" dirty="0" smtClean="0"/>
              <a:t>In this case, “Therefore” refers back to Chapter Seven’s </a:t>
            </a:r>
          </a:p>
          <a:p>
            <a:r>
              <a:rPr lang="en-US" sz="1200" b="0" baseline="0" dirty="0" smtClean="0"/>
              <a:t>description of our struggle with sin.</a:t>
            </a:r>
          </a:p>
          <a:p>
            <a:endParaRPr lang="en-US" sz="1200" b="0" baseline="0" dirty="0" smtClean="0"/>
          </a:p>
          <a:p>
            <a:r>
              <a:rPr lang="en-US" sz="1200" b="0" baseline="0" dirty="0" smtClean="0"/>
              <a:t>The flesh wars against the spirit. The flesh wants to continue </a:t>
            </a:r>
          </a:p>
          <a:p>
            <a:r>
              <a:rPr lang="en-US" sz="1200" b="0" baseline="0" dirty="0" smtClean="0"/>
              <a:t>with its lusts and desires. But the spirit wants to forsake </a:t>
            </a:r>
          </a:p>
          <a:p>
            <a:r>
              <a:rPr lang="en-US" sz="1200" b="0" baseline="0" dirty="0" smtClean="0"/>
              <a:t>those lusts and desires and follow God instead.</a:t>
            </a:r>
          </a:p>
          <a:p>
            <a:endParaRPr lang="en-US" sz="1200" b="0" dirty="0" smtClean="0"/>
          </a:p>
          <a:p>
            <a:r>
              <a:rPr lang="en-US" dirty="0" smtClean="0"/>
              <a:t>Therefore, it’s both important and comforting for us to know </a:t>
            </a:r>
          </a:p>
          <a:p>
            <a:r>
              <a:rPr lang="en-US" dirty="0" smtClean="0"/>
              <a:t>that there is no condemnation for those who are in Christ </a:t>
            </a:r>
          </a:p>
          <a:p>
            <a:r>
              <a:rPr lang="en-US" dirty="0" smtClean="0"/>
              <a:t>Jesus.</a:t>
            </a:r>
          </a:p>
          <a:p>
            <a:endParaRPr lang="en-US" dirty="0" smtClean="0"/>
          </a:p>
          <a:p>
            <a:r>
              <a:rPr lang="en-US" dirty="0" smtClean="0"/>
              <a:t>Our Lord stands with us in our struggles. Instead of </a:t>
            </a:r>
          </a:p>
          <a:p>
            <a:r>
              <a:rPr lang="en-US" dirty="0" smtClean="0"/>
              <a:t>condemning us for our failures,</a:t>
            </a:r>
            <a:r>
              <a:rPr lang="en-US" baseline="0" dirty="0" smtClean="0"/>
              <a:t> He strengthens and </a:t>
            </a:r>
          </a:p>
          <a:p>
            <a:r>
              <a:rPr lang="en-US" baseline="0" dirty="0" smtClean="0"/>
              <a:t>encourages us to continue the struggle.</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34341642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Katakrima</a:t>
            </a:r>
            <a:r>
              <a:rPr lang="en-US" dirty="0" smtClean="0"/>
              <a:t> means a </a:t>
            </a:r>
            <a:r>
              <a:rPr lang="en-US" sz="1200" b="0" i="0" dirty="0" smtClean="0"/>
              <a:t>judicial pronouncement upon a guilty </a:t>
            </a:r>
          </a:p>
          <a:p>
            <a:r>
              <a:rPr lang="en-US" sz="1200" b="0" i="0" dirty="0" smtClean="0"/>
              <a:t>person; that is, condemnation, punishment, or penalty.</a:t>
            </a:r>
          </a:p>
          <a:p>
            <a:endParaRPr lang="en-US" sz="1200" b="0" i="0" dirty="0" smtClean="0"/>
          </a:p>
          <a:p>
            <a:r>
              <a:rPr lang="en-US" sz="1200" b="0" i="0" dirty="0" smtClean="0"/>
              <a:t>We’ve seen this word before, in:</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3434164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In a 1999 sermon at the National Presbyterian </a:t>
            </a:r>
          </a:p>
          <a:p>
            <a:pPr rtl="0"/>
            <a:r>
              <a:rPr lang="en-US" dirty="0" smtClean="0"/>
              <a:t>Church in Washington, DC, Pastor Craig Barnes told this </a:t>
            </a:r>
          </a:p>
          <a:p>
            <a:pPr rtl="0"/>
            <a:r>
              <a:rPr lang="en-US" dirty="0" smtClean="0"/>
              <a:t>story:</a:t>
            </a:r>
          </a:p>
          <a:p>
            <a:pPr rtl="0"/>
            <a:endParaRPr lang="en-US" sz="1200" dirty="0" smtClean="0"/>
          </a:p>
          <a:p>
            <a:pPr rtl="0"/>
            <a:r>
              <a:rPr lang="en-US" sz="1200" i="0" dirty="0" smtClean="0"/>
              <a:t>When I was a child, my father brought home a twelve-year-</a:t>
            </a:r>
          </a:p>
          <a:p>
            <a:pPr rtl="0"/>
            <a:r>
              <a:rPr lang="en-US" sz="1200" i="0" dirty="0" smtClean="0"/>
              <a:t>old boy named Roger, whose parents had died from a drug </a:t>
            </a:r>
          </a:p>
          <a:p>
            <a:pPr rtl="0"/>
            <a:r>
              <a:rPr lang="en-US" sz="1200" i="0" dirty="0" smtClean="0"/>
              <a:t>overdose. There was no one to care for Roger, so my folks </a:t>
            </a:r>
          </a:p>
          <a:p>
            <a:pPr rtl="0"/>
            <a:r>
              <a:rPr lang="en-US" sz="1200" i="0" dirty="0" smtClean="0"/>
              <a:t>decided they would raise him as their own.</a:t>
            </a:r>
          </a:p>
          <a:p>
            <a:pPr rtl="0"/>
            <a:endParaRPr lang="en-US" sz="1200" i="0" dirty="0" smtClean="0"/>
          </a:p>
          <a:p>
            <a:pPr rtl="0"/>
            <a:r>
              <a:rPr lang="en-US" sz="1200" i="0" dirty="0" smtClean="0"/>
              <a:t>At first it was difficult for Roger to adjust to his new home. </a:t>
            </a:r>
          </a:p>
          <a:p>
            <a:pPr rtl="0"/>
            <a:r>
              <a:rPr lang="en-US" sz="1200" i="0" dirty="0" smtClean="0"/>
              <a:t>Several times a day, I heard my parents saying to Roger, </a:t>
            </a:r>
          </a:p>
          <a:p>
            <a:pPr rtl="0"/>
            <a:r>
              <a:rPr lang="en-US" sz="1200" i="0" dirty="0" smtClean="0"/>
              <a:t>“No, no. That’s not how we behave in this family.” </a:t>
            </a:r>
          </a:p>
          <a:p>
            <a:pPr rtl="0"/>
            <a:r>
              <a:rPr lang="en-US" sz="1200" i="0" dirty="0" smtClean="0"/>
              <a:t>“No, no. You don’t have to scream or fight or hurt other </a:t>
            </a:r>
          </a:p>
          <a:p>
            <a:pPr rtl="0"/>
            <a:r>
              <a:rPr lang="en-US" sz="1200" i="0" dirty="0" smtClean="0"/>
              <a:t>people to get what you want.” “No, no, Roger, we expect </a:t>
            </a:r>
          </a:p>
          <a:p>
            <a:pPr rtl="0"/>
            <a:r>
              <a:rPr lang="en-US" sz="1200" i="0" dirty="0" smtClean="0"/>
              <a:t>you to show respect in this family.”</a:t>
            </a:r>
          </a:p>
          <a:p>
            <a:pPr rtl="0"/>
            <a:endParaRPr lang="en-US" sz="1200" i="0" dirty="0" smtClean="0"/>
          </a:p>
          <a:p>
            <a:pPr rtl="0"/>
            <a:r>
              <a:rPr lang="en-US" sz="1200" i="0" dirty="0" smtClean="0"/>
              <a:t>In time, Roger began to change. Did he have to make </a:t>
            </a:r>
          </a:p>
          <a:p>
            <a:pPr rtl="0"/>
            <a:r>
              <a:rPr lang="en-US" sz="1200" i="0" dirty="0" smtClean="0"/>
              <a:t>those changes to become part of the family? No. He was </a:t>
            </a:r>
          </a:p>
          <a:p>
            <a:pPr rtl="0"/>
            <a:r>
              <a:rPr lang="en-US" sz="1200" i="0" dirty="0" smtClean="0"/>
              <a:t>part of the family by the grace of my father. </a:t>
            </a:r>
          </a:p>
          <a:p>
            <a:pPr rtl="0"/>
            <a:endParaRPr lang="en-US" sz="1200" i="0" dirty="0" smtClean="0"/>
          </a:p>
          <a:p>
            <a:pPr rtl="0"/>
            <a:r>
              <a:rPr lang="en-US" sz="1200" i="0" dirty="0" smtClean="0"/>
              <a:t>But did he have to work hard because he was in the </a:t>
            </a:r>
          </a:p>
          <a:p>
            <a:pPr rtl="0"/>
            <a:r>
              <a:rPr lang="en-US" sz="1200" i="0" dirty="0" smtClean="0"/>
              <a:t>family? You bet he did. It was tough for Roger to change, </a:t>
            </a:r>
          </a:p>
          <a:p>
            <a:pPr rtl="0"/>
            <a:r>
              <a:rPr lang="en-US" sz="1200" i="0" dirty="0" smtClean="0"/>
              <a:t>and he had to work at it. But he was motivated by </a:t>
            </a:r>
          </a:p>
          <a:p>
            <a:pPr rtl="0"/>
            <a:r>
              <a:rPr lang="en-US" sz="1200" i="0" dirty="0" smtClean="0"/>
              <a:t>gratitude for the amazing love he had received.</a:t>
            </a:r>
          </a:p>
          <a:p>
            <a:pPr rtl="0"/>
            <a:endParaRPr lang="en-US" sz="1200" i="0" dirty="0" smtClean="0"/>
          </a:p>
          <a:p>
            <a:pPr rtl="0"/>
            <a:r>
              <a:rPr lang="en-US" sz="1200" i="0" kern="1200" dirty="0" smtClean="0">
                <a:solidFill>
                  <a:schemeClr val="tx1"/>
                </a:solidFill>
                <a:latin typeface="+mn-lt"/>
                <a:ea typeface="+mn-ea"/>
                <a:cs typeface="+mn-cs"/>
              </a:rPr>
              <a:t>Do you have a lot of hard work to do now that the Spirit has </a:t>
            </a:r>
          </a:p>
          <a:p>
            <a:pPr rtl="0"/>
            <a:r>
              <a:rPr lang="en-US" sz="1200" i="0" kern="1200" dirty="0" smtClean="0">
                <a:solidFill>
                  <a:schemeClr val="tx1"/>
                </a:solidFill>
                <a:latin typeface="+mn-lt"/>
                <a:ea typeface="+mn-ea"/>
                <a:cs typeface="+mn-cs"/>
              </a:rPr>
              <a:t>adopted you into God’s family? Certainly. But not to become </a:t>
            </a:r>
          </a:p>
          <a:p>
            <a:pPr rtl="0"/>
            <a:r>
              <a:rPr lang="en-US" sz="1200" i="0" kern="1200" dirty="0" smtClean="0">
                <a:solidFill>
                  <a:schemeClr val="tx1"/>
                </a:solidFill>
                <a:latin typeface="+mn-lt"/>
                <a:ea typeface="+mn-ea"/>
                <a:cs typeface="+mn-cs"/>
              </a:rPr>
              <a:t>a son or a daughter of the heavenly Father.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No, you make those changes because you are already a </a:t>
            </a:r>
          </a:p>
          <a:p>
            <a:pPr rtl="0"/>
            <a:r>
              <a:rPr lang="en-US" sz="1200" i="0" kern="1200" dirty="0" smtClean="0">
                <a:solidFill>
                  <a:schemeClr val="tx1"/>
                </a:solidFill>
                <a:latin typeface="+mn-lt"/>
                <a:ea typeface="+mn-ea"/>
                <a:cs typeface="+mn-cs"/>
              </a:rPr>
              <a:t>son or daughter. And every time you start to revert back </a:t>
            </a:r>
          </a:p>
          <a:p>
            <a:pPr rtl="0"/>
            <a:r>
              <a:rPr lang="en-US" sz="1200" i="0" kern="1200" dirty="0" smtClean="0">
                <a:solidFill>
                  <a:schemeClr val="tx1"/>
                </a:solidFill>
                <a:latin typeface="+mn-lt"/>
                <a:ea typeface="+mn-ea"/>
                <a:cs typeface="+mn-cs"/>
              </a:rPr>
              <a:t>to the old addictions to sin, the Holy Spirit will say to you, </a:t>
            </a:r>
          </a:p>
          <a:p>
            <a:pPr rtl="0"/>
            <a:r>
              <a:rPr lang="en-US" sz="1200" i="0" kern="1200" dirty="0" smtClean="0">
                <a:solidFill>
                  <a:schemeClr val="tx1"/>
                </a:solidFill>
                <a:latin typeface="+mn-lt"/>
                <a:ea typeface="+mn-ea"/>
                <a:cs typeface="+mn-cs"/>
              </a:rPr>
              <a:t>“No, no. That’s not how we act in this family.”</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(pp. 39–40). Grand Rapids, MI: Zondervan </a:t>
            </a:r>
          </a:p>
          <a:p>
            <a:r>
              <a:rPr lang="en-US" b="0" i="0" u="none" strike="noStrike" baseline="0" dirty="0" smtClean="0"/>
              <a:t>Publishing House.</a:t>
            </a:r>
          </a:p>
          <a:p>
            <a:pPr rtl="0"/>
            <a:endParaRPr lang="en-US" dirty="0" smtClean="0"/>
          </a:p>
          <a:p>
            <a:pPr rtl="0"/>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Gordon Brownville’s Symbols of the </a:t>
            </a:r>
          </a:p>
          <a:p>
            <a:pPr rtl="0"/>
            <a:r>
              <a:rPr lang="en-US" sz="1200" i="0" dirty="0" smtClean="0"/>
              <a:t>Holy Spirit tells about the great Norwegian </a:t>
            </a:r>
          </a:p>
          <a:p>
            <a:pPr rtl="0"/>
            <a:r>
              <a:rPr lang="en-US" sz="1200" i="0" dirty="0" smtClean="0"/>
              <a:t>explorer Roald Amundsen, the first to </a:t>
            </a:r>
          </a:p>
          <a:p>
            <a:pPr rtl="0"/>
            <a:r>
              <a:rPr lang="en-US" sz="1200" i="0" dirty="0" smtClean="0"/>
              <a:t>discover the magnetic meridian of the </a:t>
            </a:r>
          </a:p>
          <a:p>
            <a:pPr rtl="0"/>
            <a:r>
              <a:rPr lang="en-US" sz="1200" i="0" dirty="0" smtClean="0"/>
              <a:t>North Pole and to discover the South Pole. </a:t>
            </a:r>
          </a:p>
          <a:p>
            <a:pPr rtl="0"/>
            <a:endParaRPr lang="en-US" sz="1200" i="0" dirty="0" smtClean="0"/>
          </a:p>
          <a:p>
            <a:pPr rtl="0"/>
            <a:r>
              <a:rPr lang="en-US" sz="1200" i="0" dirty="0" smtClean="0"/>
              <a:t>On one of his trips, Amundsen took a </a:t>
            </a:r>
          </a:p>
          <a:p>
            <a:pPr rtl="0"/>
            <a:r>
              <a:rPr lang="en-US" sz="1200" i="0" dirty="0" smtClean="0"/>
              <a:t>homing pigeon with him. When he had </a:t>
            </a:r>
          </a:p>
          <a:p>
            <a:pPr rtl="0"/>
            <a:r>
              <a:rPr lang="en-US" sz="1200" i="0" dirty="0" smtClean="0"/>
              <a:t>finally reached the top of the world, he </a:t>
            </a:r>
          </a:p>
          <a:p>
            <a:pPr rtl="0"/>
            <a:r>
              <a:rPr lang="en-US" sz="1200" i="0" dirty="0" smtClean="0"/>
              <a:t>opened the bird’s cage and set it free.</a:t>
            </a:r>
          </a:p>
          <a:p>
            <a:pPr rtl="0"/>
            <a:endParaRPr lang="en-US" sz="1200" i="0" dirty="0" smtClean="0"/>
          </a:p>
          <a:p>
            <a:pPr rtl="0"/>
            <a:r>
              <a:rPr lang="en-US" sz="1200" i="0" dirty="0" smtClean="0"/>
              <a:t>Imagine the delight of Amundsen’s wife, </a:t>
            </a:r>
          </a:p>
          <a:p>
            <a:pPr rtl="0"/>
            <a:r>
              <a:rPr lang="en-US" sz="1200" i="0" dirty="0" smtClean="0"/>
              <a:t>back in Norway, when she looked up from </a:t>
            </a:r>
          </a:p>
          <a:p>
            <a:pPr rtl="0"/>
            <a:r>
              <a:rPr lang="en-US" sz="1200" i="0" dirty="0" smtClean="0"/>
              <a:t>the doorway of her home and saw the </a:t>
            </a:r>
          </a:p>
          <a:p>
            <a:pPr rtl="0"/>
            <a:r>
              <a:rPr lang="en-US" sz="1200" i="0" dirty="0" smtClean="0"/>
              <a:t>pigeon circling in the sky above. </a:t>
            </a:r>
          </a:p>
          <a:p>
            <a:pPr rtl="0"/>
            <a:endParaRPr lang="en-US" sz="1200" i="0" dirty="0" smtClean="0"/>
          </a:p>
          <a:p>
            <a:pPr rtl="0"/>
            <a:r>
              <a:rPr lang="en-US" sz="1200" i="0" dirty="0" smtClean="0"/>
              <a:t>No doubt she exclaimed, “He’s alive! </a:t>
            </a:r>
          </a:p>
          <a:p>
            <a:pPr rtl="0"/>
            <a:r>
              <a:rPr lang="en-US" sz="1200" i="0" dirty="0" smtClean="0"/>
              <a:t>My husband is still alive!”</a:t>
            </a:r>
          </a:p>
          <a:p>
            <a:pPr rtl="0"/>
            <a:endParaRPr lang="en-US" sz="1200" i="0" dirty="0" smtClean="0"/>
          </a:p>
          <a:p>
            <a:pPr rtl="0"/>
            <a:r>
              <a:rPr lang="en-US" sz="1200" i="0" dirty="0" smtClean="0"/>
              <a:t>So it was when Jesus ascended. He was </a:t>
            </a:r>
          </a:p>
          <a:p>
            <a:pPr rtl="0"/>
            <a:r>
              <a:rPr lang="en-US" sz="1200" i="0" dirty="0" smtClean="0"/>
              <a:t>gone, but the disciples clung to His </a:t>
            </a:r>
          </a:p>
          <a:p>
            <a:pPr rtl="0"/>
            <a:r>
              <a:rPr lang="en-US" sz="1200" i="0" dirty="0" smtClean="0"/>
              <a:t>promise to send them the Holy Spirit. </a:t>
            </a:r>
          </a:p>
          <a:p>
            <a:pPr rtl="0"/>
            <a:endParaRPr lang="en-US" sz="1200" i="0" dirty="0" smtClean="0"/>
          </a:p>
          <a:p>
            <a:pPr rtl="0"/>
            <a:r>
              <a:rPr lang="en-US" sz="1200" i="0" dirty="0" smtClean="0"/>
              <a:t>What joy, then, when the Holy Spirit </a:t>
            </a:r>
          </a:p>
          <a:p>
            <a:pPr rtl="0"/>
            <a:r>
              <a:rPr lang="en-US" sz="1200" i="0" dirty="0" smtClean="0"/>
              <a:t>descended at Pentecost. The disciples had </a:t>
            </a:r>
          </a:p>
          <a:p>
            <a:pPr rtl="0"/>
            <a:r>
              <a:rPr lang="en-US" sz="1200" i="0" dirty="0" smtClean="0"/>
              <a:t>with them the continual reminder that Jesus </a:t>
            </a:r>
          </a:p>
          <a:p>
            <a:pPr rtl="0"/>
            <a:r>
              <a:rPr lang="en-US" sz="1200" i="0" dirty="0" smtClean="0"/>
              <a:t>was alive and victorious at the right hand </a:t>
            </a:r>
          </a:p>
          <a:p>
            <a:pPr rtl="0"/>
            <a:r>
              <a:rPr lang="en-US" sz="1200" i="0" dirty="0" smtClean="0"/>
              <a:t>of the Father. </a:t>
            </a:r>
          </a:p>
          <a:p>
            <a:pPr rtl="0"/>
            <a:endParaRPr lang="en-US" sz="1200" i="0" dirty="0" smtClean="0"/>
          </a:p>
          <a:p>
            <a:pPr rtl="0"/>
            <a:r>
              <a:rPr lang="en-US" sz="1200" i="0" dirty="0" smtClean="0"/>
              <a:t>This continues to be the Spirit’s message.</a:t>
            </a:r>
          </a:p>
          <a:p>
            <a:pPr rtl="0"/>
            <a:endParaRPr lang="en-US" sz="1200" i="0" dirty="0" smtClean="0"/>
          </a:p>
          <a:p>
            <a:pPr rtl="0"/>
            <a:r>
              <a:rPr lang="en-US" sz="1200" i="0" dirty="0" smtClean="0"/>
              <a:t>[But,</a:t>
            </a:r>
            <a:r>
              <a:rPr lang="en-US" sz="1200" i="0" baseline="0" dirty="0" smtClean="0"/>
              <a:t> often, we find the Holy Spirit, the Third</a:t>
            </a:r>
          </a:p>
          <a:p>
            <a:pPr rtl="0"/>
            <a:r>
              <a:rPr lang="en-US" sz="1200" i="0" baseline="0" dirty="0" smtClean="0"/>
              <a:t>Person of the Trinity, harder to understand</a:t>
            </a:r>
          </a:p>
          <a:p>
            <a:pPr rtl="0"/>
            <a:r>
              <a:rPr lang="en-US" sz="1200" i="0" dirty="0" smtClean="0"/>
              <a:t>than the Father and the Son].</a:t>
            </a:r>
          </a:p>
          <a:p>
            <a:pPr rtl="0"/>
            <a:endParaRPr lang="en-US" sz="1200" i="0" dirty="0" smtClean="0"/>
          </a:p>
          <a:p>
            <a:r>
              <a:rPr lang="en-US" sz="1200" dirty="0" smtClean="0"/>
              <a:t>Dorothy Sayers tells of a Japanese convert </a:t>
            </a:r>
          </a:p>
          <a:p>
            <a:r>
              <a:rPr lang="en-US" sz="1200" dirty="0" smtClean="0"/>
              <a:t>struggling to grasp Christian theology. </a:t>
            </a:r>
          </a:p>
          <a:p>
            <a:endParaRPr lang="en-US" sz="1200" dirty="0" smtClean="0"/>
          </a:p>
          <a:p>
            <a:r>
              <a:rPr lang="en-US" sz="1200" dirty="0" smtClean="0"/>
              <a:t>“Honorable Father, very good,” he said to </a:t>
            </a:r>
          </a:p>
          <a:p>
            <a:r>
              <a:rPr lang="en-US" sz="1200" dirty="0" smtClean="0"/>
              <a:t>his missionary teacher. </a:t>
            </a:r>
          </a:p>
          <a:p>
            <a:endParaRPr lang="en-US" sz="1200" dirty="0" smtClean="0"/>
          </a:p>
          <a:p>
            <a:r>
              <a:rPr lang="en-US" sz="1200" dirty="0" smtClean="0"/>
              <a:t>“Honorable Son, very good. </a:t>
            </a:r>
          </a:p>
          <a:p>
            <a:endParaRPr lang="en-US" sz="1200" dirty="0" smtClean="0"/>
          </a:p>
          <a:p>
            <a:r>
              <a:rPr lang="en-US" sz="1200" dirty="0" smtClean="0"/>
              <a:t>But Honorable Bird, I do not understand </a:t>
            </a:r>
          </a:p>
          <a:p>
            <a:r>
              <a:rPr lang="en-US" sz="1200" dirty="0" smtClean="0"/>
              <a:t>at all.”</a:t>
            </a:r>
          </a:p>
          <a:p>
            <a:endParaRPr lang="en-US" sz="1200" dirty="0" smtClean="0"/>
          </a:p>
          <a:p>
            <a:r>
              <a:rPr lang="en-US" sz="1200" dirty="0" smtClean="0"/>
              <a:t>[In today’s lesson, we’ll be looking at the</a:t>
            </a:r>
            <a:r>
              <a:rPr lang="en-US" sz="1200" baseline="0" dirty="0" smtClean="0"/>
              <a:t> </a:t>
            </a:r>
          </a:p>
          <a:p>
            <a:r>
              <a:rPr lang="en-US" sz="1200" baseline="0" dirty="0" smtClean="0"/>
              <a:t>Spirit’s work in our lives].</a:t>
            </a:r>
            <a:endParaRPr lang="en-US" sz="1200" dirty="0" smtClean="0"/>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a:t>
            </a:r>
          </a:p>
          <a:p>
            <a:r>
              <a:rPr lang="en-US" b="0" i="1" u="none" strike="noStrike" baseline="0" dirty="0" smtClean="0"/>
              <a:t>book of stories, illustrations, and quotes</a:t>
            </a:r>
            <a:r>
              <a:rPr lang="en-US" b="0" i="0" u="none" strike="noStrike" baseline="0" dirty="0" smtClean="0"/>
              <a:t> </a:t>
            </a:r>
          </a:p>
          <a:p>
            <a:r>
              <a:rPr lang="en-US" b="0" i="0" u="none" strike="noStrike" baseline="0" dirty="0" smtClean="0"/>
              <a:t>(electronic ed., pp. 437-438). Nashville: </a:t>
            </a:r>
          </a:p>
          <a:p>
            <a:r>
              <a:rPr lang="en-US" b="0" i="0" u="none" strike="noStrike" baseline="0" dirty="0" smtClean="0"/>
              <a:t>Thomas Nelson Publishers.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1497431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makes clear that God never intended for the law to </a:t>
            </a:r>
          </a:p>
          <a:p>
            <a:r>
              <a:rPr lang="en-US" sz="1200" kern="1200" dirty="0" smtClean="0">
                <a:solidFill>
                  <a:schemeClr val="tx1"/>
                </a:solidFill>
                <a:latin typeface="+mn-lt"/>
                <a:ea typeface="+mn-ea"/>
                <a:cs typeface="+mn-cs"/>
              </a:rPr>
              <a:t>address the problem of sin. The law promotes knowledge </a:t>
            </a:r>
          </a:p>
          <a:p>
            <a:r>
              <a:rPr lang="en-US" sz="1200" kern="1200" dirty="0" smtClean="0">
                <a:solidFill>
                  <a:schemeClr val="tx1"/>
                </a:solidFill>
                <a:latin typeface="+mn-lt"/>
                <a:ea typeface="+mn-ea"/>
                <a:cs typeface="+mn-cs"/>
              </a:rPr>
              <a:t>of sin rather than offering a solution.</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139).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1422501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Verse two begins with the word, “because”. Verse two is </a:t>
            </a:r>
          </a:p>
          <a:p>
            <a:r>
              <a:rPr lang="en-US" dirty="0" smtClean="0"/>
              <a:t>thus an explanation of verse one. Verse two tells us WHY </a:t>
            </a:r>
          </a:p>
          <a:p>
            <a:r>
              <a:rPr lang="en-US" dirty="0" smtClean="0"/>
              <a:t>there is no condemnation for those who are in Christ Jesus.</a:t>
            </a:r>
          </a:p>
          <a:p>
            <a:endParaRPr lang="en-US" dirty="0" smtClean="0"/>
          </a:p>
          <a:p>
            <a:r>
              <a:rPr lang="en-US" dirty="0" smtClean="0"/>
              <a:t>In his commentary on Romans in 2004, John </a:t>
            </a:r>
            <a:r>
              <a:rPr lang="en-US" dirty="0" err="1" smtClean="0"/>
              <a:t>Toews</a:t>
            </a:r>
            <a:r>
              <a:rPr lang="en-US" dirty="0" smtClean="0"/>
              <a:t> wrote:</a:t>
            </a:r>
          </a:p>
          <a:p>
            <a:endParaRPr lang="en-US" dirty="0" smtClean="0"/>
          </a:p>
          <a:p>
            <a:pPr rtl="0"/>
            <a:r>
              <a:rPr lang="en-US" sz="1200" b="0" i="0" dirty="0" smtClean="0"/>
              <a:t>“Verse 2... offers the principle explanation for the conclusion </a:t>
            </a:r>
          </a:p>
          <a:p>
            <a:pPr rtl="0"/>
            <a:r>
              <a:rPr lang="en-US" sz="1200" b="0" i="0" dirty="0" smtClean="0"/>
              <a:t>stated in v. 1. There is no condemnation because there is </a:t>
            </a:r>
          </a:p>
          <a:p>
            <a:pPr rtl="0"/>
            <a:r>
              <a:rPr lang="en-US" sz="1200" b="0" i="0" dirty="0" smtClean="0"/>
              <a:t>freedom. </a:t>
            </a:r>
          </a:p>
          <a:p>
            <a:pPr rtl="0"/>
            <a:endParaRPr lang="en-US" sz="1200" b="0" i="0" dirty="0" smtClean="0"/>
          </a:p>
          <a:p>
            <a:pPr rtl="0"/>
            <a:r>
              <a:rPr lang="en-US" sz="1200" b="0" i="0" dirty="0" smtClean="0"/>
              <a:t>“The nature of the freedom is clearly defined. One law has </a:t>
            </a:r>
          </a:p>
          <a:p>
            <a:pPr rtl="0"/>
            <a:r>
              <a:rPr lang="en-US" sz="1200" b="0" i="0" dirty="0" smtClean="0"/>
              <a:t>freed from another law, the law of the Spirit of life in </a:t>
            </a:r>
          </a:p>
          <a:p>
            <a:pPr rtl="0"/>
            <a:r>
              <a:rPr lang="en-US" sz="1200" b="0" i="0" dirty="0" smtClean="0"/>
              <a:t>Messiah Jesus has freed from the law of Sin and death.... </a:t>
            </a:r>
          </a:p>
          <a:p>
            <a:pPr rtl="0"/>
            <a:endParaRPr lang="en-US" sz="1200" b="0" i="0" dirty="0" smtClean="0"/>
          </a:p>
          <a:p>
            <a:pPr rtl="0"/>
            <a:r>
              <a:rPr lang="en-US" sz="1200" b="0" i="0" dirty="0" smtClean="0"/>
              <a:t>“The first one is the law of the Spirit of life... The law that </a:t>
            </a:r>
          </a:p>
          <a:p>
            <a:pPr rtl="0"/>
            <a:r>
              <a:rPr lang="en-US" sz="1200" b="0" i="0" dirty="0" smtClean="0"/>
              <a:t>comes from God is the law of the Spirit of God, and that </a:t>
            </a:r>
          </a:p>
          <a:p>
            <a:pPr rtl="0"/>
            <a:r>
              <a:rPr lang="en-US" sz="1200" b="0" i="0" dirty="0" smtClean="0"/>
              <a:t>law produces life. </a:t>
            </a:r>
          </a:p>
          <a:p>
            <a:pPr rtl="0"/>
            <a:endParaRPr lang="en-US" sz="1200" b="0" i="0" dirty="0" smtClean="0"/>
          </a:p>
          <a:p>
            <a:pPr rtl="0"/>
            <a:r>
              <a:rPr lang="en-US" sz="1200" b="0" i="0" dirty="0" smtClean="0"/>
              <a:t>“The other law is the law of Sin... that produces death... </a:t>
            </a:r>
          </a:p>
          <a:p>
            <a:pPr rtl="0"/>
            <a:endParaRPr lang="en-US" sz="1200" b="0" i="0" dirty="0" smtClean="0"/>
          </a:p>
          <a:p>
            <a:pPr rtl="0"/>
            <a:r>
              <a:rPr lang="en-US" sz="1200" b="0" i="0" dirty="0" smtClean="0"/>
              <a:t>“The law is defined in terms of two power structures—the </a:t>
            </a:r>
          </a:p>
          <a:p>
            <a:pPr rtl="0"/>
            <a:r>
              <a:rPr lang="en-US" sz="1200" b="0" i="0" dirty="0" smtClean="0"/>
              <a:t>law of the Spirit and the law of Sin. The law of the Spirit is </a:t>
            </a:r>
          </a:p>
          <a:p>
            <a:pPr rtl="0"/>
            <a:r>
              <a:rPr lang="en-US" sz="1200" b="0" i="0" dirty="0" smtClean="0"/>
              <a:t>stronger and frees from the law of Sin. </a:t>
            </a:r>
          </a:p>
          <a:p>
            <a:pPr rtl="0"/>
            <a:endParaRPr lang="en-US" sz="1200" b="0" i="0" dirty="0" smtClean="0"/>
          </a:p>
          <a:p>
            <a:pPr rtl="0"/>
            <a:r>
              <a:rPr lang="en-US" sz="1200" b="0" i="0" dirty="0" smtClean="0"/>
              <a:t>“This liberation is effected in and through Messiah Jesus.... </a:t>
            </a:r>
          </a:p>
          <a:p>
            <a:pPr rtl="0"/>
            <a:endParaRPr lang="en-US" sz="1200" b="0" i="0" dirty="0" smtClean="0"/>
          </a:p>
          <a:p>
            <a:pPr rtl="0"/>
            <a:r>
              <a:rPr lang="en-US" sz="1200" b="0" i="0" dirty="0" smtClean="0"/>
              <a:t>“There is no... condemnation for those in Messiah Jesus, </a:t>
            </a:r>
          </a:p>
          <a:p>
            <a:pPr rtl="0"/>
            <a:r>
              <a:rPr lang="en-US" sz="1200" b="0" i="0" dirty="0" smtClean="0"/>
              <a:t>because the Torah of God has been liberated for its </a:t>
            </a:r>
          </a:p>
          <a:p>
            <a:pPr rtl="0"/>
            <a:r>
              <a:rPr lang="en-US" sz="1200" b="0" i="0" dirty="0" smtClean="0"/>
              <a:t>intended goal of life by the Spirit and Christ.... </a:t>
            </a:r>
          </a:p>
          <a:p>
            <a:pPr rtl="0"/>
            <a:endParaRPr lang="en-US" sz="1200" b="0" i="0" dirty="0" smtClean="0"/>
          </a:p>
          <a:p>
            <a:pPr rtl="0"/>
            <a:r>
              <a:rPr lang="en-US" sz="1200" b="0" i="0" dirty="0" smtClean="0"/>
              <a:t>“As the Jews celebrate the giving of Torah, so the church </a:t>
            </a:r>
          </a:p>
          <a:p>
            <a:pPr rtl="0"/>
            <a:r>
              <a:rPr lang="en-US" sz="1200" b="0" i="0" dirty="0" smtClean="0"/>
              <a:t>celebrates the giving of the Spirit, not to abolish but to </a:t>
            </a:r>
          </a:p>
          <a:p>
            <a:pPr rtl="0"/>
            <a:r>
              <a:rPr lang="en-US" sz="1200" b="0" i="0" dirty="0" smtClean="0"/>
              <a:t>fulfill the earlier gift and its final intention.’”</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Toews</a:t>
            </a:r>
            <a:r>
              <a:rPr lang="en-US" b="0" i="0" u="none" strike="noStrike" baseline="0" dirty="0" smtClean="0"/>
              <a:t>, J. E. (2004). </a:t>
            </a:r>
            <a:r>
              <a:rPr lang="en-US" b="0" i="1" u="none" strike="noStrike" baseline="0" dirty="0" smtClean="0"/>
              <a:t>Romans</a:t>
            </a:r>
            <a:r>
              <a:rPr lang="en-US" b="0" i="0" u="none" strike="noStrike" baseline="0" dirty="0" smtClean="0"/>
              <a:t> (p. 206). </a:t>
            </a:r>
            <a:r>
              <a:rPr lang="en-US" b="0" i="0" u="none" strike="noStrike" baseline="0" dirty="0" err="1" smtClean="0"/>
              <a:t>Scottdale</a:t>
            </a:r>
            <a:r>
              <a:rPr lang="en-US" b="0" i="0" u="none" strike="noStrike" baseline="0" dirty="0" smtClean="0"/>
              <a:t>, PA: </a:t>
            </a:r>
          </a:p>
          <a:p>
            <a:r>
              <a:rPr lang="en-US" b="0" i="0" u="none" strike="noStrike" baseline="0" dirty="0" smtClean="0"/>
              <a:t>Herald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35788893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we’ve seen before, nomos means law.</a:t>
            </a:r>
          </a:p>
          <a:p>
            <a:endParaRPr lang="en-US" dirty="0" smtClean="0"/>
          </a:p>
          <a:p>
            <a:r>
              <a:rPr lang="en-US" dirty="0" smtClean="0"/>
              <a:t>But here, the word refers to two different kinds of law in </a:t>
            </a:r>
          </a:p>
          <a:p>
            <a:r>
              <a:rPr lang="en-US" dirty="0" smtClean="0"/>
              <a:t>the same verse.</a:t>
            </a:r>
          </a:p>
          <a:p>
            <a:endParaRPr lang="en-US" dirty="0" smtClean="0"/>
          </a:p>
          <a:p>
            <a:r>
              <a:rPr lang="en-US" dirty="0" smtClean="0"/>
              <a:t>And, one law has power and precedence over the other law.</a:t>
            </a:r>
          </a:p>
          <a:p>
            <a:endParaRPr lang="en-US" dirty="0" smtClean="0"/>
          </a:p>
          <a:p>
            <a:r>
              <a:rPr lang="en-US" dirty="0" smtClean="0"/>
              <a:t>When a law of the State of Illinois conflicts with a Federal </a:t>
            </a:r>
          </a:p>
          <a:p>
            <a:r>
              <a:rPr lang="en-US" dirty="0" smtClean="0"/>
              <a:t>Law, the Federal Law generally has power and precedence </a:t>
            </a:r>
          </a:p>
          <a:p>
            <a:r>
              <a:rPr lang="en-US" dirty="0" smtClean="0"/>
              <a:t>over the State Law.</a:t>
            </a:r>
          </a:p>
          <a:p>
            <a:endParaRPr lang="en-US" dirty="0" smtClean="0"/>
          </a:p>
          <a:p>
            <a:r>
              <a:rPr lang="en-US" dirty="0" smtClean="0"/>
              <a:t>Similarly,</a:t>
            </a:r>
            <a:r>
              <a:rPr lang="en-US" baseline="0" dirty="0" smtClean="0"/>
              <a:t> the Law of the Spirit is much more powerful and </a:t>
            </a:r>
          </a:p>
          <a:p>
            <a:r>
              <a:rPr lang="en-US" baseline="0" dirty="0" smtClean="0"/>
              <a:t>has instant precedence over the law of sin and death.</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3578889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phrase “</a:t>
            </a:r>
            <a:r>
              <a:rPr lang="en-US" dirty="0" err="1" smtClean="0"/>
              <a:t>pneumatos</a:t>
            </a:r>
            <a:r>
              <a:rPr lang="en-US" dirty="0" smtClean="0"/>
              <a:t> </a:t>
            </a:r>
            <a:r>
              <a:rPr lang="en-US" dirty="0" err="1" smtClean="0"/>
              <a:t>tes</a:t>
            </a:r>
            <a:r>
              <a:rPr lang="en-US" dirty="0" smtClean="0"/>
              <a:t> </a:t>
            </a:r>
            <a:r>
              <a:rPr lang="en-US" dirty="0" err="1" smtClean="0"/>
              <a:t>zoes</a:t>
            </a:r>
            <a:r>
              <a:rPr lang="en-US" dirty="0" smtClean="0"/>
              <a:t>”, the little word in the </a:t>
            </a:r>
          </a:p>
          <a:p>
            <a:r>
              <a:rPr lang="en-US" dirty="0" smtClean="0"/>
              <a:t>middle, “</a:t>
            </a:r>
            <a:r>
              <a:rPr lang="en-US" dirty="0" err="1" smtClean="0"/>
              <a:t>tes</a:t>
            </a:r>
            <a:r>
              <a:rPr lang="en-US" dirty="0" smtClean="0"/>
              <a:t>” is the definite article.</a:t>
            </a:r>
          </a:p>
          <a:p>
            <a:endParaRPr lang="en-US" dirty="0" smtClean="0"/>
          </a:p>
          <a:p>
            <a:r>
              <a:rPr lang="en-US" dirty="0" smtClean="0"/>
              <a:t>This phrase doesn’t just mean “Spirit of life”.</a:t>
            </a:r>
          </a:p>
          <a:p>
            <a:endParaRPr lang="en-US" dirty="0" smtClean="0"/>
          </a:p>
          <a:p>
            <a:r>
              <a:rPr lang="en-US" dirty="0" smtClean="0"/>
              <a:t>It means “Spirit </a:t>
            </a:r>
            <a:r>
              <a:rPr lang="en-US" dirty="0" smtClean="0"/>
              <a:t>of THE </a:t>
            </a:r>
            <a:r>
              <a:rPr lang="en-US" dirty="0" smtClean="0"/>
              <a:t>life”.</a:t>
            </a:r>
          </a:p>
          <a:p>
            <a:endParaRPr lang="en-US" dirty="0" smtClean="0"/>
          </a:p>
          <a:p>
            <a:r>
              <a:rPr lang="en-US" dirty="0" smtClean="0"/>
              <a:t>All</a:t>
            </a:r>
            <a:r>
              <a:rPr lang="en-US" baseline="0" dirty="0" smtClean="0"/>
              <a:t> humans have been endowed with physical life.</a:t>
            </a:r>
          </a:p>
          <a:p>
            <a:endParaRPr lang="en-US" baseline="0" dirty="0" smtClean="0"/>
          </a:p>
          <a:p>
            <a:r>
              <a:rPr lang="en-US" baseline="0" dirty="0" smtClean="0"/>
              <a:t>But, only those of us who have placed our faith and trust </a:t>
            </a:r>
          </a:p>
          <a:p>
            <a:r>
              <a:rPr lang="en-US" baseline="0" dirty="0" smtClean="0"/>
              <a:t>in Jesus have received THE life; that is, THE Spiritual and </a:t>
            </a:r>
          </a:p>
          <a:p>
            <a:r>
              <a:rPr lang="en-US" baseline="0" dirty="0" smtClean="0"/>
              <a:t>Eternal life.</a:t>
            </a:r>
          </a:p>
          <a:p>
            <a:endParaRPr lang="en-US" baseline="0" dirty="0" smtClean="0"/>
          </a:p>
          <a:p>
            <a:r>
              <a:rPr lang="en-US" baseline="0" dirty="0" smtClean="0"/>
              <a:t>Jesus said:</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35788893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eleutherose</a:t>
            </a:r>
            <a:r>
              <a:rPr lang="en-US" dirty="0" smtClean="0"/>
              <a:t> me </a:t>
            </a:r>
            <a:r>
              <a:rPr lang="en-US" dirty="0" err="1" smtClean="0"/>
              <a:t>apo</a:t>
            </a:r>
            <a:r>
              <a:rPr lang="en-US" dirty="0" smtClean="0"/>
              <a:t>” is the phrase translated as </a:t>
            </a:r>
          </a:p>
          <a:p>
            <a:r>
              <a:rPr lang="en-US" dirty="0" smtClean="0"/>
              <a:t>“set me free from” here in verse two.</a:t>
            </a:r>
          </a:p>
          <a:p>
            <a:endParaRPr lang="en-US" dirty="0" smtClean="0"/>
          </a:p>
          <a:p>
            <a:r>
              <a:rPr lang="en-US" dirty="0" smtClean="0"/>
              <a:t>The Greek “me”</a:t>
            </a:r>
            <a:r>
              <a:rPr lang="en-US" baseline="0" dirty="0" smtClean="0"/>
              <a:t> means the English “me” – Paul is speaking </a:t>
            </a:r>
          </a:p>
          <a:p>
            <a:r>
              <a:rPr lang="en-US" baseline="0" dirty="0" smtClean="0"/>
              <a:t>of himself as a typical believer here . Thus, we also are </a:t>
            </a:r>
          </a:p>
          <a:p>
            <a:r>
              <a:rPr lang="en-US" baseline="0" dirty="0" smtClean="0"/>
              <a:t>included in this blessing.</a:t>
            </a:r>
          </a:p>
          <a:p>
            <a:endParaRPr lang="en-US" baseline="0" dirty="0" smtClean="0"/>
          </a:p>
          <a:p>
            <a:r>
              <a:rPr lang="en-US" baseline="0" dirty="0" smtClean="0"/>
              <a:t>And the preposition “</a:t>
            </a:r>
            <a:r>
              <a:rPr lang="en-US" baseline="0" dirty="0" err="1" smtClean="0"/>
              <a:t>apo</a:t>
            </a:r>
            <a:r>
              <a:rPr lang="en-US" baseline="0" dirty="0" smtClean="0"/>
              <a:t>” means “from” or “away from”.</a:t>
            </a:r>
          </a:p>
          <a:p>
            <a:endParaRPr lang="en-US" baseline="0" dirty="0" smtClean="0"/>
          </a:p>
          <a:p>
            <a:r>
              <a:rPr lang="en-US" baseline="0" dirty="0" smtClean="0"/>
              <a:t>So, the Law of the Spirit of THE Life separates us from law </a:t>
            </a:r>
          </a:p>
          <a:p>
            <a:r>
              <a:rPr lang="en-US" baseline="0" dirty="0" smtClean="0"/>
              <a:t>of sin and death. </a:t>
            </a:r>
          </a:p>
          <a:p>
            <a:endParaRPr lang="en-US" baseline="0" dirty="0" smtClean="0"/>
          </a:p>
          <a:p>
            <a:r>
              <a:rPr lang="en-US" baseline="0" dirty="0" smtClean="0"/>
              <a:t>Thus, the law of sin and death no longer has dominion </a:t>
            </a:r>
          </a:p>
          <a:p>
            <a:r>
              <a:rPr lang="en-US" baseline="0" dirty="0" smtClean="0"/>
              <a:t>over us.</a:t>
            </a:r>
          </a:p>
          <a:p>
            <a:endParaRPr lang="en-US" baseline="0" dirty="0" smtClean="0"/>
          </a:p>
          <a:p>
            <a:r>
              <a:rPr lang="en-US" baseline="0" dirty="0" err="1" smtClean="0"/>
              <a:t>eleutherose</a:t>
            </a:r>
            <a:r>
              <a:rPr lang="en-US" baseline="0" dirty="0" smtClean="0"/>
              <a:t> is the aorist active indicative of the verb </a:t>
            </a:r>
          </a:p>
          <a:p>
            <a:r>
              <a:rPr lang="en-US" baseline="0" dirty="0" err="1" smtClean="0"/>
              <a:t>eleutheroo</a:t>
            </a:r>
            <a:r>
              <a:rPr lang="en-US" baseline="0" dirty="0" smtClean="0"/>
              <a:t>. Being aorist means that it is an action which </a:t>
            </a:r>
          </a:p>
          <a:p>
            <a:r>
              <a:rPr lang="en-US" baseline="0" dirty="0" smtClean="0"/>
              <a:t>has occurred once and is not continuing.</a:t>
            </a:r>
          </a:p>
          <a:p>
            <a:endParaRPr lang="en-US" baseline="0" dirty="0" smtClean="0"/>
          </a:p>
          <a:p>
            <a:r>
              <a:rPr lang="en-US" baseline="0" dirty="0" smtClean="0"/>
              <a:t>Through Christ Jesus, we have been set free from the law </a:t>
            </a:r>
          </a:p>
          <a:p>
            <a:r>
              <a:rPr lang="en-US" baseline="0" dirty="0" smtClean="0"/>
              <a:t>of sin and death once and for all. We are permanently free </a:t>
            </a:r>
          </a:p>
          <a:p>
            <a:r>
              <a:rPr lang="en-US" baseline="0" dirty="0" smtClean="0"/>
              <a:t>from it. </a:t>
            </a:r>
          </a:p>
          <a:p>
            <a:endParaRPr lang="en-US" baseline="0" dirty="0" smtClean="0"/>
          </a:p>
          <a:p>
            <a:r>
              <a:rPr lang="en-US" baseline="0" dirty="0" smtClean="0"/>
              <a:t>We may still stumble and fall into sin, but we have already </a:t>
            </a:r>
          </a:p>
          <a:p>
            <a:r>
              <a:rPr lang="en-US" baseline="0" dirty="0" smtClean="0"/>
              <a:t>been permanently separated from the penalty which is due </a:t>
            </a:r>
          </a:p>
          <a:p>
            <a:r>
              <a:rPr lang="en-US" baseline="0" dirty="0" smtClean="0"/>
              <a:t>for that sin.</a:t>
            </a:r>
          </a:p>
          <a:p>
            <a:endParaRPr lang="en-US" baseline="0" dirty="0" smtClean="0"/>
          </a:p>
          <a:p>
            <a:r>
              <a:rPr lang="en-US" baseline="0" dirty="0" smtClean="0"/>
              <a:t>That’s because Jesus took that sin, as well as all the other </a:t>
            </a:r>
          </a:p>
          <a:p>
            <a:r>
              <a:rPr lang="en-US" baseline="0" dirty="0" smtClean="0"/>
              <a:t>sin we have ever committed, and all the sin we ever will </a:t>
            </a:r>
          </a:p>
          <a:p>
            <a:r>
              <a:rPr lang="en-US" baseline="0" dirty="0" smtClean="0"/>
              <a:t>commit in the future, and He nailed it to the cross; we </a:t>
            </a:r>
          </a:p>
          <a:p>
            <a:r>
              <a:rPr lang="en-US" baseline="0" dirty="0" smtClean="0"/>
              <a:t>bear it no more.</a:t>
            </a:r>
          </a:p>
          <a:p>
            <a:endParaRPr lang="en-US" baseline="0" dirty="0" smtClean="0"/>
          </a:p>
          <a:p>
            <a:r>
              <a:rPr lang="en-US" baseline="0" dirty="0" smtClean="0"/>
              <a:t>Jesus paid it all.</a:t>
            </a:r>
          </a:p>
          <a:p>
            <a:r>
              <a:rPr lang="en-US" baseline="0" dirty="0" smtClean="0"/>
              <a:t>All to Him I owe.</a:t>
            </a:r>
          </a:p>
          <a:p>
            <a:r>
              <a:rPr lang="en-US" baseline="0" dirty="0" smtClean="0"/>
              <a:t>Sin had left a crimson stain.</a:t>
            </a:r>
          </a:p>
          <a:p>
            <a:r>
              <a:rPr lang="en-US" baseline="0" dirty="0" smtClean="0"/>
              <a:t>He washed it white as snow.</a:t>
            </a:r>
          </a:p>
          <a:p>
            <a:endParaRPr lang="en-US" baseline="0" dirty="0" smtClean="0"/>
          </a:p>
          <a:p>
            <a:r>
              <a:rPr lang="en-US" baseline="0" dirty="0" smtClean="0"/>
              <a:t>The verb </a:t>
            </a:r>
            <a:r>
              <a:rPr lang="en-US" baseline="0" dirty="0" err="1" smtClean="0"/>
              <a:t>eleutheroo</a:t>
            </a:r>
            <a:r>
              <a:rPr lang="en-US" baseline="0" dirty="0" smtClean="0"/>
              <a:t> literally means </a:t>
            </a:r>
            <a:r>
              <a:rPr lang="en-US" sz="1200" b="0" i="0" dirty="0" smtClean="0"/>
              <a:t>to cause someone to </a:t>
            </a:r>
          </a:p>
          <a:p>
            <a:r>
              <a:rPr lang="en-US" sz="1200" b="0" i="0" dirty="0" smtClean="0"/>
              <a:t>be freed from domination; that is, to free, or to set free.</a:t>
            </a:r>
          </a:p>
          <a:p>
            <a:endParaRPr lang="en-US" sz="1200" b="0" i="0" dirty="0" smtClean="0"/>
          </a:p>
          <a:p>
            <a:r>
              <a:rPr lang="en-US" sz="1200" b="0" i="0" dirty="0" err="1" smtClean="0"/>
              <a:t>Eleutheroo</a:t>
            </a:r>
            <a:r>
              <a:rPr lang="en-US" sz="1200" b="0" i="0" dirty="0" smtClean="0"/>
              <a:t> is also used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35788893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No person can keep the law of God perfectly. But </a:t>
            </a:r>
          </a:p>
          <a:p>
            <a:pPr rtl="0"/>
            <a:r>
              <a:rPr lang="en-US" sz="1200" dirty="0" smtClean="0"/>
              <a:t>unlike unbelievers who will be condemned for all eternity, </a:t>
            </a:r>
          </a:p>
          <a:p>
            <a:pPr rtl="0"/>
            <a:r>
              <a:rPr lang="en-US" sz="1200" dirty="0" smtClean="0"/>
              <a:t>believers are exempt from God’s judgment and </a:t>
            </a:r>
          </a:p>
          <a:p>
            <a:pPr rtl="0"/>
            <a:r>
              <a:rPr lang="en-US" sz="1200" dirty="0" smtClean="0"/>
              <a:t>condemnation. </a:t>
            </a:r>
          </a:p>
          <a:p>
            <a:pPr rtl="0"/>
            <a:endParaRPr lang="en-US" sz="1200" dirty="0" smtClean="0"/>
          </a:p>
          <a:p>
            <a:pPr rtl="0"/>
            <a:r>
              <a:rPr lang="en-US" sz="1200" dirty="0" smtClean="0"/>
              <a:t>The Spirit within the believer gives new life and freedom—</a:t>
            </a:r>
          </a:p>
          <a:p>
            <a:pPr rtl="0"/>
            <a:r>
              <a:rPr lang="en-US" sz="1200" dirty="0" smtClean="0"/>
              <a:t>freedom to NOT sin, to enjoy the liberty in Christ that only </a:t>
            </a:r>
          </a:p>
          <a:p>
            <a:pPr rtl="0"/>
            <a:r>
              <a:rPr lang="en-US" sz="1200" dirty="0" smtClean="0"/>
              <a:t>salvation brings.</a:t>
            </a:r>
          </a:p>
          <a:p>
            <a:pPr rtl="0"/>
            <a:endParaRPr lang="en-US" sz="1200" dirty="0" smtClean="0"/>
          </a:p>
          <a:p>
            <a:pPr rtl="0"/>
            <a:r>
              <a:rPr lang="en-US" sz="1200" kern="1200" dirty="0" smtClean="0">
                <a:solidFill>
                  <a:schemeClr val="tx1"/>
                </a:solidFill>
                <a:latin typeface="+mn-lt"/>
                <a:ea typeface="+mn-ea"/>
                <a:cs typeface="+mn-cs"/>
              </a:rPr>
              <a:t>Freedom does not mean the absence of constraints or </a:t>
            </a:r>
          </a:p>
          <a:p>
            <a:pPr rtl="0"/>
            <a:r>
              <a:rPr lang="en-US" sz="1200" kern="1200" dirty="0" smtClean="0">
                <a:solidFill>
                  <a:schemeClr val="tx1"/>
                </a:solidFill>
                <a:latin typeface="+mn-lt"/>
                <a:ea typeface="+mn-ea"/>
                <a:cs typeface="+mn-cs"/>
              </a:rPr>
              <a:t>moral absolutes.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Suppose a skydiver at 10,000 feet announces to the rest </a:t>
            </a:r>
          </a:p>
          <a:p>
            <a:pPr rtl="0"/>
            <a:r>
              <a:rPr lang="en-US" sz="1200" kern="1200" dirty="0" smtClean="0">
                <a:solidFill>
                  <a:schemeClr val="tx1"/>
                </a:solidFill>
                <a:latin typeface="+mn-lt"/>
                <a:ea typeface="+mn-ea"/>
                <a:cs typeface="+mn-cs"/>
              </a:rPr>
              <a:t>of the group, “I’m not using a parachute this time. I want </a:t>
            </a:r>
          </a:p>
          <a:p>
            <a:pPr rtl="0"/>
            <a:r>
              <a:rPr lang="en-US" sz="1200" kern="1200" dirty="0" smtClean="0">
                <a:solidFill>
                  <a:schemeClr val="tx1"/>
                </a:solidFill>
                <a:latin typeface="+mn-lt"/>
                <a:ea typeface="+mn-ea"/>
                <a:cs typeface="+mn-cs"/>
              </a:rPr>
              <a:t>freedom!”</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fact is that a skydiver is constrained by a greater law—</a:t>
            </a:r>
          </a:p>
          <a:p>
            <a:pPr rtl="0"/>
            <a:r>
              <a:rPr lang="en-US" sz="1200" kern="1200" dirty="0" smtClean="0">
                <a:solidFill>
                  <a:schemeClr val="tx1"/>
                </a:solidFill>
                <a:latin typeface="+mn-lt"/>
                <a:ea typeface="+mn-ea"/>
                <a:cs typeface="+mn-cs"/>
              </a:rPr>
              <a:t>the law of gravity. But when the skydiver chooses the </a:t>
            </a:r>
          </a:p>
          <a:p>
            <a:pPr rtl="0"/>
            <a:r>
              <a:rPr lang="en-US" sz="1200" kern="1200" dirty="0" smtClean="0">
                <a:solidFill>
                  <a:schemeClr val="tx1"/>
                </a:solidFill>
                <a:latin typeface="+mn-lt"/>
                <a:ea typeface="+mn-ea"/>
                <a:cs typeface="+mn-cs"/>
              </a:rPr>
              <a:t>“constraint” of the parachute, he is free to enjoy the </a:t>
            </a:r>
          </a:p>
          <a:p>
            <a:pPr rtl="0"/>
            <a:r>
              <a:rPr lang="en-US" sz="1200" kern="1200" dirty="0" smtClean="0">
                <a:solidFill>
                  <a:schemeClr val="tx1"/>
                </a:solidFill>
                <a:latin typeface="+mn-lt"/>
                <a:ea typeface="+mn-ea"/>
                <a:cs typeface="+mn-cs"/>
              </a:rPr>
              <a:t>exhilaration.</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God’s moral laws act the same way: they restrain, but </a:t>
            </a:r>
          </a:p>
          <a:p>
            <a:pPr rtl="0"/>
            <a:r>
              <a:rPr lang="en-US" sz="1200" kern="1200" dirty="0" smtClean="0">
                <a:solidFill>
                  <a:schemeClr val="tx1"/>
                </a:solidFill>
                <a:latin typeface="+mn-lt"/>
                <a:ea typeface="+mn-ea"/>
                <a:cs typeface="+mn-cs"/>
              </a:rPr>
              <a:t>they are absolutely necessary to enjoy the exhilaration </a:t>
            </a:r>
          </a:p>
          <a:p>
            <a:pPr rtl="0"/>
            <a:r>
              <a:rPr lang="en-US" sz="1200" kern="1200" dirty="0" smtClean="0">
                <a:solidFill>
                  <a:schemeClr val="tx1"/>
                </a:solidFill>
                <a:latin typeface="+mn-lt"/>
                <a:ea typeface="+mn-ea"/>
                <a:cs typeface="+mn-cs"/>
              </a:rPr>
              <a:t>of real freedom</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38). Chattanooga, TN: Leadership </a:t>
            </a:r>
          </a:p>
          <a:p>
            <a:r>
              <a:rPr lang="en-US" b="0" i="0" u="none" strike="noStrike" baseline="0" dirty="0" smtClean="0"/>
              <a:t>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15974237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points out that the law was never meant to offer a </a:t>
            </a:r>
          </a:p>
          <a:p>
            <a:r>
              <a:rPr lang="en-US" sz="1200" kern="1200" dirty="0" smtClean="0">
                <a:solidFill>
                  <a:schemeClr val="tx1"/>
                </a:solidFill>
                <a:latin typeface="+mn-lt"/>
                <a:ea typeface="+mn-ea"/>
                <a:cs typeface="+mn-cs"/>
              </a:rPr>
              <a:t>solution to the problem of sin. Therefore, any attempt to use </a:t>
            </a:r>
          </a:p>
          <a:p>
            <a:r>
              <a:rPr lang="en-US" sz="1200" kern="1200" dirty="0" smtClean="0">
                <a:solidFill>
                  <a:schemeClr val="tx1"/>
                </a:solidFill>
                <a:latin typeface="+mn-lt"/>
                <a:ea typeface="+mn-ea"/>
                <a:cs typeface="+mn-cs"/>
              </a:rPr>
              <a:t>the law to obtain freedom from sin or death is doomed to </a:t>
            </a:r>
          </a:p>
          <a:p>
            <a:r>
              <a:rPr lang="en-US" sz="1200" kern="1200" dirty="0" smtClean="0">
                <a:solidFill>
                  <a:schemeClr val="tx1"/>
                </a:solidFill>
                <a:latin typeface="+mn-lt"/>
                <a:ea typeface="+mn-ea"/>
                <a:cs typeface="+mn-cs"/>
              </a:rPr>
              <a:t>fail.</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140).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15050755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2001, John Stott wrote:</a:t>
            </a:r>
          </a:p>
          <a:p>
            <a:endParaRPr lang="en-US" dirty="0" smtClean="0"/>
          </a:p>
          <a:p>
            <a:r>
              <a:rPr lang="en-US" sz="1200" i="0" dirty="0" smtClean="0"/>
              <a:t>“From what, then, have we been set free? Paul replies: from </a:t>
            </a:r>
          </a:p>
          <a:p>
            <a:r>
              <a:rPr lang="en-US" sz="1200" i="0" dirty="0" smtClean="0"/>
              <a:t>the law of sin and death. </a:t>
            </a:r>
          </a:p>
          <a:p>
            <a:endParaRPr lang="en-US" sz="1200" i="0" dirty="0" smtClean="0"/>
          </a:p>
          <a:p>
            <a:r>
              <a:rPr lang="en-US" sz="1200" i="0" dirty="0" smtClean="0"/>
              <a:t>“The context seems to demand that this is a description of </a:t>
            </a:r>
          </a:p>
          <a:p>
            <a:r>
              <a:rPr lang="en-US" sz="1200" i="0" dirty="0" smtClean="0"/>
              <a:t>God’s law, of Torah. For a major emphasis of Romans 7 has </a:t>
            </a:r>
          </a:p>
          <a:p>
            <a:r>
              <a:rPr lang="en-US" sz="1200" i="0" dirty="0" smtClean="0"/>
              <a:t>been on the relation between the law on the one hand and </a:t>
            </a:r>
          </a:p>
          <a:p>
            <a:r>
              <a:rPr lang="en-US" sz="1200" i="0" dirty="0" smtClean="0"/>
              <a:t>sin and death on the other. </a:t>
            </a:r>
          </a:p>
          <a:p>
            <a:endParaRPr lang="en-US" sz="1200" i="0" dirty="0" smtClean="0"/>
          </a:p>
          <a:p>
            <a:r>
              <a:rPr lang="en-US" sz="1200" i="0" dirty="0" smtClean="0"/>
              <a:t>“True, Paul was at pains to stress that the law is not itself </a:t>
            </a:r>
          </a:p>
          <a:p>
            <a:r>
              <a:rPr lang="en-US" sz="1200" i="0" dirty="0" smtClean="0"/>
              <a:t>sinful, yet he added that it reveals, provokes and condemns </a:t>
            </a:r>
          </a:p>
          <a:p>
            <a:r>
              <a:rPr lang="en-US" sz="1200" i="0" dirty="0" smtClean="0"/>
              <a:t>sin... </a:t>
            </a:r>
          </a:p>
          <a:p>
            <a:endParaRPr lang="en-US" sz="1200" i="0" dirty="0" smtClean="0"/>
          </a:p>
          <a:p>
            <a:r>
              <a:rPr lang="en-US" sz="1200" i="0" dirty="0" smtClean="0"/>
              <a:t>“True again, he stressed that the law does not ‘become </a:t>
            </a:r>
          </a:p>
          <a:p>
            <a:r>
              <a:rPr lang="en-US" sz="1200" i="0" dirty="0" smtClean="0"/>
              <a:t>death’ to people; yet it had ‘produced death’ in him... So, </a:t>
            </a:r>
          </a:p>
          <a:p>
            <a:r>
              <a:rPr lang="en-US" sz="1200" i="0" dirty="0" smtClean="0"/>
              <a:t>shocking as it may sound, God’s holy law could be called </a:t>
            </a:r>
          </a:p>
          <a:p>
            <a:r>
              <a:rPr lang="en-US" sz="1200" i="0" dirty="0" smtClean="0"/>
              <a:t>the law of sin and death because it occasioned both. </a:t>
            </a:r>
          </a:p>
          <a:p>
            <a:endParaRPr lang="en-US" sz="1200" i="0" dirty="0" smtClean="0"/>
          </a:p>
          <a:p>
            <a:r>
              <a:rPr lang="en-US" sz="1200" i="0" dirty="0" smtClean="0"/>
              <a:t>“In this case, to be liberated from the law of sin and death </a:t>
            </a:r>
          </a:p>
          <a:p>
            <a:r>
              <a:rPr lang="en-US" sz="1200" i="0" dirty="0" smtClean="0"/>
              <a:t>through Christ is to be no longer ‘under the law’, that is, </a:t>
            </a:r>
          </a:p>
          <a:p>
            <a:r>
              <a:rPr lang="en-US" sz="1200" i="0" dirty="0" smtClean="0"/>
              <a:t>to give up looking to the law for either justification or </a:t>
            </a:r>
          </a:p>
          <a:p>
            <a:r>
              <a:rPr lang="en-US" sz="1200" i="0" dirty="0" smtClean="0"/>
              <a:t>sanctification.”</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Stott, J. R. W. (2001). </a:t>
            </a:r>
            <a:r>
              <a:rPr lang="en-US" b="0" i="1" u="none" strike="noStrike" baseline="0" dirty="0" smtClean="0"/>
              <a:t>The message of Romans: God’s </a:t>
            </a:r>
          </a:p>
          <a:p>
            <a:r>
              <a:rPr lang="en-US" b="0" i="1" u="none" strike="noStrike" baseline="0" dirty="0" smtClean="0"/>
              <a:t>good news for the world</a:t>
            </a:r>
            <a:r>
              <a:rPr lang="en-US" b="0" i="0" u="none" strike="noStrike" baseline="0" dirty="0" smtClean="0"/>
              <a:t> (p. 218). Leicester, England; </a:t>
            </a:r>
          </a:p>
          <a:p>
            <a:r>
              <a:rPr lang="en-US" b="0" i="0" u="none" strike="noStrike" baseline="0" dirty="0" smtClean="0"/>
              <a:t>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4256675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Dynatos</a:t>
            </a:r>
            <a:r>
              <a:rPr lang="en-US" dirty="0" smtClean="0"/>
              <a:t> means powerful.</a:t>
            </a:r>
          </a:p>
          <a:p>
            <a:endParaRPr lang="en-US" dirty="0" smtClean="0"/>
          </a:p>
          <a:p>
            <a:r>
              <a:rPr lang="en-US" dirty="0" smtClean="0"/>
              <a:t>We get the English word dynamite from </a:t>
            </a:r>
            <a:r>
              <a:rPr lang="en-US" dirty="0" err="1" smtClean="0"/>
              <a:t>dynamis</a:t>
            </a:r>
            <a:r>
              <a:rPr lang="en-US" dirty="0" smtClean="0"/>
              <a:t>,</a:t>
            </a:r>
            <a:r>
              <a:rPr lang="en-US" baseline="0" dirty="0" smtClean="0"/>
              <a:t> the root </a:t>
            </a:r>
          </a:p>
          <a:p>
            <a:r>
              <a:rPr lang="en-US" baseline="0" dirty="0" smtClean="0"/>
              <a:t>word from which </a:t>
            </a:r>
            <a:r>
              <a:rPr lang="en-US" baseline="0" dirty="0" err="1" smtClean="0"/>
              <a:t>dynatos</a:t>
            </a:r>
            <a:r>
              <a:rPr lang="en-US" baseline="0" dirty="0" smtClean="0"/>
              <a:t> is taken.</a:t>
            </a:r>
          </a:p>
          <a:p>
            <a:endParaRPr lang="en-US" baseline="0" dirty="0" smtClean="0"/>
          </a:p>
          <a:p>
            <a:r>
              <a:rPr lang="en-US" baseline="0" dirty="0" smtClean="0"/>
              <a:t>The “a” prefix reverses the meaning from powerful to </a:t>
            </a:r>
          </a:p>
          <a:p>
            <a:r>
              <a:rPr lang="en-US" baseline="0" dirty="0" smtClean="0"/>
              <a:t>powerless.</a:t>
            </a:r>
          </a:p>
          <a:p>
            <a:endParaRPr lang="en-US" baseline="0" dirty="0" smtClean="0"/>
          </a:p>
          <a:p>
            <a:r>
              <a:rPr lang="en-US" baseline="0" dirty="0" smtClean="0"/>
              <a:t>Much like the English apolitical means not political.</a:t>
            </a:r>
          </a:p>
          <a:p>
            <a:endParaRPr lang="en-US" baseline="0" dirty="0" smtClean="0"/>
          </a:p>
          <a:p>
            <a:r>
              <a:rPr lang="en-US" baseline="0" dirty="0" smtClean="0"/>
              <a:t>And amoral means not caring about morality.</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4256675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astheneo</a:t>
            </a:r>
            <a:r>
              <a:rPr lang="en-US" dirty="0" smtClean="0"/>
              <a:t> means </a:t>
            </a:r>
            <a:r>
              <a:rPr lang="en-US" sz="1200" b="0" i="0" dirty="0" smtClean="0"/>
              <a:t>to experience some </a:t>
            </a:r>
          </a:p>
          <a:p>
            <a:r>
              <a:rPr lang="en-US" sz="1200" b="0" i="0" dirty="0" smtClean="0"/>
              <a:t>personal incapacity or limitation; that is, to be weak or </a:t>
            </a:r>
          </a:p>
          <a:p>
            <a:r>
              <a:rPr lang="en-US" sz="1200" b="0" i="0" dirty="0" smtClean="0"/>
              <a:t>weakened, or to be disabled.</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4256675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pempo</a:t>
            </a:r>
            <a:r>
              <a:rPr lang="en-US" dirty="0" smtClean="0"/>
              <a:t> means </a:t>
            </a:r>
            <a:r>
              <a:rPr lang="en-US" sz="1200" b="0" i="0" dirty="0" smtClean="0"/>
              <a:t>to dispatch someone, whether human </a:t>
            </a:r>
          </a:p>
          <a:p>
            <a:r>
              <a:rPr lang="en-US" sz="1200" b="0" i="0" dirty="0" smtClean="0"/>
              <a:t>or transcendent being, usually for purposes of </a:t>
            </a:r>
          </a:p>
          <a:p>
            <a:r>
              <a:rPr lang="en-US" sz="1200" b="0" i="0" dirty="0" smtClean="0"/>
              <a:t>communication; that is, to send.</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256675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5079033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Generally, </a:t>
            </a:r>
            <a:r>
              <a:rPr lang="en-US" dirty="0" err="1" smtClean="0"/>
              <a:t>homoioma</a:t>
            </a:r>
            <a:r>
              <a:rPr lang="en-US" baseline="0" dirty="0" smtClean="0"/>
              <a:t> means to be similar in appearance.</a:t>
            </a:r>
          </a:p>
          <a:p>
            <a:endParaRPr lang="en-US" baseline="0" dirty="0" smtClean="0"/>
          </a:p>
          <a:p>
            <a:r>
              <a:rPr lang="en-US" baseline="0" dirty="0" smtClean="0"/>
              <a:t>It is only used in two places in the New Testament to speak </a:t>
            </a:r>
          </a:p>
          <a:p>
            <a:r>
              <a:rPr lang="en-US" baseline="0" dirty="0" smtClean="0"/>
              <a:t>about Christ’s earthly life.</a:t>
            </a:r>
          </a:p>
          <a:p>
            <a:endParaRPr lang="en-US" baseline="0" dirty="0" smtClean="0"/>
          </a:p>
          <a:p>
            <a:r>
              <a:rPr lang="en-US" baseline="0" dirty="0" smtClean="0"/>
              <a:t>Here in Romans 8:3; and in:</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425667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baseline="0" dirty="0" smtClean="0"/>
              <a:t>There is no general agreement on the meaning in these </a:t>
            </a:r>
          </a:p>
          <a:p>
            <a:r>
              <a:rPr lang="en-US" sz="1200" b="0" i="0" baseline="0" dirty="0" smtClean="0"/>
              <a:t>two related passages in which Paul uses </a:t>
            </a:r>
            <a:r>
              <a:rPr lang="en-US" sz="1200" b="0" i="0" baseline="0" dirty="0" err="1" smtClean="0"/>
              <a:t>homoioma</a:t>
            </a:r>
            <a:r>
              <a:rPr lang="en-US" sz="1200" b="0" i="0" baseline="0" dirty="0" smtClean="0"/>
              <a:t> in </a:t>
            </a:r>
          </a:p>
          <a:p>
            <a:r>
              <a:rPr lang="en-US" sz="1200" b="0" i="0" baseline="0" dirty="0" smtClean="0"/>
              <a:t>speaking of Christ’s earthly life. </a:t>
            </a:r>
          </a:p>
          <a:p>
            <a:endParaRPr lang="en-US" sz="1200" b="0" i="0" baseline="0" dirty="0" smtClean="0"/>
          </a:p>
          <a:p>
            <a:r>
              <a:rPr lang="en-US" sz="1200" b="0" i="0" baseline="0" dirty="0" smtClean="0"/>
              <a:t>The expressions in Romans 8:3 and Philippians 2:7 could </a:t>
            </a:r>
          </a:p>
          <a:p>
            <a:r>
              <a:rPr lang="en-US" sz="1200" b="0" i="0" baseline="0" dirty="0" smtClean="0"/>
              <a:t>mean that the Lord in his earthly ministry possessed a </a:t>
            </a:r>
          </a:p>
          <a:p>
            <a:r>
              <a:rPr lang="en-US" sz="1200" b="0" i="0" baseline="0" dirty="0" smtClean="0"/>
              <a:t>completely human form and that his physical body was </a:t>
            </a:r>
          </a:p>
          <a:p>
            <a:r>
              <a:rPr lang="en-US" sz="1200" b="0" i="0" baseline="0" dirty="0" smtClean="0"/>
              <a:t>capable of sinning as human bodies are.</a:t>
            </a:r>
          </a:p>
          <a:p>
            <a:endParaRPr lang="en-US" sz="1200" b="0" i="0" baseline="0" dirty="0" smtClean="0"/>
          </a:p>
          <a:p>
            <a:r>
              <a:rPr lang="en-US" sz="1200" b="0" i="0" baseline="0" dirty="0" smtClean="0"/>
              <a:t>Or, it could mean that he had the form of a human being </a:t>
            </a:r>
          </a:p>
          <a:p>
            <a:r>
              <a:rPr lang="en-US" sz="1200" b="0" i="0" baseline="0" dirty="0" smtClean="0"/>
              <a:t>and was looked upon as such, but without losing his </a:t>
            </a:r>
          </a:p>
          <a:p>
            <a:r>
              <a:rPr lang="en-US" sz="1200" b="0" i="0" baseline="0" dirty="0" smtClean="0"/>
              <a:t>identity as a divine being even in this world. </a:t>
            </a:r>
          </a:p>
          <a:p>
            <a:endParaRPr lang="en-US" sz="1200" b="0" i="0" baseline="0" dirty="0" smtClean="0"/>
          </a:p>
          <a:p>
            <a:r>
              <a:rPr lang="en-US" sz="1200" b="0" i="0" baseline="0" dirty="0" smtClean="0"/>
              <a:t>In the light of what Paul says about Jesus in general it is </a:t>
            </a:r>
          </a:p>
          <a:p>
            <a:r>
              <a:rPr lang="en-US" sz="1200" b="0" i="0" baseline="0" dirty="0" smtClean="0"/>
              <a:t>probable that he uses </a:t>
            </a:r>
            <a:r>
              <a:rPr lang="en-US" sz="1200" b="0" i="0" baseline="0" dirty="0" err="1" smtClean="0"/>
              <a:t>homoioma</a:t>
            </a:r>
            <a:r>
              <a:rPr lang="en-US" sz="1200" b="0" i="0" baseline="0" dirty="0" smtClean="0"/>
              <a:t> to bring out both that </a:t>
            </a:r>
          </a:p>
          <a:p>
            <a:r>
              <a:rPr lang="en-US" sz="1200" b="0" i="0" baseline="0" dirty="0" smtClean="0"/>
              <a:t>Jesus in his earthly career was similar to sinful humans </a:t>
            </a:r>
          </a:p>
          <a:p>
            <a:r>
              <a:rPr lang="en-US" sz="1200" b="0" i="0" baseline="0" dirty="0" smtClean="0"/>
              <a:t>and yet not totally like them. (1) </a:t>
            </a:r>
          </a:p>
          <a:p>
            <a:endParaRPr lang="en-US" sz="1200" b="0" i="0" u="none" strike="noStrike" baseline="0" dirty="0" smtClean="0"/>
          </a:p>
          <a:p>
            <a:pPr rtl="0"/>
            <a:r>
              <a:rPr lang="en-US" b="1" dirty="0" err="1" smtClean="0"/>
              <a:t>ILLUS</a:t>
            </a:r>
            <a:r>
              <a:rPr lang="en-US" b="1" dirty="0" smtClean="0"/>
              <a:t>:</a:t>
            </a:r>
            <a:r>
              <a:rPr lang="en-US" dirty="0" smtClean="0"/>
              <a:t> </a:t>
            </a:r>
            <a:r>
              <a:rPr lang="en-US" sz="1200" dirty="0" smtClean="0"/>
              <a:t>Lou Johnson, a 1965 World Series hero for the Los </a:t>
            </a:r>
          </a:p>
          <a:p>
            <a:pPr rtl="0"/>
            <a:r>
              <a:rPr lang="en-US" sz="1200" dirty="0" smtClean="0"/>
              <a:t>Angeles Dodgers, tried for thirty years to recover the </a:t>
            </a:r>
          </a:p>
          <a:p>
            <a:pPr rtl="0"/>
            <a:r>
              <a:rPr lang="en-US" sz="1200" dirty="0" smtClean="0"/>
              <a:t>championship ring he had lost to drug dealers in 1971. </a:t>
            </a:r>
          </a:p>
          <a:p>
            <a:pPr rtl="0"/>
            <a:endParaRPr lang="en-US" sz="1200" dirty="0" smtClean="0"/>
          </a:p>
          <a:p>
            <a:pPr rtl="0"/>
            <a:r>
              <a:rPr lang="en-US" sz="1200" dirty="0" smtClean="0"/>
              <a:t>Drug and alcohol abuse cost him everything from that </a:t>
            </a:r>
          </a:p>
          <a:p>
            <a:pPr rtl="0"/>
            <a:r>
              <a:rPr lang="en-US" sz="1200" dirty="0" smtClean="0"/>
              <a:t>magical season, including his uniform, glove, and the bat </a:t>
            </a:r>
          </a:p>
          <a:p>
            <a:pPr rtl="0"/>
            <a:r>
              <a:rPr lang="en-US" sz="1200" dirty="0" smtClean="0"/>
              <a:t>he used to hit the winning home run in the deciding </a:t>
            </a:r>
          </a:p>
          <a:p>
            <a:pPr rtl="0"/>
            <a:r>
              <a:rPr lang="en-US" sz="1200" dirty="0" smtClean="0"/>
              <a:t>game.</a:t>
            </a:r>
          </a:p>
          <a:p>
            <a:pPr rtl="0"/>
            <a:endParaRPr lang="en-US" sz="1200" dirty="0" smtClean="0"/>
          </a:p>
          <a:p>
            <a:pPr rtl="0"/>
            <a:r>
              <a:rPr lang="en-US" sz="1200" dirty="0" smtClean="0"/>
              <a:t>When Dodger president Bob </a:t>
            </a:r>
            <a:r>
              <a:rPr lang="en-US" sz="1200" dirty="0" err="1" smtClean="0"/>
              <a:t>Graziano</a:t>
            </a:r>
            <a:r>
              <a:rPr lang="en-US" sz="1200" dirty="0" smtClean="0"/>
              <a:t> learned that Johnson’s </a:t>
            </a:r>
          </a:p>
          <a:p>
            <a:pPr rtl="0"/>
            <a:r>
              <a:rPr lang="en-US" sz="1200" dirty="0" smtClean="0"/>
              <a:t>World Series ring was about to be auctioned on the Internet, </a:t>
            </a:r>
          </a:p>
          <a:p>
            <a:pPr rtl="0"/>
            <a:r>
              <a:rPr lang="en-US" sz="1200" dirty="0" smtClean="0"/>
              <a:t>he immediately bought the ring for $3,457 and gave it to </a:t>
            </a:r>
          </a:p>
          <a:p>
            <a:pPr rtl="0"/>
            <a:r>
              <a:rPr lang="en-US" sz="1200" dirty="0" smtClean="0"/>
              <a:t>Johnson, sixty-six, who has been drug-free for years and a </a:t>
            </a:r>
          </a:p>
          <a:p>
            <a:pPr rtl="0"/>
            <a:r>
              <a:rPr lang="en-US" sz="1200" dirty="0" smtClean="0"/>
              <a:t>Dodger community relations employee. </a:t>
            </a:r>
          </a:p>
          <a:p>
            <a:pPr rtl="0"/>
            <a:endParaRPr lang="en-US" sz="1200" dirty="0" smtClean="0"/>
          </a:p>
          <a:p>
            <a:pPr rtl="0"/>
            <a:r>
              <a:rPr lang="en-US" sz="1200" dirty="0" smtClean="0"/>
              <a:t>He did for Johnson what Johnson could not do for himself.</a:t>
            </a:r>
          </a:p>
          <a:p>
            <a:pPr rtl="0"/>
            <a:endParaRPr lang="en-US" sz="1200" dirty="0" smtClean="0"/>
          </a:p>
          <a:p>
            <a:pPr rtl="0"/>
            <a:r>
              <a:rPr lang="en-US" sz="1200" dirty="0" smtClean="0"/>
              <a:t>The ball player wept when given the gold ring. “It felt like </a:t>
            </a:r>
          </a:p>
          <a:p>
            <a:pPr rtl="0"/>
            <a:r>
              <a:rPr lang="en-US" sz="1200" dirty="0" smtClean="0"/>
              <a:t>a piece of me had been reborn,” he said.</a:t>
            </a:r>
          </a:p>
          <a:p>
            <a:pPr rtl="0"/>
            <a:endParaRPr lang="en-US" sz="1200" dirty="0" smtClean="0"/>
          </a:p>
          <a:p>
            <a:pPr rtl="0"/>
            <a:r>
              <a:rPr lang="en-US" sz="1200" dirty="0" smtClean="0"/>
              <a:t>Likewise, Christians can testify to a spiritual rebirth as a </a:t>
            </a:r>
          </a:p>
          <a:p>
            <a:pPr rtl="0"/>
            <a:r>
              <a:rPr lang="en-US" sz="1200" dirty="0" smtClean="0"/>
              <a:t>result of the price that Jesus paid on the cross in their </a:t>
            </a:r>
          </a:p>
          <a:p>
            <a:pPr rtl="0"/>
            <a:r>
              <a:rPr lang="en-US" sz="1200" dirty="0" smtClean="0"/>
              <a:t>place. He did for them what they could not do for </a:t>
            </a:r>
          </a:p>
          <a:p>
            <a:pPr rtl="0"/>
            <a:r>
              <a:rPr lang="en-US" sz="1200" dirty="0" smtClean="0"/>
              <a:t>themselves. (2)</a:t>
            </a:r>
          </a:p>
          <a:p>
            <a:endParaRPr lang="en-US" dirty="0" smtClean="0"/>
          </a:p>
          <a:p>
            <a:r>
              <a:rPr lang="en-US" sz="1200" b="0" i="0" u="none" strike="noStrike" baseline="0" dirty="0" smtClean="0"/>
              <a:t>-----</a:t>
            </a:r>
          </a:p>
          <a:p>
            <a:endParaRPr lang="en-US" sz="1200" b="0" i="0" u="none" strike="noStrike" baseline="0" dirty="0" smtClean="0"/>
          </a:p>
          <a:p>
            <a:r>
              <a:rPr lang="en-US" b="0" i="0" u="none" strike="noStrike" baseline="0" dirty="0" smtClean="0"/>
              <a:t>Arndt, W., Danker, F. W., &amp; Bauer, W. (2000). </a:t>
            </a:r>
            <a:r>
              <a:rPr lang="en-US" b="0" i="1" u="none" strike="noStrike" baseline="0" dirty="0" smtClean="0"/>
              <a:t>A Greek-</a:t>
            </a:r>
          </a:p>
          <a:p>
            <a:r>
              <a:rPr lang="en-US" b="0" i="1" u="none" strike="noStrike" baseline="0" dirty="0" smtClean="0"/>
              <a:t>English lexicon of the New Testament and other early </a:t>
            </a:r>
          </a:p>
          <a:p>
            <a:r>
              <a:rPr lang="en-US" b="0" i="1" u="none" strike="noStrike" baseline="0" dirty="0" smtClean="0"/>
              <a:t>Christian literature</a:t>
            </a:r>
            <a:r>
              <a:rPr lang="en-US" b="0" i="0" u="none" strike="noStrike" baseline="0" dirty="0" smtClean="0"/>
              <a:t> (3rd ed., p. 707). Chicago: </a:t>
            </a:r>
          </a:p>
          <a:p>
            <a:r>
              <a:rPr lang="en-US" b="0" i="0" u="none" strike="noStrike" baseline="0" dirty="0" smtClean="0"/>
              <a:t>University of Chicago Press.</a:t>
            </a:r>
          </a:p>
          <a:p>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that connect</a:t>
            </a:r>
            <a:r>
              <a:rPr lang="en-US" b="0" i="0" u="none" strike="noStrike" baseline="0" dirty="0" smtClean="0"/>
              <a:t> (p. 427). Grand Rapids, MI: Zondervan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Publishing House.</a:t>
            </a:r>
          </a:p>
          <a:p>
            <a:endParaRPr lang="en-US" b="0" i="0" u="none" strike="noStrike" baseline="0"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 Romans 8:3 Paul says that what the law was powerless to </a:t>
            </a:r>
          </a:p>
          <a:p>
            <a:r>
              <a:rPr lang="en-US" sz="1200" kern="1200" dirty="0" smtClean="0">
                <a:solidFill>
                  <a:schemeClr val="tx1"/>
                </a:solidFill>
                <a:latin typeface="+mn-lt"/>
                <a:ea typeface="+mn-ea"/>
                <a:cs typeface="+mn-cs"/>
              </a:rPr>
              <a:t>do, God did by sending His Son. He condemned sin in the </a:t>
            </a:r>
          </a:p>
          <a:p>
            <a:r>
              <a:rPr lang="en-US" sz="1200" kern="1200" dirty="0" smtClean="0">
                <a:solidFill>
                  <a:schemeClr val="tx1"/>
                </a:solidFill>
                <a:latin typeface="+mn-lt"/>
                <a:ea typeface="+mn-ea"/>
                <a:cs typeface="+mn-cs"/>
              </a:rPr>
              <a:t>flesh by being incarnated in flesh just like ours.</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141).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5294509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Stott continues:</a:t>
            </a:r>
          </a:p>
          <a:p>
            <a:endParaRPr lang="en-US" dirty="0" smtClean="0"/>
          </a:p>
          <a:p>
            <a:r>
              <a:rPr lang="en-US" i="0" dirty="0" smtClean="0"/>
              <a:t>“</a:t>
            </a:r>
            <a:r>
              <a:rPr lang="en-US" sz="1200" i="0" dirty="0" smtClean="0"/>
              <a:t>How the gospel liberates us from the law is elaborated </a:t>
            </a:r>
          </a:p>
          <a:p>
            <a:r>
              <a:rPr lang="en-US" sz="1200" i="0" dirty="0" smtClean="0"/>
              <a:t>[here] in verses </a:t>
            </a:r>
            <a:r>
              <a:rPr lang="en-US" sz="1200" i="0" kern="1200" dirty="0" smtClean="0">
                <a:solidFill>
                  <a:schemeClr val="tx1"/>
                </a:solidFill>
                <a:latin typeface="+mn-lt"/>
                <a:ea typeface="+mn-ea"/>
                <a:cs typeface="+mn-cs"/>
              </a:rPr>
              <a:t>3–4. The first and fundamental truth which </a:t>
            </a:r>
          </a:p>
          <a:p>
            <a:r>
              <a:rPr lang="en-US" sz="1200" i="0" kern="1200" dirty="0" smtClean="0">
                <a:solidFill>
                  <a:schemeClr val="tx1"/>
                </a:solidFill>
                <a:latin typeface="+mn-lt"/>
                <a:ea typeface="+mn-ea"/>
                <a:cs typeface="+mn-cs"/>
              </a:rPr>
              <a:t>Paul declares is that God has taken the initiative to do what </a:t>
            </a:r>
          </a:p>
          <a:p>
            <a:r>
              <a:rPr lang="en-US" sz="1200" i="0" kern="1200" dirty="0" smtClean="0">
                <a:solidFill>
                  <a:schemeClr val="tx1"/>
                </a:solidFill>
                <a:latin typeface="+mn-lt"/>
                <a:ea typeface="+mn-ea"/>
                <a:cs typeface="+mn-cs"/>
              </a:rPr>
              <a:t>the law (even though it was his own law) was powerless to </a:t>
            </a:r>
          </a:p>
          <a:p>
            <a:r>
              <a:rPr lang="en-US" sz="1200" i="0" kern="1200" dirty="0" smtClean="0">
                <a:solidFill>
                  <a:schemeClr val="tx1"/>
                </a:solidFill>
                <a:latin typeface="+mn-lt"/>
                <a:ea typeface="+mn-ea"/>
                <a:cs typeface="+mn-cs"/>
              </a:rPr>
              <a:t>do. </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“The law could neither justify nor sanctify....</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t>
            </a:r>
            <a:r>
              <a:rPr lang="en-US" sz="1200" i="0" dirty="0" smtClean="0"/>
              <a:t>What God did Paul unfolds in five expressions. </a:t>
            </a:r>
          </a:p>
          <a:p>
            <a:endParaRPr lang="en-US" sz="1200" i="0" dirty="0" smtClean="0"/>
          </a:p>
          <a:p>
            <a:r>
              <a:rPr lang="en-US" sz="1200" i="0" dirty="0" smtClean="0"/>
              <a:t>“First came the sending of his own Son....</a:t>
            </a:r>
          </a:p>
          <a:p>
            <a:endParaRPr lang="en-US" sz="1200" i="0" kern="1200" dirty="0" smtClean="0">
              <a:solidFill>
                <a:schemeClr val="tx1"/>
              </a:solidFill>
              <a:latin typeface="+mn-lt"/>
              <a:ea typeface="+mn-ea"/>
              <a:cs typeface="+mn-cs"/>
            </a:endParaRPr>
          </a:p>
          <a:p>
            <a:r>
              <a:rPr lang="en-US" sz="1200" i="0" kern="1200" dirty="0" smtClean="0">
                <a:solidFill>
                  <a:schemeClr val="tx1"/>
                </a:solidFill>
                <a:latin typeface="+mn-lt"/>
                <a:ea typeface="+mn-ea"/>
                <a:cs typeface="+mn-cs"/>
              </a:rPr>
              <a:t>“</a:t>
            </a:r>
            <a:r>
              <a:rPr lang="en-US" sz="1200" i="0" dirty="0" smtClean="0"/>
              <a:t>Secondly, the sending of the divine Son involved his </a:t>
            </a:r>
          </a:p>
          <a:p>
            <a:r>
              <a:rPr lang="en-US" sz="1200" i="0" dirty="0" smtClean="0"/>
              <a:t>becoming incarnate, a human being, which is expressed by </a:t>
            </a:r>
          </a:p>
          <a:p>
            <a:r>
              <a:rPr lang="en-US" sz="1200" i="0" dirty="0" smtClean="0"/>
              <a:t>the words in the likeness of sinful man, or better ‘in the </a:t>
            </a:r>
          </a:p>
          <a:p>
            <a:r>
              <a:rPr lang="en-US" sz="1200" i="0" dirty="0" smtClean="0"/>
              <a:t>likeness of sinful flesh’ (</a:t>
            </a:r>
            <a:r>
              <a:rPr lang="en-US" sz="1200" i="0" dirty="0" err="1" smtClean="0"/>
              <a:t>rsv</a:t>
            </a:r>
            <a:r>
              <a:rPr lang="en-US" sz="1200" i="0" dirty="0" smtClean="0"/>
              <a:t>). </a:t>
            </a:r>
          </a:p>
          <a:p>
            <a:endParaRPr lang="en-US" sz="1200" i="0" dirty="0" smtClean="0"/>
          </a:p>
          <a:p>
            <a:r>
              <a:rPr lang="en-US" sz="1200" i="0" dirty="0" smtClean="0"/>
              <a:t>“This somewhat roundabout phrase, which has puzzled </a:t>
            </a:r>
          </a:p>
          <a:p>
            <a:r>
              <a:rPr lang="en-US" sz="1200" i="0" dirty="0" smtClean="0"/>
              <a:t>commentators mainly because of its use of ‘likeness’, was </a:t>
            </a:r>
          </a:p>
          <a:p>
            <a:r>
              <a:rPr lang="en-US" sz="1200" i="0" dirty="0" smtClean="0"/>
              <a:t>doubtless intended to combat false views of the incarnation. </a:t>
            </a:r>
          </a:p>
          <a:p>
            <a:endParaRPr lang="en-US" sz="1200" i="0" dirty="0" smtClean="0"/>
          </a:p>
          <a:p>
            <a:r>
              <a:rPr lang="en-US" sz="1200" i="0" dirty="0" smtClean="0"/>
              <a:t>“That is, the Son came neither ‘in the likeness of flesh’, only </a:t>
            </a:r>
          </a:p>
          <a:p>
            <a:r>
              <a:rPr lang="en-US" sz="1200" i="0" dirty="0" smtClean="0"/>
              <a:t>seeming to be human, as the </a:t>
            </a:r>
            <a:r>
              <a:rPr lang="en-US" sz="1200" i="0" dirty="0" err="1" smtClean="0"/>
              <a:t>Docetists</a:t>
            </a:r>
            <a:r>
              <a:rPr lang="en-US" sz="1200" i="0" dirty="0" smtClean="0"/>
              <a:t> taught, for his </a:t>
            </a:r>
          </a:p>
          <a:p>
            <a:r>
              <a:rPr lang="en-US" sz="1200" i="0" dirty="0" smtClean="0"/>
              <a:t>humanity was </a:t>
            </a:r>
            <a:r>
              <a:rPr lang="en-US" sz="1200" i="0" baseline="0" dirty="0" smtClean="0"/>
              <a:t>real...</a:t>
            </a:r>
          </a:p>
          <a:p>
            <a:endParaRPr lang="en-US" sz="1200" i="0" baseline="0" dirty="0" smtClean="0"/>
          </a:p>
          <a:p>
            <a:r>
              <a:rPr lang="en-US" sz="1200" i="0" baseline="0" dirty="0" smtClean="0"/>
              <a:t>“Nor ‘in sinful flesh’, assuming a fallen nature, for his </a:t>
            </a:r>
          </a:p>
          <a:p>
            <a:r>
              <a:rPr lang="en-US" sz="1200" i="0" baseline="0" dirty="0" smtClean="0"/>
              <a:t>humanity was sinless, </a:t>
            </a:r>
          </a:p>
          <a:p>
            <a:endParaRPr lang="en-US" sz="1200" i="0" baseline="0" dirty="0" smtClean="0"/>
          </a:p>
          <a:p>
            <a:r>
              <a:rPr lang="en-US" sz="1200" i="0" baseline="0" dirty="0" smtClean="0"/>
              <a:t>“but ‘in the likeness of sinful flesh’, because his humanity </a:t>
            </a:r>
          </a:p>
          <a:p>
            <a:r>
              <a:rPr lang="en-US" sz="1200" i="0" baseline="0" dirty="0" smtClean="0"/>
              <a:t>was both real and sinless simultaneously.</a:t>
            </a:r>
          </a:p>
          <a:p>
            <a:endParaRPr lang="en-US" sz="1200" i="0" kern="1200" baseline="0" dirty="0" smtClean="0">
              <a:solidFill>
                <a:schemeClr val="tx1"/>
              </a:solidFill>
              <a:latin typeface="+mn-lt"/>
              <a:ea typeface="+mn-ea"/>
              <a:cs typeface="+mn-cs"/>
            </a:endParaRPr>
          </a:p>
          <a:p>
            <a:r>
              <a:rPr lang="en-US" sz="1200" i="0" kern="1200" baseline="0" dirty="0" smtClean="0">
                <a:solidFill>
                  <a:schemeClr val="tx1"/>
                </a:solidFill>
                <a:latin typeface="+mn-lt"/>
                <a:ea typeface="+mn-ea"/>
                <a:cs typeface="+mn-cs"/>
              </a:rPr>
              <a:t>“</a:t>
            </a:r>
            <a:r>
              <a:rPr lang="en-US" sz="1200" dirty="0" smtClean="0"/>
              <a:t>Thirdly, God sent his </a:t>
            </a:r>
            <a:r>
              <a:rPr lang="en-US" sz="1200" i="0" dirty="0" smtClean="0"/>
              <a:t>Son to be a sin offering....</a:t>
            </a:r>
          </a:p>
          <a:p>
            <a:endParaRPr lang="en-US" sz="1200" i="0" kern="1200" baseline="0" dirty="0" smtClean="0">
              <a:solidFill>
                <a:schemeClr val="tx1"/>
              </a:solidFill>
              <a:latin typeface="+mn-lt"/>
              <a:ea typeface="+mn-ea"/>
              <a:cs typeface="+mn-cs"/>
            </a:endParaRPr>
          </a:p>
          <a:p>
            <a:r>
              <a:rPr lang="en-US" sz="1200" i="0" kern="1200" baseline="0" dirty="0" smtClean="0">
                <a:solidFill>
                  <a:schemeClr val="tx1"/>
                </a:solidFill>
                <a:latin typeface="+mn-lt"/>
                <a:ea typeface="+mn-ea"/>
                <a:cs typeface="+mn-cs"/>
              </a:rPr>
              <a:t>“</a:t>
            </a:r>
            <a:r>
              <a:rPr lang="en-US" sz="1200" i="0" dirty="0" smtClean="0"/>
              <a:t>Fourthly, God … condemned sin in sinful man.... [and]</a:t>
            </a:r>
          </a:p>
          <a:p>
            <a:endParaRPr lang="en-US" sz="1200" i="0" kern="1200" baseline="0" dirty="0" smtClean="0">
              <a:solidFill>
                <a:schemeClr val="tx1"/>
              </a:solidFill>
              <a:latin typeface="+mn-lt"/>
              <a:ea typeface="+mn-ea"/>
              <a:cs typeface="+mn-cs"/>
            </a:endParaRPr>
          </a:p>
          <a:p>
            <a:r>
              <a:rPr lang="en-US" sz="1200" i="0" kern="1200" baseline="0" dirty="0" smtClean="0">
                <a:solidFill>
                  <a:schemeClr val="tx1"/>
                </a:solidFill>
                <a:latin typeface="+mn-lt"/>
                <a:ea typeface="+mn-ea"/>
                <a:cs typeface="+mn-cs"/>
              </a:rPr>
              <a:t>“</a:t>
            </a:r>
            <a:r>
              <a:rPr lang="en-US" sz="1200" i="0" dirty="0" smtClean="0"/>
              <a:t>Fifthly, Paul clarifies the ultimate reason God sent his </a:t>
            </a:r>
          </a:p>
          <a:p>
            <a:r>
              <a:rPr lang="en-US" sz="1200" i="0" dirty="0" smtClean="0"/>
              <a:t>own Son and condemned our sin in him. It was in order </a:t>
            </a:r>
          </a:p>
          <a:p>
            <a:r>
              <a:rPr lang="en-US" sz="1200" i="0" dirty="0" smtClean="0"/>
              <a:t>that the righteous requirements of the law might be fully </a:t>
            </a:r>
          </a:p>
          <a:p>
            <a:r>
              <a:rPr lang="en-US" sz="1200" i="0" dirty="0" smtClean="0"/>
              <a:t>met in us, who do not live according to the sinful nature </a:t>
            </a:r>
          </a:p>
          <a:p>
            <a:r>
              <a:rPr lang="en-US" sz="1200" i="0" dirty="0" smtClean="0"/>
              <a:t>but according to the Spirit... </a:t>
            </a:r>
          </a:p>
          <a:p>
            <a:endParaRPr lang="en-US" sz="1200" i="0" dirty="0" smtClean="0"/>
          </a:p>
          <a:p>
            <a:r>
              <a:rPr lang="en-US" sz="1200" i="0" dirty="0" smtClean="0"/>
              <a:t>“One might have expected Paul to write that ‘God </a:t>
            </a:r>
          </a:p>
          <a:p>
            <a:r>
              <a:rPr lang="en-US" sz="1200" i="0" dirty="0" smtClean="0"/>
              <a:t>condemned sin in Jesus in order that we might escape </a:t>
            </a:r>
          </a:p>
          <a:p>
            <a:r>
              <a:rPr lang="en-US" sz="1200" i="0" dirty="0" smtClean="0"/>
              <a:t>the condemnation’, that is, ‘in order that we might be </a:t>
            </a:r>
          </a:p>
          <a:p>
            <a:r>
              <a:rPr lang="en-US" sz="1200" i="0" dirty="0" smtClean="0"/>
              <a:t>justified’. </a:t>
            </a:r>
          </a:p>
          <a:p>
            <a:endParaRPr lang="en-US" sz="1200" i="0" dirty="0" smtClean="0"/>
          </a:p>
          <a:p>
            <a:r>
              <a:rPr lang="en-US" sz="1200" i="0" dirty="0" smtClean="0"/>
              <a:t>“Indeed, this was the immediate purpose of the sin-</a:t>
            </a:r>
          </a:p>
          <a:p>
            <a:r>
              <a:rPr lang="en-US" sz="1200" i="0" dirty="0" smtClean="0"/>
              <a:t>bearing death of God’s Son.”</a:t>
            </a:r>
            <a:endParaRPr lang="en-US" sz="1200" i="0" kern="1200" baseline="0" dirty="0" smtClean="0">
              <a:solidFill>
                <a:schemeClr val="tx1"/>
              </a:solidFill>
              <a:latin typeface="+mn-lt"/>
              <a:ea typeface="+mn-ea"/>
              <a:cs typeface="+mn-cs"/>
            </a:endParaRPr>
          </a:p>
          <a:p>
            <a:pPr lvl="1"/>
            <a:r>
              <a:rPr lang="en-US" i="0"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Stott, J. R. W. (2001). </a:t>
            </a:r>
            <a:r>
              <a:rPr lang="en-US" b="0" i="1" u="none" strike="noStrike" baseline="0" dirty="0" smtClean="0"/>
              <a:t>The message of Romans: God’s </a:t>
            </a:r>
          </a:p>
          <a:p>
            <a:r>
              <a:rPr lang="en-US" b="0" i="1" u="none" strike="noStrike" baseline="0" dirty="0" smtClean="0"/>
              <a:t>good news for the world</a:t>
            </a:r>
            <a:r>
              <a:rPr lang="en-US" b="0" i="0" u="none" strike="noStrike" baseline="0" dirty="0" smtClean="0"/>
              <a:t> (pp. 218–220). Leicester, </a:t>
            </a:r>
          </a:p>
          <a:p>
            <a:r>
              <a:rPr lang="en-US" b="0" i="0" u="none" strike="noStrike" baseline="0" dirty="0" smtClean="0"/>
              <a:t>England; Downers Grove, IL: </a:t>
            </a:r>
            <a:r>
              <a:rPr lang="en-US" b="0" i="0" u="none" strike="noStrike" baseline="0" dirty="0" err="1" smtClean="0"/>
              <a:t>InterVarsity</a:t>
            </a:r>
            <a:r>
              <a:rPr lang="en-US" b="0" i="0" u="none" strike="noStrike" baseline="0" dirty="0" smtClean="0"/>
              <a:t> Press.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23041041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dikaioma</a:t>
            </a:r>
            <a:r>
              <a:rPr lang="en-US" dirty="0" smtClean="0"/>
              <a:t> means </a:t>
            </a:r>
            <a:r>
              <a:rPr lang="en-US" sz="1200" b="0" i="0" dirty="0" smtClean="0"/>
              <a:t>a regulation relating to just </a:t>
            </a:r>
          </a:p>
          <a:p>
            <a:r>
              <a:rPr lang="en-US" sz="1200" b="0" i="0" dirty="0" smtClean="0"/>
              <a:t>or right action; that is, a regulation, a requirement, or a </a:t>
            </a:r>
          </a:p>
          <a:p>
            <a:r>
              <a:rPr lang="en-US" sz="1200" b="0" i="0" dirty="0" smtClean="0"/>
              <a:t>commandment.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23041041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[Speaking of Zechariah and Elizabeth, the parents of John </a:t>
            </a:r>
          </a:p>
          <a:p>
            <a:r>
              <a:rPr lang="en-US" dirty="0" smtClean="0"/>
              <a:t>the</a:t>
            </a:r>
            <a:r>
              <a:rPr lang="en-US" baseline="0" dirty="0" smtClean="0"/>
              <a:t> Baptist].</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pleroo</a:t>
            </a:r>
            <a:r>
              <a:rPr lang="en-US" dirty="0" smtClean="0"/>
              <a:t> means </a:t>
            </a:r>
            <a:r>
              <a:rPr lang="en-US" sz="1200" b="0" i="0" dirty="0" smtClean="0"/>
              <a:t>to bring to a designed end; that is, to </a:t>
            </a:r>
          </a:p>
          <a:p>
            <a:r>
              <a:rPr lang="en-US" sz="1200" b="0" i="0" dirty="0" smtClean="0"/>
              <a:t>fulfill.</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304104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11655322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kern="1200" dirty="0" smtClean="0">
                <a:solidFill>
                  <a:schemeClr val="tx1"/>
                </a:solidFill>
                <a:latin typeface="+mn-lt"/>
                <a:ea typeface="+mn-ea"/>
                <a:cs typeface="+mn-cs"/>
              </a:rPr>
              <a:t>In Reader’s Digest, a contributor told of an Aunt </a:t>
            </a:r>
          </a:p>
          <a:p>
            <a:pPr rtl="0"/>
            <a:r>
              <a:rPr lang="en-US" sz="1200" i="0" kern="1200" dirty="0" smtClean="0">
                <a:solidFill>
                  <a:schemeClr val="tx1"/>
                </a:solidFill>
                <a:latin typeface="+mn-lt"/>
                <a:ea typeface="+mn-ea"/>
                <a:cs typeface="+mn-cs"/>
              </a:rPr>
              <a:t>Ruby and Uncle Arnie who had adopted a baby boy after </a:t>
            </a:r>
          </a:p>
          <a:p>
            <a:pPr rtl="0"/>
            <a:r>
              <a:rPr lang="en-US" sz="1200" i="0" kern="1200" dirty="0" smtClean="0">
                <a:solidFill>
                  <a:schemeClr val="tx1"/>
                </a:solidFill>
                <a:latin typeface="+mn-lt"/>
                <a:ea typeface="+mn-ea"/>
                <a:cs typeface="+mn-cs"/>
              </a:rPr>
              <a:t>five years of trying unsuccessfully to conceive.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To their surprise, a short time after the adoption, Aunt </a:t>
            </a:r>
          </a:p>
          <a:p>
            <a:pPr rtl="0"/>
            <a:r>
              <a:rPr lang="en-US" sz="1200" i="0" kern="1200" dirty="0" smtClean="0">
                <a:solidFill>
                  <a:schemeClr val="tx1"/>
                </a:solidFill>
                <a:latin typeface="+mn-lt"/>
                <a:ea typeface="+mn-ea"/>
                <a:cs typeface="+mn-cs"/>
              </a:rPr>
              <a:t>Ruby discovered she was pregnant, and she later gave </a:t>
            </a:r>
          </a:p>
          <a:p>
            <a:pPr rtl="0"/>
            <a:r>
              <a:rPr lang="en-US" sz="1200" i="0" kern="1200" dirty="0" smtClean="0">
                <a:solidFill>
                  <a:schemeClr val="tx1"/>
                </a:solidFill>
                <a:latin typeface="+mn-lt"/>
                <a:ea typeface="+mn-ea"/>
                <a:cs typeface="+mn-cs"/>
              </a:rPr>
              <a:t>birth to a boy.</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One day when the two boys were eight and nine years old, </a:t>
            </a:r>
          </a:p>
          <a:p>
            <a:pPr rtl="0"/>
            <a:r>
              <a:rPr lang="en-US" sz="1200" i="0" kern="1200" dirty="0" smtClean="0">
                <a:solidFill>
                  <a:schemeClr val="tx1"/>
                </a:solidFill>
                <a:latin typeface="+mn-lt"/>
                <a:ea typeface="+mn-ea"/>
                <a:cs typeface="+mn-cs"/>
              </a:rPr>
              <a:t>the teller of the story was visiting Aunt Ruby, and a woman </a:t>
            </a:r>
          </a:p>
          <a:p>
            <a:pPr rtl="0"/>
            <a:r>
              <a:rPr lang="en-US" sz="1200" i="0" kern="1200" dirty="0" smtClean="0">
                <a:solidFill>
                  <a:schemeClr val="tx1"/>
                </a:solidFill>
                <a:latin typeface="+mn-lt"/>
                <a:ea typeface="+mn-ea"/>
                <a:cs typeface="+mn-cs"/>
              </a:rPr>
              <a:t>in the neighborhood came to visit.</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Observing the children at play, the woman asked, “Which </a:t>
            </a:r>
          </a:p>
          <a:p>
            <a:pPr rtl="0"/>
            <a:r>
              <a:rPr lang="en-US" sz="1200" i="0" kern="1200" dirty="0" smtClean="0">
                <a:solidFill>
                  <a:schemeClr val="tx1"/>
                </a:solidFill>
                <a:latin typeface="+mn-lt"/>
                <a:ea typeface="+mn-ea"/>
                <a:cs typeface="+mn-cs"/>
              </a:rPr>
              <a:t>boy is yours, Ruby?”</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“Both of them,” Aunt Ruby replied.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caller persisted. “But I mean, which one is adopted?”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Aunt Ruby did not hesitate. In her finest hour, she looked </a:t>
            </a:r>
          </a:p>
          <a:p>
            <a:pPr rtl="0"/>
            <a:r>
              <a:rPr lang="en-US" sz="1200" i="0" kern="1200" dirty="0" smtClean="0">
                <a:solidFill>
                  <a:schemeClr val="tx1"/>
                </a:solidFill>
                <a:latin typeface="+mn-lt"/>
                <a:ea typeface="+mn-ea"/>
                <a:cs typeface="+mn-cs"/>
              </a:rPr>
              <a:t>straight at her guest and replied, “I’ve forgotten.”</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When we are adopted as God’s children, we quickly come </a:t>
            </a:r>
          </a:p>
          <a:p>
            <a:pPr rtl="0"/>
            <a:r>
              <a:rPr lang="en-US" sz="1200" i="0" kern="1200" dirty="0" smtClean="0">
                <a:solidFill>
                  <a:schemeClr val="tx1"/>
                </a:solidFill>
                <a:latin typeface="+mn-lt"/>
                <a:ea typeface="+mn-ea"/>
                <a:cs typeface="+mn-cs"/>
              </a:rPr>
              <a:t>to cherish our heavenly Father’s forgetfulness. For he </a:t>
            </a:r>
          </a:p>
          <a:p>
            <a:pPr rtl="0"/>
            <a:r>
              <a:rPr lang="en-US" sz="1200" i="0" kern="1200" dirty="0" smtClean="0">
                <a:solidFill>
                  <a:schemeClr val="tx1"/>
                </a:solidFill>
                <a:latin typeface="+mn-lt"/>
                <a:ea typeface="+mn-ea"/>
                <a:cs typeface="+mn-cs"/>
              </a:rPr>
              <a:t>chooses to forget our sins, to forget our wayward past, </a:t>
            </a:r>
          </a:p>
          <a:p>
            <a:pPr rtl="0"/>
            <a:r>
              <a:rPr lang="en-US" sz="1200" i="0" kern="1200" dirty="0" smtClean="0">
                <a:solidFill>
                  <a:schemeClr val="tx1"/>
                </a:solidFill>
                <a:latin typeface="+mn-lt"/>
                <a:ea typeface="+mn-ea"/>
                <a:cs typeface="+mn-cs"/>
              </a:rPr>
              <a:t>and to give us the full rights of sons or daughters.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He treats us as if we had never sinned.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(pp. 13–14). Grand Rapids, </a:t>
            </a:r>
          </a:p>
          <a:p>
            <a:r>
              <a:rPr lang="en-US" b="0" i="0" u="none" strike="noStrike" baseline="0" dirty="0" smtClean="0"/>
              <a:t>MI: Baker Books.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Paul presents contrasting portraits of the mind set on the </a:t>
            </a:r>
          </a:p>
          <a:p>
            <a:r>
              <a:rPr lang="en-US" sz="1200" kern="1200" dirty="0" smtClean="0">
                <a:solidFill>
                  <a:schemeClr val="tx1"/>
                </a:solidFill>
                <a:latin typeface="+mn-lt"/>
                <a:ea typeface="+mn-ea"/>
                <a:cs typeface="+mn-cs"/>
              </a:rPr>
              <a:t>flesh compared to the mind set on the spirit. Although there </a:t>
            </a:r>
          </a:p>
          <a:p>
            <a:r>
              <a:rPr lang="en-US" sz="1200" kern="1200" dirty="0" smtClean="0">
                <a:solidFill>
                  <a:schemeClr val="tx1"/>
                </a:solidFill>
                <a:latin typeface="+mn-lt"/>
                <a:ea typeface="+mn-ea"/>
                <a:cs typeface="+mn-cs"/>
              </a:rPr>
              <a:t>is no longer condemnation for those who are in Christ Jesus, </a:t>
            </a:r>
          </a:p>
          <a:p>
            <a:r>
              <a:rPr lang="en-US" sz="1200" kern="1200" dirty="0" smtClean="0">
                <a:solidFill>
                  <a:schemeClr val="tx1"/>
                </a:solidFill>
                <a:latin typeface="+mn-lt"/>
                <a:ea typeface="+mn-ea"/>
                <a:cs typeface="+mn-cs"/>
              </a:rPr>
              <a:t>we still face a choice of where we set our minds.</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142).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41006777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1855, Edward Purdue, the Master of the Endowed School </a:t>
            </a:r>
          </a:p>
          <a:p>
            <a:r>
              <a:rPr lang="en-US" dirty="0" smtClean="0"/>
              <a:t>in </a:t>
            </a:r>
            <a:r>
              <a:rPr lang="en-US" dirty="0" err="1" smtClean="0"/>
              <a:t>Kinsale</a:t>
            </a:r>
            <a:r>
              <a:rPr lang="en-US" dirty="0" smtClean="0"/>
              <a:t>, Ireland wrote:</a:t>
            </a:r>
          </a:p>
          <a:p>
            <a:endParaRPr lang="en-US" dirty="0" smtClean="0"/>
          </a:p>
          <a:p>
            <a:r>
              <a:rPr lang="en-US" dirty="0" smtClean="0"/>
              <a:t>“</a:t>
            </a:r>
            <a:r>
              <a:rPr lang="en-US" sz="1200" dirty="0" smtClean="0"/>
              <a:t>The flesh is everything within us of bodily temperament, </a:t>
            </a:r>
          </a:p>
          <a:p>
            <a:r>
              <a:rPr lang="en-US" sz="1200" dirty="0" smtClean="0"/>
              <a:t>inclining us to vicious excess in sensual indulgences, and to </a:t>
            </a:r>
          </a:p>
          <a:p>
            <a:r>
              <a:rPr lang="en-US" sz="1200" dirty="0" smtClean="0"/>
              <a:t>inordinate love of ourselves or of other creatures; </a:t>
            </a:r>
          </a:p>
          <a:p>
            <a:endParaRPr lang="en-US" sz="1200" dirty="0" smtClean="0"/>
          </a:p>
          <a:p>
            <a:r>
              <a:rPr lang="en-US" sz="1200" dirty="0" smtClean="0"/>
              <a:t>“it </a:t>
            </a:r>
            <a:r>
              <a:rPr lang="en-US" sz="1200" dirty="0" err="1" smtClean="0"/>
              <a:t>lusteth</a:t>
            </a:r>
            <a:r>
              <a:rPr lang="en-US" sz="1200" dirty="0" smtClean="0"/>
              <a:t> against the Spirit, and is hostile to it; blinds and </a:t>
            </a:r>
          </a:p>
          <a:p>
            <a:r>
              <a:rPr lang="en-US" sz="1200" dirty="0" smtClean="0"/>
              <a:t>perverts our judgments concerning divine things, inflames </a:t>
            </a:r>
          </a:p>
          <a:p>
            <a:r>
              <a:rPr lang="en-US" sz="1200" dirty="0" smtClean="0"/>
              <a:t>our passions, and corrupts our wills; and engenders lusts </a:t>
            </a:r>
          </a:p>
          <a:p>
            <a:r>
              <a:rPr lang="en-US" sz="1200" dirty="0" smtClean="0"/>
              <a:t>which war against the soul. </a:t>
            </a:r>
          </a:p>
          <a:p>
            <a:endParaRPr lang="en-US" sz="1200" dirty="0" smtClean="0"/>
          </a:p>
          <a:p>
            <a:r>
              <a:rPr lang="en-US" sz="1200" dirty="0" smtClean="0"/>
              <a:t>“’They that are after the flesh,’ slaves to corrupt opinions, </a:t>
            </a:r>
          </a:p>
          <a:p>
            <a:r>
              <a:rPr lang="en-US" sz="1200" dirty="0" smtClean="0"/>
              <a:t>vicious affections, and sensual desires, can never relish the </a:t>
            </a:r>
          </a:p>
          <a:p>
            <a:r>
              <a:rPr lang="en-US" sz="1200" dirty="0" smtClean="0"/>
              <a:t>purity, self-denial, patience, and other graces adverse to </a:t>
            </a:r>
          </a:p>
          <a:p>
            <a:r>
              <a:rPr lang="en-US" sz="1200" dirty="0" smtClean="0"/>
              <a:t>carnal sense, which the Spirit imparts; </a:t>
            </a:r>
          </a:p>
          <a:p>
            <a:endParaRPr lang="en-US" sz="1200" dirty="0" smtClean="0"/>
          </a:p>
          <a:p>
            <a:r>
              <a:rPr lang="en-US" sz="1200" dirty="0" smtClean="0"/>
              <a:t>“while, on the other hand, ‘they that are after the Spirit’ live </a:t>
            </a:r>
          </a:p>
          <a:p>
            <a:r>
              <a:rPr lang="en-US" sz="1200" dirty="0" smtClean="0"/>
              <a:t>the life of grace, mortify the deeds of the body, have </a:t>
            </a:r>
          </a:p>
          <a:p>
            <a:r>
              <a:rPr lang="en-US" sz="1200" dirty="0" smtClean="0"/>
              <a:t>passions and desires beyond and contrary to our natural </a:t>
            </a:r>
          </a:p>
          <a:p>
            <a:r>
              <a:rPr lang="en-US" sz="1200" dirty="0" smtClean="0"/>
              <a:t>appetites, enabling them not only to temperance, which </a:t>
            </a:r>
          </a:p>
          <a:p>
            <a:r>
              <a:rPr lang="en-US" sz="1200" dirty="0" smtClean="0"/>
              <a:t>is the duty of the body, and to justice, the rectitude of the </a:t>
            </a:r>
          </a:p>
          <a:p>
            <a:r>
              <a:rPr lang="en-US" sz="1200" dirty="0" smtClean="0"/>
              <a:t>soul, </a:t>
            </a:r>
          </a:p>
          <a:p>
            <a:endParaRPr lang="en-US" sz="1200" dirty="0" smtClean="0"/>
          </a:p>
          <a:p>
            <a:r>
              <a:rPr lang="en-US" sz="1200" dirty="0" smtClean="0"/>
              <a:t>“but to such a sanctity as renders them partakers of the </a:t>
            </a:r>
          </a:p>
          <a:p>
            <a:r>
              <a:rPr lang="en-US" sz="1200" dirty="0" smtClean="0"/>
              <a:t>divine nature, and (in their degree) like to God, for so </a:t>
            </a:r>
          </a:p>
          <a:p>
            <a:r>
              <a:rPr lang="en-US" sz="1200" dirty="0" smtClean="0"/>
              <a:t>says the Spirit, ‘Be ye holy, as I am holy; Be ye perfect, as </a:t>
            </a:r>
          </a:p>
          <a:p>
            <a:r>
              <a:rPr lang="en-US" sz="1200" dirty="0" smtClean="0"/>
              <a:t>I am perfect.’”</a:t>
            </a:r>
          </a:p>
          <a:p>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Purdue, E. (1855). </a:t>
            </a:r>
            <a:r>
              <a:rPr lang="en-US" b="0" i="1" u="none" strike="noStrike" baseline="0" dirty="0" smtClean="0"/>
              <a:t>A Commentary on the Epistle to the </a:t>
            </a:r>
          </a:p>
          <a:p>
            <a:r>
              <a:rPr lang="en-US" b="0" i="1" u="none" strike="noStrike" baseline="0" dirty="0" smtClean="0"/>
              <a:t>Romans with a Revised Translation</a:t>
            </a:r>
            <a:r>
              <a:rPr lang="en-US" b="0" i="0" u="none" strike="noStrike" baseline="0" dirty="0" smtClean="0"/>
              <a:t> (p. 50). Dublin; </a:t>
            </a:r>
          </a:p>
          <a:p>
            <a:r>
              <a:rPr lang="en-US" b="0" i="0" u="none" strike="noStrike" baseline="0" dirty="0" smtClean="0"/>
              <a:t>London; Edinburgh: Samuel B. Oldham; Seeley, Jackson, </a:t>
            </a:r>
          </a:p>
          <a:p>
            <a:r>
              <a:rPr lang="en-US" b="0" i="0" u="none" strike="noStrike" baseline="0" dirty="0" smtClean="0"/>
              <a:t>and Halliday; R. Grant and Son.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8384550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phroneo</a:t>
            </a:r>
            <a:r>
              <a:rPr lang="en-US" dirty="0" smtClean="0"/>
              <a:t> means </a:t>
            </a:r>
            <a:r>
              <a:rPr lang="en-US" sz="1200" b="0" i="0" dirty="0" smtClean="0"/>
              <a:t>to give careful consideration </a:t>
            </a:r>
          </a:p>
          <a:p>
            <a:r>
              <a:rPr lang="en-US" sz="1200" b="0" i="0" dirty="0" smtClean="0"/>
              <a:t>to something; that is , to set one’s mind on, or to be intent </a:t>
            </a:r>
          </a:p>
          <a:p>
            <a:r>
              <a:rPr lang="en-US" sz="1200" b="0" i="0" dirty="0" smtClean="0"/>
              <a:t>on.</a:t>
            </a:r>
          </a:p>
          <a:p>
            <a:endParaRPr lang="en-US" sz="1200" b="0" i="0" dirty="0" smtClean="0"/>
          </a:p>
          <a:p>
            <a:r>
              <a:rPr lang="en-US" sz="1200" b="0" i="0" dirty="0" smtClean="0"/>
              <a:t>The word only appears once in the Greek in this verse.</a:t>
            </a:r>
          </a:p>
          <a:p>
            <a:endParaRPr lang="en-US" sz="1200" b="0" i="0" dirty="0" smtClean="0"/>
          </a:p>
          <a:p>
            <a:r>
              <a:rPr lang="en-US" sz="1200" b="0" i="0" dirty="0" smtClean="0"/>
              <a:t>The second “have their</a:t>
            </a:r>
            <a:r>
              <a:rPr lang="en-US" sz="1200" b="0" i="0" baseline="0" dirty="0" smtClean="0"/>
              <a:t> minds set on” is just understood in </a:t>
            </a:r>
          </a:p>
          <a:p>
            <a:r>
              <a:rPr lang="en-US" sz="1200" b="0" i="0" baseline="0" dirty="0" smtClean="0"/>
              <a:t>the Greek construction.</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83845507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Evidence of the Holy Spirit’s guidance should be so </a:t>
            </a:r>
          </a:p>
          <a:p>
            <a:pPr rtl="0"/>
            <a:r>
              <a:rPr lang="en-US" sz="1200" dirty="0" smtClean="0"/>
              <a:t>clear in the life of the believer that it is noticed by others. </a:t>
            </a:r>
          </a:p>
          <a:p>
            <a:pPr rtl="0"/>
            <a:endParaRPr lang="en-US" sz="1200" dirty="0" smtClean="0"/>
          </a:p>
          <a:p>
            <a:pPr rtl="0"/>
            <a:r>
              <a:rPr lang="en-US" sz="1200" dirty="0" smtClean="0"/>
              <a:t>To understand this point a little better, listen to this well-</a:t>
            </a:r>
          </a:p>
          <a:p>
            <a:pPr rtl="0"/>
            <a:r>
              <a:rPr lang="en-US" sz="1200" dirty="0" smtClean="0"/>
              <a:t>known true story about the famed evangelist, D. L. </a:t>
            </a:r>
          </a:p>
          <a:p>
            <a:pPr rtl="0"/>
            <a:r>
              <a:rPr lang="en-US" sz="1200" dirty="0" smtClean="0"/>
              <a:t>Moody:</a:t>
            </a:r>
          </a:p>
          <a:p>
            <a:pPr rtl="0"/>
            <a:endParaRPr lang="en-US" sz="1200" dirty="0" smtClean="0"/>
          </a:p>
          <a:p>
            <a:pPr rtl="0"/>
            <a:r>
              <a:rPr lang="en-US" sz="1200" kern="1200" dirty="0" smtClean="0">
                <a:solidFill>
                  <a:schemeClr val="tx1"/>
                </a:solidFill>
                <a:latin typeface="+mn-lt"/>
                <a:ea typeface="+mn-ea"/>
                <a:cs typeface="+mn-cs"/>
              </a:rPr>
              <a:t>A group of pastors were discussing the possibility of </a:t>
            </a:r>
          </a:p>
          <a:p>
            <a:pPr rtl="0"/>
            <a:r>
              <a:rPr lang="en-US" sz="1200" kern="1200" dirty="0" smtClean="0">
                <a:solidFill>
                  <a:schemeClr val="tx1"/>
                </a:solidFill>
                <a:latin typeface="+mn-lt"/>
                <a:ea typeface="+mn-ea"/>
                <a:cs typeface="+mn-cs"/>
              </a:rPr>
              <a:t>having D. L. Moody serve as an evangelist at a city-wide </a:t>
            </a:r>
          </a:p>
          <a:p>
            <a:pPr rtl="0"/>
            <a:r>
              <a:rPr lang="en-US" sz="1200" kern="1200" dirty="0" smtClean="0">
                <a:solidFill>
                  <a:schemeClr val="tx1"/>
                </a:solidFill>
                <a:latin typeface="+mn-lt"/>
                <a:ea typeface="+mn-ea"/>
                <a:cs typeface="+mn-cs"/>
              </a:rPr>
              <a:t>evangelistic campaign.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One minister was reluctant to have Moody speak. “Why </a:t>
            </a:r>
          </a:p>
          <a:p>
            <a:pPr rtl="0"/>
            <a:r>
              <a:rPr lang="en-US" sz="1200" kern="1200" dirty="0" smtClean="0">
                <a:solidFill>
                  <a:schemeClr val="tx1"/>
                </a:solidFill>
                <a:latin typeface="+mn-lt"/>
                <a:ea typeface="+mn-ea"/>
                <a:cs typeface="+mn-cs"/>
              </a:rPr>
              <a:t>Moody?” he asked. “Does he have a monopoly on the </a:t>
            </a:r>
          </a:p>
          <a:p>
            <a:pPr rtl="0"/>
            <a:r>
              <a:rPr lang="en-US" sz="1200" kern="1200" dirty="0" smtClean="0">
                <a:solidFill>
                  <a:schemeClr val="tx1"/>
                </a:solidFill>
                <a:latin typeface="+mn-lt"/>
                <a:ea typeface="+mn-ea"/>
                <a:cs typeface="+mn-cs"/>
              </a:rPr>
              <a:t>Holy Spirit?”</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question was followed by a hushed silence. Finally </a:t>
            </a:r>
          </a:p>
          <a:p>
            <a:pPr rtl="0"/>
            <a:r>
              <a:rPr lang="en-US" sz="1200" kern="1200" dirty="0" smtClean="0">
                <a:solidFill>
                  <a:schemeClr val="tx1"/>
                </a:solidFill>
                <a:latin typeface="+mn-lt"/>
                <a:ea typeface="+mn-ea"/>
                <a:cs typeface="+mn-cs"/>
              </a:rPr>
              <a:t>another man spoke up and said, “No, Moody does not have </a:t>
            </a:r>
          </a:p>
          <a:p>
            <a:pPr rtl="0"/>
            <a:r>
              <a:rPr lang="en-US" sz="1200" kern="1200" dirty="0" smtClean="0">
                <a:solidFill>
                  <a:schemeClr val="tx1"/>
                </a:solidFill>
                <a:latin typeface="+mn-lt"/>
                <a:ea typeface="+mn-ea"/>
                <a:cs typeface="+mn-cs"/>
              </a:rPr>
              <a:t>a monopoly on the Holy Spirit. But the Holy Spirit does </a:t>
            </a:r>
          </a:p>
          <a:p>
            <a:pPr rtl="0"/>
            <a:r>
              <a:rPr lang="en-US" sz="1200" kern="1200" dirty="0" smtClean="0">
                <a:solidFill>
                  <a:schemeClr val="tx1"/>
                </a:solidFill>
                <a:latin typeface="+mn-lt"/>
                <a:ea typeface="+mn-ea"/>
                <a:cs typeface="+mn-cs"/>
              </a:rPr>
              <a:t>have a monopoly on D. L. Moody.”</a:t>
            </a:r>
          </a:p>
          <a:p>
            <a:pPr rtl="0"/>
            <a:endParaRPr lang="en-US" sz="1200" kern="1200" dirty="0" smtClean="0">
              <a:solidFill>
                <a:schemeClr val="tx1"/>
              </a:solidFill>
              <a:latin typeface="+mn-lt"/>
              <a:ea typeface="+mn-ea"/>
              <a:cs typeface="+mn-cs"/>
            </a:endParaRPr>
          </a:p>
          <a:p>
            <a:pPr rtl="0"/>
            <a:r>
              <a:rPr lang="en-US" sz="1200" dirty="0" smtClean="0"/>
              <a:t>What a powerful example for believers! Are you being led </a:t>
            </a:r>
          </a:p>
          <a:p>
            <a:pPr rtl="0"/>
            <a:r>
              <a:rPr lang="en-US" sz="1200" dirty="0" smtClean="0"/>
              <a:t>by the Holy Spirit? </a:t>
            </a:r>
          </a:p>
          <a:p>
            <a:pPr rtl="0"/>
            <a:endParaRPr lang="en-US" sz="1200" dirty="0" smtClean="0"/>
          </a:p>
          <a:p>
            <a:pPr rtl="0"/>
            <a:r>
              <a:rPr lang="en-US" sz="1200" dirty="0" smtClean="0"/>
              <a:t>Does it show?</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44).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1329384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Purdue continues:</a:t>
            </a:r>
          </a:p>
          <a:p>
            <a:endParaRPr lang="en-US" dirty="0" smtClean="0"/>
          </a:p>
          <a:p>
            <a:r>
              <a:rPr lang="en-US" sz="1200" dirty="0" smtClean="0"/>
              <a:t>“’To be carnally-minded is death.’ The nobler faculties of the </a:t>
            </a:r>
          </a:p>
          <a:p>
            <a:r>
              <a:rPr lang="en-US" sz="1200" dirty="0" smtClean="0"/>
              <a:t>soul, </a:t>
            </a:r>
            <a:r>
              <a:rPr lang="en-US" sz="1200" kern="1200" dirty="0" smtClean="0">
                <a:solidFill>
                  <a:schemeClr val="tx1"/>
                </a:solidFill>
                <a:latin typeface="+mn-lt"/>
                <a:ea typeface="+mn-ea"/>
                <a:cs typeface="+mn-cs"/>
              </a:rPr>
              <a:t>which delight in the contemplation of moral truth, and </a:t>
            </a:r>
          </a:p>
          <a:p>
            <a:r>
              <a:rPr lang="en-US" sz="1200" kern="1200" dirty="0" smtClean="0">
                <a:solidFill>
                  <a:schemeClr val="tx1"/>
                </a:solidFill>
                <a:latin typeface="+mn-lt"/>
                <a:ea typeface="+mn-ea"/>
                <a:cs typeface="+mn-cs"/>
              </a:rPr>
              <a:t>exult in the consciousness of fulfilled duty, are torpid as </a:t>
            </a:r>
          </a:p>
          <a:p>
            <a:r>
              <a:rPr lang="en-US" sz="1200" kern="1200" dirty="0" smtClean="0">
                <a:solidFill>
                  <a:schemeClr val="tx1"/>
                </a:solidFill>
                <a:latin typeface="+mn-lt"/>
                <a:ea typeface="+mn-ea"/>
                <a:cs typeface="+mn-cs"/>
              </a:rPr>
              <a:t>death in the carnally-minded,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“who not only are insensible here to the purest enjoyments </a:t>
            </a:r>
          </a:p>
          <a:p>
            <a:r>
              <a:rPr lang="en-US" sz="1200" kern="1200" dirty="0" smtClean="0">
                <a:solidFill>
                  <a:schemeClr val="tx1"/>
                </a:solidFill>
                <a:latin typeface="+mn-lt"/>
                <a:ea typeface="+mn-ea"/>
                <a:cs typeface="+mn-cs"/>
              </a:rPr>
              <a:t>of which man is capable, but shall hereafter reap the fruit </a:t>
            </a:r>
          </a:p>
          <a:p>
            <a:r>
              <a:rPr lang="en-US" sz="1200" kern="1200" dirty="0" smtClean="0">
                <a:solidFill>
                  <a:schemeClr val="tx1"/>
                </a:solidFill>
                <a:latin typeface="+mn-lt"/>
                <a:ea typeface="+mn-ea"/>
                <a:cs typeface="+mn-cs"/>
              </a:rPr>
              <a:t>which grows from sowing to the flesh, even corruption and </a:t>
            </a:r>
          </a:p>
          <a:p>
            <a:r>
              <a:rPr lang="en-US" sz="1200" kern="1200" dirty="0" smtClean="0">
                <a:solidFill>
                  <a:schemeClr val="tx1"/>
                </a:solidFill>
                <a:latin typeface="+mn-lt"/>
                <a:ea typeface="+mn-ea"/>
                <a:cs typeface="+mn-cs"/>
              </a:rPr>
              <a:t>eternal death.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 to be spiritually-minded is life indeed.’ To be </a:t>
            </a:r>
          </a:p>
          <a:p>
            <a:r>
              <a:rPr lang="en-US" sz="1200" kern="1200" dirty="0" smtClean="0">
                <a:solidFill>
                  <a:schemeClr val="tx1"/>
                </a:solidFill>
                <a:latin typeface="+mn-lt"/>
                <a:ea typeface="+mn-ea"/>
                <a:cs typeface="+mn-cs"/>
              </a:rPr>
              <a:t>spiritually-minded is to have the noblest faculties and the </a:t>
            </a:r>
          </a:p>
          <a:p>
            <a:r>
              <a:rPr lang="en-US" sz="1200" kern="1200" dirty="0" smtClean="0">
                <a:solidFill>
                  <a:schemeClr val="tx1"/>
                </a:solidFill>
                <a:latin typeface="+mn-lt"/>
                <a:ea typeface="+mn-ea"/>
                <a:cs typeface="+mn-cs"/>
              </a:rPr>
              <a:t>best affections of the soul devoted to the performance of </a:t>
            </a:r>
          </a:p>
          <a:p>
            <a:r>
              <a:rPr lang="en-US" sz="1200" kern="1200" dirty="0" smtClean="0">
                <a:solidFill>
                  <a:schemeClr val="tx1"/>
                </a:solidFill>
                <a:latin typeface="+mn-lt"/>
                <a:ea typeface="+mn-ea"/>
                <a:cs typeface="+mn-cs"/>
              </a:rPr>
              <a:t>our duty to God;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“to have the body brought under and restrained to its </a:t>
            </a:r>
          </a:p>
          <a:p>
            <a:r>
              <a:rPr lang="en-US" sz="1200" kern="1200" dirty="0" smtClean="0">
                <a:solidFill>
                  <a:schemeClr val="tx1"/>
                </a:solidFill>
                <a:latin typeface="+mn-lt"/>
                <a:ea typeface="+mn-ea"/>
                <a:cs typeface="+mn-cs"/>
              </a:rPr>
              <a:t>subordinate functions, so that the whole man, body, soul, </a:t>
            </a:r>
          </a:p>
          <a:p>
            <a:r>
              <a:rPr lang="en-US" sz="1200" kern="1200" dirty="0" smtClean="0">
                <a:solidFill>
                  <a:schemeClr val="tx1"/>
                </a:solidFill>
                <a:latin typeface="+mn-lt"/>
                <a:ea typeface="+mn-ea"/>
                <a:cs typeface="+mn-cs"/>
              </a:rPr>
              <a:t>and spirit, may glorify God by a cheerful and generous </a:t>
            </a:r>
          </a:p>
          <a:p>
            <a:r>
              <a:rPr lang="en-US" sz="1200" kern="1200" dirty="0" smtClean="0">
                <a:solidFill>
                  <a:schemeClr val="tx1"/>
                </a:solidFill>
                <a:latin typeface="+mn-lt"/>
                <a:ea typeface="+mn-ea"/>
                <a:cs typeface="+mn-cs"/>
              </a:rPr>
              <a:t>performance of duty—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life indeed; nothing can disturb the peace, the </a:t>
            </a:r>
          </a:p>
          <a:p>
            <a:r>
              <a:rPr lang="en-US" sz="1200" kern="1200" dirty="0" smtClean="0">
                <a:solidFill>
                  <a:schemeClr val="tx1"/>
                </a:solidFill>
                <a:latin typeface="+mn-lt"/>
                <a:ea typeface="+mn-ea"/>
                <a:cs typeface="+mn-cs"/>
              </a:rPr>
              <a:t>serene enjoyment of a being so </a:t>
            </a:r>
            <a:r>
              <a:rPr lang="en-US" sz="1200" kern="1200" dirty="0" err="1" smtClean="0">
                <a:solidFill>
                  <a:schemeClr val="tx1"/>
                </a:solidFill>
                <a:latin typeface="+mn-lt"/>
                <a:ea typeface="+mn-ea"/>
                <a:cs typeface="+mn-cs"/>
              </a:rPr>
              <a:t>attempered</a:t>
            </a:r>
            <a:r>
              <a:rPr lang="en-US" sz="1200" kern="1200" dirty="0" smtClean="0">
                <a:solidFill>
                  <a:schemeClr val="tx1"/>
                </a:solidFill>
                <a:latin typeface="+mn-lt"/>
                <a:ea typeface="+mn-ea"/>
                <a:cs typeface="+mn-cs"/>
              </a:rPr>
              <a:t>, and as such </a:t>
            </a:r>
          </a:p>
          <a:p>
            <a:r>
              <a:rPr lang="en-US" sz="1200" kern="1200" dirty="0" smtClean="0">
                <a:solidFill>
                  <a:schemeClr val="tx1"/>
                </a:solidFill>
                <a:latin typeface="+mn-lt"/>
                <a:ea typeface="+mn-ea"/>
                <a:cs typeface="+mn-cs"/>
              </a:rPr>
              <a:t>a being sows to the Spirit here, so shall he reap eternal </a:t>
            </a:r>
          </a:p>
          <a:p>
            <a:r>
              <a:rPr lang="en-US" sz="1200" kern="1200" dirty="0" smtClean="0">
                <a:solidFill>
                  <a:schemeClr val="tx1"/>
                </a:solidFill>
                <a:latin typeface="+mn-lt"/>
                <a:ea typeface="+mn-ea"/>
                <a:cs typeface="+mn-cs"/>
              </a:rPr>
              <a:t>life hereafter </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Purdue, E. (1855). </a:t>
            </a:r>
            <a:r>
              <a:rPr lang="en-US" b="0" i="1" u="none" strike="noStrike" baseline="0" dirty="0" smtClean="0"/>
              <a:t>A Commentary on the Epistle to the </a:t>
            </a:r>
          </a:p>
          <a:p>
            <a:r>
              <a:rPr lang="en-US" b="0" i="1" u="none" strike="noStrike" baseline="0" dirty="0" smtClean="0"/>
              <a:t>Romans with a Revised Translation</a:t>
            </a:r>
            <a:r>
              <a:rPr lang="en-US" b="0" i="0" u="none" strike="noStrike" baseline="0" dirty="0" smtClean="0"/>
              <a:t> (pp. 50–51). Dublin; </a:t>
            </a:r>
          </a:p>
          <a:p>
            <a:r>
              <a:rPr lang="en-US" b="0" i="0" u="none" strike="noStrike" baseline="0" dirty="0" smtClean="0"/>
              <a:t>London; Edinburgh: Samuel B. Oldham; Seeley, Jackson,</a:t>
            </a:r>
          </a:p>
          <a:p>
            <a:r>
              <a:rPr lang="en-US" b="0" i="0" u="none" strike="noStrike" baseline="0" dirty="0" smtClean="0"/>
              <a:t> and Halliday; R. Grant and Son.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44967617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Literally “the fleshly mind”.</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244967617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we’ve seen before, </a:t>
            </a:r>
            <a:r>
              <a:rPr lang="en-US" dirty="0" err="1" smtClean="0"/>
              <a:t>thanatos</a:t>
            </a:r>
            <a:r>
              <a:rPr lang="en-US" dirty="0" smtClean="0"/>
              <a:t> means death.</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244967617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Literally “the spiritual mind”.</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4496761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Set against Chicago World’s Fair in 1893, Erik </a:t>
            </a:r>
          </a:p>
          <a:p>
            <a:pPr rtl="0"/>
            <a:r>
              <a:rPr lang="en-US" sz="1200" i="0" dirty="0" smtClean="0"/>
              <a:t>Larson’s bestselling book The Devil in the White City tells </a:t>
            </a:r>
          </a:p>
          <a:p>
            <a:pPr rtl="0"/>
            <a:r>
              <a:rPr lang="en-US" sz="1200" i="0" dirty="0" smtClean="0"/>
              <a:t>the true story of two men, each serving as an extreme </a:t>
            </a:r>
          </a:p>
          <a:p>
            <a:pPr rtl="0"/>
            <a:r>
              <a:rPr lang="en-US" sz="1200" i="0" dirty="0" smtClean="0"/>
              <a:t>example of the good and evil in humans.</a:t>
            </a:r>
          </a:p>
          <a:p>
            <a:pPr rtl="0"/>
            <a:endParaRPr lang="en-US" sz="1200" i="0" dirty="0" smtClean="0"/>
          </a:p>
          <a:p>
            <a:pPr rtl="0"/>
            <a:r>
              <a:rPr lang="en-US" sz="1200" i="0" dirty="0" smtClean="0"/>
              <a:t>Daniel Burnham, one of the greatest architects of his day, </a:t>
            </a:r>
          </a:p>
          <a:p>
            <a:pPr rtl="0"/>
            <a:r>
              <a:rPr lang="en-US" sz="1200" i="0" dirty="0" smtClean="0"/>
              <a:t>was the driving force behind the Chicago World’s Fair, </a:t>
            </a:r>
          </a:p>
          <a:p>
            <a:pPr rtl="0"/>
            <a:r>
              <a:rPr lang="en-US" sz="1200" i="0" dirty="0" smtClean="0"/>
              <a:t>transforming it into a phenomenon that forever changed </a:t>
            </a:r>
          </a:p>
          <a:p>
            <a:pPr rtl="0"/>
            <a:r>
              <a:rPr lang="en-US" sz="1200" i="0" dirty="0" smtClean="0"/>
              <a:t>his country. </a:t>
            </a:r>
          </a:p>
          <a:p>
            <a:pPr rtl="0"/>
            <a:endParaRPr lang="en-US" sz="1200" i="0" dirty="0" smtClean="0"/>
          </a:p>
          <a:p>
            <a:pPr rtl="0"/>
            <a:r>
              <a:rPr lang="en-US" sz="1200" i="0" dirty="0" smtClean="0"/>
              <a:t>In less than two years, Burnham supervised the </a:t>
            </a:r>
          </a:p>
          <a:p>
            <a:pPr rtl="0"/>
            <a:r>
              <a:rPr lang="en-US" sz="1200" i="0" dirty="0" smtClean="0"/>
              <a:t>construction of more than two hundred buildings along the </a:t>
            </a:r>
          </a:p>
          <a:p>
            <a:pPr rtl="0"/>
            <a:r>
              <a:rPr lang="en-US" sz="1200" i="0" dirty="0" smtClean="0"/>
              <a:t>coast of Lake Michigan. </a:t>
            </a:r>
            <a:r>
              <a:rPr lang="en-US" sz="900" i="0" kern="1200" dirty="0" smtClean="0">
                <a:solidFill>
                  <a:schemeClr val="tx1"/>
                </a:solidFill>
                <a:latin typeface="+mn-lt"/>
                <a:ea typeface="+mn-ea"/>
                <a:cs typeface="+mn-cs"/>
              </a:rPr>
              <a:t> </a:t>
            </a:r>
          </a:p>
          <a:p>
            <a:pPr rtl="0"/>
            <a:endParaRPr lang="en-US" sz="9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largest exhibition, called the Manufactures and Liberal </a:t>
            </a:r>
          </a:p>
          <a:p>
            <a:pPr rtl="0"/>
            <a:r>
              <a:rPr lang="en-US" sz="1200" i="0" kern="1200" dirty="0" smtClean="0">
                <a:solidFill>
                  <a:schemeClr val="tx1"/>
                </a:solidFill>
                <a:latin typeface="+mn-lt"/>
                <a:ea typeface="+mn-ea"/>
                <a:cs typeface="+mn-cs"/>
              </a:rPr>
              <a:t>Arts Building, had enough interior volume to have housed </a:t>
            </a:r>
          </a:p>
          <a:p>
            <a:pPr rtl="0"/>
            <a:r>
              <a:rPr lang="en-US" sz="1200" i="0" kern="1200" dirty="0" smtClean="0">
                <a:solidFill>
                  <a:schemeClr val="tx1"/>
                </a:solidFill>
                <a:latin typeface="+mn-lt"/>
                <a:ea typeface="+mn-ea"/>
                <a:cs typeface="+mn-cs"/>
              </a:rPr>
              <a:t>the U.S. Capitol, the Great Pyramid, Winchester Cathedral, </a:t>
            </a:r>
          </a:p>
          <a:p>
            <a:pPr rtl="0"/>
            <a:r>
              <a:rPr lang="en-US" sz="1200" i="0" kern="1200" dirty="0" smtClean="0">
                <a:solidFill>
                  <a:schemeClr val="tx1"/>
                </a:solidFill>
                <a:latin typeface="+mn-lt"/>
                <a:ea typeface="+mn-ea"/>
                <a:cs typeface="+mn-cs"/>
              </a:rPr>
              <a:t>Madison Square Garden, and St. Paul’s Cathedral, all at the </a:t>
            </a:r>
          </a:p>
          <a:p>
            <a:pPr rtl="0"/>
            <a:r>
              <a:rPr lang="en-US" sz="1200" i="0" kern="1200" dirty="0" smtClean="0">
                <a:solidFill>
                  <a:schemeClr val="tx1"/>
                </a:solidFill>
                <a:latin typeface="+mn-lt"/>
                <a:ea typeface="+mn-ea"/>
                <a:cs typeface="+mn-cs"/>
              </a:rPr>
              <a:t>same time.</a:t>
            </a:r>
          </a:p>
          <a:p>
            <a:pPr rtl="0"/>
            <a:endParaRPr lang="en-US" sz="1200" i="0" kern="1200" dirty="0" smtClean="0">
              <a:solidFill>
                <a:schemeClr val="tx1"/>
              </a:solidFill>
              <a:latin typeface="+mn-lt"/>
              <a:ea typeface="+mn-ea"/>
              <a:cs typeface="+mn-cs"/>
            </a:endParaRPr>
          </a:p>
          <a:p>
            <a:pPr rtl="0"/>
            <a:r>
              <a:rPr lang="en-US" sz="1200" i="0" dirty="0" smtClean="0"/>
              <a:t>The fair attracted more than 27.5 million visitors at a time </a:t>
            </a:r>
          </a:p>
          <a:p>
            <a:pPr rtl="0"/>
            <a:r>
              <a:rPr lang="en-US" sz="1200" i="0" dirty="0" smtClean="0"/>
              <a:t>when the nation’s total population was 65 million.</a:t>
            </a:r>
          </a:p>
          <a:p>
            <a:pPr rtl="0"/>
            <a:endParaRPr lang="en-US" sz="1200" i="0" dirty="0" smtClean="0"/>
          </a:p>
          <a:p>
            <a:pPr rtl="0"/>
            <a:r>
              <a:rPr lang="en-US" sz="1200" i="0" dirty="0" smtClean="0"/>
              <a:t>Dr. H. H. Holmes also achieved notoriety during this era, but </a:t>
            </a:r>
          </a:p>
          <a:p>
            <a:pPr rtl="0"/>
            <a:r>
              <a:rPr lang="en-US" sz="1200" i="0" dirty="0" smtClean="0"/>
              <a:t>not for creating beauty. The year before the fair, Holmes </a:t>
            </a:r>
          </a:p>
          <a:p>
            <a:pPr rtl="0"/>
            <a:r>
              <a:rPr lang="en-US" sz="1200" i="0" dirty="0" smtClean="0"/>
              <a:t>constructed a block-long, three-story building that included </a:t>
            </a:r>
          </a:p>
          <a:p>
            <a:pPr rtl="0"/>
            <a:r>
              <a:rPr lang="en-US" sz="1200" i="0" dirty="0" smtClean="0"/>
              <a:t>a soundproof vault, several gas chambers, and a specially </a:t>
            </a:r>
          </a:p>
          <a:p>
            <a:pPr rtl="0"/>
            <a:r>
              <a:rPr lang="en-US" sz="1200" i="0" dirty="0" smtClean="0"/>
              <a:t>crafted furnace designed to eliminate odors. </a:t>
            </a:r>
          </a:p>
          <a:p>
            <a:pPr rtl="0"/>
            <a:endParaRPr lang="en-US" sz="1200" i="0" dirty="0" smtClean="0"/>
          </a:p>
          <a:p>
            <a:pPr rtl="0"/>
            <a:r>
              <a:rPr lang="en-US" sz="1200" i="0" dirty="0" smtClean="0"/>
              <a:t>Holmes called it “The World’s Fair Hotel.” In it he murdered </a:t>
            </a:r>
          </a:p>
          <a:p>
            <a:pPr rtl="0"/>
            <a:r>
              <a:rPr lang="en-US" sz="1200" i="0" dirty="0" smtClean="0"/>
              <a:t>at least twenty-seven men, women, and children. At least </a:t>
            </a:r>
          </a:p>
          <a:p>
            <a:pPr rtl="0"/>
            <a:r>
              <a:rPr lang="en-US" sz="1200" i="0" dirty="0" smtClean="0"/>
              <a:t>that’s what he confessed to. Investigators believed the </a:t>
            </a:r>
          </a:p>
          <a:p>
            <a:pPr rtl="0"/>
            <a:r>
              <a:rPr lang="en-US" sz="1200" i="0" dirty="0" smtClean="0"/>
              <a:t>number was much higher, since fifty young women alone </a:t>
            </a:r>
          </a:p>
          <a:p>
            <a:pPr rtl="0"/>
            <a:r>
              <a:rPr lang="en-US" sz="1200" i="0" dirty="0" smtClean="0"/>
              <a:t>were traced to Holmes’s hotel and were never seen or </a:t>
            </a:r>
          </a:p>
          <a:p>
            <a:pPr rtl="0"/>
            <a:r>
              <a:rPr lang="en-US" sz="1200" i="0" dirty="0" smtClean="0"/>
              <a:t>heard from again.</a:t>
            </a:r>
          </a:p>
          <a:p>
            <a:pPr rtl="0"/>
            <a:endParaRPr lang="en-US" sz="1200" i="0" dirty="0" smtClean="0"/>
          </a:p>
          <a:p>
            <a:pPr rtl="0"/>
            <a:r>
              <a:rPr lang="en-US" sz="1200" i="0" dirty="0" smtClean="0"/>
              <a:t>Burnham was quoted as saying, “Make no little plans; they </a:t>
            </a:r>
          </a:p>
          <a:p>
            <a:pPr rtl="0"/>
            <a:r>
              <a:rPr lang="en-US" sz="1200" i="0" dirty="0" smtClean="0"/>
              <a:t>have no magic to stir men’s blood.” </a:t>
            </a:r>
          </a:p>
          <a:p>
            <a:pPr rtl="0"/>
            <a:endParaRPr lang="en-US" sz="1200" i="0" dirty="0" smtClean="0"/>
          </a:p>
          <a:p>
            <a:pPr rtl="0"/>
            <a:r>
              <a:rPr lang="en-US" sz="1200" i="0" dirty="0" smtClean="0"/>
              <a:t>Holmes, by contrast, stated, “I was born with the devil in </a:t>
            </a:r>
          </a:p>
          <a:p>
            <a:pPr rtl="0"/>
            <a:r>
              <a:rPr lang="en-US" sz="1200" i="0" dirty="0" smtClean="0"/>
              <a:t>me. I could not help the fact that I was a murderer, no </a:t>
            </a:r>
          </a:p>
          <a:p>
            <a:pPr rtl="0"/>
            <a:r>
              <a:rPr lang="en-US" sz="1200" i="0" dirty="0" smtClean="0"/>
              <a:t>more than the poet can help the inspiration to sing.”</a:t>
            </a:r>
          </a:p>
          <a:p>
            <a:pPr rtl="0"/>
            <a:endParaRPr lang="en-US" sz="1200" i="0" dirty="0" smtClean="0"/>
          </a:p>
          <a:p>
            <a:pPr rtl="0"/>
            <a:r>
              <a:rPr lang="en-US" sz="1200" i="0" dirty="0" smtClean="0"/>
              <a:t>The Devil in the White City symbolizes the present </a:t>
            </a:r>
          </a:p>
          <a:p>
            <a:pPr rtl="0"/>
            <a:r>
              <a:rPr lang="en-US" sz="1200" i="0" dirty="0" smtClean="0"/>
              <a:t>condition of humanity. Even when we achieve our highest </a:t>
            </a:r>
          </a:p>
          <a:p>
            <a:pPr rtl="0"/>
            <a:r>
              <a:rPr lang="en-US" sz="1200" i="0" dirty="0" smtClean="0"/>
              <a:t>dreams and potential, there is evil afoot.</a:t>
            </a:r>
          </a:p>
          <a:p>
            <a:pPr rtl="0"/>
            <a:endParaRPr lang="en-US" sz="1200" i="1" dirty="0" smtClean="0"/>
          </a:p>
          <a:p>
            <a:pPr rtl="0"/>
            <a:r>
              <a:rPr lang="en-US" sz="1200" i="1" dirty="0" smtClean="0"/>
              <a:t>-----</a:t>
            </a:r>
          </a:p>
          <a:p>
            <a:pPr rtl="0"/>
            <a:endParaRPr lang="en-US"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(pp. 123–124). Grand Rapids, MI: Zondervan </a:t>
            </a:r>
          </a:p>
          <a:p>
            <a:r>
              <a:rPr lang="en-US" b="0" i="0" u="none" strike="noStrike" baseline="0" dirty="0" smtClean="0"/>
              <a:t>Publishing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44967617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 C. Sproul says:</a:t>
            </a:r>
          </a:p>
          <a:p>
            <a:endParaRPr lang="en-US" dirty="0" smtClean="0"/>
          </a:p>
          <a:p>
            <a:pPr rtl="0"/>
            <a:r>
              <a:rPr lang="en-US" sz="1200" b="0" i="0" dirty="0" smtClean="0"/>
              <a:t>“If you repeat a lie often enough, people will begin to believe </a:t>
            </a:r>
          </a:p>
          <a:p>
            <a:pPr rtl="0"/>
            <a:r>
              <a:rPr lang="en-US" sz="1200" b="0" i="0" dirty="0" smtClean="0"/>
              <a:t>it, and they not only will believe it, but they also will defend </a:t>
            </a:r>
          </a:p>
          <a:p>
            <a:pPr rtl="0"/>
            <a:r>
              <a:rPr lang="en-US" sz="1200" b="0" i="0" dirty="0" smtClean="0"/>
              <a:t>it as a truism. </a:t>
            </a:r>
          </a:p>
          <a:p>
            <a:pPr rtl="0"/>
            <a:endParaRPr lang="en-US" sz="1200" b="0" i="0" dirty="0" smtClean="0"/>
          </a:p>
          <a:p>
            <a:pPr rtl="0"/>
            <a:r>
              <a:rPr lang="en-US" sz="1200" b="0" i="0" dirty="0" smtClean="0"/>
              <a:t>“Our culture is permeated with the idea that there is no war </a:t>
            </a:r>
          </a:p>
          <a:p>
            <a:pPr rtl="0"/>
            <a:r>
              <a:rPr lang="en-US" sz="1200" b="0" i="0" dirty="0" smtClean="0"/>
              <a:t>between man and God. We hear, ‘God hates the sin but </a:t>
            </a:r>
          </a:p>
          <a:p>
            <a:pPr rtl="0"/>
            <a:r>
              <a:rPr lang="en-US" sz="1200" b="0" i="0" dirty="0" smtClean="0"/>
              <a:t>loves the sinner.’ We hear that God loves everybody </a:t>
            </a:r>
          </a:p>
          <a:p>
            <a:pPr rtl="0"/>
            <a:r>
              <a:rPr lang="en-US" sz="1200" b="0" i="0" dirty="0" smtClean="0"/>
              <a:t>unconditionally, but that is the biggest lie of our day, </a:t>
            </a:r>
          </a:p>
          <a:p>
            <a:pPr rtl="0"/>
            <a:r>
              <a:rPr lang="en-US" sz="1200" b="0" i="0" dirty="0" smtClean="0"/>
              <a:t>because he does not. </a:t>
            </a:r>
          </a:p>
          <a:p>
            <a:pPr rtl="0"/>
            <a:endParaRPr lang="en-US" sz="1200" b="0" i="0" dirty="0" smtClean="0"/>
          </a:p>
          <a:p>
            <a:pPr rtl="0"/>
            <a:r>
              <a:rPr lang="en-US" sz="1200" b="0" i="0" dirty="0" smtClean="0"/>
              <a:t>“At the last judgment God will not send sins to hell; he will </a:t>
            </a:r>
          </a:p>
          <a:p>
            <a:pPr rtl="0"/>
            <a:r>
              <a:rPr lang="en-US" sz="1200" b="0" i="0" dirty="0" smtClean="0"/>
              <a:t>send sinners to hell. Even though sinners enjoy the </a:t>
            </a:r>
          </a:p>
          <a:p>
            <a:pPr rtl="0"/>
            <a:r>
              <a:rPr lang="en-US" sz="1200" b="0" i="0" dirty="0" smtClean="0"/>
              <a:t>blessings of God’s providential love, his filial love is not </a:t>
            </a:r>
          </a:p>
          <a:p>
            <a:pPr rtl="0"/>
            <a:r>
              <a:rPr lang="en-US" sz="1200" b="0" i="0" dirty="0" smtClean="0"/>
              <a:t>their desert.</a:t>
            </a:r>
          </a:p>
          <a:p>
            <a:pPr rtl="0"/>
            <a:endParaRPr lang="en-US" sz="1200" b="0" i="0" dirty="0" smtClean="0"/>
          </a:p>
          <a:p>
            <a:pPr rtl="0"/>
            <a:r>
              <a:rPr lang="en-US" sz="1200" b="0" i="0" dirty="0" smtClean="0"/>
              <a:t>“The Scriptures are graphic in describing God’s attitude </a:t>
            </a:r>
          </a:p>
          <a:p>
            <a:pPr rtl="0"/>
            <a:r>
              <a:rPr lang="en-US" sz="1200" b="0" i="0" dirty="0" smtClean="0"/>
              <a:t>toward impenitent, carnally minded people. God abhors </a:t>
            </a:r>
          </a:p>
          <a:p>
            <a:pPr rtl="0"/>
            <a:r>
              <a:rPr lang="en-US" sz="1200" b="0" i="0" dirty="0" smtClean="0"/>
              <a:t>them. </a:t>
            </a:r>
          </a:p>
          <a:p>
            <a:pPr rtl="0"/>
            <a:endParaRPr lang="en-US" sz="1200" b="0" i="0" dirty="0" smtClean="0"/>
          </a:p>
          <a:p>
            <a:pPr rtl="0"/>
            <a:r>
              <a:rPr lang="en-US" sz="1200" b="0" i="0" dirty="0" smtClean="0"/>
              <a:t>“Nobody talks that way anymore—except for God in his </a:t>
            </a:r>
          </a:p>
          <a:p>
            <a:pPr rtl="0"/>
            <a:r>
              <a:rPr lang="en-US" sz="1200" b="0" i="0" dirty="0" smtClean="0"/>
              <a:t>Word. To set our minds on the things of this world is death. </a:t>
            </a:r>
          </a:p>
          <a:p>
            <a:pPr rtl="0"/>
            <a:endParaRPr lang="en-US" sz="1200" b="0" i="0" dirty="0" smtClean="0"/>
          </a:p>
          <a:p>
            <a:pPr rtl="0"/>
            <a:r>
              <a:rPr lang="en-US" sz="1200" b="0" i="0" dirty="0" smtClean="0"/>
              <a:t>“God is the supreme obstacle to people’s finding happiness </a:t>
            </a:r>
          </a:p>
          <a:p>
            <a:pPr rtl="0"/>
            <a:r>
              <a:rPr lang="en-US" sz="1200" b="0" i="0" dirty="0" smtClean="0"/>
              <a:t>in their desires of the flesh. God is always standing in the </a:t>
            </a:r>
          </a:p>
          <a:p>
            <a:pPr rtl="0"/>
            <a:r>
              <a:rPr lang="en-US" sz="1200" b="0" i="0" dirty="0" smtClean="0"/>
              <a:t>way. The life of the flesh is lived not in neutrality but in </a:t>
            </a:r>
          </a:p>
          <a:p>
            <a:pPr rtl="0"/>
            <a:r>
              <a:rPr lang="en-US" sz="1200" b="0" i="0" dirty="0" smtClean="0"/>
              <a:t>opposition to God, which is Paul’s point. To be carnally </a:t>
            </a:r>
          </a:p>
          <a:p>
            <a:pPr rtl="0"/>
            <a:r>
              <a:rPr lang="en-US" sz="1200" b="0" i="0" dirty="0" smtClean="0"/>
              <a:t>minded is to be at enmity with God.</a:t>
            </a:r>
          </a:p>
          <a:p>
            <a:pPr rtl="0"/>
            <a:endParaRPr lang="en-US" sz="1200" b="0" i="0" dirty="0" smtClean="0"/>
          </a:p>
          <a:p>
            <a:pPr rtl="0"/>
            <a:r>
              <a:rPr lang="en-US" sz="1200" b="0" i="0" dirty="0" smtClean="0"/>
              <a:t>“People will never admit to that... Why do we hate God by </a:t>
            </a:r>
          </a:p>
          <a:p>
            <a:pPr rtl="0"/>
            <a:r>
              <a:rPr lang="en-US" sz="1200" b="0" i="0" dirty="0" smtClean="0"/>
              <a:t>nature? Why, in our original state of corruption, do we have </a:t>
            </a:r>
          </a:p>
          <a:p>
            <a:pPr rtl="0"/>
            <a:r>
              <a:rPr lang="en-US" sz="1200" b="0" i="0" dirty="0" smtClean="0"/>
              <a:t>a fleshly mind-set? Why do we have what Paul earlier called </a:t>
            </a:r>
          </a:p>
          <a:p>
            <a:pPr rtl="0"/>
            <a:r>
              <a:rPr lang="en-US" sz="1200" b="0" i="0" dirty="0" smtClean="0"/>
              <a:t>debased minds... </a:t>
            </a:r>
          </a:p>
          <a:p>
            <a:pPr rtl="0"/>
            <a:endParaRPr lang="en-US" sz="1200" b="0" i="0" dirty="0" smtClean="0"/>
          </a:p>
          <a:p>
            <a:pPr rtl="0"/>
            <a:r>
              <a:rPr lang="en-US" sz="1200" b="0" i="0" dirty="0" smtClean="0"/>
              <a:t>“The reason is God’s law. We are at war with God because </a:t>
            </a:r>
          </a:p>
          <a:p>
            <a:pPr rtl="0"/>
            <a:r>
              <a:rPr lang="en-US" sz="1200" b="0" i="0" dirty="0" smtClean="0"/>
              <a:t>we do not want to be subject to the law of God. </a:t>
            </a:r>
          </a:p>
          <a:p>
            <a:pPr rtl="0"/>
            <a:endParaRPr lang="en-US" sz="1200" b="0" i="0" dirty="0" smtClean="0"/>
          </a:p>
          <a:p>
            <a:pPr rtl="0"/>
            <a:r>
              <a:rPr lang="en-US" sz="1200" b="0" i="0" dirty="0" smtClean="0"/>
              <a:t>“The media covers every ethical controversy facing </a:t>
            </a:r>
          </a:p>
          <a:p>
            <a:pPr rtl="0"/>
            <a:r>
              <a:rPr lang="en-US" sz="1200" b="0" i="0" dirty="0" smtClean="0"/>
              <a:t>mankind today, yet Christianity is held at bay in the </a:t>
            </a:r>
          </a:p>
          <a:p>
            <a:pPr rtl="0"/>
            <a:r>
              <a:rPr lang="en-US" sz="1200" b="0" i="0" dirty="0" smtClean="0"/>
              <a:t>discussion. The majority do not want the church involved </a:t>
            </a:r>
          </a:p>
          <a:p>
            <a:pPr rtl="0"/>
            <a:r>
              <a:rPr lang="en-US" sz="1200" b="0" i="0" dirty="0" smtClean="0"/>
              <a:t>in ethics because they want the right to do what they want </a:t>
            </a:r>
          </a:p>
          <a:p>
            <a:pPr rtl="0"/>
            <a:r>
              <a:rPr lang="en-US" sz="1200" b="0" i="0" dirty="0" smtClean="0"/>
              <a:t>to do. </a:t>
            </a:r>
          </a:p>
          <a:p>
            <a:pPr rtl="0"/>
            <a:endParaRPr lang="en-US" sz="1200" b="0" i="0" dirty="0" smtClean="0"/>
          </a:p>
          <a:p>
            <a:pPr rtl="0"/>
            <a:r>
              <a:rPr lang="en-US" sz="1200" b="0" i="0" dirty="0" smtClean="0"/>
              <a:t>“Who gave them that right? Certainly not the law of God. </a:t>
            </a:r>
          </a:p>
          <a:p>
            <a:pPr rtl="0"/>
            <a:r>
              <a:rPr lang="en-US" sz="1200" b="0" i="0" dirty="0" smtClean="0"/>
              <a:t>Every time we want to do </a:t>
            </a:r>
            <a:r>
              <a:rPr lang="en-US" sz="900" b="0" i="0" kern="120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our will, express our appetites, </a:t>
            </a:r>
          </a:p>
          <a:p>
            <a:pPr rtl="0"/>
            <a:r>
              <a:rPr lang="en-US" sz="1200" b="0" i="0" kern="1200" dirty="0" smtClean="0">
                <a:solidFill>
                  <a:schemeClr val="tx1"/>
                </a:solidFill>
                <a:latin typeface="+mn-lt"/>
                <a:ea typeface="+mn-ea"/>
                <a:cs typeface="+mn-cs"/>
              </a:rPr>
              <a:t>and live out our preferences, we run right into the wall of </a:t>
            </a:r>
          </a:p>
          <a:p>
            <a:pPr rtl="0"/>
            <a:r>
              <a:rPr lang="en-US" sz="1200" b="0" i="0" kern="1200" dirty="0" smtClean="0">
                <a:solidFill>
                  <a:schemeClr val="tx1"/>
                </a:solidFill>
                <a:latin typeface="+mn-lt"/>
                <a:ea typeface="+mn-ea"/>
                <a:cs typeface="+mn-cs"/>
              </a:rPr>
              <a:t>the law of God...</a:t>
            </a:r>
          </a:p>
          <a:p>
            <a:pPr rtl="0"/>
            <a:endParaRPr lang="en-US" sz="1200" b="0" i="0" dirty="0" smtClean="0"/>
          </a:p>
          <a:p>
            <a:pPr rtl="0"/>
            <a:r>
              <a:rPr lang="en-US" sz="1200" b="0" i="0" dirty="0" smtClean="0"/>
              <a:t>“We are at enmity with God because our carnal mind is not </a:t>
            </a:r>
          </a:p>
          <a:p>
            <a:pPr rtl="0"/>
            <a:r>
              <a:rPr lang="en-US" sz="1200" b="0" i="0" dirty="0" smtClean="0"/>
              <a:t>subject to the law of God. The carnal mind is not subject to </a:t>
            </a:r>
          </a:p>
          <a:p>
            <a:pPr rtl="0"/>
            <a:r>
              <a:rPr lang="en-US" sz="1200" b="0" i="0" dirty="0" smtClean="0"/>
              <a:t>the law of God because it cannot be. </a:t>
            </a:r>
          </a:p>
          <a:p>
            <a:pPr rtl="0"/>
            <a:endParaRPr lang="en-US" sz="1200" b="0" i="0" dirty="0" smtClean="0"/>
          </a:p>
          <a:p>
            <a:pPr rtl="0"/>
            <a:r>
              <a:rPr lang="en-US" sz="1200" b="0" i="0" dirty="0" smtClean="0"/>
              <a:t>“Paul has made this point repeatedly, reminding us of our </a:t>
            </a:r>
          </a:p>
          <a:p>
            <a:pPr rtl="0"/>
            <a:r>
              <a:rPr lang="en-US" sz="1200" b="0" i="0" dirty="0" smtClean="0"/>
              <a:t>natural state of moral inability. Original sin has such a </a:t>
            </a:r>
          </a:p>
          <a:p>
            <a:pPr rtl="0"/>
            <a:r>
              <a:rPr lang="en-US" sz="1200" b="0" i="0" dirty="0" smtClean="0"/>
              <a:t>powerful grip on our soul and will that in our flesh we are </a:t>
            </a:r>
          </a:p>
          <a:p>
            <a:pPr rtl="0"/>
            <a:r>
              <a:rPr lang="en-US" sz="1200" b="0" i="0" dirty="0" smtClean="0"/>
              <a:t>simply not able to do the things of God. </a:t>
            </a:r>
          </a:p>
          <a:p>
            <a:pPr rtl="0"/>
            <a:endParaRPr lang="en-US" sz="1200" b="0" i="0" dirty="0" smtClean="0"/>
          </a:p>
          <a:p>
            <a:pPr rtl="0"/>
            <a:r>
              <a:rPr lang="en-US" sz="1200" b="0" i="0" dirty="0" smtClean="0"/>
              <a:t>“That which is born of the flesh is flesh, and the flesh </a:t>
            </a:r>
          </a:p>
          <a:p>
            <a:pPr rtl="0"/>
            <a:r>
              <a:rPr lang="en-US" sz="1200" b="0" i="0" dirty="0" smtClean="0"/>
              <a:t>profits nothing. It profits nothing because it cannot </a:t>
            </a:r>
          </a:p>
          <a:p>
            <a:pPr rtl="0"/>
            <a:r>
              <a:rPr lang="en-US" sz="1200" b="0" i="0" dirty="0" smtClean="0"/>
              <a:t>profit anything.”</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(pp. 253–254). Wheaton, </a:t>
            </a:r>
          </a:p>
          <a:p>
            <a:r>
              <a:rPr lang="en-US" b="0" i="0" u="none" strike="noStrike" baseline="0" dirty="0" smtClean="0"/>
              <a:t>IL: 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3730267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Literally </a:t>
            </a:r>
            <a:r>
              <a:rPr lang="en-US" dirty="0" smtClean="0"/>
              <a:t>“the fleshly mind”</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373026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302530048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Echthra</a:t>
            </a:r>
            <a:r>
              <a:rPr lang="en-US" dirty="0" smtClean="0"/>
              <a:t> literally means enmity.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37302678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Hypotasso</a:t>
            </a:r>
            <a:r>
              <a:rPr lang="en-US" dirty="0" smtClean="0"/>
              <a:t> means </a:t>
            </a:r>
            <a:r>
              <a:rPr lang="en-US" sz="1200" b="0" i="0" dirty="0" smtClean="0"/>
              <a:t>to cause to be in a submissive </a:t>
            </a:r>
          </a:p>
          <a:p>
            <a:r>
              <a:rPr lang="en-US" sz="1200" b="0" i="0" dirty="0" smtClean="0"/>
              <a:t>relationship; that is, to subject, or to subordinate.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37302678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Anger is hazardous to your health.</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a study conducted by the Gallup Organization and </a:t>
            </a:r>
          </a:p>
          <a:p>
            <a:pPr rtl="0"/>
            <a:r>
              <a:rPr lang="en-US" sz="1200" kern="1200" dirty="0" smtClean="0">
                <a:solidFill>
                  <a:schemeClr val="tx1"/>
                </a:solidFill>
                <a:latin typeface="+mn-lt"/>
                <a:ea typeface="+mn-ea"/>
                <a:cs typeface="+mn-cs"/>
              </a:rPr>
              <a:t>reported in 1994, Philadelphia ranked first among U.S. cities </a:t>
            </a:r>
          </a:p>
          <a:p>
            <a:pPr rtl="0"/>
            <a:r>
              <a:rPr lang="en-US" sz="1200" kern="1200" dirty="0" smtClean="0">
                <a:solidFill>
                  <a:schemeClr val="tx1"/>
                </a:solidFill>
                <a:latin typeface="+mn-lt"/>
                <a:ea typeface="+mn-ea"/>
                <a:cs typeface="+mn-cs"/>
              </a:rPr>
              <a:t>on what was called the “hostility index.”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hostility index was based on a nine-question scale that </a:t>
            </a:r>
          </a:p>
          <a:p>
            <a:pPr rtl="0"/>
            <a:r>
              <a:rPr lang="en-US" sz="1200" kern="1200" dirty="0" smtClean="0">
                <a:solidFill>
                  <a:schemeClr val="tx1"/>
                </a:solidFill>
                <a:latin typeface="+mn-lt"/>
                <a:ea typeface="+mn-ea"/>
                <a:cs typeface="+mn-cs"/>
              </a:rPr>
              <a:t>asked people how they felt about such things as loud rock </a:t>
            </a:r>
          </a:p>
          <a:p>
            <a:pPr rtl="0"/>
            <a:r>
              <a:rPr lang="en-US" sz="1200" kern="1200" dirty="0" smtClean="0">
                <a:solidFill>
                  <a:schemeClr val="tx1"/>
                </a:solidFill>
                <a:latin typeface="+mn-lt"/>
                <a:ea typeface="+mn-ea"/>
                <a:cs typeface="+mn-cs"/>
              </a:rPr>
              <a:t>music, supermarket checkout lines, and traffic jams.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Other cities on the hostility top five were New York, </a:t>
            </a:r>
          </a:p>
          <a:p>
            <a:pPr rtl="0"/>
            <a:r>
              <a:rPr lang="en-US" sz="1200" kern="1200" dirty="0" smtClean="0">
                <a:solidFill>
                  <a:schemeClr val="tx1"/>
                </a:solidFill>
                <a:latin typeface="+mn-lt"/>
                <a:ea typeface="+mn-ea"/>
                <a:cs typeface="+mn-cs"/>
              </a:rPr>
              <a:t>Cleveland, Chicago, and Detroit.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the bottom of the hostility index were Des Moines, </a:t>
            </a:r>
          </a:p>
          <a:p>
            <a:pPr rtl="0"/>
            <a:r>
              <a:rPr lang="en-US" sz="1200" kern="1200" dirty="0" smtClean="0">
                <a:solidFill>
                  <a:schemeClr val="tx1"/>
                </a:solidFill>
                <a:latin typeface="+mn-lt"/>
                <a:ea typeface="+mn-ea"/>
                <a:cs typeface="+mn-cs"/>
              </a:rPr>
              <a:t>Minneapolis, Denver, Seattle, and Honolulu.</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Medical experts looking at the results felt it was no </a:t>
            </a:r>
          </a:p>
          <a:p>
            <a:pPr rtl="0"/>
            <a:r>
              <a:rPr lang="en-US" sz="1200" kern="1200" dirty="0" smtClean="0">
                <a:solidFill>
                  <a:schemeClr val="tx1"/>
                </a:solidFill>
                <a:latin typeface="+mn-lt"/>
                <a:ea typeface="+mn-ea"/>
                <a:cs typeface="+mn-cs"/>
              </a:rPr>
              <a:t>coincidence that the cities that rated high on the hostility </a:t>
            </a:r>
          </a:p>
          <a:p>
            <a:pPr rtl="0"/>
            <a:r>
              <a:rPr lang="en-US" sz="1200" kern="1200" dirty="0" smtClean="0">
                <a:solidFill>
                  <a:schemeClr val="tx1"/>
                </a:solidFill>
                <a:latin typeface="+mn-lt"/>
                <a:ea typeface="+mn-ea"/>
                <a:cs typeface="+mn-cs"/>
              </a:rPr>
              <a:t>index also had higher death rates.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Commenting on the study, Dr. Redford Williams of Duke </a:t>
            </a:r>
          </a:p>
          <a:p>
            <a:pPr rtl="0"/>
            <a:r>
              <a:rPr lang="en-US" sz="1200" kern="1200" dirty="0" smtClean="0">
                <a:solidFill>
                  <a:schemeClr val="tx1"/>
                </a:solidFill>
                <a:latin typeface="+mn-lt"/>
                <a:ea typeface="+mn-ea"/>
                <a:cs typeface="+mn-cs"/>
              </a:rPr>
              <a:t>University Medical School said, “Anger kills. There is a </a:t>
            </a:r>
          </a:p>
          <a:p>
            <a:pPr rtl="0"/>
            <a:r>
              <a:rPr lang="en-US" sz="1200" kern="1200" dirty="0" smtClean="0">
                <a:solidFill>
                  <a:schemeClr val="tx1"/>
                </a:solidFill>
                <a:latin typeface="+mn-lt"/>
                <a:ea typeface="+mn-ea"/>
                <a:cs typeface="+mn-cs"/>
              </a:rPr>
              <a:t>strong correlation between hostility and death rates. </a:t>
            </a:r>
          </a:p>
          <a:p>
            <a:pPr rtl="0"/>
            <a:r>
              <a:rPr lang="en-US" sz="1200" kern="1200" dirty="0" smtClean="0">
                <a:solidFill>
                  <a:schemeClr val="tx1"/>
                </a:solidFill>
                <a:latin typeface="+mn-lt"/>
                <a:ea typeface="+mn-ea"/>
                <a:cs typeface="+mn-cs"/>
              </a:rPr>
              <a:t>The angrier people are and the more cynical they are, </a:t>
            </a:r>
          </a:p>
          <a:p>
            <a:pPr rtl="0"/>
            <a:r>
              <a:rPr lang="en-US" sz="1200" kern="1200" dirty="0" smtClean="0">
                <a:solidFill>
                  <a:schemeClr val="tx1"/>
                </a:solidFill>
                <a:latin typeface="+mn-lt"/>
                <a:ea typeface="+mn-ea"/>
                <a:cs typeface="+mn-cs"/>
              </a:rPr>
              <a:t>the shorter their life span.”</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 18). Grand Rapids, MI: </a:t>
            </a:r>
          </a:p>
          <a:p>
            <a:r>
              <a:rPr lang="en-US" b="0" i="0" u="none" strike="noStrike" baseline="0" dirty="0" smtClean="0"/>
              <a:t>Baker Books.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17968341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Sproul continues:</a:t>
            </a:r>
          </a:p>
          <a:p>
            <a:endParaRPr lang="en-US" dirty="0" smtClean="0"/>
          </a:p>
          <a:p>
            <a:pPr rtl="0"/>
            <a:r>
              <a:rPr lang="en-US" sz="1200" i="0" dirty="0" smtClean="0"/>
              <a:t>“They cannot obey the law of God nor do the will of God, </a:t>
            </a:r>
          </a:p>
          <a:p>
            <a:pPr rtl="0"/>
            <a:r>
              <a:rPr lang="en-US" sz="1200" i="0" dirty="0" smtClean="0"/>
              <a:t>and the worst verdict is that they cannot do anything to </a:t>
            </a:r>
          </a:p>
          <a:p>
            <a:pPr rtl="0"/>
            <a:r>
              <a:rPr lang="en-US" sz="1200" i="0" dirty="0" smtClean="0"/>
              <a:t>please God. </a:t>
            </a:r>
          </a:p>
          <a:p>
            <a:pPr rtl="0"/>
            <a:endParaRPr lang="en-US" sz="1200" i="0" dirty="0" smtClean="0"/>
          </a:p>
          <a:p>
            <a:pPr rtl="0"/>
            <a:r>
              <a:rPr lang="en-US" sz="1200" i="0" dirty="0" smtClean="0"/>
              <a:t>“Those who are not Christians can do nothing to please </a:t>
            </a:r>
          </a:p>
          <a:p>
            <a:pPr rtl="0"/>
            <a:r>
              <a:rPr lang="en-US" sz="1200" i="0" dirty="0" smtClean="0"/>
              <a:t>God. So long as we are in the flesh, the only response we </a:t>
            </a:r>
          </a:p>
          <a:p>
            <a:pPr rtl="0"/>
            <a:r>
              <a:rPr lang="en-US" sz="1200" i="0" dirty="0" smtClean="0"/>
              <a:t>will have from God is a response of his displeasure, which </a:t>
            </a:r>
          </a:p>
          <a:p>
            <a:pPr rtl="0"/>
            <a:r>
              <a:rPr lang="en-US" sz="1200" i="0" dirty="0" smtClean="0"/>
              <a:t>is a euphemism for wrath. </a:t>
            </a:r>
          </a:p>
          <a:p>
            <a:pPr rtl="0"/>
            <a:endParaRPr lang="en-US" sz="1200" i="0" dirty="0" smtClean="0"/>
          </a:p>
          <a:p>
            <a:pPr rtl="0"/>
            <a:r>
              <a:rPr lang="en-US" sz="1200" i="0" dirty="0" smtClean="0"/>
              <a:t>“We must remember the context here: ‘There is therefore </a:t>
            </a:r>
          </a:p>
          <a:p>
            <a:pPr rtl="0"/>
            <a:r>
              <a:rPr lang="en-US" sz="1200" i="0" dirty="0" smtClean="0"/>
              <a:t>now no condemnation for those who are in Christ Jesus, </a:t>
            </a:r>
          </a:p>
          <a:p>
            <a:pPr rtl="0"/>
            <a:r>
              <a:rPr lang="en-US" sz="1200" i="0" dirty="0" smtClean="0"/>
              <a:t>who do not walk according to the flesh, but according to </a:t>
            </a:r>
          </a:p>
          <a:p>
            <a:pPr rtl="0"/>
            <a:r>
              <a:rPr lang="en-US" sz="1200" i="0" dirty="0" smtClean="0"/>
              <a:t>the Spirit’... </a:t>
            </a:r>
          </a:p>
          <a:p>
            <a:pPr rtl="0"/>
            <a:endParaRPr lang="en-US" sz="1200" i="0" dirty="0" smtClean="0"/>
          </a:p>
          <a:p>
            <a:pPr rtl="0"/>
            <a:r>
              <a:rPr lang="en-US" sz="1200" i="0" dirty="0" smtClean="0"/>
              <a:t>“For those who do not walk according to the Spirit, those </a:t>
            </a:r>
          </a:p>
          <a:p>
            <a:pPr rtl="0"/>
            <a:r>
              <a:rPr lang="en-US" sz="1200" i="0" dirty="0" smtClean="0"/>
              <a:t>who are not in Christ Jesus, there is nothing but </a:t>
            </a:r>
          </a:p>
          <a:p>
            <a:pPr rtl="0"/>
            <a:r>
              <a:rPr lang="en-US" sz="1200" i="0" dirty="0" smtClean="0"/>
              <a:t>condemnation. That is the only possible consequence for </a:t>
            </a:r>
          </a:p>
          <a:p>
            <a:pPr rtl="0"/>
            <a:r>
              <a:rPr lang="en-US" sz="1200" i="0" dirty="0" smtClean="0"/>
              <a:t>a life defined by a mind-set of the flesh, one in which the </a:t>
            </a:r>
          </a:p>
          <a:p>
            <a:pPr rtl="0"/>
            <a:r>
              <a:rPr lang="en-US" sz="1200" i="0" dirty="0" smtClean="0"/>
              <a:t>mind is at war with God and with his law and does not want </a:t>
            </a:r>
          </a:p>
          <a:p>
            <a:pPr rtl="0"/>
            <a:r>
              <a:rPr lang="en-US" sz="1200" i="0" dirty="0" smtClean="0"/>
              <a:t>to be ruled by him.</a:t>
            </a:r>
          </a:p>
          <a:p>
            <a:pPr rtl="0"/>
            <a:endParaRPr lang="en-US" sz="1200" i="0" dirty="0" smtClean="0"/>
          </a:p>
          <a:p>
            <a:pPr rtl="0"/>
            <a:r>
              <a:rPr lang="en-US" sz="1200" i="0" dirty="0" smtClean="0"/>
              <a:t>“[Dr. Sproul] once made the comment that [his] favorite </a:t>
            </a:r>
          </a:p>
          <a:p>
            <a:pPr rtl="0"/>
            <a:r>
              <a:rPr lang="en-US" sz="1200" i="0" dirty="0" smtClean="0"/>
              <a:t>word in the Bible is but. It is the word that gives [him] relief </a:t>
            </a:r>
          </a:p>
          <a:p>
            <a:pPr rtl="0"/>
            <a:r>
              <a:rPr lang="en-US" sz="1200" i="0" dirty="0" smtClean="0"/>
              <a:t>when [his] life is set against the law of God, when </a:t>
            </a:r>
          </a:p>
          <a:p>
            <a:pPr rtl="0"/>
            <a:r>
              <a:rPr lang="en-US" sz="1200" i="0" dirty="0" smtClean="0"/>
              <a:t>[he sees himself] being measured by the standard of </a:t>
            </a:r>
          </a:p>
          <a:p>
            <a:pPr rtl="0"/>
            <a:r>
              <a:rPr lang="en-US" sz="1200" i="0" dirty="0" smtClean="0"/>
              <a:t>God’s righteousness, and [he slips]</a:t>
            </a:r>
            <a:r>
              <a:rPr lang="en-US" sz="1200" i="0" baseline="0" dirty="0" smtClean="0"/>
              <a:t> </a:t>
            </a:r>
            <a:r>
              <a:rPr lang="en-US" sz="1200" i="0" dirty="0" smtClean="0"/>
              <a:t>deeper and deeper </a:t>
            </a:r>
          </a:p>
          <a:p>
            <a:pPr rtl="0"/>
            <a:r>
              <a:rPr lang="en-US" sz="1200" i="0" dirty="0" smtClean="0"/>
              <a:t>into despair because [he] cannot begin to measure up. </a:t>
            </a:r>
          </a:p>
          <a:p>
            <a:pPr rtl="0"/>
            <a:endParaRPr lang="en-US" sz="1200" i="0" dirty="0" smtClean="0"/>
          </a:p>
          <a:p>
            <a:pPr rtl="0"/>
            <a:r>
              <a:rPr lang="en-US" sz="1200" i="0" dirty="0" smtClean="0"/>
              <a:t>“Relief comes with that word but. </a:t>
            </a:r>
          </a:p>
          <a:p>
            <a:pPr rtl="0"/>
            <a:endParaRPr lang="en-US" sz="1200" i="0" dirty="0" smtClean="0"/>
          </a:p>
          <a:p>
            <a:pPr rtl="0"/>
            <a:r>
              <a:rPr lang="en-US" sz="1200" i="0" dirty="0" smtClean="0"/>
              <a:t>“Paul writes to the Ephesians, ‘But God, who is rich in </a:t>
            </a:r>
          </a:p>
          <a:p>
            <a:pPr rtl="0"/>
            <a:r>
              <a:rPr lang="en-US" sz="1200" i="0" dirty="0" smtClean="0"/>
              <a:t>mercy …’ (Eph. 2:4). </a:t>
            </a:r>
          </a:p>
          <a:p>
            <a:pPr rtl="0"/>
            <a:endParaRPr lang="en-US" sz="1200" i="0" dirty="0" smtClean="0"/>
          </a:p>
          <a:p>
            <a:pPr rtl="0"/>
            <a:r>
              <a:rPr lang="en-US" sz="1200" i="0" dirty="0" smtClean="0"/>
              <a:t>“The defining thing for the Christian is that at one point </a:t>
            </a:r>
          </a:p>
          <a:p>
            <a:pPr rtl="0"/>
            <a:r>
              <a:rPr lang="en-US" sz="1200" i="0" dirty="0" smtClean="0"/>
              <a:t>God said, ‘But wait a minute; there is something else.’”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Sproul, R. C. (2009). </a:t>
            </a:r>
            <a:r>
              <a:rPr lang="en-US" b="0" i="1" u="none" strike="noStrike" baseline="0" dirty="0" smtClean="0"/>
              <a:t>Romans</a:t>
            </a:r>
            <a:r>
              <a:rPr lang="en-US" b="0" i="0" u="none" strike="noStrike" baseline="0" dirty="0" smtClean="0"/>
              <a:t> (p. 254). Wheaton, IL: </a:t>
            </a:r>
          </a:p>
          <a:p>
            <a:r>
              <a:rPr lang="en-US" b="0" i="0" u="none" strike="noStrike" baseline="0" dirty="0" smtClean="0"/>
              <a:t>Crossway.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104829689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ou</a:t>
            </a:r>
            <a:r>
              <a:rPr lang="en-US" dirty="0" smtClean="0"/>
              <a:t> means not; and </a:t>
            </a:r>
            <a:r>
              <a:rPr lang="en-US" dirty="0" err="1" smtClean="0"/>
              <a:t>dynamai</a:t>
            </a:r>
            <a:r>
              <a:rPr lang="en-US" dirty="0" smtClean="0"/>
              <a:t> means power, again from the </a:t>
            </a:r>
          </a:p>
          <a:p>
            <a:r>
              <a:rPr lang="en-US" dirty="0" smtClean="0"/>
              <a:t>root from which we get the English word dynamite.</a:t>
            </a:r>
          </a:p>
          <a:p>
            <a:endParaRPr lang="en-US" dirty="0" smtClean="0"/>
          </a:p>
          <a:p>
            <a:r>
              <a:rPr lang="en-US" dirty="0" smtClean="0"/>
              <a:t>Those controlled by the sinful nature simply don’t have the </a:t>
            </a:r>
          </a:p>
          <a:p>
            <a:r>
              <a:rPr lang="en-US" dirty="0" smtClean="0"/>
              <a:t>power to please God.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1048296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preceding sections have dealt with all the implications </a:t>
            </a:r>
          </a:p>
          <a:p>
            <a:r>
              <a:rPr lang="en-US" sz="1200" kern="1200" dirty="0" smtClean="0">
                <a:solidFill>
                  <a:schemeClr val="tx1"/>
                </a:solidFill>
                <a:latin typeface="+mn-lt"/>
                <a:ea typeface="+mn-ea"/>
                <a:cs typeface="+mn-cs"/>
              </a:rPr>
              <a:t>of God’s wrath being revealed against all impiety and </a:t>
            </a:r>
          </a:p>
          <a:p>
            <a:r>
              <a:rPr lang="en-US" sz="1200" kern="1200" dirty="0" smtClean="0">
                <a:solidFill>
                  <a:schemeClr val="tx1"/>
                </a:solidFill>
                <a:latin typeface="+mn-lt"/>
                <a:ea typeface="+mn-ea"/>
                <a:cs typeface="+mn-cs"/>
              </a:rPr>
              <a:t>unrighteousness. Paul has presented the gospel, the </a:t>
            </a:r>
          </a:p>
          <a:p>
            <a:r>
              <a:rPr lang="en-US" sz="1200" kern="1200" dirty="0" smtClean="0">
                <a:solidFill>
                  <a:schemeClr val="tx1"/>
                </a:solidFill>
                <a:latin typeface="+mn-lt"/>
                <a:ea typeface="+mn-ea"/>
                <a:cs typeface="+mn-cs"/>
              </a:rPr>
              <a:t>revelation of God’s own righteousness, to address the </a:t>
            </a:r>
          </a:p>
          <a:p>
            <a:r>
              <a:rPr lang="en-US" sz="1200" kern="1200" dirty="0" smtClean="0">
                <a:solidFill>
                  <a:schemeClr val="tx1"/>
                </a:solidFill>
                <a:latin typeface="+mn-lt"/>
                <a:ea typeface="+mn-ea"/>
                <a:cs typeface="+mn-cs"/>
              </a:rPr>
              <a:t>penalty of sin. He now transitions from describing life under </a:t>
            </a:r>
          </a:p>
          <a:p>
            <a:r>
              <a:rPr lang="en-US" sz="1200" kern="1200" dirty="0" smtClean="0">
                <a:solidFill>
                  <a:schemeClr val="tx1"/>
                </a:solidFill>
                <a:latin typeface="+mn-lt"/>
                <a:ea typeface="+mn-ea"/>
                <a:cs typeface="+mn-cs"/>
              </a:rPr>
              <a:t>judgment to talking about the new life believers can </a:t>
            </a:r>
          </a:p>
          <a:p>
            <a:r>
              <a:rPr lang="en-US" sz="1200" kern="1200" dirty="0" smtClean="0">
                <a:solidFill>
                  <a:schemeClr val="tx1"/>
                </a:solidFill>
                <a:latin typeface="+mn-lt"/>
                <a:ea typeface="+mn-ea"/>
                <a:cs typeface="+mn-cs"/>
              </a:rPr>
              <a:t>experience now that we have peace with God.</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138).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45793933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aresko</a:t>
            </a:r>
            <a:r>
              <a:rPr lang="en-US" dirty="0" smtClean="0"/>
              <a:t> means </a:t>
            </a:r>
            <a:r>
              <a:rPr lang="en-US" sz="1200" b="0" i="0" dirty="0" smtClean="0"/>
              <a:t>to give pleasure or satisfaction; that is, </a:t>
            </a:r>
          </a:p>
          <a:p>
            <a:r>
              <a:rPr lang="en-US" sz="1200" b="0" i="0" dirty="0" smtClean="0"/>
              <a:t>to please, or to accommodate.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104829689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Amateur Photographer Dick </a:t>
            </a:r>
            <a:r>
              <a:rPr lang="en-US" sz="1200" dirty="0" err="1" smtClean="0"/>
              <a:t>Eisiminger</a:t>
            </a:r>
            <a:r>
              <a:rPr lang="en-US" sz="1200" dirty="0" smtClean="0"/>
              <a:t> startles </a:t>
            </a:r>
          </a:p>
          <a:p>
            <a:pPr rtl="0"/>
            <a:r>
              <a:rPr lang="en-US" sz="1200" dirty="0" smtClean="0"/>
              <a:t>fellow photographers by telling them he has the world’s </a:t>
            </a:r>
          </a:p>
          <a:p>
            <a:pPr rtl="0"/>
            <a:r>
              <a:rPr lang="en-US" sz="1200" dirty="0" smtClean="0"/>
              <a:t>most remarkable camera. </a:t>
            </a:r>
          </a:p>
          <a:p>
            <a:pPr rtl="0"/>
            <a:endParaRPr lang="en-US" sz="1200" dirty="0" smtClean="0"/>
          </a:p>
          <a:p>
            <a:pPr rtl="0"/>
            <a:r>
              <a:rPr lang="en-US" sz="1200" dirty="0" smtClean="0"/>
              <a:t>“It has a maximum aperture of f/2, automatically aims and </a:t>
            </a:r>
          </a:p>
          <a:p>
            <a:pPr rtl="0"/>
            <a:r>
              <a:rPr lang="en-US" sz="1200" dirty="0" smtClean="0"/>
              <a:t>focuses in half-a-second, automatically adjusts aperture in </a:t>
            </a:r>
          </a:p>
          <a:p>
            <a:pPr rtl="0"/>
            <a:r>
              <a:rPr lang="en-US" sz="1200" dirty="0" smtClean="0"/>
              <a:t>even less time,” he says. </a:t>
            </a:r>
          </a:p>
          <a:p>
            <a:pPr rtl="0"/>
            <a:endParaRPr lang="en-US" sz="1200" dirty="0" smtClean="0"/>
          </a:p>
          <a:p>
            <a:pPr rtl="0"/>
            <a:r>
              <a:rPr lang="en-US" sz="1200" dirty="0" smtClean="0"/>
              <a:t>“The color film on which it records is stereoscopic and </a:t>
            </a:r>
          </a:p>
          <a:p>
            <a:pPr rtl="0"/>
            <a:r>
              <a:rPr lang="en-US" sz="1200" dirty="0" smtClean="0"/>
              <a:t>self-renewing after every exposure. The development time </a:t>
            </a:r>
          </a:p>
          <a:p>
            <a:pPr rtl="0"/>
            <a:r>
              <a:rPr lang="en-US" sz="1200" dirty="0" smtClean="0"/>
              <a:t>is a fraction of a second.”</a:t>
            </a:r>
          </a:p>
          <a:p>
            <a:pPr rtl="0"/>
            <a:endParaRPr lang="en-US" sz="1200" dirty="0" smtClean="0"/>
          </a:p>
          <a:p>
            <a:pPr rtl="0"/>
            <a:r>
              <a:rPr lang="en-US" sz="1200" dirty="0" smtClean="0"/>
              <a:t>Expensive? It’s priceless—it’s the human eye.</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Tan, P. L. (1996). </a:t>
            </a:r>
            <a:r>
              <a:rPr lang="en-US" b="0" i="1" u="none" strike="noStrike" baseline="0" dirty="0" smtClean="0"/>
              <a:t>Encyclopedia of 7700 Illustrations: </a:t>
            </a:r>
          </a:p>
          <a:p>
            <a:r>
              <a:rPr lang="en-US" b="0" i="1" u="none" strike="noStrike" baseline="0" dirty="0" smtClean="0"/>
              <a:t>Signs of the Times</a:t>
            </a:r>
            <a:r>
              <a:rPr lang="en-US" b="0" i="0" u="none" strike="noStrike" baseline="0" dirty="0" smtClean="0"/>
              <a:t> (p. 1243). Garland, TX: Bible </a:t>
            </a:r>
          </a:p>
          <a:p>
            <a:r>
              <a:rPr lang="en-US" b="0" i="0" u="none" strike="noStrike" baseline="0" dirty="0" smtClean="0"/>
              <a:t>Communications, Inc.</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100641029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1991, James </a:t>
            </a:r>
            <a:r>
              <a:rPr lang="en-US" dirty="0" err="1" smtClean="0"/>
              <a:t>Boice</a:t>
            </a:r>
            <a:r>
              <a:rPr lang="en-US" dirty="0" smtClean="0"/>
              <a:t>, then the Pastor of the Tenth </a:t>
            </a:r>
          </a:p>
          <a:p>
            <a:r>
              <a:rPr lang="en-US" dirty="0" smtClean="0"/>
              <a:t>Presbyterian Church in Philadelphia,</a:t>
            </a:r>
            <a:r>
              <a:rPr lang="en-US" baseline="0" dirty="0" smtClean="0"/>
              <a:t> wrote:</a:t>
            </a:r>
          </a:p>
          <a:p>
            <a:endParaRPr lang="en-US" baseline="0" dirty="0" smtClean="0"/>
          </a:p>
          <a:p>
            <a:pPr rtl="0"/>
            <a:r>
              <a:rPr lang="en-US" sz="4000" b="0" i="0" dirty="0" smtClean="0"/>
              <a:t>“A</a:t>
            </a:r>
            <a:r>
              <a:rPr lang="en-US" sz="1200" b="0" i="0" dirty="0" smtClean="0"/>
              <a:t> few years ago, at one of the early Philadelphia </a:t>
            </a:r>
          </a:p>
          <a:p>
            <a:pPr rtl="0"/>
            <a:r>
              <a:rPr lang="en-US" sz="1200" b="0" i="0" dirty="0" smtClean="0"/>
              <a:t>Conferences on Reformed Theology, John Gerstner was </a:t>
            </a:r>
          </a:p>
          <a:p>
            <a:pPr rtl="0"/>
            <a:r>
              <a:rPr lang="en-US" sz="1200" b="0" i="0" dirty="0" smtClean="0"/>
              <a:t>speaking on the parable of the five wise and five foolish </a:t>
            </a:r>
          </a:p>
          <a:p>
            <a:pPr rtl="0"/>
            <a:r>
              <a:rPr lang="en-US" sz="1200" b="0" i="0" dirty="0" smtClean="0"/>
              <a:t>virgins from Matthew 25. </a:t>
            </a:r>
          </a:p>
          <a:p>
            <a:pPr rtl="0"/>
            <a:endParaRPr lang="en-US" sz="1200" b="0" i="0" dirty="0" smtClean="0"/>
          </a:p>
          <a:p>
            <a:pPr rtl="0"/>
            <a:r>
              <a:rPr lang="en-US" sz="1200" b="0" i="0" dirty="0" smtClean="0"/>
              <a:t>“He was arguing that, although each of these women </a:t>
            </a:r>
          </a:p>
          <a:p>
            <a:pPr rtl="0"/>
            <a:r>
              <a:rPr lang="en-US" sz="1200" b="0" i="0" dirty="0" smtClean="0"/>
              <a:t>seemed to be what we would today call believers, only five </a:t>
            </a:r>
          </a:p>
          <a:p>
            <a:pPr rtl="0"/>
            <a:r>
              <a:rPr lang="en-US" sz="1200" b="0" i="0" dirty="0" smtClean="0"/>
              <a:t>were actually taken to be with the bridegroom when he </a:t>
            </a:r>
          </a:p>
          <a:p>
            <a:pPr rtl="0"/>
            <a:r>
              <a:rPr lang="en-US" sz="1200" b="0" i="0" dirty="0" smtClean="0"/>
              <a:t>came, which means that only five were saved. </a:t>
            </a:r>
          </a:p>
          <a:p>
            <a:pPr rtl="0"/>
            <a:endParaRPr lang="en-US" sz="1200" b="0" i="0" dirty="0" smtClean="0"/>
          </a:p>
          <a:p>
            <a:pPr rtl="0"/>
            <a:r>
              <a:rPr lang="en-US" sz="1200" b="0" i="0" dirty="0" smtClean="0"/>
              <a:t>“He pointed out that: </a:t>
            </a:r>
          </a:p>
          <a:p>
            <a:pPr marL="228600" indent="-228600" rtl="0">
              <a:buAutoNum type="arabicParenBoth"/>
            </a:pPr>
            <a:r>
              <a:rPr lang="en-US" sz="1200" b="0" i="0" dirty="0" smtClean="0"/>
              <a:t>all had been invited to the wedding banquet; </a:t>
            </a:r>
          </a:p>
          <a:p>
            <a:pPr marL="0" indent="0" rtl="0">
              <a:buNone/>
            </a:pPr>
            <a:r>
              <a:rPr lang="en-US" sz="1200" b="0" i="0" dirty="0" smtClean="0"/>
              <a:t>(2) all belonged to what we would call the visible church; </a:t>
            </a:r>
          </a:p>
          <a:p>
            <a:pPr marL="0" indent="0" rtl="0">
              <a:buNone/>
            </a:pPr>
            <a:r>
              <a:rPr lang="en-US" sz="1200" b="0" i="0" dirty="0" smtClean="0"/>
              <a:t>(3) all professed to have the bridegroom as their Lord; </a:t>
            </a:r>
          </a:p>
          <a:p>
            <a:pPr marL="0" indent="0" rtl="0">
              <a:buNone/>
            </a:pPr>
            <a:r>
              <a:rPr lang="en-US" sz="1200" b="0" i="0" dirty="0" smtClean="0"/>
              <a:t>(4) all believed in the Lord’s “second coming”; </a:t>
            </a:r>
          </a:p>
          <a:p>
            <a:pPr marL="0" indent="0" rtl="0">
              <a:buNone/>
            </a:pPr>
            <a:r>
              <a:rPr lang="en-US" sz="1200" b="0" i="0" dirty="0" smtClean="0"/>
              <a:t>(5) all were waiting for Jesus; and </a:t>
            </a:r>
          </a:p>
          <a:p>
            <a:pPr marL="0" indent="0" rtl="0">
              <a:buNone/>
            </a:pPr>
            <a:r>
              <a:rPr lang="en-US" sz="1200" b="0" i="0" dirty="0" smtClean="0"/>
              <a:t>(6) all even fell asleep while waiting. </a:t>
            </a:r>
          </a:p>
          <a:p>
            <a:pPr marL="0" indent="0" rtl="0">
              <a:buNone/>
            </a:pPr>
            <a:endParaRPr lang="en-US" sz="1200" b="0" i="0" dirty="0" smtClean="0"/>
          </a:p>
          <a:p>
            <a:pPr marL="0" indent="0" rtl="0">
              <a:buNone/>
            </a:pPr>
            <a:r>
              <a:rPr lang="en-US" sz="1200" b="0" i="0" dirty="0" smtClean="0"/>
              <a:t>“Nevertheless, five were not accepted. And when they cried </a:t>
            </a:r>
          </a:p>
          <a:p>
            <a:pPr marL="0" indent="0" rtl="0">
              <a:buNone/>
            </a:pPr>
            <a:r>
              <a:rPr lang="en-US" sz="1200" b="0" i="0" dirty="0" smtClean="0"/>
              <a:t>to Jesus, ‘Lord, </a:t>
            </a:r>
            <a:r>
              <a:rPr lang="en-US" sz="1200" b="0" i="0" kern="1200" dirty="0" smtClean="0">
                <a:solidFill>
                  <a:schemeClr val="tx1"/>
                </a:solidFill>
                <a:latin typeface="+mn-lt"/>
                <a:ea typeface="+mn-ea"/>
                <a:cs typeface="+mn-cs"/>
              </a:rPr>
              <a:t>Lord, open the door for us,’ he replied, ‘I do </a:t>
            </a:r>
          </a:p>
          <a:p>
            <a:pPr marL="0" indent="0" rtl="0">
              <a:buNone/>
            </a:pPr>
            <a:r>
              <a:rPr lang="en-US" sz="1200" b="0" i="0" kern="1200" dirty="0" smtClean="0">
                <a:solidFill>
                  <a:schemeClr val="tx1"/>
                </a:solidFill>
                <a:latin typeface="+mn-lt"/>
                <a:ea typeface="+mn-ea"/>
                <a:cs typeface="+mn-cs"/>
              </a:rPr>
              <a:t>not know you’.</a:t>
            </a:r>
          </a:p>
          <a:p>
            <a:pPr rtl="0"/>
            <a:endParaRPr lang="en-US" sz="1200" b="0" i="0" kern="1200" dirty="0" smtClean="0">
              <a:solidFill>
                <a:schemeClr val="tx1"/>
              </a:solidFill>
              <a:latin typeface="+mn-lt"/>
              <a:ea typeface="+mn-ea"/>
              <a:cs typeface="+mn-cs"/>
            </a:endParaRPr>
          </a:p>
          <a:p>
            <a:pPr rtl="0"/>
            <a:r>
              <a:rPr lang="en-US" sz="1200" b="0" i="0" dirty="0" smtClean="0"/>
              <a:t>“The point of Gerstner’s message was that professing </a:t>
            </a:r>
          </a:p>
          <a:p>
            <a:pPr rtl="0"/>
            <a:r>
              <a:rPr lang="en-US" sz="1200" b="0" i="0" dirty="0" smtClean="0"/>
              <a:t>Christians should examine themselves to see if they really </a:t>
            </a:r>
          </a:p>
          <a:p>
            <a:pPr rtl="0"/>
            <a:r>
              <a:rPr lang="en-US" sz="1200" b="0" i="0" dirty="0" smtClean="0"/>
              <a:t>are Christians, knowing that a mere profession of faith is </a:t>
            </a:r>
          </a:p>
          <a:p>
            <a:pPr rtl="0"/>
            <a:r>
              <a:rPr lang="en-US" sz="1200" b="0" i="0" dirty="0" smtClean="0"/>
              <a:t>not enough.... </a:t>
            </a:r>
          </a:p>
          <a:p>
            <a:pPr rtl="0"/>
            <a:endParaRPr lang="en-US" sz="1200" b="0" i="0" dirty="0" smtClean="0"/>
          </a:p>
          <a:p>
            <a:pPr rtl="0"/>
            <a:r>
              <a:rPr lang="en-US" sz="1200" b="0" i="0" dirty="0" smtClean="0"/>
              <a:t>“There are not three categories of people in this life—those </a:t>
            </a:r>
          </a:p>
          <a:p>
            <a:pPr rtl="0"/>
            <a:r>
              <a:rPr lang="en-US" sz="1200" b="0" i="0" dirty="0" smtClean="0"/>
              <a:t>who are Christians, those who are not Christians, and those </a:t>
            </a:r>
          </a:p>
          <a:p>
            <a:pPr rtl="0"/>
            <a:r>
              <a:rPr lang="en-US" sz="1200" b="0" i="0" dirty="0" smtClean="0"/>
              <a:t>who are Christians but live as if they were not—</a:t>
            </a:r>
          </a:p>
          <a:p>
            <a:pPr rtl="0"/>
            <a:endParaRPr lang="en-US" sz="1200" b="0" i="0" dirty="0" smtClean="0"/>
          </a:p>
          <a:p>
            <a:pPr rtl="0"/>
            <a:r>
              <a:rPr lang="en-US" sz="1200" b="0" i="0" dirty="0" smtClean="0"/>
              <a:t>“but rather only two types—those who are dead in their sins </a:t>
            </a:r>
          </a:p>
          <a:p>
            <a:pPr rtl="0"/>
            <a:r>
              <a:rPr lang="en-US" sz="1200" b="0" i="0" dirty="0" smtClean="0"/>
              <a:t>and are therefore as unresponsive to God as dead people, </a:t>
            </a:r>
          </a:p>
          <a:p>
            <a:pPr rtl="0"/>
            <a:r>
              <a:rPr lang="en-US" sz="1200" b="0" i="0" dirty="0" smtClean="0"/>
              <a:t>and those who have been made spiritually alive by the Holy </a:t>
            </a:r>
          </a:p>
          <a:p>
            <a:pPr rtl="0"/>
            <a:r>
              <a:rPr lang="en-US" sz="1200" b="0" i="0" dirty="0" smtClean="0"/>
              <a:t>Spirit and are therefore following Jesus Christ in true </a:t>
            </a:r>
          </a:p>
          <a:p>
            <a:pPr rtl="0"/>
            <a:r>
              <a:rPr lang="en-US" sz="1200" b="0" i="0" dirty="0" smtClean="0"/>
              <a:t>discipleship... </a:t>
            </a:r>
          </a:p>
          <a:p>
            <a:pPr rtl="0"/>
            <a:endParaRPr lang="en-US" sz="1200" b="0" i="0" dirty="0" smtClean="0"/>
          </a:p>
          <a:p>
            <a:pPr rtl="0"/>
            <a:r>
              <a:rPr lang="en-US" sz="1200" b="0" i="0" dirty="0" smtClean="0"/>
              <a:t>“Christians do sin, sometimes very badly. But a person who </a:t>
            </a:r>
          </a:p>
          <a:p>
            <a:pPr rtl="0"/>
            <a:r>
              <a:rPr lang="en-US" sz="1200" b="0" i="0" dirty="0" smtClean="0"/>
              <a:t>is on the path of discipleship gets up again and goes </a:t>
            </a:r>
          </a:p>
          <a:p>
            <a:pPr rtl="0"/>
            <a:r>
              <a:rPr lang="en-US" sz="1200" b="0" i="0" dirty="0" smtClean="0"/>
              <a:t>forward with Christ, while the unbeliever does not. </a:t>
            </a:r>
          </a:p>
          <a:p>
            <a:pPr rtl="0"/>
            <a:endParaRPr lang="en-US" sz="1200" b="0" i="0" dirty="0" smtClean="0"/>
          </a:p>
          <a:p>
            <a:pPr rtl="0"/>
            <a:r>
              <a:rPr lang="en-US" sz="1200" b="0" i="0" dirty="0" smtClean="0"/>
              <a:t>“In fact, the unbeliever is not on the path of true </a:t>
            </a:r>
          </a:p>
          <a:p>
            <a:pPr rtl="0"/>
            <a:r>
              <a:rPr lang="en-US" sz="1200" b="0" i="0" dirty="0" smtClean="0"/>
              <a:t>discipleship at all.</a:t>
            </a:r>
          </a:p>
          <a:p>
            <a:pPr rtl="0"/>
            <a:endParaRPr lang="en-US" sz="1200" b="0" i="0" dirty="0" smtClean="0"/>
          </a:p>
          <a:p>
            <a:pPr rtl="0"/>
            <a:r>
              <a:rPr lang="en-US" sz="1200" b="0" i="0" dirty="0" smtClean="0"/>
              <a:t>“If teaching like this shakes you a bit, it is probably good for </a:t>
            </a:r>
          </a:p>
          <a:p>
            <a:pPr rtl="0"/>
            <a:r>
              <a:rPr lang="en-US" sz="1200" b="0" i="0" dirty="0" smtClean="0"/>
              <a:t>you to be shaken—particularly if you have been taking sin </a:t>
            </a:r>
          </a:p>
          <a:p>
            <a:pPr rtl="0"/>
            <a:r>
              <a:rPr lang="en-US" sz="1200" b="0" i="0" dirty="0" smtClean="0"/>
              <a:t>lightly. The Bible says that we are to examine ourselves to </a:t>
            </a:r>
          </a:p>
          <a:p>
            <a:pPr rtl="0"/>
            <a:r>
              <a:rPr lang="en-US" sz="1200" b="0" i="0" dirty="0" smtClean="0"/>
              <a:t>make sure of our calling (2 Peter 1:10). </a:t>
            </a:r>
          </a:p>
          <a:p>
            <a:pPr rtl="0"/>
            <a:endParaRPr lang="en-US" sz="1200" b="0" i="0" dirty="0" smtClean="0"/>
          </a:p>
          <a:p>
            <a:pPr rtl="0"/>
            <a:r>
              <a:rPr lang="en-US" sz="1200" b="0" i="0" dirty="0" smtClean="0"/>
              <a:t>“We should not be at ease in this matter. We should not </a:t>
            </a:r>
          </a:p>
          <a:p>
            <a:pPr rtl="0"/>
            <a:r>
              <a:rPr lang="en-US" sz="1200" b="0" i="0" dirty="0" smtClean="0"/>
              <a:t>rest until we are sure that we really do rest in Christ Jesus.</a:t>
            </a:r>
          </a:p>
          <a:p>
            <a:pPr rtl="0"/>
            <a:endParaRPr lang="en-US" sz="1200" b="0" i="0" dirty="0" smtClean="0"/>
          </a:p>
          <a:p>
            <a:pPr rtl="0"/>
            <a:r>
              <a:rPr lang="en-US" sz="1200" b="0" i="0" dirty="0" smtClean="0"/>
              <a:t>“Yet we are studying Romans 8... The chapter’s purpose is </a:t>
            </a:r>
          </a:p>
          <a:p>
            <a:pPr rtl="0"/>
            <a:r>
              <a:rPr lang="en-US" sz="1200" b="0" i="0" dirty="0" smtClean="0"/>
              <a:t>not to instill doubt in believers but rather the exact </a:t>
            </a:r>
          </a:p>
          <a:p>
            <a:pPr rtl="0"/>
            <a:r>
              <a:rPr lang="en-US" sz="1200" b="0" i="0" dirty="0" smtClean="0"/>
              <a:t>opposite. </a:t>
            </a:r>
          </a:p>
          <a:p>
            <a:pPr rtl="0"/>
            <a:endParaRPr lang="en-US" sz="1200" b="0" i="0" dirty="0" smtClean="0"/>
          </a:p>
          <a:p>
            <a:pPr rtl="0"/>
            <a:r>
              <a:rPr lang="en-US" sz="1200" b="0" i="0" dirty="0" smtClean="0"/>
              <a:t>“It is to give them assurance. Romans 8 teaches that if you </a:t>
            </a:r>
          </a:p>
          <a:p>
            <a:pPr rtl="0"/>
            <a:r>
              <a:rPr lang="en-US" sz="1200" b="0" i="0" dirty="0" smtClean="0"/>
              <a:t>are truly in Christ, nothing in all creation will be able to </a:t>
            </a:r>
          </a:p>
          <a:p>
            <a:pPr rtl="0"/>
            <a:r>
              <a:rPr lang="en-US" sz="1200" b="0" i="0" dirty="0" smtClean="0"/>
              <a:t>separate you from God’s love... </a:t>
            </a:r>
          </a:p>
          <a:p>
            <a:pPr rtl="0"/>
            <a:endParaRPr lang="en-US" sz="1200" b="0" i="0" dirty="0" smtClean="0"/>
          </a:p>
          <a:p>
            <a:pPr rtl="0"/>
            <a:r>
              <a:rPr lang="en-US" sz="1200" b="0" i="0" dirty="0" smtClean="0"/>
              <a:t>“I suppose that is why, having called us to examine </a:t>
            </a:r>
          </a:p>
          <a:p>
            <a:pPr rtl="0"/>
            <a:r>
              <a:rPr lang="en-US" sz="1200" b="0" i="0" dirty="0" smtClean="0"/>
              <a:t>ourselves by sharply contrasting those who live according </a:t>
            </a:r>
          </a:p>
          <a:p>
            <a:pPr rtl="0"/>
            <a:r>
              <a:rPr lang="en-US" sz="1200" b="0" i="0" dirty="0" smtClean="0"/>
              <a:t>to the sinful nature and those who live according to the </a:t>
            </a:r>
          </a:p>
          <a:p>
            <a:pPr rtl="0"/>
            <a:r>
              <a:rPr lang="en-US" sz="1200" b="0" i="0" dirty="0" smtClean="0"/>
              <a:t>Spirit... Paul continues by showing, in a most encouraging </a:t>
            </a:r>
          </a:p>
          <a:p>
            <a:pPr rtl="0"/>
            <a:r>
              <a:rPr lang="en-US" sz="1200" b="0" i="0" dirty="0" smtClean="0"/>
              <a:t>manner, who a Christian really is [here in verses 9 through </a:t>
            </a:r>
          </a:p>
          <a:p>
            <a:pPr rtl="0"/>
            <a:r>
              <a:rPr lang="en-US" sz="1200" b="0" i="0" dirty="0" smtClean="0"/>
              <a:t>11].</a:t>
            </a:r>
          </a:p>
          <a:p>
            <a:pPr rtl="0"/>
            <a:endParaRPr lang="en-US" sz="1200" b="0" i="0" dirty="0" smtClean="0"/>
          </a:p>
          <a:p>
            <a:pPr rtl="0"/>
            <a:r>
              <a:rPr lang="en-US" sz="1200" b="0" i="0" dirty="0" smtClean="0"/>
              <a:t>“His outline is simple. He talks about the Christian’s past, </a:t>
            </a:r>
          </a:p>
          <a:p>
            <a:pPr rtl="0"/>
            <a:r>
              <a:rPr lang="en-US" sz="1200" b="0" i="0" dirty="0" smtClean="0"/>
              <a:t>present, and future. The past is discussed in verse 9. The </a:t>
            </a:r>
          </a:p>
          <a:p>
            <a:pPr rtl="0"/>
            <a:r>
              <a:rPr lang="en-US" sz="1200" b="0" i="0" dirty="0" smtClean="0"/>
              <a:t>present is discussed in verse 10. The future is discussed in </a:t>
            </a:r>
          </a:p>
          <a:p>
            <a:pPr rtl="0"/>
            <a:r>
              <a:rPr lang="en-US" sz="1200" b="0" i="0" dirty="0" smtClean="0"/>
              <a:t>verse 11.</a:t>
            </a:r>
          </a:p>
          <a:p>
            <a:pPr rtl="0"/>
            <a:endParaRPr lang="en-US" sz="1200" b="0" i="0" dirty="0" smtClean="0"/>
          </a:p>
          <a:p>
            <a:pPr rtl="0"/>
            <a:r>
              <a:rPr lang="en-US" sz="1200" b="0" i="0" dirty="0" smtClean="0"/>
              <a:t>“Verse 9 discusses the Christian’s past. </a:t>
            </a:r>
          </a:p>
          <a:p>
            <a:pPr rtl="0"/>
            <a:endParaRPr lang="en-US" sz="1200" b="0" i="0" dirty="0" smtClean="0"/>
          </a:p>
          <a:p>
            <a:pPr rtl="0"/>
            <a:r>
              <a:rPr lang="en-US" sz="1200" b="0" i="0" dirty="0" smtClean="0"/>
              <a:t>“It is important, because it makes clearer than any other </a:t>
            </a:r>
          </a:p>
          <a:p>
            <a:pPr rtl="0"/>
            <a:r>
              <a:rPr lang="en-US" sz="1200" b="0" i="0" dirty="0" smtClean="0"/>
              <a:t>verse in this chapter the very point I have been making: </a:t>
            </a:r>
          </a:p>
          <a:p>
            <a:pPr rtl="0"/>
            <a:r>
              <a:rPr lang="en-US" sz="1200" b="0" i="0" dirty="0" smtClean="0"/>
              <a:t>that the description of those who are not controlled by the </a:t>
            </a:r>
          </a:p>
          <a:p>
            <a:pPr rtl="0"/>
            <a:r>
              <a:rPr lang="en-US" sz="1200" b="0" i="0" dirty="0" smtClean="0"/>
              <a:t>sinful nature but who live in accordance with the Holy </a:t>
            </a:r>
          </a:p>
          <a:p>
            <a:pPr rtl="0"/>
            <a:r>
              <a:rPr lang="en-US" sz="1200" b="0" i="0" dirty="0" smtClean="0"/>
              <a:t>Spirit applies to all Christians, not </a:t>
            </a:r>
            <a:r>
              <a:rPr lang="en-US" sz="1200" b="0" i="0" kern="1200" dirty="0" smtClean="0">
                <a:solidFill>
                  <a:schemeClr val="tx1"/>
                </a:solidFill>
                <a:latin typeface="+mn-lt"/>
                <a:ea typeface="+mn-ea"/>
                <a:cs typeface="+mn-cs"/>
              </a:rPr>
              <a:t>just to so-called spiritual </a:t>
            </a:r>
          </a:p>
          <a:p>
            <a:pPr rtl="0"/>
            <a:r>
              <a:rPr lang="en-US" sz="1200" b="0" i="0" kern="1200" dirty="0" smtClean="0">
                <a:solidFill>
                  <a:schemeClr val="tx1"/>
                </a:solidFill>
                <a:latin typeface="+mn-lt"/>
                <a:ea typeface="+mn-ea"/>
                <a:cs typeface="+mn-cs"/>
              </a:rPr>
              <a:t>ones....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“Notice the apostle’s ruthless logic: </a:t>
            </a:r>
          </a:p>
          <a:p>
            <a:pPr marL="228600" indent="-228600" rtl="0">
              <a:buAutoNum type="arabicParenBoth"/>
            </a:pPr>
            <a:r>
              <a:rPr lang="en-US" sz="1200" b="0" i="0" kern="1200" dirty="0" smtClean="0">
                <a:solidFill>
                  <a:schemeClr val="tx1"/>
                </a:solidFill>
                <a:latin typeface="+mn-lt"/>
                <a:ea typeface="+mn-ea"/>
                <a:cs typeface="+mn-cs"/>
              </a:rPr>
              <a:t>if you do not have the Spirit of Christ, you do not </a:t>
            </a:r>
          </a:p>
          <a:p>
            <a:pPr marL="0" indent="0" rtl="0">
              <a:buNone/>
            </a:pPr>
            <a:r>
              <a:rPr lang="en-US" sz="1200" b="0" i="0" kern="1200" dirty="0" smtClean="0">
                <a:solidFill>
                  <a:schemeClr val="tx1"/>
                </a:solidFill>
                <a:latin typeface="+mn-lt"/>
                <a:ea typeface="+mn-ea"/>
                <a:cs typeface="+mn-cs"/>
              </a:rPr>
              <a:t>belong to Christ; </a:t>
            </a:r>
          </a:p>
          <a:p>
            <a:pPr marL="0" indent="0" rtl="0">
              <a:buNone/>
            </a:pPr>
            <a:r>
              <a:rPr lang="en-US" sz="1200" b="0" i="0" kern="1200" dirty="0" smtClean="0">
                <a:solidFill>
                  <a:schemeClr val="tx1"/>
                </a:solidFill>
                <a:latin typeface="+mn-lt"/>
                <a:ea typeface="+mn-ea"/>
                <a:cs typeface="+mn-cs"/>
              </a:rPr>
              <a:t>(2) if you belong to Christ, you have the Spirit of Christ; and </a:t>
            </a:r>
          </a:p>
          <a:p>
            <a:pPr marL="0" indent="0" rtl="0">
              <a:buNone/>
            </a:pPr>
            <a:r>
              <a:rPr lang="en-US" sz="1200" b="0" i="0" kern="1200" dirty="0" smtClean="0">
                <a:solidFill>
                  <a:schemeClr val="tx1"/>
                </a:solidFill>
                <a:latin typeface="+mn-lt"/>
                <a:ea typeface="+mn-ea"/>
                <a:cs typeface="+mn-cs"/>
              </a:rPr>
              <a:t>(3) if you have the Spirit of Christ, you will not be controlled </a:t>
            </a:r>
          </a:p>
          <a:p>
            <a:pPr marL="0" indent="0" rtl="0">
              <a:buNone/>
            </a:pPr>
            <a:r>
              <a:rPr lang="en-US" sz="1200" b="0" i="0" kern="1200" dirty="0" smtClean="0">
                <a:solidFill>
                  <a:schemeClr val="tx1"/>
                </a:solidFill>
                <a:latin typeface="+mn-lt"/>
                <a:ea typeface="+mn-ea"/>
                <a:cs typeface="+mn-cs"/>
              </a:rPr>
              <a:t>by the sinful nature but by the Spirit. </a:t>
            </a:r>
          </a:p>
          <a:p>
            <a:pPr marL="0" indent="0" rtl="0">
              <a:buNone/>
            </a:pPr>
            <a:endParaRPr lang="en-US" sz="1200" b="0" i="0" kern="1200" dirty="0" smtClean="0">
              <a:solidFill>
                <a:schemeClr val="tx1"/>
              </a:solidFill>
              <a:latin typeface="+mn-lt"/>
              <a:ea typeface="+mn-ea"/>
              <a:cs typeface="+mn-cs"/>
            </a:endParaRPr>
          </a:p>
          <a:p>
            <a:pPr marL="0" indent="0" rtl="0">
              <a:buNone/>
            </a:pPr>
            <a:r>
              <a:rPr lang="en-US" sz="1200" b="0" i="0" kern="1200" dirty="0" smtClean="0">
                <a:solidFill>
                  <a:schemeClr val="tx1"/>
                </a:solidFill>
                <a:latin typeface="+mn-lt"/>
                <a:ea typeface="+mn-ea"/>
                <a:cs typeface="+mn-cs"/>
              </a:rPr>
              <a:t>“In other words, if you belong to Jesus, you will live like it. </a:t>
            </a:r>
          </a:p>
          <a:p>
            <a:pPr marL="0" indent="0" rtl="0">
              <a:buNone/>
            </a:pPr>
            <a:r>
              <a:rPr lang="en-US" sz="1200" b="0" i="0" kern="1200" dirty="0" smtClean="0">
                <a:solidFill>
                  <a:schemeClr val="tx1"/>
                </a:solidFill>
                <a:latin typeface="+mn-lt"/>
                <a:ea typeface="+mn-ea"/>
                <a:cs typeface="+mn-cs"/>
              </a:rPr>
              <a:t>If you do not live like it, you do not belong to him, </a:t>
            </a:r>
          </a:p>
          <a:p>
            <a:pPr marL="0" indent="0" rtl="0">
              <a:buNone/>
            </a:pPr>
            <a:r>
              <a:rPr lang="en-US" sz="1200" b="0" i="0" kern="1200" dirty="0" smtClean="0">
                <a:solidFill>
                  <a:schemeClr val="tx1"/>
                </a:solidFill>
                <a:latin typeface="+mn-lt"/>
                <a:ea typeface="+mn-ea"/>
                <a:cs typeface="+mn-cs"/>
              </a:rPr>
              <a:t>regardless of your outward profession.</a:t>
            </a:r>
          </a:p>
          <a:p>
            <a:pPr rtl="0"/>
            <a:endParaRPr lang="en-US" sz="1200" b="0" i="0" kern="1200" dirty="0" smtClean="0">
              <a:solidFill>
                <a:schemeClr val="tx1"/>
              </a:solidFill>
              <a:latin typeface="+mn-lt"/>
              <a:ea typeface="+mn-ea"/>
              <a:cs typeface="+mn-cs"/>
            </a:endParaRPr>
          </a:p>
          <a:p>
            <a:pPr rtl="0"/>
            <a:r>
              <a:rPr lang="en-US" sz="1200" b="0" i="0" dirty="0" smtClean="0"/>
              <a:t>“But this is meant to be encouraging, as I said, which is why </a:t>
            </a:r>
          </a:p>
          <a:p>
            <a:pPr rtl="0"/>
            <a:r>
              <a:rPr lang="en-US" sz="1200" b="0" i="0" dirty="0" smtClean="0"/>
              <a:t>Paul begins the first sentence as he does. He is writing to </a:t>
            </a:r>
          </a:p>
          <a:p>
            <a:pPr rtl="0"/>
            <a:r>
              <a:rPr lang="en-US" sz="1200" b="0" i="0" dirty="0" smtClean="0"/>
              <a:t>the believers in Rome and says to these believers, ‘You, </a:t>
            </a:r>
          </a:p>
          <a:p>
            <a:pPr rtl="0"/>
            <a:r>
              <a:rPr lang="en-US" sz="1200" b="0" i="0" dirty="0" smtClean="0"/>
              <a:t>however, are controlled not by the sinful nature but by the </a:t>
            </a:r>
          </a:p>
          <a:p>
            <a:pPr rtl="0"/>
            <a:r>
              <a:rPr lang="en-US" sz="1200" b="0" i="0" dirty="0" smtClean="0"/>
              <a:t>Spirit.’ </a:t>
            </a:r>
          </a:p>
          <a:p>
            <a:pPr rtl="0"/>
            <a:endParaRPr lang="en-US" sz="1200" b="0" i="0" dirty="0" smtClean="0"/>
          </a:p>
          <a:p>
            <a:pPr rtl="0"/>
            <a:r>
              <a:rPr lang="en-US" sz="1200" b="0" i="0" dirty="0" smtClean="0"/>
              <a:t>“That is, he is assuming that these professed Christians </a:t>
            </a:r>
          </a:p>
          <a:p>
            <a:pPr rtl="0"/>
            <a:r>
              <a:rPr lang="en-US" sz="1200" b="0" i="0" dirty="0" smtClean="0"/>
              <a:t>really are Christ’s, and he is trying to explain the difference </a:t>
            </a:r>
          </a:p>
          <a:p>
            <a:pPr rtl="0"/>
            <a:r>
              <a:rPr lang="en-US" sz="1200" b="0" i="0" dirty="0" smtClean="0"/>
              <a:t>their new identification with Jesus has made and will make </a:t>
            </a:r>
          </a:p>
          <a:p>
            <a:pPr rtl="0"/>
            <a:r>
              <a:rPr lang="en-US" sz="1200" b="0" i="0" dirty="0" smtClean="0"/>
              <a:t>in the future.</a:t>
            </a:r>
          </a:p>
          <a:p>
            <a:pPr rtl="0"/>
            <a:endParaRPr lang="en-US" sz="1200" b="0" i="0" dirty="0" smtClean="0"/>
          </a:p>
          <a:p>
            <a:pPr rtl="0"/>
            <a:r>
              <a:rPr lang="en-US" sz="1200" b="0" i="0" dirty="0" smtClean="0"/>
              <a:t>“What difference has it made? Well, when we look to the </a:t>
            </a:r>
          </a:p>
          <a:p>
            <a:pPr rtl="0"/>
            <a:r>
              <a:rPr lang="en-US" sz="1200" b="0" i="0" dirty="0" smtClean="0"/>
              <a:t>past, which is what the apostle does first, we see that as </a:t>
            </a:r>
          </a:p>
          <a:p>
            <a:pPr rtl="0"/>
            <a:r>
              <a:rPr lang="en-US" sz="1200" b="0" i="0" dirty="0" smtClean="0"/>
              <a:t>Christians we have been lifted out of our former sinful or </a:t>
            </a:r>
          </a:p>
          <a:p>
            <a:pPr rtl="0"/>
            <a:r>
              <a:rPr lang="en-US" sz="1200" b="0" i="0" dirty="0" smtClean="0"/>
              <a:t>fleshly state and into the realm of the Spirit. We are now ‘in </a:t>
            </a:r>
          </a:p>
          <a:p>
            <a:pPr rtl="0"/>
            <a:r>
              <a:rPr lang="en-US" sz="1200" b="0" i="0" dirty="0" smtClean="0"/>
              <a:t>the Spirit,’ and, as Paul also says here, the Spirit is ‘in’ us.</a:t>
            </a:r>
          </a:p>
          <a:p>
            <a:pPr rtl="0"/>
            <a:endParaRPr lang="en-US" sz="1200" b="0" i="0" dirty="0" smtClean="0"/>
          </a:p>
          <a:p>
            <a:pPr rtl="0"/>
            <a:r>
              <a:rPr lang="en-US" sz="1200" b="0" i="0" dirty="0" smtClean="0"/>
              <a:t>“This is an absolutely critical thing, for it means that being </a:t>
            </a:r>
          </a:p>
          <a:p>
            <a:pPr rtl="0"/>
            <a:r>
              <a:rPr lang="en-US" sz="1200" b="0" i="0" dirty="0" smtClean="0"/>
              <a:t>a Christian is not merely a matter of adopting a particular </a:t>
            </a:r>
          </a:p>
          <a:p>
            <a:pPr rtl="0"/>
            <a:r>
              <a:rPr lang="en-US" sz="1200" b="0" i="0" dirty="0" smtClean="0"/>
              <a:t>set of intellectual or theological beliefs, however true they </a:t>
            </a:r>
          </a:p>
          <a:p>
            <a:pPr rtl="0"/>
            <a:r>
              <a:rPr lang="en-US" sz="1200" b="0" i="0" dirty="0" smtClean="0"/>
              <a:t>may be. </a:t>
            </a:r>
          </a:p>
          <a:p>
            <a:pPr rtl="0"/>
            <a:endParaRPr lang="en-US" sz="1200" b="0" i="0" dirty="0" smtClean="0"/>
          </a:p>
          <a:p>
            <a:pPr rtl="0"/>
            <a:r>
              <a:rPr lang="en-US" sz="1200" b="0" i="0" dirty="0" smtClean="0"/>
              <a:t>“It involves a change of state, which is accomplished, not by </a:t>
            </a:r>
          </a:p>
          <a:p>
            <a:pPr rtl="0"/>
            <a:r>
              <a:rPr lang="en-US" sz="1200" b="0" i="0" dirty="0" smtClean="0"/>
              <a:t>us, but by God who saves us. D. Martyn Lloyd-Jones says,</a:t>
            </a:r>
          </a:p>
          <a:p>
            <a:pPr rtl="0"/>
            <a:r>
              <a:rPr lang="en-US" sz="1200" b="0" i="0" dirty="0" smtClean="0"/>
              <a:t> ‘It is not that a man just changes his beliefs and no more. </a:t>
            </a:r>
          </a:p>
          <a:p>
            <a:pPr rtl="0"/>
            <a:r>
              <a:rPr lang="en-US" sz="1200" b="0" i="0" dirty="0" smtClean="0"/>
              <a:t>No, he was in the realm of the flesh, and he is now in the </a:t>
            </a:r>
          </a:p>
          <a:p>
            <a:pPr rtl="0"/>
            <a:r>
              <a:rPr lang="en-US" sz="1200" b="0" i="0" dirty="0" smtClean="0"/>
              <a:t>realm of the Spirit. </a:t>
            </a:r>
          </a:p>
          <a:p>
            <a:pPr rtl="0"/>
            <a:endParaRPr lang="en-US" sz="1200" b="0" i="0" dirty="0" smtClean="0"/>
          </a:p>
          <a:p>
            <a:pPr rtl="0"/>
            <a:r>
              <a:rPr lang="en-US" sz="1200" b="0" i="0" dirty="0" smtClean="0"/>
              <a:t>“’He was dominated by the flesh before, and governed by </a:t>
            </a:r>
          </a:p>
          <a:p>
            <a:pPr rtl="0"/>
            <a:r>
              <a:rPr lang="en-US" sz="1200" b="0" i="0" dirty="0" smtClean="0"/>
              <a:t>it. … He is now in a realm which is governed and controlled </a:t>
            </a:r>
          </a:p>
          <a:p>
            <a:pPr rtl="0"/>
            <a:r>
              <a:rPr lang="en-US" sz="1200" b="0" i="0" dirty="0" smtClean="0"/>
              <a:t>and dominated by the Spirit.’ You and I cannot make this </a:t>
            </a:r>
          </a:p>
          <a:p>
            <a:pPr rtl="0"/>
            <a:r>
              <a:rPr lang="en-US" sz="1200" b="0" i="0" dirty="0" smtClean="0"/>
              <a:t>change ourselves. It is something God does....</a:t>
            </a:r>
          </a:p>
          <a:p>
            <a:pPr rtl="0"/>
            <a:endParaRPr lang="en-US" sz="1200" b="0" i="0" dirty="0" smtClean="0"/>
          </a:p>
          <a:p>
            <a:pPr rtl="0"/>
            <a:r>
              <a:rPr lang="en-US" sz="1200" b="0" i="0" dirty="0" smtClean="0"/>
              <a:t>“This change also means that being a Christian is not a </a:t>
            </a:r>
          </a:p>
          <a:p>
            <a:pPr rtl="0"/>
            <a:r>
              <a:rPr lang="en-US" sz="1200" b="0" i="0" dirty="0" smtClean="0"/>
              <a:t>matter merely of living in a Christian manner either, </a:t>
            </a:r>
          </a:p>
          <a:p>
            <a:pPr rtl="0"/>
            <a:r>
              <a:rPr lang="en-US" sz="1200" b="0" i="0" dirty="0" smtClean="0"/>
              <a:t>important as that also is.... </a:t>
            </a:r>
          </a:p>
          <a:p>
            <a:pPr rtl="0"/>
            <a:endParaRPr lang="en-US" sz="1200" b="0" i="0" dirty="0" smtClean="0"/>
          </a:p>
          <a:p>
            <a:pPr rtl="0"/>
            <a:r>
              <a:rPr lang="en-US" sz="1200" b="0" i="0" dirty="0" smtClean="0"/>
              <a:t>Living like a Christian, at least in an external, observable </a:t>
            </a:r>
          </a:p>
          <a:p>
            <a:pPr rtl="0"/>
            <a:r>
              <a:rPr lang="en-US" sz="1200" b="0" i="0" dirty="0" smtClean="0"/>
              <a:t>sense, does not in itself mean you are one. Many </a:t>
            </a:r>
          </a:p>
          <a:p>
            <a:pPr rtl="0"/>
            <a:r>
              <a:rPr lang="en-US" sz="1200" b="0" i="0" dirty="0" smtClean="0"/>
              <a:t>unbelievers live outwardly moral lives.</a:t>
            </a:r>
          </a:p>
          <a:p>
            <a:pPr rtl="0"/>
            <a:endParaRPr lang="en-US" sz="1200" b="0" i="0" dirty="0" smtClean="0"/>
          </a:p>
          <a:p>
            <a:pPr rtl="0"/>
            <a:r>
              <a:rPr lang="en-US" sz="1200" b="0" i="0" dirty="0" smtClean="0"/>
              <a:t>“A Christian is someone who has been delivered from one </a:t>
            </a:r>
          </a:p>
          <a:p>
            <a:pPr rtl="0"/>
            <a:r>
              <a:rPr lang="en-US" sz="1200" b="0" i="0" dirty="0" smtClean="0"/>
              <a:t>realm, the realm of sin and death, and has been transferred </a:t>
            </a:r>
          </a:p>
          <a:p>
            <a:pPr rtl="0"/>
            <a:r>
              <a:rPr lang="en-US" sz="1200" b="0" i="0" dirty="0" smtClean="0"/>
              <a:t>to the realm of God’s Spirit, which is life. </a:t>
            </a:r>
          </a:p>
          <a:p>
            <a:pPr rtl="0"/>
            <a:endParaRPr lang="en-US" sz="1200" b="0" i="0" dirty="0" smtClean="0"/>
          </a:p>
          <a:p>
            <a:pPr rtl="0"/>
            <a:r>
              <a:rPr lang="en-US" sz="1200" b="0" i="0" dirty="0" smtClean="0"/>
              <a:t>“This, of course, is something God has himself done, and it </a:t>
            </a:r>
          </a:p>
          <a:p>
            <a:pPr rtl="0"/>
            <a:r>
              <a:rPr lang="en-US" sz="1200" b="0" i="0" dirty="0" smtClean="0"/>
              <a:t>means that ‘salvation is of the Lord’ and that it is all of </a:t>
            </a:r>
          </a:p>
          <a:p>
            <a:pPr rtl="0"/>
            <a:r>
              <a:rPr lang="en-US" sz="1200" b="0" i="0" dirty="0" smtClean="0"/>
              <a:t>grace. </a:t>
            </a:r>
          </a:p>
          <a:p>
            <a:pPr rtl="0"/>
            <a:endParaRPr lang="en-US" sz="1200" b="0" i="0" dirty="0" smtClean="0"/>
          </a:p>
          <a:p>
            <a:pPr rtl="0"/>
            <a:r>
              <a:rPr lang="en-US" sz="1200" b="0" i="0" dirty="0" smtClean="0"/>
              <a:t>“It is because of this—because salvation is of God and not </a:t>
            </a:r>
          </a:p>
          <a:p>
            <a:pPr rtl="0"/>
            <a:r>
              <a:rPr lang="en-US" sz="1200" b="0" i="0" dirty="0" smtClean="0"/>
              <a:t>of ourselves—that it is possible </a:t>
            </a:r>
            <a:r>
              <a:rPr lang="en-US" sz="1200" b="0" i="0" kern="1200" dirty="0" smtClean="0">
                <a:solidFill>
                  <a:schemeClr val="tx1"/>
                </a:solidFill>
                <a:latin typeface="+mn-lt"/>
                <a:ea typeface="+mn-ea"/>
                <a:cs typeface="+mn-cs"/>
              </a:rPr>
              <a:t>to speak of the Christian’s </a:t>
            </a:r>
          </a:p>
          <a:p>
            <a:pPr rtl="0"/>
            <a:r>
              <a:rPr lang="en-US" sz="1200" b="0" i="0" kern="1200" dirty="0" smtClean="0">
                <a:solidFill>
                  <a:schemeClr val="tx1"/>
                </a:solidFill>
                <a:latin typeface="+mn-lt"/>
                <a:ea typeface="+mn-ea"/>
                <a:cs typeface="+mn-cs"/>
              </a:rPr>
              <a:t>eternal security, as Paul does.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“The only reason we can be assured of our salvation is </a:t>
            </a:r>
          </a:p>
          <a:p>
            <a:pPr rtl="0"/>
            <a:r>
              <a:rPr lang="en-US" sz="1200" b="0" i="0" kern="1200" dirty="0" smtClean="0">
                <a:solidFill>
                  <a:schemeClr val="tx1"/>
                </a:solidFill>
                <a:latin typeface="+mn-lt"/>
                <a:ea typeface="+mn-ea"/>
                <a:cs typeface="+mn-cs"/>
              </a:rPr>
              <a:t>because salvation is a work of God, whose ways are always </a:t>
            </a:r>
          </a:p>
          <a:p>
            <a:pPr rtl="0"/>
            <a:r>
              <a:rPr lang="en-US" sz="1200" b="0" i="0" kern="1200" dirty="0" smtClean="0">
                <a:solidFill>
                  <a:schemeClr val="tx1"/>
                </a:solidFill>
                <a:latin typeface="+mn-lt"/>
                <a:ea typeface="+mn-ea"/>
                <a:cs typeface="+mn-cs"/>
              </a:rPr>
              <a:t>perfect, whose promises are never broken, and who does </a:t>
            </a:r>
          </a:p>
          <a:p>
            <a:pPr rtl="0"/>
            <a:r>
              <a:rPr lang="en-US" sz="1200" b="0" i="0" kern="1200" dirty="0" smtClean="0">
                <a:solidFill>
                  <a:schemeClr val="tx1"/>
                </a:solidFill>
                <a:latin typeface="+mn-lt"/>
                <a:ea typeface="+mn-ea"/>
                <a:cs typeface="+mn-cs"/>
              </a:rPr>
              <a:t>not change his mind.”</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813–816).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179962486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Oikeo</a:t>
            </a:r>
            <a:r>
              <a:rPr lang="en-US" dirty="0" smtClean="0"/>
              <a:t> means </a:t>
            </a:r>
            <a:r>
              <a:rPr lang="en-US" sz="1200" b="0" i="0" dirty="0" smtClean="0"/>
              <a:t>to reside in a place; that is, to live, or to dwell.</a:t>
            </a:r>
          </a:p>
          <a:p>
            <a:endParaRPr lang="en-US" sz="1200" b="0" i="0" dirty="0" smtClean="0"/>
          </a:p>
          <a:p>
            <a:r>
              <a:rPr lang="en-US" sz="1200" b="0" i="0" dirty="0" smtClean="0"/>
              <a:t>From</a:t>
            </a:r>
            <a:r>
              <a:rPr lang="en-US" sz="1200" b="0" i="0" baseline="0" dirty="0" smtClean="0"/>
              <a:t> this verb, the Greeks derived the noun </a:t>
            </a:r>
            <a:r>
              <a:rPr lang="en-US" sz="1200" b="0" i="0" baseline="0" dirty="0" err="1" smtClean="0"/>
              <a:t>oikos</a:t>
            </a:r>
            <a:r>
              <a:rPr lang="en-US" sz="1200" b="0" i="0" baseline="0" dirty="0" smtClean="0"/>
              <a:t>, which </a:t>
            </a:r>
          </a:p>
          <a:p>
            <a:r>
              <a:rPr lang="en-US" sz="1200" b="0" i="0" baseline="0" dirty="0" smtClean="0"/>
              <a:t>means house.</a:t>
            </a:r>
          </a:p>
          <a:p>
            <a:endParaRPr lang="en-US" sz="1200" b="0" i="0" baseline="0" dirty="0" smtClean="0"/>
          </a:p>
          <a:p>
            <a:r>
              <a:rPr lang="en-US" sz="1200" b="0" i="0" baseline="0" dirty="0" smtClean="0"/>
              <a:t>So, </a:t>
            </a:r>
            <a:r>
              <a:rPr lang="en-US" sz="1200" b="0" i="0" baseline="0" dirty="0" err="1" smtClean="0"/>
              <a:t>oikeo</a:t>
            </a:r>
            <a:r>
              <a:rPr lang="en-US" sz="1200" b="0" i="0" baseline="0" dirty="0" smtClean="0"/>
              <a:t> doesn’t just mean to stop and stay at a place for </a:t>
            </a:r>
          </a:p>
          <a:p>
            <a:r>
              <a:rPr lang="en-US" sz="1200" b="0" i="0" baseline="0" dirty="0" smtClean="0"/>
              <a:t>a while.</a:t>
            </a:r>
          </a:p>
          <a:p>
            <a:endParaRPr lang="en-US" sz="1200" b="0" i="0" baseline="0" dirty="0" smtClean="0"/>
          </a:p>
          <a:p>
            <a:r>
              <a:rPr lang="en-US" sz="1200" b="0" i="0" baseline="0" dirty="0" smtClean="0"/>
              <a:t>It means to settle-in; to become a resident.</a:t>
            </a:r>
          </a:p>
          <a:p>
            <a:endParaRPr lang="en-US" sz="1200" b="0" i="0" baseline="0" dirty="0" smtClean="0"/>
          </a:p>
          <a:p>
            <a:r>
              <a:rPr lang="en-US" sz="1200" b="0" i="0" baseline="0" dirty="0" smtClean="0"/>
              <a:t>Here, </a:t>
            </a:r>
            <a:r>
              <a:rPr lang="en-US" sz="1200" b="0" i="0" baseline="0" dirty="0" err="1" smtClean="0"/>
              <a:t>oikeo</a:t>
            </a:r>
            <a:r>
              <a:rPr lang="en-US" sz="1200" b="0" i="0" baseline="0" dirty="0" smtClean="0"/>
              <a:t> is in the present, continuous tense. </a:t>
            </a:r>
          </a:p>
          <a:p>
            <a:endParaRPr lang="en-US" sz="1200" b="0" i="0" baseline="0" dirty="0" smtClean="0"/>
          </a:p>
          <a:p>
            <a:r>
              <a:rPr lang="en-US" sz="1200" b="0" i="0" baseline="0" dirty="0" smtClean="0"/>
              <a:t>The Spirit of God has taken up residence and is </a:t>
            </a:r>
          </a:p>
          <a:p>
            <a:r>
              <a:rPr lang="en-US" sz="1200" b="0" i="0" baseline="0" dirty="0" smtClean="0"/>
              <a:t>continuously dwelling in you.</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1799624864"/>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a:t>
            </a:r>
            <a:r>
              <a:rPr lang="en-US" dirty="0" err="1" smtClean="0"/>
              <a:t>oikeo</a:t>
            </a:r>
            <a:r>
              <a:rPr lang="en-US" dirty="0" smtClean="0"/>
              <a:t> is in the present, continuous tense.</a:t>
            </a:r>
          </a:p>
          <a:p>
            <a:endParaRPr lang="en-US" dirty="0" smtClean="0"/>
          </a:p>
          <a:p>
            <a:r>
              <a:rPr lang="en-US" b="1" dirty="0" err="1" smtClean="0"/>
              <a:t>ILLUS</a:t>
            </a:r>
            <a:r>
              <a:rPr lang="en-US" b="1" dirty="0" smtClean="0"/>
              <a:t>:</a:t>
            </a:r>
            <a:r>
              <a:rPr lang="en-US" dirty="0" smtClean="0"/>
              <a:t> </a:t>
            </a:r>
            <a:r>
              <a:rPr lang="en-US" sz="1200" dirty="0" smtClean="0"/>
              <a:t>“To be filled with the Holy Spirit is to be filled with </a:t>
            </a:r>
          </a:p>
          <a:p>
            <a:r>
              <a:rPr lang="en-US" sz="1200" dirty="0" smtClean="0"/>
              <a:t>one who is already there, in our hearts. </a:t>
            </a:r>
          </a:p>
          <a:p>
            <a:endParaRPr lang="en-US" sz="1200" dirty="0" smtClean="0"/>
          </a:p>
          <a:p>
            <a:r>
              <a:rPr lang="en-US" sz="1200" dirty="0" smtClean="0"/>
              <a:t>Take up a sponge and while it is in your hand squeeze it. In </a:t>
            </a:r>
          </a:p>
          <a:p>
            <a:r>
              <a:rPr lang="en-US" sz="1200" dirty="0" smtClean="0"/>
              <a:t>that condition, plunge it in water and submerge it, keeping </a:t>
            </a:r>
          </a:p>
          <a:p>
            <a:r>
              <a:rPr lang="en-US" sz="1200" dirty="0" smtClean="0"/>
              <a:t>it in there. It is now in the water and the water is in it. </a:t>
            </a:r>
          </a:p>
          <a:p>
            <a:endParaRPr lang="en-US" sz="1200" dirty="0" smtClean="0"/>
          </a:p>
          <a:p>
            <a:r>
              <a:rPr lang="en-US" sz="1200" dirty="0" smtClean="0"/>
              <a:t>As you hold it in the water, open your hand, and as you do </a:t>
            </a:r>
          </a:p>
          <a:p>
            <a:r>
              <a:rPr lang="en-US" sz="1200" dirty="0" smtClean="0"/>
              <a:t>so the water fills all the pores which you release in this </a:t>
            </a:r>
          </a:p>
          <a:p>
            <a:r>
              <a:rPr lang="en-US" sz="1200" dirty="0" smtClean="0"/>
              <a:t>way. </a:t>
            </a:r>
          </a:p>
          <a:p>
            <a:endParaRPr lang="en-US" sz="1200" dirty="0" smtClean="0"/>
          </a:p>
          <a:p>
            <a:r>
              <a:rPr lang="en-US" sz="1200" dirty="0" smtClean="0"/>
              <a:t>It is now filled with the water. When we receive Christ we </a:t>
            </a:r>
          </a:p>
          <a:p>
            <a:r>
              <a:rPr lang="en-US" sz="1200" dirty="0" smtClean="0"/>
              <a:t>are born anew and put into that sphere where the Holy </a:t>
            </a:r>
          </a:p>
          <a:p>
            <a:r>
              <a:rPr lang="en-US" sz="1200" dirty="0" smtClean="0"/>
              <a:t>Spirit is operating and the Holy Spirit comes to reside in </a:t>
            </a:r>
          </a:p>
          <a:p>
            <a:r>
              <a:rPr lang="en-US" sz="1200" dirty="0" smtClean="0"/>
              <a:t>us!!</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Green, M. P. (Ed.). (1989). </a:t>
            </a:r>
            <a:r>
              <a:rPr lang="en-US" b="0" i="1" u="none" strike="noStrike" baseline="0" dirty="0" smtClean="0"/>
              <a:t>Illustrations for Biblical </a:t>
            </a:r>
          </a:p>
          <a:p>
            <a:r>
              <a:rPr lang="en-US" b="0" i="1" u="none" strike="noStrike" baseline="0" dirty="0" smtClean="0"/>
              <a:t>Preaching: Over 1500 sermon illustrations arranged by t</a:t>
            </a:r>
          </a:p>
          <a:p>
            <a:r>
              <a:rPr lang="en-US" b="0" i="1" u="none" strike="noStrike" baseline="0" dirty="0" err="1" smtClean="0"/>
              <a:t>opic</a:t>
            </a:r>
            <a:r>
              <a:rPr lang="en-US" b="0" i="1" u="none" strike="noStrike" baseline="0" dirty="0" smtClean="0"/>
              <a:t> and indexed exhaustively</a:t>
            </a:r>
            <a:r>
              <a:rPr lang="en-US" b="0" i="0" u="none" strike="noStrike" baseline="0" dirty="0" smtClean="0"/>
              <a:t> (Revised edition of: The </a:t>
            </a:r>
          </a:p>
          <a:p>
            <a:r>
              <a:rPr lang="en-US" b="0" i="0" u="none" strike="noStrike" baseline="0" dirty="0" smtClean="0"/>
              <a:t>expositor’s illustration file.). Grand Rapids: Baker Book </a:t>
            </a:r>
          </a:p>
          <a:p>
            <a:r>
              <a:rPr lang="en-US" b="0" i="0" u="none" strike="noStrike" baseline="0" dirty="0" smtClean="0"/>
              <a:t>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a significant difference between the New </a:t>
            </a:r>
          </a:p>
          <a:p>
            <a:r>
              <a:rPr lang="en-US" dirty="0" smtClean="0"/>
              <a:t>International Version and the King James Version here at </a:t>
            </a:r>
          </a:p>
          <a:p>
            <a:r>
              <a:rPr lang="en-US" dirty="0" smtClean="0"/>
              <a:t>Romans 8:1.</a:t>
            </a:r>
          </a:p>
          <a:p>
            <a:endParaRPr lang="en-US" dirty="0" smtClean="0"/>
          </a:p>
          <a:p>
            <a:r>
              <a:rPr lang="en-US" dirty="0" smtClean="0"/>
              <a:t>The New International Version, and many other modern </a:t>
            </a:r>
          </a:p>
          <a:p>
            <a:r>
              <a:rPr lang="en-US" dirty="0" smtClean="0"/>
              <a:t>versions including the English Standard Version and the </a:t>
            </a:r>
          </a:p>
          <a:p>
            <a:r>
              <a:rPr lang="en-US" dirty="0" smtClean="0"/>
              <a:t>and the New American Standard Bible, end verse eight</a:t>
            </a:r>
            <a:r>
              <a:rPr lang="en-US" baseline="0" dirty="0" smtClean="0"/>
              <a:t> </a:t>
            </a:r>
          </a:p>
          <a:p>
            <a:r>
              <a:rPr lang="en-US" baseline="0" dirty="0" smtClean="0"/>
              <a:t>immediately after the words “Christ Jesus”.</a:t>
            </a:r>
          </a:p>
          <a:p>
            <a:endParaRPr lang="en-US" baseline="0" dirty="0" smtClean="0"/>
          </a:p>
          <a:p>
            <a:r>
              <a:rPr lang="en-US" baseline="0" dirty="0" smtClean="0"/>
              <a:t>This is because they are translated from the modern, </a:t>
            </a:r>
          </a:p>
          <a:p>
            <a:r>
              <a:rPr lang="en-US" baseline="0" dirty="0" smtClean="0"/>
              <a:t>eclectic Greek text which relies most heavily on the two </a:t>
            </a:r>
          </a:p>
          <a:p>
            <a:r>
              <a:rPr lang="en-US" baseline="0" dirty="0" smtClean="0"/>
              <a:t>oldest complete manuscripts, the fourth century Codex </a:t>
            </a:r>
          </a:p>
          <a:p>
            <a:r>
              <a:rPr lang="en-US" baseline="0" dirty="0" err="1" smtClean="0"/>
              <a:t>Sinaiticus</a:t>
            </a:r>
            <a:r>
              <a:rPr lang="en-US" baseline="0" dirty="0" smtClean="0"/>
              <a:t> and the fourth century Codex </a:t>
            </a:r>
            <a:r>
              <a:rPr lang="en-US" baseline="0" dirty="0" err="1" smtClean="0"/>
              <a:t>Vaticanus</a:t>
            </a:r>
            <a:r>
              <a:rPr lang="en-US" baseline="0" dirty="0" smtClean="0"/>
              <a:t>.</a:t>
            </a:r>
          </a:p>
          <a:p>
            <a:endParaRPr lang="en-US" baseline="0" dirty="0" smtClean="0"/>
          </a:p>
          <a:p>
            <a:r>
              <a:rPr lang="en-US" baseline="0" dirty="0" smtClean="0"/>
              <a:t>Both </a:t>
            </a:r>
            <a:r>
              <a:rPr lang="en-US" baseline="0" dirty="0" err="1" smtClean="0"/>
              <a:t>Sinaiticus</a:t>
            </a:r>
            <a:r>
              <a:rPr lang="en-US" baseline="0" dirty="0" smtClean="0"/>
              <a:t> and </a:t>
            </a:r>
            <a:r>
              <a:rPr lang="en-US" baseline="0" dirty="0" err="1" smtClean="0"/>
              <a:t>Vaticanus</a:t>
            </a:r>
            <a:r>
              <a:rPr lang="en-US" baseline="0" dirty="0" smtClean="0"/>
              <a:t> end at this point in verse one.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343416420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Boice</a:t>
            </a:r>
            <a:r>
              <a:rPr lang="en-US" dirty="0" smtClean="0"/>
              <a:t> continues:</a:t>
            </a:r>
          </a:p>
          <a:p>
            <a:endParaRPr lang="en-US" dirty="0" smtClean="0"/>
          </a:p>
          <a:p>
            <a:pPr rtl="0"/>
            <a:r>
              <a:rPr lang="en-US" sz="1200" b="0" i="0" dirty="0" smtClean="0"/>
              <a:t>“Verse 10 describes the Christian’s present state, saying that </a:t>
            </a:r>
          </a:p>
          <a:p>
            <a:pPr rtl="0"/>
            <a:r>
              <a:rPr lang="en-US" sz="1200" b="0" i="0" dirty="0" smtClean="0"/>
              <a:t>‘if Christ is in you, your body is dead because of sin, yet </a:t>
            </a:r>
          </a:p>
          <a:p>
            <a:pPr rtl="0"/>
            <a:r>
              <a:rPr lang="en-US" sz="1200" b="0" i="0" dirty="0" smtClean="0"/>
              <a:t>your spirit is alive because of righteousness’.... </a:t>
            </a:r>
          </a:p>
          <a:p>
            <a:pPr rtl="0"/>
            <a:endParaRPr lang="en-US" sz="1200" b="0" i="0" dirty="0" smtClean="0"/>
          </a:p>
          <a:p>
            <a:pPr rtl="0"/>
            <a:r>
              <a:rPr lang="en-US" sz="1200" i="0" dirty="0" smtClean="0"/>
              <a:t>“The difficulty of this verse is with the clause ‘your body is </a:t>
            </a:r>
          </a:p>
          <a:p>
            <a:pPr rtl="0"/>
            <a:r>
              <a:rPr lang="en-US" sz="1200" i="0" dirty="0" smtClean="0"/>
              <a:t>dead because of sin.’ What does this mean? ‘Body’... clearly </a:t>
            </a:r>
          </a:p>
          <a:p>
            <a:pPr rtl="0"/>
            <a:r>
              <a:rPr lang="en-US" sz="1200" i="0" dirty="0" smtClean="0"/>
              <a:t>refers to our literal human bodies, not to some ‘mortal </a:t>
            </a:r>
          </a:p>
          <a:p>
            <a:pPr rtl="0"/>
            <a:r>
              <a:rPr lang="en-US" sz="1200" i="0" dirty="0" smtClean="0"/>
              <a:t>principle’ within us. But in what sense is this body dead, </a:t>
            </a:r>
          </a:p>
          <a:p>
            <a:pPr rtl="0"/>
            <a:r>
              <a:rPr lang="en-US" sz="1200" i="0" dirty="0" smtClean="0"/>
              <a:t>since our mortal bodies are in this life clearly alive.... </a:t>
            </a:r>
          </a:p>
          <a:p>
            <a:pPr rtl="0"/>
            <a:endParaRPr lang="en-US" sz="1200" i="0" dirty="0" smtClean="0"/>
          </a:p>
          <a:p>
            <a:pPr rtl="0"/>
            <a:r>
              <a:rPr lang="en-US" sz="1200" i="0" dirty="0" smtClean="0"/>
              <a:t>“It seems best to take ‘your body is dead because of sin’ to </a:t>
            </a:r>
          </a:p>
          <a:p>
            <a:pPr rtl="0"/>
            <a:r>
              <a:rPr lang="en-US" sz="1200" i="0" dirty="0" smtClean="0"/>
              <a:t>refer to the fact that our physical bodies have the seeds of </a:t>
            </a:r>
          </a:p>
          <a:p>
            <a:pPr rtl="0"/>
            <a:r>
              <a:rPr lang="en-US" sz="1200" i="0" dirty="0" smtClean="0"/>
              <a:t>literal death in them and will eventually cease to live.... </a:t>
            </a:r>
          </a:p>
          <a:p>
            <a:pPr rtl="0"/>
            <a:endParaRPr lang="en-US" sz="1200" i="0" dirty="0" smtClean="0"/>
          </a:p>
          <a:p>
            <a:pPr rtl="0"/>
            <a:r>
              <a:rPr lang="en-US" sz="1200" i="0" dirty="0" smtClean="0"/>
              <a:t>“Although our physical bodies will die and are, in a certain </a:t>
            </a:r>
          </a:p>
          <a:p>
            <a:pPr rtl="0"/>
            <a:r>
              <a:rPr lang="en-US" sz="1200" i="0" dirty="0" smtClean="0"/>
              <a:t>sense, as good as dead now, our spirits have been made </a:t>
            </a:r>
          </a:p>
          <a:p>
            <a:pPr rtl="0"/>
            <a:r>
              <a:rPr lang="en-US" sz="1200" i="0" dirty="0" smtClean="0"/>
              <a:t>alive by the Holy Spirit whom the Father has sent to do </a:t>
            </a:r>
          </a:p>
          <a:p>
            <a:pPr rtl="0"/>
            <a:r>
              <a:rPr lang="en-US" sz="1200" i="0" dirty="0" smtClean="0"/>
              <a:t>precisely that.</a:t>
            </a:r>
          </a:p>
          <a:p>
            <a:pPr rtl="0"/>
            <a:endParaRPr lang="en-US" sz="1200" i="0" dirty="0" smtClean="0"/>
          </a:p>
          <a:p>
            <a:pPr rtl="0"/>
            <a:r>
              <a:rPr lang="en-US" sz="1200" i="0" dirty="0" smtClean="0"/>
              <a:t>“What does it mean to have our spirits made alive by the </a:t>
            </a:r>
          </a:p>
          <a:p>
            <a:pPr rtl="0"/>
            <a:r>
              <a:rPr lang="en-US" sz="1200" i="0" dirty="0" smtClean="0"/>
              <a:t>Holy Spirit? Paul is talking about the present experience of </a:t>
            </a:r>
          </a:p>
          <a:p>
            <a:pPr rtl="0"/>
            <a:r>
              <a:rPr lang="en-US" sz="1200" i="0" dirty="0" smtClean="0"/>
              <a:t>the Christian, remember. So he means that by the new </a:t>
            </a:r>
          </a:p>
          <a:p>
            <a:pPr rtl="0"/>
            <a:r>
              <a:rPr lang="en-US" sz="1200" i="0" dirty="0" smtClean="0"/>
              <a:t>birth the Spirit has made us alive to things we were dead </a:t>
            </a:r>
          </a:p>
          <a:p>
            <a:pPr rtl="0"/>
            <a:r>
              <a:rPr lang="en-US" sz="1200" i="0" dirty="0" smtClean="0"/>
              <a:t>to before.</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“1. Alive to God. The first thing we have become alive to is </a:t>
            </a:r>
          </a:p>
          <a:p>
            <a:pPr rtl="0"/>
            <a:r>
              <a:rPr lang="en-US" sz="1200" i="0" kern="1200" dirty="0" smtClean="0">
                <a:solidFill>
                  <a:schemeClr val="tx1"/>
                </a:solidFill>
                <a:latin typeface="+mn-lt"/>
                <a:ea typeface="+mn-ea"/>
                <a:cs typeface="+mn-cs"/>
              </a:rPr>
              <a:t>God himself. Before we were born again, we may have </a:t>
            </a:r>
          </a:p>
          <a:p>
            <a:pPr rtl="0"/>
            <a:r>
              <a:rPr lang="en-US" sz="1200" i="0" kern="1200" dirty="0" smtClean="0">
                <a:solidFill>
                  <a:schemeClr val="tx1"/>
                </a:solidFill>
                <a:latin typeface="+mn-lt"/>
                <a:ea typeface="+mn-ea"/>
                <a:cs typeface="+mn-cs"/>
              </a:rPr>
              <a:t>believed in God.... But God was not real to us.... When we </a:t>
            </a:r>
          </a:p>
          <a:p>
            <a:pPr rtl="0"/>
            <a:r>
              <a:rPr lang="en-US" sz="1200" i="0" kern="1200" dirty="0" smtClean="0">
                <a:solidFill>
                  <a:schemeClr val="tx1"/>
                </a:solidFill>
                <a:latin typeface="+mn-lt"/>
                <a:ea typeface="+mn-ea"/>
                <a:cs typeface="+mn-cs"/>
              </a:rPr>
              <a:t>prayed—if we did pray—God seemed far off and </a:t>
            </a:r>
          </a:p>
          <a:p>
            <a:pPr rtl="0"/>
            <a:r>
              <a:rPr lang="en-US" sz="1200" i="0" kern="1200" dirty="0" smtClean="0">
                <a:solidFill>
                  <a:schemeClr val="tx1"/>
                </a:solidFill>
                <a:latin typeface="+mn-lt"/>
                <a:ea typeface="+mn-ea"/>
                <a:cs typeface="+mn-cs"/>
              </a:rPr>
              <a:t>unresponsive.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“However, when we were born again this changed. Now, </a:t>
            </a:r>
          </a:p>
          <a:p>
            <a:pPr rtl="0"/>
            <a:r>
              <a:rPr lang="en-US" sz="1200" i="0" kern="1200" dirty="0" smtClean="0">
                <a:solidFill>
                  <a:schemeClr val="tx1"/>
                </a:solidFill>
                <a:latin typeface="+mn-lt"/>
                <a:ea typeface="+mn-ea"/>
                <a:cs typeface="+mn-cs"/>
              </a:rPr>
              <a:t>although there is still much we do not know about God... </a:t>
            </a:r>
          </a:p>
          <a:p>
            <a:pPr rtl="0"/>
            <a:r>
              <a:rPr lang="en-US" sz="1200" i="0" kern="1200" dirty="0" smtClean="0">
                <a:solidFill>
                  <a:schemeClr val="tx1"/>
                </a:solidFill>
                <a:latin typeface="+mn-lt"/>
                <a:ea typeface="+mn-ea"/>
                <a:cs typeface="+mn-cs"/>
              </a:rPr>
              <a:t>he is more real to us even than life itself.... </a:t>
            </a:r>
          </a:p>
          <a:p>
            <a:pPr rtl="0"/>
            <a:endParaRPr lang="en-US" sz="1200" i="0" kern="1200" dirty="0" smtClean="0">
              <a:solidFill>
                <a:schemeClr val="tx1"/>
              </a:solidFill>
              <a:latin typeface="+mn-lt"/>
              <a:ea typeface="+mn-ea"/>
              <a:cs typeface="+mn-cs"/>
            </a:endParaRPr>
          </a:p>
          <a:p>
            <a:pPr rtl="0"/>
            <a:r>
              <a:rPr lang="en-US" sz="1200" i="0" dirty="0" smtClean="0"/>
              <a:t>“2. Alive to the Bible. We have not only become alive to </a:t>
            </a:r>
          </a:p>
          <a:p>
            <a:pPr rtl="0"/>
            <a:r>
              <a:rPr lang="en-US" sz="1200" i="0" dirty="0" smtClean="0"/>
              <a:t>God as the result of the Holy Spirit’s work; we have also </a:t>
            </a:r>
          </a:p>
          <a:p>
            <a:pPr rtl="0"/>
            <a:r>
              <a:rPr lang="en-US" sz="1200" i="0" dirty="0" smtClean="0"/>
              <a:t>become alive to the Word of God. It is in the Bible that </a:t>
            </a:r>
          </a:p>
          <a:p>
            <a:pPr rtl="0"/>
            <a:r>
              <a:rPr lang="en-US" sz="1200" i="0" dirty="0" smtClean="0"/>
              <a:t>God speaks to us clearly, regularly, and forcefully.... </a:t>
            </a:r>
          </a:p>
          <a:p>
            <a:pPr rtl="0"/>
            <a:endParaRPr lang="en-US" sz="1200" i="0" dirty="0" smtClean="0"/>
          </a:p>
          <a:p>
            <a:pPr rtl="0"/>
            <a:r>
              <a:rPr lang="en-US" sz="1200" i="0" dirty="0" smtClean="0"/>
              <a:t>“3. Alive to the Spirit of God in other Christians.... The Spirit </a:t>
            </a:r>
          </a:p>
          <a:p>
            <a:pPr rtl="0"/>
            <a:r>
              <a:rPr lang="en-US" sz="1200" i="0" dirty="0" smtClean="0"/>
              <a:t>of God bears witness with our spirit that we are children of </a:t>
            </a:r>
          </a:p>
          <a:p>
            <a:pPr rtl="0"/>
            <a:r>
              <a:rPr lang="en-US" sz="1200" i="0" dirty="0" smtClean="0"/>
              <a:t>God... and that these others are our brothers and sisters in </a:t>
            </a:r>
          </a:p>
          <a:p>
            <a:pPr rtl="0"/>
            <a:r>
              <a:rPr lang="en-US" sz="1200" i="0" dirty="0" smtClean="0"/>
              <a:t>Christ.</a:t>
            </a:r>
          </a:p>
          <a:p>
            <a:pPr rtl="0"/>
            <a:endParaRPr lang="en-US" sz="1200" i="0" dirty="0" smtClean="0"/>
          </a:p>
          <a:p>
            <a:pPr rtl="0"/>
            <a:r>
              <a:rPr lang="en-US" sz="1200" i="0" dirty="0" smtClean="0"/>
              <a:t>“I would suggest the following as excellent tests of whether </a:t>
            </a:r>
          </a:p>
          <a:p>
            <a:pPr rtl="0"/>
            <a:r>
              <a:rPr lang="en-US" sz="1200" i="0" dirty="0" smtClean="0"/>
              <a:t>a person is a Christian—whether you are a Christian.</a:t>
            </a:r>
          </a:p>
          <a:p>
            <a:pPr rtl="0"/>
            <a:endParaRPr lang="en-US" sz="1200" i="0" dirty="0" smtClean="0"/>
          </a:p>
          <a:p>
            <a:pPr rtl="0"/>
            <a:r>
              <a:rPr lang="en-US" sz="1200" i="0" dirty="0" smtClean="0"/>
              <a:t>“First, is God real to you? I do not mean, “Do you </a:t>
            </a:r>
          </a:p>
          <a:p>
            <a:pPr rtl="0"/>
            <a:r>
              <a:rPr lang="en-US" sz="1200" i="0" dirty="0" smtClean="0"/>
              <a:t>understand everything about God and God’s ways?” Of </a:t>
            </a:r>
          </a:p>
          <a:p>
            <a:pPr rtl="0"/>
            <a:r>
              <a:rPr lang="en-US" sz="1200" i="0" dirty="0" smtClean="0"/>
              <a:t>course, you do not, for you will never understand God </a:t>
            </a:r>
          </a:p>
          <a:p>
            <a:pPr rtl="0"/>
            <a:r>
              <a:rPr lang="en-US" sz="1200" i="0" dirty="0" smtClean="0"/>
              <a:t>completely. I simply mean: Is God real to you. </a:t>
            </a:r>
          </a:p>
          <a:p>
            <a:pPr rtl="0"/>
            <a:endParaRPr lang="en-US" sz="1200" i="0" dirty="0" smtClean="0"/>
          </a:p>
          <a:p>
            <a:pPr rtl="0"/>
            <a:r>
              <a:rPr lang="en-US" sz="1200" i="0" dirty="0" smtClean="0"/>
              <a:t>“When you pray do you know that you are really praying to </a:t>
            </a:r>
          </a:p>
          <a:p>
            <a:pPr rtl="0"/>
            <a:r>
              <a:rPr lang="en-US" sz="1200" i="0" dirty="0" smtClean="0"/>
              <a:t>him and that he is listening to you and will answer you? </a:t>
            </a:r>
          </a:p>
          <a:p>
            <a:pPr rtl="0"/>
            <a:r>
              <a:rPr lang="en-US" sz="1200" i="0" dirty="0" smtClean="0"/>
              <a:t>When you worship him in church, is it a real God you are </a:t>
            </a:r>
          </a:p>
          <a:p>
            <a:pPr rtl="0"/>
            <a:r>
              <a:rPr lang="en-US" sz="1200" i="0" dirty="0" smtClean="0"/>
              <a:t>worshiping?</a:t>
            </a:r>
          </a:p>
          <a:p>
            <a:pPr rtl="0"/>
            <a:endParaRPr lang="en-US" sz="1200" i="0" dirty="0" smtClean="0"/>
          </a:p>
          <a:p>
            <a:pPr rtl="0"/>
            <a:r>
              <a:rPr lang="en-US" sz="1200" i="0" kern="1200" dirty="0" smtClean="0">
                <a:solidFill>
                  <a:schemeClr val="tx1"/>
                </a:solidFill>
                <a:latin typeface="+mn-lt"/>
                <a:ea typeface="+mn-ea"/>
                <a:cs typeface="+mn-cs"/>
              </a:rPr>
              <a:t>“Second, is the Bible a meaningful and attractive book to </a:t>
            </a:r>
          </a:p>
          <a:p>
            <a:pPr rtl="0"/>
            <a:r>
              <a:rPr lang="en-US" sz="1200" i="0" kern="1200" dirty="0" smtClean="0">
                <a:solidFill>
                  <a:schemeClr val="tx1"/>
                </a:solidFill>
                <a:latin typeface="+mn-lt"/>
                <a:ea typeface="+mn-ea"/>
                <a:cs typeface="+mn-cs"/>
              </a:rPr>
              <a:t>you? I do not mean, “Do you understand everything you </a:t>
            </a:r>
          </a:p>
          <a:p>
            <a:pPr rtl="0"/>
            <a:r>
              <a:rPr lang="en-US" sz="1200" i="0" kern="1200" dirty="0" smtClean="0">
                <a:solidFill>
                  <a:schemeClr val="tx1"/>
                </a:solidFill>
                <a:latin typeface="+mn-lt"/>
                <a:ea typeface="+mn-ea"/>
                <a:cs typeface="+mn-cs"/>
              </a:rPr>
              <a:t>read there?” Obviously you do not.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“But does it seem to be right when you read it? Are you </a:t>
            </a:r>
          </a:p>
          <a:p>
            <a:pPr rtl="0"/>
            <a:r>
              <a:rPr lang="en-US" sz="1200" i="0" kern="1200" dirty="0" smtClean="0">
                <a:solidFill>
                  <a:schemeClr val="tx1"/>
                </a:solidFill>
                <a:latin typeface="+mn-lt"/>
                <a:ea typeface="+mn-ea"/>
                <a:cs typeface="+mn-cs"/>
              </a:rPr>
              <a:t>attracted to it? Do you want to know more?</a:t>
            </a:r>
          </a:p>
          <a:p>
            <a:pPr rtl="0"/>
            <a:endParaRPr lang="en-US" sz="1200" i="0" dirty="0" smtClean="0"/>
          </a:p>
          <a:p>
            <a:pPr rtl="0"/>
            <a:r>
              <a:rPr lang="en-US" sz="1200" i="0" dirty="0" smtClean="0"/>
              <a:t>“Finally, are you drawn to other Christians? Do you want to </a:t>
            </a:r>
          </a:p>
          <a:p>
            <a:pPr rtl="0"/>
            <a:r>
              <a:rPr lang="en-US" sz="1200" i="0" dirty="0" smtClean="0"/>
              <a:t>be with them? Do you enjoy their fellowship? Do you sense </a:t>
            </a:r>
          </a:p>
          <a:p>
            <a:pPr rtl="0"/>
            <a:r>
              <a:rPr lang="en-US" sz="1200" i="0" dirty="0" smtClean="0"/>
              <a:t>how much you and they have in common? </a:t>
            </a:r>
          </a:p>
          <a:p>
            <a:pPr rtl="0"/>
            <a:endParaRPr lang="en-US" sz="1200" i="0" dirty="0" smtClean="0"/>
          </a:p>
          <a:p>
            <a:pPr rtl="0"/>
            <a:r>
              <a:rPr lang="en-US" sz="1200" i="0" dirty="0" smtClean="0"/>
              <a:t>“If God is not real to you, if the Bible is not attractive, and </a:t>
            </a:r>
          </a:p>
          <a:p>
            <a:pPr rtl="0"/>
            <a:r>
              <a:rPr lang="en-US" sz="1200" i="0" dirty="0" smtClean="0"/>
              <a:t>if you are not drawn to other believers, why do you think </a:t>
            </a:r>
          </a:p>
          <a:p>
            <a:pPr rtl="0"/>
            <a:r>
              <a:rPr lang="en-US" sz="1200" i="0" dirty="0" smtClean="0"/>
              <a:t>you are a Christian? </a:t>
            </a:r>
          </a:p>
          <a:p>
            <a:pPr rtl="0"/>
            <a:endParaRPr lang="en-US" sz="1200" i="0" dirty="0" smtClean="0"/>
          </a:p>
          <a:p>
            <a:pPr rtl="0"/>
            <a:r>
              <a:rPr lang="en-US" sz="1200" i="0" dirty="0" smtClean="0"/>
              <a:t>Probably you are not. </a:t>
            </a:r>
          </a:p>
          <a:p>
            <a:pPr rtl="0"/>
            <a:endParaRPr lang="en-US" sz="1200" i="0" dirty="0" smtClean="0"/>
          </a:p>
          <a:p>
            <a:pPr rtl="0"/>
            <a:r>
              <a:rPr lang="en-US" sz="1200" i="0" dirty="0" smtClean="0"/>
              <a:t>On the other hand, if these things are true of you, you </a:t>
            </a:r>
          </a:p>
          <a:p>
            <a:pPr rtl="0"/>
            <a:r>
              <a:rPr lang="en-US" sz="1200" i="0" dirty="0" smtClean="0"/>
              <a:t>should be encouraged by them and press on in following </a:t>
            </a:r>
          </a:p>
          <a:p>
            <a:pPr rtl="0"/>
            <a:r>
              <a:rPr lang="en-US" sz="1200" i="0" dirty="0" smtClean="0"/>
              <a:t>after Jesus Christ.”</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(Vol. 2, </a:t>
            </a:r>
          </a:p>
          <a:p>
            <a:r>
              <a:rPr lang="en-US" b="0" i="0" u="none" strike="noStrike" baseline="0" dirty="0" smtClean="0"/>
              <a:t>pp. 816–818). Grand Rapids, MI: Baker 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346229870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we’ve seen before, soma means body,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346229870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pneuma</a:t>
            </a:r>
            <a:r>
              <a:rPr lang="en-US" dirty="0" smtClean="0"/>
              <a:t> means spirit.</a:t>
            </a:r>
            <a:endParaRPr lang="en-US" dirty="0" smtClean="0"/>
          </a:p>
          <a:p>
            <a:endParaRPr lang="en-US" dirty="0" smtClean="0"/>
          </a:p>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The Christian life is really very simple. Often, we </a:t>
            </a:r>
          </a:p>
          <a:p>
            <a:pPr rtl="0"/>
            <a:r>
              <a:rPr lang="en-US" sz="1200" kern="1200" dirty="0" smtClean="0">
                <a:solidFill>
                  <a:schemeClr val="tx1"/>
                </a:solidFill>
                <a:latin typeface="+mn-lt"/>
                <a:ea typeface="+mn-ea"/>
                <a:cs typeface="+mn-cs"/>
              </a:rPr>
              <a:t>try to make the Christian life complicated.… We think we </a:t>
            </a:r>
          </a:p>
          <a:p>
            <a:pPr rtl="0"/>
            <a:r>
              <a:rPr lang="en-US" sz="1200" kern="1200" dirty="0" smtClean="0">
                <a:solidFill>
                  <a:schemeClr val="tx1"/>
                </a:solidFill>
                <a:latin typeface="+mn-lt"/>
                <a:ea typeface="+mn-ea"/>
                <a:cs typeface="+mn-cs"/>
              </a:rPr>
              <a:t>must produce something or accomplish something to walk </a:t>
            </a:r>
          </a:p>
          <a:p>
            <a:pPr rtl="0"/>
            <a:r>
              <a:rPr lang="en-US" sz="1200" kern="1200" dirty="0" smtClean="0">
                <a:solidFill>
                  <a:schemeClr val="tx1"/>
                </a:solidFill>
                <a:latin typeface="+mn-lt"/>
                <a:ea typeface="+mn-ea"/>
                <a:cs typeface="+mn-cs"/>
              </a:rPr>
              <a:t>in the Spirit.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But, no—the price has already been paid. Although that </a:t>
            </a:r>
          </a:p>
          <a:p>
            <a:pPr rtl="0"/>
            <a:r>
              <a:rPr lang="en-US" sz="1200" kern="1200" dirty="0" smtClean="0">
                <a:solidFill>
                  <a:schemeClr val="tx1"/>
                </a:solidFill>
                <a:latin typeface="+mn-lt"/>
                <a:ea typeface="+mn-ea"/>
                <a:cs typeface="+mn-cs"/>
              </a:rPr>
              <a:t>seems too simple, we finally accept it. At that very moment </a:t>
            </a:r>
          </a:p>
          <a:p>
            <a:pPr rtl="0"/>
            <a:r>
              <a:rPr lang="en-US" sz="1200" kern="1200" dirty="0" smtClean="0">
                <a:solidFill>
                  <a:schemeClr val="tx1"/>
                </a:solidFill>
                <a:latin typeface="+mn-lt"/>
                <a:ea typeface="+mn-ea"/>
                <a:cs typeface="+mn-cs"/>
              </a:rPr>
              <a:t>the Holy Spirit moves into our house to live.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He comes in, several things begin to happen. First, </a:t>
            </a:r>
          </a:p>
          <a:p>
            <a:pPr rtl="0"/>
            <a:r>
              <a:rPr lang="en-US" sz="1200" kern="1200" dirty="0" smtClean="0">
                <a:solidFill>
                  <a:schemeClr val="tx1"/>
                </a:solidFill>
                <a:latin typeface="+mn-lt"/>
                <a:ea typeface="+mn-ea"/>
                <a:cs typeface="+mn-cs"/>
              </a:rPr>
              <a:t>He comes in to lead us according to the Bible, he leads us </a:t>
            </a:r>
          </a:p>
          <a:p>
            <a:pPr rtl="0"/>
            <a:r>
              <a:rPr lang="en-US" sz="1200" kern="1200" dirty="0" smtClean="0">
                <a:solidFill>
                  <a:schemeClr val="tx1"/>
                </a:solidFill>
                <a:latin typeface="+mn-lt"/>
                <a:ea typeface="+mn-ea"/>
                <a:cs typeface="+mn-cs"/>
              </a:rPr>
              <a:t>by His book because, after all, He wrote it.… The Holy </a:t>
            </a:r>
          </a:p>
          <a:p>
            <a:pPr rtl="0"/>
            <a:r>
              <a:rPr lang="en-US" sz="1200" kern="1200" dirty="0" smtClean="0">
                <a:solidFill>
                  <a:schemeClr val="tx1"/>
                </a:solidFill>
                <a:latin typeface="+mn-lt"/>
                <a:ea typeface="+mn-ea"/>
                <a:cs typeface="+mn-cs"/>
              </a:rPr>
              <a:t>Spirit-inspired Bible provides all the guidance we will ever </a:t>
            </a:r>
          </a:p>
          <a:p>
            <a:pPr rtl="0"/>
            <a:r>
              <a:rPr lang="en-US" sz="1200" kern="1200" dirty="0" smtClean="0">
                <a:solidFill>
                  <a:schemeClr val="tx1"/>
                </a:solidFill>
                <a:latin typeface="+mn-lt"/>
                <a:ea typeface="+mn-ea"/>
                <a:cs typeface="+mn-cs"/>
              </a:rPr>
              <a:t>need.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But that’s not all The Holy Sprit comes to teach us. This </a:t>
            </a:r>
          </a:p>
          <a:p>
            <a:pPr rtl="0"/>
            <a:r>
              <a:rPr lang="en-US" sz="1200" kern="1200" dirty="0" smtClean="0">
                <a:solidFill>
                  <a:schemeClr val="tx1"/>
                </a:solidFill>
                <a:latin typeface="+mn-lt"/>
                <a:ea typeface="+mn-ea"/>
                <a:cs typeface="+mn-cs"/>
              </a:rPr>
              <a:t>wonderful Holy Spirit comes in to comfort, to strengthen, </a:t>
            </a:r>
          </a:p>
          <a:p>
            <a:pPr rtl="0"/>
            <a:r>
              <a:rPr lang="en-US" sz="1200" kern="1200" dirty="0" smtClean="0">
                <a:solidFill>
                  <a:schemeClr val="tx1"/>
                </a:solidFill>
                <a:latin typeface="+mn-lt"/>
                <a:ea typeface="+mn-ea"/>
                <a:cs typeface="+mn-cs"/>
              </a:rPr>
              <a:t>to fill and to cleanse.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No one has to tell a river to flow. If no one blocks it, it will </a:t>
            </a:r>
          </a:p>
          <a:p>
            <a:pPr rtl="0"/>
            <a:r>
              <a:rPr lang="en-US" sz="1200" kern="1200" dirty="0" smtClean="0">
                <a:solidFill>
                  <a:schemeClr val="tx1"/>
                </a:solidFill>
                <a:latin typeface="+mn-lt"/>
                <a:ea typeface="+mn-ea"/>
                <a:cs typeface="+mn-cs"/>
              </a:rPr>
              <a:t>flow automatically. No one has to tell the Holy Spirit to do </a:t>
            </a:r>
          </a:p>
          <a:p>
            <a:pPr rtl="0"/>
            <a:r>
              <a:rPr lang="en-US" sz="1200" kern="1200" dirty="0" smtClean="0">
                <a:solidFill>
                  <a:schemeClr val="tx1"/>
                </a:solidFill>
                <a:latin typeface="+mn-lt"/>
                <a:ea typeface="+mn-ea"/>
                <a:cs typeface="+mn-cs"/>
              </a:rPr>
              <a:t>His work. If we quit bothering and blocking Him, He will do </a:t>
            </a:r>
          </a:p>
          <a:p>
            <a:pPr rtl="0"/>
            <a:r>
              <a:rPr lang="en-US" sz="1200" kern="1200" dirty="0" smtClean="0">
                <a:solidFill>
                  <a:schemeClr val="tx1"/>
                </a:solidFill>
                <a:latin typeface="+mn-lt"/>
                <a:ea typeface="+mn-ea"/>
                <a:cs typeface="+mn-cs"/>
              </a:rPr>
              <a:t>His work.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It’s the natural thing, just as it is natural for birds to fly and </a:t>
            </a:r>
          </a:p>
          <a:p>
            <a:pPr rtl="0"/>
            <a:r>
              <a:rPr lang="en-US" sz="1200" kern="1200" dirty="0" smtClean="0">
                <a:solidFill>
                  <a:schemeClr val="tx1"/>
                </a:solidFill>
                <a:latin typeface="+mn-lt"/>
                <a:ea typeface="+mn-ea"/>
                <a:cs typeface="+mn-cs"/>
              </a:rPr>
              <a:t>fish to swim and the sun to shine and the river to flow. No </a:t>
            </a:r>
          </a:p>
          <a:p>
            <a:pPr rtl="0"/>
            <a:r>
              <a:rPr lang="en-US" sz="1200" kern="1200" dirty="0" smtClean="0">
                <a:solidFill>
                  <a:schemeClr val="tx1"/>
                </a:solidFill>
                <a:latin typeface="+mn-lt"/>
                <a:ea typeface="+mn-ea"/>
                <a:cs typeface="+mn-cs"/>
              </a:rPr>
              <a:t>one needs to encourage Him; we just must not discourage </a:t>
            </a:r>
          </a:p>
          <a:p>
            <a:pPr rtl="0"/>
            <a:r>
              <a:rPr lang="en-US" sz="1200" kern="1200" dirty="0" smtClean="0">
                <a:solidFill>
                  <a:schemeClr val="tx1"/>
                </a:solidFill>
                <a:latin typeface="+mn-lt"/>
                <a:ea typeface="+mn-ea"/>
                <a:cs typeface="+mn-cs"/>
              </a:rPr>
              <a:t>Him.</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is the natural thing for the new nature that comes in </a:t>
            </a:r>
          </a:p>
          <a:p>
            <a:pPr rtl="0"/>
            <a:r>
              <a:rPr lang="en-US" sz="1200" kern="1200" dirty="0" smtClean="0">
                <a:solidFill>
                  <a:schemeClr val="tx1"/>
                </a:solidFill>
                <a:latin typeface="+mn-lt"/>
                <a:ea typeface="+mn-ea"/>
                <a:cs typeface="+mn-cs"/>
              </a:rPr>
              <a:t>with the Holy Sprit to receive the work of the Holy Sprit, </a:t>
            </a:r>
          </a:p>
          <a:p>
            <a:pPr rtl="0"/>
            <a:r>
              <a:rPr lang="en-US" sz="1200" kern="1200" dirty="0" smtClean="0">
                <a:solidFill>
                  <a:schemeClr val="tx1"/>
                </a:solidFill>
                <a:latin typeface="+mn-lt"/>
                <a:ea typeface="+mn-ea"/>
                <a:cs typeface="+mn-cs"/>
              </a:rPr>
              <a:t>so let Him who is now within you do what He will</a:t>
            </a:r>
          </a:p>
          <a:p>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(pp. 45–46). Chattanooga, TN: </a:t>
            </a:r>
          </a:p>
          <a:p>
            <a:r>
              <a:rPr lang="en-US" b="0" i="0" u="none" strike="noStrike" baseline="0" dirty="0" smtClean="0"/>
              <a:t>Leadership Ministries Worldwide.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346229870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a:t>
            </a:r>
            <a:r>
              <a:rPr lang="en-US" dirty="0" err="1" smtClean="0"/>
              <a:t>Boice</a:t>
            </a:r>
            <a:r>
              <a:rPr lang="en-US" dirty="0" smtClean="0"/>
              <a:t> concludes:</a:t>
            </a:r>
          </a:p>
          <a:p>
            <a:endParaRPr lang="en-US" dirty="0" smtClean="0"/>
          </a:p>
          <a:p>
            <a:pPr rtl="0"/>
            <a:r>
              <a:rPr lang="en-US" sz="1200" b="0" dirty="0" smtClean="0"/>
              <a:t>“Verse 11 describes the Christian’s future, pointing forward </a:t>
            </a:r>
          </a:p>
          <a:p>
            <a:pPr rtl="0"/>
            <a:r>
              <a:rPr lang="en-US" sz="1200" b="0" dirty="0" smtClean="0"/>
              <a:t>to his or her physical resurrection. </a:t>
            </a:r>
          </a:p>
          <a:p>
            <a:pPr rtl="0"/>
            <a:endParaRPr lang="en-US" sz="1200" b="0" dirty="0" smtClean="0"/>
          </a:p>
          <a:p>
            <a:pPr rtl="0"/>
            <a:r>
              <a:rPr lang="en-US" sz="1200" b="0" dirty="0" smtClean="0"/>
              <a:t>It is true, as verse 10 has said, that the ‘body is dead </a:t>
            </a:r>
          </a:p>
          <a:p>
            <a:pPr rtl="0"/>
            <a:r>
              <a:rPr lang="en-US" sz="1200" b="0" dirty="0" smtClean="0"/>
              <a:t>because of sin.’ But although we die we shall all </a:t>
            </a:r>
          </a:p>
          <a:p>
            <a:pPr rtl="0"/>
            <a:r>
              <a:rPr lang="en-US" sz="1200" b="0" dirty="0" smtClean="0"/>
              <a:t>nevertheless rise again. The text says that ‘if the Spirit of </a:t>
            </a:r>
          </a:p>
          <a:p>
            <a:pPr rtl="0"/>
            <a:r>
              <a:rPr lang="en-US" sz="1200" b="0" dirty="0" smtClean="0"/>
              <a:t>him who raised Jesus from the dead is living in you, he </a:t>
            </a:r>
          </a:p>
          <a:p>
            <a:pPr rtl="0"/>
            <a:r>
              <a:rPr lang="en-US" sz="1200" b="0" dirty="0" smtClean="0"/>
              <a:t>who raised Christ from the dead will also give life to your </a:t>
            </a:r>
          </a:p>
          <a:p>
            <a:pPr rtl="0"/>
            <a:r>
              <a:rPr lang="en-US" sz="1200" b="0" dirty="0" smtClean="0"/>
              <a:t>mortal bodies through his Spirit, who lives in you.’</a:t>
            </a:r>
          </a:p>
          <a:p>
            <a:pPr rtl="0"/>
            <a:endParaRPr lang="en-US" sz="1200" b="0" dirty="0" smtClean="0"/>
          </a:p>
          <a:p>
            <a:pPr rtl="0"/>
            <a:r>
              <a:rPr lang="en-US" sz="1200" dirty="0" smtClean="0"/>
              <a:t>“There are two common mistakes in the interpretation </a:t>
            </a:r>
          </a:p>
          <a:p>
            <a:pPr rtl="0"/>
            <a:r>
              <a:rPr lang="en-US" sz="1200" dirty="0" smtClean="0"/>
              <a:t>of this verse that we should not fall into....</a:t>
            </a:r>
          </a:p>
          <a:p>
            <a:pPr rtl="0"/>
            <a:endParaRPr lang="en-US" sz="1200" dirty="0" smtClean="0"/>
          </a:p>
          <a:p>
            <a:pPr rtl="0"/>
            <a:r>
              <a:rPr lang="en-US" sz="1200" dirty="0" smtClean="0"/>
              <a:t>“The first misunderstanding is that the text is speaking not</a:t>
            </a:r>
          </a:p>
          <a:p>
            <a:pPr rtl="0"/>
            <a:r>
              <a:rPr lang="en-US" sz="1200" dirty="0" smtClean="0"/>
              <a:t> of a future physical resurrection but of some kind of moral </a:t>
            </a:r>
          </a:p>
          <a:p>
            <a:pPr rtl="0"/>
            <a:r>
              <a:rPr lang="en-US" sz="1200" dirty="0" smtClean="0"/>
              <a:t>resurrection now. </a:t>
            </a:r>
          </a:p>
          <a:p>
            <a:pPr rtl="0"/>
            <a:endParaRPr lang="en-US" sz="1200" dirty="0" smtClean="0"/>
          </a:p>
          <a:p>
            <a:pPr rtl="0"/>
            <a:r>
              <a:rPr lang="en-US" sz="1200" dirty="0" smtClean="0"/>
              <a:t>“True, there is a kind of ‘resurrection’ in which we who have </a:t>
            </a:r>
          </a:p>
          <a:p>
            <a:pPr rtl="0"/>
            <a:r>
              <a:rPr lang="en-US" sz="1200" dirty="0" smtClean="0"/>
              <a:t>been dead in sin have been brought into newness of life and </a:t>
            </a:r>
          </a:p>
          <a:p>
            <a:pPr rtl="0"/>
            <a:r>
              <a:rPr lang="en-US" sz="1200" dirty="0" smtClean="0"/>
              <a:t>are now increasingly putting to death the deeds of the body </a:t>
            </a:r>
          </a:p>
          <a:p>
            <a:pPr rtl="0"/>
            <a:r>
              <a:rPr lang="en-US" sz="1200" dirty="0" smtClean="0"/>
              <a:t>and living to Christ and righteousness. </a:t>
            </a:r>
          </a:p>
          <a:p>
            <a:pPr rtl="0"/>
            <a:endParaRPr lang="en-US" sz="1200" dirty="0" smtClean="0"/>
          </a:p>
          <a:p>
            <a:pPr rtl="0"/>
            <a:r>
              <a:rPr lang="en-US" sz="1200" dirty="0" smtClean="0"/>
              <a:t>“But that is not what Paul is thinking of here. The </a:t>
            </a:r>
          </a:p>
          <a:p>
            <a:pPr rtl="0"/>
            <a:r>
              <a:rPr lang="en-US" sz="1200" dirty="0" smtClean="0"/>
              <a:t>comparison between the resurrection of Christ and our own </a:t>
            </a:r>
          </a:p>
          <a:p>
            <a:pPr rtl="0"/>
            <a:r>
              <a:rPr lang="en-US" sz="1200" dirty="0" smtClean="0"/>
              <a:t>resurrection makes his real meaning clear. The point is that </a:t>
            </a:r>
          </a:p>
          <a:p>
            <a:pPr rtl="0"/>
            <a:r>
              <a:rPr lang="en-US" sz="1200" dirty="0" smtClean="0"/>
              <a:t>God will raise us just as he raised Jesus.</a:t>
            </a:r>
          </a:p>
          <a:p>
            <a:pPr rtl="0"/>
            <a:endParaRPr lang="en-US" sz="1200" dirty="0" smtClean="0"/>
          </a:p>
          <a:p>
            <a:pPr rtl="0"/>
            <a:r>
              <a:rPr lang="en-US" sz="1200" dirty="0" smtClean="0"/>
              <a:t>“The second mistake is to think of this in terms of ‘faith </a:t>
            </a:r>
          </a:p>
          <a:p>
            <a:pPr rtl="0"/>
            <a:r>
              <a:rPr lang="en-US" sz="1200" dirty="0" smtClean="0"/>
              <a:t>healing,’ which some have done, supposing it to be a </a:t>
            </a:r>
          </a:p>
          <a:p>
            <a:pPr rtl="0"/>
            <a:r>
              <a:rPr lang="en-US" sz="1200" dirty="0" smtClean="0"/>
              <a:t>promise of perfect health for those who believe God will </a:t>
            </a:r>
          </a:p>
          <a:p>
            <a:pPr rtl="0"/>
            <a:r>
              <a:rPr lang="en-US" sz="1200" dirty="0" smtClean="0"/>
              <a:t>heal them. This idea is simply foreign to the context.</a:t>
            </a:r>
          </a:p>
          <a:p>
            <a:pPr rtl="0"/>
            <a:endParaRPr lang="en-US" sz="1200" dirty="0" smtClean="0"/>
          </a:p>
          <a:p>
            <a:pPr rtl="0"/>
            <a:r>
              <a:rPr lang="en-US" sz="1200" dirty="0" smtClean="0"/>
              <a:t>“The verse is speaking about a future resurrection, and it is </a:t>
            </a:r>
          </a:p>
          <a:p>
            <a:pPr rtl="0"/>
            <a:r>
              <a:rPr lang="en-US" sz="1200" dirty="0" smtClean="0"/>
              <a:t>regarding it as certain for all who are in Christ. Indeed, it </a:t>
            </a:r>
          </a:p>
          <a:p>
            <a:pPr rtl="0"/>
            <a:r>
              <a:rPr lang="en-US" sz="1200" dirty="0" smtClean="0"/>
              <a:t>could hardly be stated with greater certainty, for in </a:t>
            </a:r>
          </a:p>
          <a:p>
            <a:pPr rtl="0"/>
            <a:r>
              <a:rPr lang="en-US" sz="1200" dirty="0" smtClean="0"/>
              <a:t>developing the point the apostle brings in each member of </a:t>
            </a:r>
          </a:p>
          <a:p>
            <a:pPr rtl="0"/>
            <a:r>
              <a:rPr lang="en-US" sz="1200" dirty="0" smtClean="0"/>
              <a:t>the Trinity, as if to say that our final resurrection is as </a:t>
            </a:r>
          </a:p>
          <a:p>
            <a:pPr rtl="0"/>
            <a:r>
              <a:rPr lang="en-US" sz="1200" dirty="0" smtClean="0"/>
              <a:t>certain as God himself. </a:t>
            </a:r>
          </a:p>
          <a:p>
            <a:pPr rtl="0"/>
            <a:endParaRPr lang="en-US" sz="1200" dirty="0" smtClean="0"/>
          </a:p>
          <a:p>
            <a:pPr rtl="0"/>
            <a:r>
              <a:rPr lang="en-US" sz="1200" dirty="0" smtClean="0"/>
              <a:t>“Earlier we had a statement relating to the deity of Christ. </a:t>
            </a:r>
          </a:p>
          <a:p>
            <a:pPr rtl="0"/>
            <a:r>
              <a:rPr lang="en-US" sz="1200" dirty="0" smtClean="0"/>
              <a:t>When Paul spoke of the Holy Spirit he spoke of him as both </a:t>
            </a:r>
          </a:p>
          <a:p>
            <a:pPr rtl="0"/>
            <a:r>
              <a:rPr lang="en-US" sz="1200" dirty="0" smtClean="0"/>
              <a:t>‘the Spirit of God’ and ‘the Spirit of Christ’... Things equal to </a:t>
            </a:r>
          </a:p>
          <a:p>
            <a:pPr rtl="0"/>
            <a:r>
              <a:rPr lang="en-US" sz="1200" dirty="0" smtClean="0"/>
              <a:t>the same thing are equal to each other. </a:t>
            </a:r>
          </a:p>
          <a:p>
            <a:pPr rtl="0"/>
            <a:endParaRPr lang="en-US" sz="1200" dirty="0" smtClean="0"/>
          </a:p>
          <a:p>
            <a:pPr rtl="0"/>
            <a:r>
              <a:rPr lang="en-US" sz="1200" dirty="0" smtClean="0"/>
              <a:t>“So these two verses together assert Christ’s deity. </a:t>
            </a:r>
          </a:p>
          <a:p>
            <a:pPr rtl="0"/>
            <a:endParaRPr lang="en-US" sz="1200" dirty="0" smtClean="0"/>
          </a:p>
          <a:p>
            <a:pPr rtl="0"/>
            <a:r>
              <a:rPr lang="en-US" sz="1200" dirty="0" smtClean="0"/>
              <a:t>“Here, however, it is not just the divine Christ but also the </a:t>
            </a:r>
          </a:p>
          <a:p>
            <a:pPr rtl="0"/>
            <a:r>
              <a:rPr lang="en-US" sz="1200" dirty="0" smtClean="0"/>
              <a:t>divine Father and divine Spirit who are in view. All three </a:t>
            </a:r>
          </a:p>
          <a:p>
            <a:pPr rtl="0"/>
            <a:r>
              <a:rPr lang="en-US" sz="1200" dirty="0" smtClean="0"/>
              <a:t>combine to guarantee our final resurrection. </a:t>
            </a:r>
          </a:p>
          <a:p>
            <a:pPr rtl="0"/>
            <a:endParaRPr lang="en-US" sz="1200" dirty="0" smtClean="0"/>
          </a:p>
          <a:p>
            <a:pPr rtl="0"/>
            <a:r>
              <a:rPr lang="en-US" sz="1200" dirty="0" smtClean="0"/>
              <a:t>“At the </a:t>
            </a:r>
            <a:r>
              <a:rPr lang="en-US" sz="1200" kern="1200" dirty="0" smtClean="0">
                <a:solidFill>
                  <a:schemeClr val="tx1"/>
                </a:solidFill>
                <a:latin typeface="+mn-lt"/>
                <a:ea typeface="+mn-ea"/>
                <a:cs typeface="+mn-cs"/>
              </a:rPr>
              <a:t>resurrection, being freed completely from sin’s </a:t>
            </a:r>
          </a:p>
          <a:p>
            <a:pPr rtl="0"/>
            <a:r>
              <a:rPr lang="en-US" sz="1200" kern="1200" dirty="0" smtClean="0">
                <a:solidFill>
                  <a:schemeClr val="tx1"/>
                </a:solidFill>
                <a:latin typeface="+mn-lt"/>
                <a:ea typeface="+mn-ea"/>
                <a:cs typeface="+mn-cs"/>
              </a:rPr>
              <a:t>dread penalty, power, and presence, we shall be with </a:t>
            </a:r>
          </a:p>
          <a:p>
            <a:pPr rtl="0"/>
            <a:r>
              <a:rPr lang="en-US" sz="1200" kern="1200" dirty="0" smtClean="0">
                <a:solidFill>
                  <a:schemeClr val="tx1"/>
                </a:solidFill>
                <a:latin typeface="+mn-lt"/>
                <a:ea typeface="+mn-ea"/>
                <a:cs typeface="+mn-cs"/>
              </a:rPr>
              <a:t>God in heaven forever.</a:t>
            </a:r>
          </a:p>
          <a:p>
            <a:pPr rtl="0"/>
            <a:endParaRPr lang="en-US" sz="1200" dirty="0" smtClean="0"/>
          </a:p>
          <a:p>
            <a:pPr rtl="0"/>
            <a:r>
              <a:rPr lang="en-US" sz="1200" dirty="0" smtClean="0"/>
              <a:t>“Such is the past, present, and future of the Christian.”</a:t>
            </a:r>
          </a:p>
          <a:p>
            <a:pPr rtl="0"/>
            <a:endParaRPr lang="en-US" dirty="0" smtClean="0"/>
          </a:p>
          <a:p>
            <a:pPr rtl="0"/>
            <a:r>
              <a:rPr lang="en-US" dirty="0" smtClean="0"/>
              <a:t>-----</a:t>
            </a:r>
          </a:p>
          <a:p>
            <a:pPr rtl="0"/>
            <a:endParaRPr lang="en-US"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(Vol. 2, </a:t>
            </a:r>
          </a:p>
          <a:p>
            <a:r>
              <a:rPr lang="en-US" b="0" i="0" u="none" strike="noStrike" baseline="0" dirty="0" smtClean="0"/>
              <a:t>pp. 818–819). Grand Rapids, MI: Baker 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354940347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egeiro</a:t>
            </a:r>
            <a:r>
              <a:rPr lang="en-US" dirty="0" smtClean="0"/>
              <a:t> means </a:t>
            </a:r>
            <a:r>
              <a:rPr lang="en-US" sz="1200" b="0" dirty="0" smtClean="0"/>
              <a:t>to</a:t>
            </a:r>
            <a:r>
              <a:rPr lang="en-US" sz="1200" b="0" i="0" dirty="0" smtClean="0"/>
              <a:t> cause to return to life;</a:t>
            </a:r>
            <a:r>
              <a:rPr lang="en-US" sz="1200" b="0" i="0" baseline="0" dirty="0" smtClean="0"/>
              <a:t> </a:t>
            </a:r>
          </a:p>
          <a:p>
            <a:r>
              <a:rPr lang="en-US" sz="1200" b="0" i="0" baseline="0" dirty="0" smtClean="0"/>
              <a:t>that is</a:t>
            </a:r>
            <a:r>
              <a:rPr lang="en-US" sz="1200" b="0" i="0" dirty="0" smtClean="0"/>
              <a:t>, to raise up.</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3549403470"/>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620226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11/1/2015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11/1/2015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11/1/2015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11/1/2015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8:1-11</a:t>
            </a:r>
            <a:r>
              <a:rPr lang="en-US" sz="3600" dirty="0" smtClean="0"/>
              <a:t/>
            </a:r>
            <a:br>
              <a:rPr lang="en-US" sz="3600" dirty="0" smtClean="0"/>
            </a:br>
            <a:r>
              <a:rPr lang="en-US" sz="3600" dirty="0" smtClean="0"/>
              <a:t>---</a:t>
            </a:r>
            <a:br>
              <a:rPr lang="en-US" sz="3600" dirty="0" smtClean="0"/>
            </a:br>
            <a:r>
              <a:rPr lang="en-US" sz="3600" dirty="0" smtClean="0"/>
              <a:t>Life in the Spirit</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8:1 (KJV)</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There </a:t>
            </a:r>
            <a:r>
              <a:rPr lang="en-US" dirty="0"/>
              <a:t>is therefore now no condemnation to them which are in Christ Jesus, </a:t>
            </a:r>
            <a:r>
              <a:rPr lang="en-US" b="1" dirty="0">
                <a:solidFill>
                  <a:srgbClr val="00B050"/>
                </a:solidFill>
              </a:rPr>
              <a:t>who walk not after the flesh, but after the Spirit.</a:t>
            </a:r>
          </a:p>
        </p:txBody>
      </p:sp>
    </p:spTree>
    <p:extLst>
      <p:ext uri="{BB962C8B-B14F-4D97-AF65-F5344CB8AC3E}">
        <p14:creationId xmlns:p14="http://schemas.microsoft.com/office/powerpoint/2010/main" val="419964409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ζῳοποιέω</a:t>
            </a:r>
            <a:endParaRPr lang="en-US" dirty="0"/>
          </a:p>
          <a:p>
            <a:pPr marL="0" indent="0">
              <a:buNone/>
            </a:pPr>
            <a:r>
              <a:rPr lang="en-US" dirty="0" smtClean="0"/>
              <a:t>				(</a:t>
            </a:r>
            <a:r>
              <a:rPr lang="en-US" dirty="0" err="1" smtClean="0"/>
              <a:t>zōopoie</a:t>
            </a:r>
            <a:r>
              <a:rPr lang="en-US" dirty="0" err="1"/>
              <a:t>ō</a:t>
            </a:r>
            <a:r>
              <a:rPr lang="en-US" dirty="0" smtClean="0"/>
              <a:t>)</a:t>
            </a:r>
          </a:p>
          <a:p>
            <a:pPr marL="0" indent="0">
              <a:buNone/>
            </a:pPr>
            <a:endParaRPr lang="en-US" dirty="0"/>
          </a:p>
          <a:p>
            <a:pPr marL="0" indent="0">
              <a:buNone/>
            </a:pPr>
            <a:r>
              <a:rPr lang="en-US" baseline="30000" dirty="0" smtClean="0"/>
              <a:t>11</a:t>
            </a:r>
            <a:r>
              <a:rPr lang="en-US" dirty="0" smtClean="0"/>
              <a:t> </a:t>
            </a:r>
            <a:r>
              <a:rPr lang="en-US" dirty="0"/>
              <a:t>And if the Spirit of him who raised Jesus from the dead is living in you, he who raised Christ from the dead will also give life to your mortal bodies through his Spirit, who lives in you. </a:t>
            </a:r>
          </a:p>
        </p:txBody>
      </p:sp>
      <p:sp>
        <p:nvSpPr>
          <p:cNvPr id="4" name="Rounded Rectangle 3"/>
          <p:cNvSpPr/>
          <p:nvPr/>
        </p:nvSpPr>
        <p:spPr>
          <a:xfrm>
            <a:off x="4043966" y="2112135"/>
            <a:ext cx="2112135" cy="13522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53059" y="4984124"/>
            <a:ext cx="1390918"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048518" y="3464417"/>
            <a:ext cx="51516" cy="15197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49045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6:63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ζῳοποιέω</a:t>
            </a:r>
            <a:endParaRPr lang="en-US" dirty="0"/>
          </a:p>
          <a:p>
            <a:pPr marL="0" indent="0">
              <a:buNone/>
            </a:pPr>
            <a:r>
              <a:rPr lang="en-US" dirty="0"/>
              <a:t>		(</a:t>
            </a:r>
            <a:r>
              <a:rPr lang="en-US" dirty="0" err="1"/>
              <a:t>zōopoieō</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The </a:t>
            </a:r>
            <a:r>
              <a:rPr lang="en-US" dirty="0">
                <a:solidFill>
                  <a:srgbClr val="FF0000"/>
                </a:solidFill>
              </a:rPr>
              <a:t>Spirit gives life; the flesh counts for nothing. The words I have spoken to you are spirit and they are life.</a:t>
            </a:r>
            <a:endParaRPr lang="en-US" dirty="0">
              <a:solidFill>
                <a:srgbClr val="FF0000"/>
              </a:solidFill>
            </a:endParaRPr>
          </a:p>
        </p:txBody>
      </p:sp>
      <p:sp>
        <p:nvSpPr>
          <p:cNvPr id="4" name="Rounded Rectangle 3"/>
          <p:cNvSpPr/>
          <p:nvPr/>
        </p:nvSpPr>
        <p:spPr>
          <a:xfrm>
            <a:off x="2202287" y="2125015"/>
            <a:ext cx="2112135" cy="13522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76530" y="4597758"/>
            <a:ext cx="1545464"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949262" y="3477297"/>
            <a:ext cx="309093" cy="112046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3:18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ζῳοποιέω</a:t>
            </a:r>
            <a:endParaRPr lang="en-US" dirty="0"/>
          </a:p>
          <a:p>
            <a:pPr marL="0" indent="0">
              <a:buNone/>
            </a:pPr>
            <a:r>
              <a:rPr lang="en-US" dirty="0"/>
              <a:t>			</a:t>
            </a:r>
            <a:r>
              <a:rPr lang="en-US" dirty="0" smtClean="0"/>
              <a:t>	</a:t>
            </a:r>
            <a:r>
              <a:rPr lang="en-US" dirty="0"/>
              <a:t>	(</a:t>
            </a:r>
            <a:r>
              <a:rPr lang="en-US" dirty="0" err="1"/>
              <a:t>zōopoieō</a:t>
            </a:r>
            <a:r>
              <a:rPr lang="en-US" dirty="0"/>
              <a:t>)</a:t>
            </a:r>
          </a:p>
          <a:p>
            <a:pPr marL="0" indent="0">
              <a:buNone/>
            </a:pPr>
            <a:endParaRPr lang="en-US" dirty="0"/>
          </a:p>
          <a:p>
            <a:pPr marL="0" indent="0">
              <a:buNone/>
            </a:pPr>
            <a:r>
              <a:rPr lang="en-US" dirty="0" smtClean="0"/>
              <a:t>For </a:t>
            </a:r>
            <a:r>
              <a:rPr lang="en-US" dirty="0"/>
              <a:t>Christ died for sins once for all, the righteous for the unrighteous, to bring you to God. He was put to death in the body but made alive by the Spirit,</a:t>
            </a:r>
            <a:endParaRPr lang="en-US" dirty="0"/>
          </a:p>
        </p:txBody>
      </p:sp>
      <p:sp>
        <p:nvSpPr>
          <p:cNvPr id="4" name="Rounded Rectangle 3"/>
          <p:cNvSpPr/>
          <p:nvPr/>
        </p:nvSpPr>
        <p:spPr>
          <a:xfrm>
            <a:off x="4919730" y="2099257"/>
            <a:ext cx="2112135" cy="13522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54580" y="5009882"/>
            <a:ext cx="1931831" cy="4378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975798" y="3451539"/>
            <a:ext cx="244698" cy="15583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θνητός</a:t>
            </a:r>
            <a:endParaRPr lang="en-US" dirty="0"/>
          </a:p>
          <a:p>
            <a:pPr marL="0" indent="0">
              <a:buNone/>
            </a:pPr>
            <a:r>
              <a:rPr lang="en-US" dirty="0" smtClean="0"/>
              <a:t>							(</a:t>
            </a:r>
            <a:r>
              <a:rPr lang="en-US" dirty="0" err="1" smtClean="0"/>
              <a:t>thn</a:t>
            </a:r>
            <a:r>
              <a:rPr lang="en-US" dirty="0" err="1"/>
              <a:t>ē</a:t>
            </a:r>
            <a:r>
              <a:rPr lang="en-US" dirty="0" err="1" smtClean="0"/>
              <a:t>tos</a:t>
            </a:r>
            <a:r>
              <a:rPr lang="en-US" dirty="0" smtClean="0"/>
              <a:t>)</a:t>
            </a:r>
          </a:p>
          <a:p>
            <a:pPr marL="0" indent="0">
              <a:buNone/>
            </a:pPr>
            <a:endParaRPr lang="en-US" dirty="0"/>
          </a:p>
          <a:p>
            <a:pPr marL="0" indent="0">
              <a:buNone/>
            </a:pPr>
            <a:r>
              <a:rPr lang="en-US" baseline="30000" dirty="0" smtClean="0"/>
              <a:t>11</a:t>
            </a:r>
            <a:r>
              <a:rPr lang="en-US" dirty="0" smtClean="0"/>
              <a:t> </a:t>
            </a:r>
            <a:r>
              <a:rPr lang="en-US" dirty="0"/>
              <a:t>And if the Spirit of him who raised Jesus from the dead is living in you, he who raised Christ from the dead will also give life to your mortal bodies through his Spirit, who lives in you. </a:t>
            </a:r>
          </a:p>
        </p:txBody>
      </p:sp>
      <p:sp>
        <p:nvSpPr>
          <p:cNvPr id="4" name="Rounded Rectangle 3"/>
          <p:cNvSpPr/>
          <p:nvPr/>
        </p:nvSpPr>
        <p:spPr>
          <a:xfrm>
            <a:off x="6748530" y="2137893"/>
            <a:ext cx="1944709"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18986" y="4958366"/>
            <a:ext cx="1197735" cy="4765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7617854" y="3412901"/>
            <a:ext cx="103031" cy="154546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49045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4:11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θνητός</a:t>
            </a:r>
            <a:endParaRPr lang="en-US" dirty="0"/>
          </a:p>
          <a:p>
            <a:pPr marL="0" indent="0">
              <a:buNone/>
            </a:pPr>
            <a:r>
              <a:rPr lang="en-US" dirty="0"/>
              <a:t>		(</a:t>
            </a:r>
            <a:r>
              <a:rPr lang="en-US" dirty="0" err="1"/>
              <a:t>thnētos</a:t>
            </a:r>
            <a:r>
              <a:rPr lang="en-US" dirty="0"/>
              <a:t>)</a:t>
            </a:r>
          </a:p>
          <a:p>
            <a:pPr marL="0" indent="0">
              <a:buNone/>
            </a:pPr>
            <a:endParaRPr lang="en-US" dirty="0"/>
          </a:p>
          <a:p>
            <a:pPr marL="0" indent="0">
              <a:buNone/>
            </a:pPr>
            <a:r>
              <a:rPr lang="en-US" dirty="0" smtClean="0"/>
              <a:t>For </a:t>
            </a:r>
            <a:r>
              <a:rPr lang="en-US" dirty="0"/>
              <a:t>we who are alive are always being given over to death for Jesus’ sake, so that his life may be revealed in our mortal body.</a:t>
            </a:r>
            <a:endParaRPr lang="en-US" dirty="0"/>
          </a:p>
        </p:txBody>
      </p:sp>
      <p:sp>
        <p:nvSpPr>
          <p:cNvPr id="4" name="Rounded Rectangle 3"/>
          <p:cNvSpPr/>
          <p:nvPr/>
        </p:nvSpPr>
        <p:spPr>
          <a:xfrm>
            <a:off x="2189409" y="2163651"/>
            <a:ext cx="1944709"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78051" y="5009882"/>
            <a:ext cx="1236372" cy="425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161764" y="3438659"/>
            <a:ext cx="534473" cy="15712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15:53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θνητός</a:t>
            </a:r>
            <a:endParaRPr lang="en-US" dirty="0"/>
          </a:p>
          <a:p>
            <a:pPr marL="0" indent="0">
              <a:buNone/>
            </a:pPr>
            <a:r>
              <a:rPr lang="en-US" dirty="0" smtClean="0"/>
              <a:t>	</a:t>
            </a:r>
            <a:r>
              <a:rPr lang="en-US" dirty="0"/>
              <a:t>		(</a:t>
            </a:r>
            <a:r>
              <a:rPr lang="en-US" dirty="0" err="1"/>
              <a:t>thnētos</a:t>
            </a:r>
            <a:r>
              <a:rPr lang="en-US" dirty="0"/>
              <a:t>)</a:t>
            </a:r>
          </a:p>
          <a:p>
            <a:pPr marL="0" indent="0">
              <a:buNone/>
            </a:pPr>
            <a:endParaRPr lang="en-US" dirty="0"/>
          </a:p>
          <a:p>
            <a:pPr marL="0" indent="0">
              <a:buNone/>
            </a:pPr>
            <a:endParaRPr lang="en-US" dirty="0" smtClean="0"/>
          </a:p>
          <a:p>
            <a:pPr marL="0" indent="0">
              <a:buNone/>
            </a:pPr>
            <a:r>
              <a:rPr lang="en-US" dirty="0" smtClean="0"/>
              <a:t>For </a:t>
            </a:r>
            <a:r>
              <a:rPr lang="en-US" dirty="0"/>
              <a:t>the perishable must clothe itself with the imperishable, and the mortal with immortality.</a:t>
            </a:r>
            <a:endParaRPr lang="en-US" dirty="0"/>
          </a:p>
        </p:txBody>
      </p:sp>
      <p:sp>
        <p:nvSpPr>
          <p:cNvPr id="4" name="Rounded Rectangle 3"/>
          <p:cNvSpPr/>
          <p:nvPr/>
        </p:nvSpPr>
        <p:spPr>
          <a:xfrm>
            <a:off x="3116688" y="2150773"/>
            <a:ext cx="1944709"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98513" y="5125792"/>
            <a:ext cx="1236372" cy="425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089043" y="3425781"/>
            <a:ext cx="727656" cy="170001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4:14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because </a:t>
            </a:r>
            <a:r>
              <a:rPr lang="en-US" dirty="0"/>
              <a:t>we know that the one who </a:t>
            </a:r>
            <a:r>
              <a:rPr lang="en-US" b="1" dirty="0">
                <a:solidFill>
                  <a:schemeClr val="accent6">
                    <a:lumMod val="75000"/>
                  </a:schemeClr>
                </a:solidFill>
              </a:rPr>
              <a:t>raised</a:t>
            </a:r>
            <a:r>
              <a:rPr lang="en-US" dirty="0"/>
              <a:t> the Lord Jesus from the dead will also </a:t>
            </a:r>
            <a:r>
              <a:rPr lang="en-US" b="1" dirty="0">
                <a:solidFill>
                  <a:schemeClr val="accent6">
                    <a:lumMod val="75000"/>
                  </a:schemeClr>
                </a:solidFill>
              </a:rPr>
              <a:t>raise</a:t>
            </a:r>
            <a:r>
              <a:rPr lang="en-US" dirty="0"/>
              <a:t> us with Jesus and present us with you in his presence.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Philippians 3:21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who</a:t>
            </a:r>
            <a:r>
              <a:rPr lang="en-US" dirty="0"/>
              <a:t>, by the power that enables him to bring everything under his control, will transform </a:t>
            </a:r>
            <a:r>
              <a:rPr lang="en-US" b="1" dirty="0">
                <a:solidFill>
                  <a:schemeClr val="accent6">
                    <a:lumMod val="75000"/>
                  </a:schemeClr>
                </a:solidFill>
              </a:rPr>
              <a:t>our lowly bodies</a:t>
            </a:r>
            <a:r>
              <a:rPr lang="en-US" dirty="0"/>
              <a:t> so that they </a:t>
            </a:r>
            <a:r>
              <a:rPr lang="en-US" b="1" dirty="0">
                <a:solidFill>
                  <a:schemeClr val="accent6">
                    <a:lumMod val="75000"/>
                  </a:schemeClr>
                </a:solidFill>
              </a:rPr>
              <a:t>will be like his </a:t>
            </a:r>
            <a:r>
              <a:rPr lang="en-US" b="1">
                <a:solidFill>
                  <a:schemeClr val="accent6">
                    <a:lumMod val="75000"/>
                  </a:schemeClr>
                </a:solidFill>
              </a:rPr>
              <a:t>glorious </a:t>
            </a:r>
            <a:r>
              <a:rPr lang="en-US" b="1" smtClean="0">
                <a:solidFill>
                  <a:schemeClr val="accent6">
                    <a:lumMod val="75000"/>
                  </a:schemeClr>
                </a:solidFill>
              </a:rPr>
              <a:t>body</a:t>
            </a:r>
            <a:r>
              <a:rPr lang="en-US" smtClean="0"/>
              <a:t>.</a:t>
            </a:r>
            <a:endParaRPr lang="en-US" b="1" dirty="0">
              <a:solidFill>
                <a:schemeClr val="accent6">
                  <a:lumMod val="75000"/>
                </a:schemeClr>
              </a:solidFill>
            </a:endParaRP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2" y="0"/>
            <a:ext cx="9155783" cy="6858000"/>
          </a:xfrm>
          <a:prstGeom prst="rect">
            <a:avLst/>
          </a:prstGeom>
        </p:spPr>
      </p:pic>
    </p:spTree>
    <p:extLst>
      <p:ext uri="{BB962C8B-B14F-4D97-AF65-F5344CB8AC3E}">
        <p14:creationId xmlns:p14="http://schemas.microsoft.com/office/powerpoint/2010/main" val="2008358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  -  NIV &amp; KJV</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b="1" dirty="0" smtClean="0"/>
              <a:t>NIV:</a:t>
            </a:r>
            <a:r>
              <a:rPr lang="en-US" dirty="0" smtClean="0"/>
              <a:t> </a:t>
            </a:r>
            <a:r>
              <a:rPr lang="en-US" baseline="30000" dirty="0" smtClean="0"/>
              <a:t>1</a:t>
            </a:r>
            <a:r>
              <a:rPr lang="en-US" dirty="0" smtClean="0"/>
              <a:t> </a:t>
            </a:r>
            <a:r>
              <a:rPr lang="en-US" dirty="0"/>
              <a:t>Therefore, there is now no condemnation for those who are in Christ Jesus, </a:t>
            </a:r>
            <a:r>
              <a:rPr lang="en-US" b="1" dirty="0" smtClean="0">
                <a:solidFill>
                  <a:schemeClr val="accent6">
                    <a:lumMod val="75000"/>
                  </a:schemeClr>
                </a:solidFill>
              </a:rPr>
              <a:t>_ _ _ _ _</a:t>
            </a:r>
            <a:endParaRPr lang="en-US" b="1" dirty="0">
              <a:solidFill>
                <a:schemeClr val="accent6">
                  <a:lumMod val="75000"/>
                </a:schemeClr>
              </a:solidFill>
            </a:endParaRPr>
          </a:p>
          <a:p>
            <a:pPr marL="0" indent="0">
              <a:buNone/>
            </a:pPr>
            <a:endParaRPr lang="en-US" sz="2400" dirty="0" smtClean="0"/>
          </a:p>
          <a:p>
            <a:pPr marL="0" indent="0">
              <a:buNone/>
            </a:pPr>
            <a:endParaRPr lang="en-US" sz="2400" dirty="0"/>
          </a:p>
          <a:p>
            <a:pPr marL="0" indent="0">
              <a:buNone/>
            </a:pPr>
            <a:r>
              <a:rPr lang="en-US" b="1" dirty="0" smtClean="0"/>
              <a:t>KJV</a:t>
            </a:r>
            <a:r>
              <a:rPr lang="en-US" dirty="0" smtClean="0"/>
              <a:t>: </a:t>
            </a:r>
            <a:r>
              <a:rPr lang="en-US" baseline="30000" dirty="0" smtClean="0"/>
              <a:t>1</a:t>
            </a:r>
            <a:r>
              <a:rPr lang="en-US" dirty="0" smtClean="0"/>
              <a:t> There </a:t>
            </a:r>
            <a:r>
              <a:rPr lang="en-US" dirty="0"/>
              <a:t>is therefore now no condemnation to them which are in Christ Jesus, </a:t>
            </a:r>
            <a:r>
              <a:rPr lang="en-US" b="1" dirty="0">
                <a:solidFill>
                  <a:srgbClr val="00B050"/>
                </a:solidFill>
              </a:rPr>
              <a:t>who walk not after the flesh, but after the </a:t>
            </a:r>
            <a:r>
              <a:rPr lang="en-US" b="1" dirty="0" smtClean="0">
                <a:solidFill>
                  <a:srgbClr val="00B050"/>
                </a:solidFill>
              </a:rPr>
              <a:t>Spirit.</a:t>
            </a:r>
          </a:p>
        </p:txBody>
      </p:sp>
    </p:spTree>
    <p:extLst>
      <p:ext uri="{BB962C8B-B14F-4D97-AF65-F5344CB8AC3E}">
        <p14:creationId xmlns:p14="http://schemas.microsoft.com/office/powerpoint/2010/main" val="701528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8:4  -  NIV &amp; KJV</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b="1" dirty="0" smtClean="0"/>
              <a:t>NIV:</a:t>
            </a:r>
            <a:r>
              <a:rPr lang="en-US" dirty="0" smtClean="0"/>
              <a:t> </a:t>
            </a:r>
            <a:r>
              <a:rPr lang="en-US" baseline="30000" dirty="0" smtClean="0"/>
              <a:t>4</a:t>
            </a:r>
            <a:r>
              <a:rPr lang="en-US" dirty="0" smtClean="0"/>
              <a:t> </a:t>
            </a:r>
            <a:r>
              <a:rPr lang="en-US" dirty="0"/>
              <a:t>in order that the righteous requirements of the law might be fully met in us, </a:t>
            </a:r>
            <a:r>
              <a:rPr lang="en-US" b="1" dirty="0">
                <a:solidFill>
                  <a:schemeClr val="accent6">
                    <a:lumMod val="75000"/>
                  </a:schemeClr>
                </a:solidFill>
              </a:rPr>
              <a:t>who do not live according to the sinful nature but according to the Spirit.</a:t>
            </a:r>
          </a:p>
          <a:p>
            <a:pPr marL="0" indent="0">
              <a:buNone/>
            </a:pPr>
            <a:endParaRPr lang="en-US" baseline="30000" dirty="0" smtClean="0"/>
          </a:p>
          <a:p>
            <a:pPr marL="0" indent="0">
              <a:buNone/>
            </a:pPr>
            <a:r>
              <a:rPr lang="en-US" b="1" dirty="0" smtClean="0"/>
              <a:t>KJV</a:t>
            </a:r>
            <a:r>
              <a:rPr lang="en-US" dirty="0" smtClean="0"/>
              <a:t>: </a:t>
            </a:r>
            <a:r>
              <a:rPr lang="en-US" baseline="30000" dirty="0" smtClean="0"/>
              <a:t>4</a:t>
            </a:r>
            <a:r>
              <a:rPr lang="en-US" dirty="0" smtClean="0"/>
              <a:t> That </a:t>
            </a:r>
            <a:r>
              <a:rPr lang="en-US" dirty="0"/>
              <a:t>the righteousness of the law might be fulfilled in us, </a:t>
            </a:r>
            <a:r>
              <a:rPr lang="en-US" b="1" dirty="0">
                <a:solidFill>
                  <a:srgbClr val="00B050"/>
                </a:solidFill>
              </a:rPr>
              <a:t>who walk not after the flesh, but after the Spirit</a:t>
            </a:r>
            <a:r>
              <a:rPr lang="en-US" b="1" dirty="0" smtClean="0">
                <a:solidFill>
                  <a:srgbClr val="00B050"/>
                </a:solidFill>
              </a:rPr>
              <a:t>.</a:t>
            </a:r>
            <a:endParaRPr lang="en-US" b="1" dirty="0">
              <a:solidFill>
                <a:srgbClr val="00B050"/>
              </a:solidFill>
            </a:endParaRPr>
          </a:p>
        </p:txBody>
      </p:sp>
    </p:spTree>
    <p:extLst>
      <p:ext uri="{BB962C8B-B14F-4D97-AF65-F5344CB8AC3E}">
        <p14:creationId xmlns:p14="http://schemas.microsoft.com/office/powerpoint/2010/main" val="3764151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a:t>16 </a:t>
            </a:r>
            <a:r>
              <a:rPr lang="en-US" dirty="0"/>
              <a:t>So I say, </a:t>
            </a:r>
            <a:r>
              <a:rPr lang="en-US" b="1" dirty="0">
                <a:solidFill>
                  <a:schemeClr val="accent6">
                    <a:lumMod val="75000"/>
                  </a:schemeClr>
                </a:solidFill>
              </a:rPr>
              <a:t>live by the Spirit, and you will not gratify the desires of the sinful nature</a:t>
            </a:r>
            <a:r>
              <a:rPr lang="en-US" b="1" dirty="0" smtClean="0">
                <a:solidFill>
                  <a:schemeClr val="accent6">
                    <a:lumMod val="75000"/>
                  </a:schemeClr>
                </a:solidFill>
              </a:rPr>
              <a:t>.</a:t>
            </a:r>
            <a:endParaRPr lang="en-US" b="1" dirty="0">
              <a:solidFill>
                <a:schemeClr val="accent6">
                  <a:lumMod val="75000"/>
                </a:schemeClr>
              </a:solidFill>
            </a:endParaRPr>
          </a:p>
        </p:txBody>
      </p:sp>
    </p:spTree>
    <p:extLst>
      <p:ext uri="{BB962C8B-B14F-4D97-AF65-F5344CB8AC3E}">
        <p14:creationId xmlns:p14="http://schemas.microsoft.com/office/powerpoint/2010/main" val="407327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5:25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a:t>25 </a:t>
            </a:r>
            <a:r>
              <a:rPr lang="en-US" dirty="0"/>
              <a:t>Since </a:t>
            </a:r>
            <a:r>
              <a:rPr lang="en-US" b="1" dirty="0">
                <a:solidFill>
                  <a:schemeClr val="accent6">
                    <a:lumMod val="75000"/>
                  </a:schemeClr>
                </a:solidFill>
              </a:rPr>
              <a:t>we live by the Spirit</a:t>
            </a:r>
            <a:r>
              <a:rPr lang="en-US" dirty="0"/>
              <a:t>, let us keep in step with the Spirit. </a:t>
            </a:r>
          </a:p>
        </p:txBody>
      </p:sp>
    </p:spTree>
    <p:extLst>
      <p:ext uri="{BB962C8B-B14F-4D97-AF65-F5344CB8AC3E}">
        <p14:creationId xmlns:p14="http://schemas.microsoft.com/office/powerpoint/2010/main" val="22047988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 (NIV)</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Therefore, there is now no condemnation for those who are in Christ Jesus, </a:t>
            </a:r>
            <a:endParaRPr lang="en-US" dirty="0" smtClean="0"/>
          </a:p>
        </p:txBody>
      </p:sp>
    </p:spTree>
    <p:extLst>
      <p:ext uri="{BB962C8B-B14F-4D97-AF65-F5344CB8AC3E}">
        <p14:creationId xmlns:p14="http://schemas.microsoft.com/office/powerpoint/2010/main" val="3612062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ἆρα</a:t>
            </a:r>
            <a:endParaRPr lang="en-US" dirty="0" smtClean="0"/>
          </a:p>
          <a:p>
            <a:pPr marL="0" indent="0">
              <a:buNone/>
            </a:pPr>
            <a:r>
              <a:rPr lang="en-US" dirty="0" smtClean="0"/>
              <a:t>	(</a:t>
            </a:r>
            <a:r>
              <a:rPr lang="en-US" dirty="0" err="1" smtClean="0"/>
              <a:t>ara</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Therefore, there is now no condemnation for those who are in Christ Jesus, </a:t>
            </a:r>
            <a:endParaRPr lang="en-US" dirty="0" smtClean="0"/>
          </a:p>
        </p:txBody>
      </p:sp>
      <p:sp>
        <p:nvSpPr>
          <p:cNvPr id="4" name="Rounded Rectangle 3"/>
          <p:cNvSpPr/>
          <p:nvPr/>
        </p:nvSpPr>
        <p:spPr>
          <a:xfrm>
            <a:off x="1223493" y="2485623"/>
            <a:ext cx="1262130" cy="142955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8338" y="4842456"/>
            <a:ext cx="1790163" cy="4893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603420" y="3915177"/>
            <a:ext cx="251138" cy="92727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58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11:18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ἆρα</a:t>
            </a:r>
            <a:endParaRPr lang="en-US" dirty="0"/>
          </a:p>
          <a:p>
            <a:pPr marL="0" indent="0">
              <a:buNone/>
            </a:pPr>
            <a:r>
              <a:rPr lang="en-US" dirty="0" smtClean="0"/>
              <a:t>					</a:t>
            </a:r>
            <a:r>
              <a:rPr lang="en-US" dirty="0"/>
              <a:t>	(</a:t>
            </a:r>
            <a:r>
              <a:rPr lang="en-US" dirty="0" err="1"/>
              <a:t>ara</a:t>
            </a:r>
            <a:r>
              <a:rPr lang="en-US" dirty="0"/>
              <a:t>)</a:t>
            </a:r>
          </a:p>
          <a:p>
            <a:pPr marL="0" indent="0">
              <a:buNone/>
            </a:pPr>
            <a:endParaRPr lang="en-US" dirty="0"/>
          </a:p>
          <a:p>
            <a:pPr marL="0" indent="0">
              <a:buNone/>
            </a:pPr>
            <a:r>
              <a:rPr lang="en-US" dirty="0" smtClean="0"/>
              <a:t>When </a:t>
            </a:r>
            <a:r>
              <a:rPr lang="en-US" dirty="0"/>
              <a:t>they heard this, they had no further objections and praised God, saying, “So then, God has granted even the Gentiles repentance unto life.”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500" y="2075623"/>
            <a:ext cx="1285875"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503831" y="4481848"/>
            <a:ext cx="1584102" cy="4893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1026" idx="2"/>
          </p:cNvCxnSpPr>
          <p:nvPr/>
        </p:nvCxnSpPr>
        <p:spPr>
          <a:xfrm flipH="1" flipV="1">
            <a:off x="6439438" y="3526598"/>
            <a:ext cx="856444" cy="95525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κατάκριμα</a:t>
            </a:r>
            <a:endParaRPr lang="en-US" dirty="0" smtClean="0"/>
          </a:p>
          <a:p>
            <a:pPr marL="0" indent="0">
              <a:buNone/>
            </a:pPr>
            <a:r>
              <a:rPr lang="en-US" dirty="0" smtClean="0"/>
              <a:t>					(</a:t>
            </a:r>
            <a:r>
              <a:rPr lang="en-US" dirty="0" err="1" smtClean="0"/>
              <a:t>katakrima</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Therefore, there is now no condemnation for those who are in Christ Jesus, </a:t>
            </a:r>
            <a:endParaRPr lang="en-US" dirty="0" smtClean="0"/>
          </a:p>
        </p:txBody>
      </p:sp>
      <p:sp>
        <p:nvSpPr>
          <p:cNvPr id="4" name="Rounded Rectangle 3"/>
          <p:cNvSpPr/>
          <p:nvPr/>
        </p:nvSpPr>
        <p:spPr>
          <a:xfrm>
            <a:off x="4971245" y="2601532"/>
            <a:ext cx="2253803" cy="12492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15944" y="4816699"/>
            <a:ext cx="2511380"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98147" y="3850783"/>
            <a:ext cx="373487" cy="9659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588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5:18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κατάκριμα</a:t>
            </a:r>
            <a:endParaRPr lang="en-US" dirty="0"/>
          </a:p>
          <a:p>
            <a:pPr marL="0" indent="0">
              <a:buNone/>
            </a:pPr>
            <a:r>
              <a:rPr lang="en-US" dirty="0"/>
              <a:t>	(</a:t>
            </a:r>
            <a:r>
              <a:rPr lang="en-US" dirty="0" err="1"/>
              <a:t>katakrima</a:t>
            </a:r>
            <a:r>
              <a:rPr lang="en-US" dirty="0"/>
              <a:t>)</a:t>
            </a:r>
          </a:p>
          <a:p>
            <a:pPr marL="0" indent="0">
              <a:buNone/>
            </a:pPr>
            <a:endParaRPr lang="en-US" dirty="0"/>
          </a:p>
          <a:p>
            <a:pPr marL="0" indent="0">
              <a:buNone/>
            </a:pPr>
            <a:r>
              <a:rPr lang="en-US" dirty="0" smtClean="0"/>
              <a:t>Consequently</a:t>
            </a:r>
            <a:r>
              <a:rPr lang="en-US" dirty="0"/>
              <a:t>, just as the result of one trespass was condemnation for all men, so also the result of one act of righteousness was justification that brings life for all men.</a:t>
            </a:r>
            <a:endParaRPr lang="en-US" dirty="0"/>
          </a:p>
        </p:txBody>
      </p:sp>
      <p:sp>
        <p:nvSpPr>
          <p:cNvPr id="4" name="Rounded Rectangle 3"/>
          <p:cNvSpPr/>
          <p:nvPr/>
        </p:nvSpPr>
        <p:spPr>
          <a:xfrm>
            <a:off x="1339402" y="2189408"/>
            <a:ext cx="2253803" cy="12492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2968" y="4480708"/>
            <a:ext cx="25368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2050" idx="0"/>
            <a:endCxn id="4" idx="2"/>
          </p:cNvCxnSpPr>
          <p:nvPr/>
        </p:nvCxnSpPr>
        <p:spPr>
          <a:xfrm flipH="1" flipV="1">
            <a:off x="2466304" y="3438659"/>
            <a:ext cx="45077" cy="104204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0804" y="0"/>
            <a:ext cx="12205607" cy="6858000"/>
          </a:xfrm>
          <a:prstGeom prst="rect">
            <a:avLst/>
          </a:prstGeom>
        </p:spPr>
      </p:pic>
    </p:spTree>
    <p:extLst>
      <p:ext uri="{BB962C8B-B14F-4D97-AF65-F5344CB8AC3E}">
        <p14:creationId xmlns:p14="http://schemas.microsoft.com/office/powerpoint/2010/main" val="28793667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3:18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Whoever </a:t>
            </a:r>
            <a:r>
              <a:rPr lang="en-US" dirty="0">
                <a:solidFill>
                  <a:srgbClr val="FF0000"/>
                </a:solidFill>
              </a:rPr>
              <a:t>believes in him is </a:t>
            </a:r>
            <a:r>
              <a:rPr lang="en-US" b="1" dirty="0">
                <a:solidFill>
                  <a:schemeClr val="tx2">
                    <a:lumMod val="60000"/>
                    <a:lumOff val="40000"/>
                  </a:schemeClr>
                </a:solidFill>
              </a:rPr>
              <a:t>not condemned</a:t>
            </a:r>
            <a:r>
              <a:rPr lang="en-US" dirty="0">
                <a:solidFill>
                  <a:srgbClr val="FF0000"/>
                </a:solidFill>
              </a:rPr>
              <a:t>, but whoever does not believe stands condemned already because he has not believed in the name of God’s one and only Son.</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5:24</a:t>
            </a:r>
            <a:endParaRPr lang="en-US" dirty="0"/>
          </a:p>
        </p:txBody>
      </p:sp>
      <p:sp>
        <p:nvSpPr>
          <p:cNvPr id="3" name="Content Placeholder 2"/>
          <p:cNvSpPr>
            <a:spLocks noGrp="1"/>
          </p:cNvSpPr>
          <p:nvPr>
            <p:ph idx="1"/>
          </p:nvPr>
        </p:nvSpPr>
        <p:spPr/>
        <p:txBody>
          <a:bodyPr/>
          <a:lstStyle/>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I </a:t>
            </a:r>
            <a:r>
              <a:rPr lang="en-US" dirty="0">
                <a:solidFill>
                  <a:srgbClr val="FF0000"/>
                </a:solidFill>
              </a:rPr>
              <a:t>tell you the truth, whoever hears my word and believes him who sent me has eternal life and </a:t>
            </a:r>
            <a:r>
              <a:rPr lang="en-US" b="1" dirty="0">
                <a:solidFill>
                  <a:schemeClr val="tx2">
                    <a:lumMod val="60000"/>
                    <a:lumOff val="40000"/>
                  </a:schemeClr>
                </a:solidFill>
              </a:rPr>
              <a:t>will not be condemned</a:t>
            </a:r>
            <a:r>
              <a:rPr lang="en-US" dirty="0">
                <a:solidFill>
                  <a:srgbClr val="FF0000"/>
                </a:solidFill>
              </a:rPr>
              <a:t>; he has crossed over from death to life.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8832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because through Christ Jesus the law of the Spirit of life set me free from the law of sin and death. </a:t>
            </a:r>
          </a:p>
        </p:txBody>
      </p:sp>
    </p:spTree>
    <p:extLst>
      <p:ext uri="{BB962C8B-B14F-4D97-AF65-F5344CB8AC3E}">
        <p14:creationId xmlns:p14="http://schemas.microsoft.com/office/powerpoint/2010/main" val="15942189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νόμος</a:t>
            </a:r>
            <a:endParaRPr lang="en-US" dirty="0"/>
          </a:p>
          <a:p>
            <a:pPr marL="0" indent="0">
              <a:buNone/>
            </a:pPr>
            <a:r>
              <a:rPr lang="en-US" dirty="0" smtClean="0"/>
              <a:t>				(</a:t>
            </a:r>
            <a:r>
              <a:rPr lang="en-US" dirty="0" err="1" smtClean="0"/>
              <a:t>nomos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because through Christ Jesus the </a:t>
            </a:r>
            <a:r>
              <a:rPr lang="en-US" dirty="0" smtClean="0"/>
              <a:t>    law </a:t>
            </a:r>
            <a:r>
              <a:rPr lang="en-US" dirty="0"/>
              <a:t>of the Spirit of life set me free from the law of sin and death. </a:t>
            </a:r>
          </a:p>
        </p:txBody>
      </p:sp>
      <p:sp>
        <p:nvSpPr>
          <p:cNvPr id="4" name="Oval 3"/>
          <p:cNvSpPr/>
          <p:nvPr/>
        </p:nvSpPr>
        <p:spPr>
          <a:xfrm>
            <a:off x="3889420" y="2112135"/>
            <a:ext cx="2073498" cy="148107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68226" y="4559121"/>
            <a:ext cx="734096"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6769" y="5066786"/>
            <a:ext cx="76200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 idx="0"/>
            <a:endCxn id="4" idx="5"/>
          </p:cNvCxnSpPr>
          <p:nvPr/>
        </p:nvCxnSpPr>
        <p:spPr>
          <a:xfrm flipH="1" flipV="1">
            <a:off x="5659261" y="3376308"/>
            <a:ext cx="1276013" cy="118281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050" idx="0"/>
            <a:endCxn id="4" idx="4"/>
          </p:cNvCxnSpPr>
          <p:nvPr/>
        </p:nvCxnSpPr>
        <p:spPr>
          <a:xfrm flipH="1" flipV="1">
            <a:off x="4926169" y="3593206"/>
            <a:ext cx="1371600" cy="14735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15875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πνεύματος</a:t>
            </a:r>
            <a:r>
              <a:rPr lang="en-US" dirty="0" smtClean="0"/>
              <a:t>  </a:t>
            </a:r>
            <a:r>
              <a:rPr lang="el-GR" dirty="0" smtClean="0"/>
              <a:t>τῆς</a:t>
            </a:r>
            <a:r>
              <a:rPr lang="en-US" dirty="0" smtClean="0"/>
              <a:t>  </a:t>
            </a:r>
            <a:r>
              <a:rPr lang="el-GR" dirty="0"/>
              <a:t>ζωῆς</a:t>
            </a:r>
            <a:endParaRPr lang="en-US" dirty="0"/>
          </a:p>
          <a:p>
            <a:pPr marL="0" indent="0">
              <a:buNone/>
            </a:pPr>
            <a:r>
              <a:rPr lang="en-US" dirty="0" smtClean="0"/>
              <a:t>	(</a:t>
            </a:r>
            <a:r>
              <a:rPr lang="en-US" dirty="0" err="1" smtClean="0"/>
              <a:t>pneumatos</a:t>
            </a:r>
            <a:r>
              <a:rPr lang="en-US" dirty="0" smtClean="0"/>
              <a:t> </a:t>
            </a:r>
            <a:r>
              <a:rPr lang="en-US" dirty="0" err="1" smtClean="0"/>
              <a:t>t</a:t>
            </a:r>
            <a:r>
              <a:rPr lang="en-US" dirty="0" err="1"/>
              <a:t>ē</a:t>
            </a:r>
            <a:r>
              <a:rPr lang="en-US" dirty="0" err="1" smtClean="0"/>
              <a:t>s</a:t>
            </a:r>
            <a:r>
              <a:rPr lang="en-US" dirty="0" smtClean="0"/>
              <a:t> </a:t>
            </a:r>
            <a:r>
              <a:rPr lang="en-US" dirty="0" err="1" smtClean="0"/>
              <a:t>z</a:t>
            </a:r>
            <a:r>
              <a:rPr lang="en-US" dirty="0" err="1"/>
              <a:t>ō</a:t>
            </a:r>
            <a:r>
              <a:rPr lang="en-US" dirty="0" err="1" smtClean="0"/>
              <a:t>ēs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because through Christ Jesus the law of the Spirit of life set me free from the law of sin and death. </a:t>
            </a:r>
          </a:p>
        </p:txBody>
      </p:sp>
      <p:sp>
        <p:nvSpPr>
          <p:cNvPr id="6" name="Rounded Rectangle 5"/>
          <p:cNvSpPr/>
          <p:nvPr/>
        </p:nvSpPr>
        <p:spPr>
          <a:xfrm>
            <a:off x="1236372" y="2137893"/>
            <a:ext cx="4043966" cy="13522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50761" y="5100034"/>
            <a:ext cx="2047740" cy="463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6" idx="2"/>
          </p:cNvCxnSpPr>
          <p:nvPr/>
        </p:nvCxnSpPr>
        <p:spPr>
          <a:xfrm flipV="1">
            <a:off x="1474631" y="3490175"/>
            <a:ext cx="1783724" cy="160985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15875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10:28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solidFill>
                  <a:srgbClr val="FF0000"/>
                </a:solidFill>
              </a:rPr>
              <a:t>I </a:t>
            </a:r>
            <a:r>
              <a:rPr lang="en-US" dirty="0">
                <a:solidFill>
                  <a:srgbClr val="FF0000"/>
                </a:solidFill>
              </a:rPr>
              <a:t>give them eternal life, and they shall never perish; no one can snatch them out of my hand.</a:t>
            </a:r>
            <a:endParaRPr lang="en-US" dirty="0">
              <a:solidFill>
                <a:srgbClr val="FF0000"/>
              </a:solidFill>
            </a:endParaRPr>
          </a:p>
        </p:txBody>
      </p: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ἠλευθέρωσέ</a:t>
            </a:r>
            <a:r>
              <a:rPr lang="en-US" dirty="0" smtClean="0"/>
              <a:t>  </a:t>
            </a:r>
            <a:r>
              <a:rPr lang="el-GR" dirty="0" smtClean="0"/>
              <a:t>με</a:t>
            </a:r>
            <a:r>
              <a:rPr lang="en-US" dirty="0" smtClean="0"/>
              <a:t>  </a:t>
            </a:r>
            <a:r>
              <a:rPr lang="el-GR" dirty="0"/>
              <a:t>ἀπὸ</a:t>
            </a:r>
            <a:endParaRPr lang="en-US" dirty="0"/>
          </a:p>
          <a:p>
            <a:pPr marL="0" indent="0">
              <a:buNone/>
            </a:pPr>
            <a:r>
              <a:rPr lang="en-US" dirty="0" smtClean="0"/>
              <a:t>		(</a:t>
            </a:r>
            <a:r>
              <a:rPr lang="en-US" dirty="0" err="1" smtClean="0"/>
              <a:t>ēleuther</a:t>
            </a:r>
            <a:r>
              <a:rPr lang="en-US" dirty="0" err="1"/>
              <a:t>ō</a:t>
            </a:r>
            <a:r>
              <a:rPr lang="en-US" dirty="0" err="1" smtClean="0"/>
              <a:t>se</a:t>
            </a:r>
            <a:r>
              <a:rPr lang="en-US" dirty="0" smtClean="0"/>
              <a:t> me </a:t>
            </a:r>
            <a:r>
              <a:rPr lang="en-US" dirty="0" err="1" smtClean="0"/>
              <a:t>apo</a:t>
            </a:r>
            <a:r>
              <a:rPr lang="en-US" dirty="0"/>
              <a:t>)</a:t>
            </a:r>
            <a:endParaRPr lang="en-US" dirty="0" smtClean="0"/>
          </a:p>
          <a:p>
            <a:pPr marL="0" indent="0">
              <a:buNone/>
            </a:pPr>
            <a:endParaRPr lang="en-US" dirty="0"/>
          </a:p>
          <a:p>
            <a:pPr marL="0" indent="0">
              <a:buNone/>
            </a:pPr>
            <a:endParaRPr lang="en-US" dirty="0" smtClean="0"/>
          </a:p>
          <a:p>
            <a:pPr marL="0" indent="0">
              <a:buNone/>
            </a:pPr>
            <a:r>
              <a:rPr lang="en-US" baseline="30000" dirty="0" smtClean="0"/>
              <a:t>2</a:t>
            </a:r>
            <a:r>
              <a:rPr lang="en-US" dirty="0" smtClean="0"/>
              <a:t> </a:t>
            </a:r>
            <a:r>
              <a:rPr lang="en-US" dirty="0"/>
              <a:t>because through Christ Jesus the law of the Spirit of life set me free from the law of sin and death. </a:t>
            </a:r>
          </a:p>
        </p:txBody>
      </p:sp>
      <p:sp>
        <p:nvSpPr>
          <p:cNvPr id="4" name="Rounded Rectangle 3"/>
          <p:cNvSpPr/>
          <p:nvPr/>
        </p:nvSpPr>
        <p:spPr>
          <a:xfrm>
            <a:off x="2240924" y="2112135"/>
            <a:ext cx="3889420" cy="1378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72744" y="5074276"/>
            <a:ext cx="2897746"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921617" y="3490175"/>
            <a:ext cx="264017" cy="15841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15875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8:32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l-GR" dirty="0" smtClean="0"/>
              <a:t>ἐλευθερόω</a:t>
            </a:r>
            <a:endParaRPr lang="en-US" dirty="0"/>
          </a:p>
          <a:p>
            <a:pPr marL="0" indent="0">
              <a:buNone/>
            </a:pPr>
            <a:r>
              <a:rPr lang="en-US" dirty="0" smtClean="0"/>
              <a:t>(</a:t>
            </a:r>
            <a:r>
              <a:rPr lang="en-US" dirty="0" err="1" smtClean="0"/>
              <a:t>eleutheroo</a:t>
            </a:r>
            <a:r>
              <a:rPr lang="en-US" dirty="0" smtClean="0"/>
              <a:t>)</a:t>
            </a:r>
          </a:p>
          <a:p>
            <a:pPr marL="0" indent="0">
              <a:buNone/>
            </a:pPr>
            <a:endParaRPr lang="en-US" dirty="0"/>
          </a:p>
          <a:p>
            <a:pPr marL="0" indent="0">
              <a:buNone/>
            </a:pPr>
            <a:endParaRPr lang="en-US" dirty="0" smtClean="0"/>
          </a:p>
          <a:p>
            <a:pPr marL="0" indent="0">
              <a:buNone/>
            </a:pPr>
            <a:r>
              <a:rPr lang="en-US" dirty="0" smtClean="0">
                <a:solidFill>
                  <a:srgbClr val="FF0000"/>
                </a:solidFill>
              </a:rPr>
              <a:t>Then </a:t>
            </a:r>
            <a:r>
              <a:rPr lang="en-US" dirty="0">
                <a:solidFill>
                  <a:srgbClr val="FF0000"/>
                </a:solidFill>
              </a:rPr>
              <a:t>you will know the truth, and the truth will set you free.</a:t>
            </a:r>
            <a:endParaRPr lang="en-US" dirty="0">
              <a:solidFill>
                <a:srgbClr val="FF0000"/>
              </a:solidFill>
            </a:endParaRPr>
          </a:p>
        </p:txBody>
      </p:sp>
      <p:sp>
        <p:nvSpPr>
          <p:cNvPr id="4" name="Rounded Rectangle 3"/>
          <p:cNvSpPr/>
          <p:nvPr/>
        </p:nvSpPr>
        <p:spPr>
          <a:xfrm>
            <a:off x="463639" y="2215166"/>
            <a:ext cx="2318198" cy="11977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2276" y="5061397"/>
            <a:ext cx="2060620" cy="5409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32586" y="3412901"/>
            <a:ext cx="90152" cy="164849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ἐλευθερόω</a:t>
            </a:r>
            <a:endParaRPr lang="en-US" dirty="0"/>
          </a:p>
          <a:p>
            <a:pPr marL="0" indent="0">
              <a:buNone/>
            </a:pPr>
            <a:r>
              <a:rPr lang="en-US" dirty="0" smtClean="0"/>
              <a:t>					(</a:t>
            </a:r>
            <a:r>
              <a:rPr lang="en-US" dirty="0" err="1"/>
              <a:t>eleutheroo</a:t>
            </a:r>
            <a:r>
              <a:rPr lang="en-US" dirty="0"/>
              <a:t>)</a:t>
            </a:r>
          </a:p>
          <a:p>
            <a:pPr marL="0" indent="0">
              <a:buNone/>
            </a:pPr>
            <a:endParaRPr lang="en-US" dirty="0" smtClean="0"/>
          </a:p>
          <a:p>
            <a:pPr marL="0" indent="0">
              <a:buNone/>
            </a:pPr>
            <a:endParaRPr lang="en-US" dirty="0"/>
          </a:p>
          <a:p>
            <a:pPr marL="0" indent="0">
              <a:buNone/>
            </a:pPr>
            <a:r>
              <a:rPr lang="en-US" dirty="0" smtClean="0"/>
              <a:t>It </a:t>
            </a:r>
            <a:r>
              <a:rPr lang="en-US" dirty="0"/>
              <a:t>is for freedom that Christ has set us free. Stand firm, then, and do not let yourselves be burdened again by a yoke of slavery.</a:t>
            </a:r>
            <a:endParaRPr lang="en-US" dirty="0"/>
          </a:p>
        </p:txBody>
      </p:sp>
      <p:sp>
        <p:nvSpPr>
          <p:cNvPr id="4" name="Rounded Rectangle 3"/>
          <p:cNvSpPr/>
          <p:nvPr/>
        </p:nvSpPr>
        <p:spPr>
          <a:xfrm>
            <a:off x="4984124" y="2202287"/>
            <a:ext cx="2318198" cy="119773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05341" y="4623515"/>
            <a:ext cx="1931831" cy="463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43223" y="3400022"/>
            <a:ext cx="528034" cy="122349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8:1-11</a:t>
            </a:r>
          </a:p>
        </p:txBody>
      </p:sp>
      <p:sp>
        <p:nvSpPr>
          <p:cNvPr id="3" name="Content Placeholder 2"/>
          <p:cNvSpPr>
            <a:spLocks noGrp="1"/>
          </p:cNvSpPr>
          <p:nvPr>
            <p:ph idx="1"/>
          </p:nvPr>
        </p:nvSpPr>
        <p:spPr/>
        <p:txBody>
          <a:bodyPr/>
          <a:lstStyle/>
          <a:p>
            <a:pPr marL="0" indent="0">
              <a:buNone/>
            </a:pPr>
            <a:r>
              <a:rPr lang="en-US" baseline="30000" dirty="0"/>
              <a:t>1</a:t>
            </a:r>
            <a:r>
              <a:rPr lang="en-US" dirty="0"/>
              <a:t> Therefore, there is now no condemnation for those who are in Christ Jesus, </a:t>
            </a:r>
            <a:endParaRPr lang="en-US" dirty="0" smtClean="0"/>
          </a:p>
          <a:p>
            <a:pPr marL="0" indent="0">
              <a:buNone/>
            </a:pPr>
            <a:r>
              <a:rPr lang="en-US" baseline="30000" dirty="0" smtClean="0"/>
              <a:t>2</a:t>
            </a:r>
            <a:r>
              <a:rPr lang="en-US" dirty="0" smtClean="0"/>
              <a:t> </a:t>
            </a:r>
            <a:r>
              <a:rPr lang="en-US" dirty="0"/>
              <a:t>because through Christ Jesus the law of the Spirit of life set me free from the law of sin and death. </a:t>
            </a:r>
          </a:p>
        </p:txBody>
      </p:sp>
    </p:spTree>
    <p:extLst>
      <p:ext uri="{BB962C8B-B14F-4D97-AF65-F5344CB8AC3E}">
        <p14:creationId xmlns:p14="http://schemas.microsoft.com/office/powerpoint/2010/main" val="23738171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1 Corinthians 15:45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So </a:t>
            </a:r>
            <a:r>
              <a:rPr lang="en-US" dirty="0"/>
              <a:t>it is written: “The first man Adam became a living being”; the last Adam, a </a:t>
            </a:r>
            <a:r>
              <a:rPr lang="en-US" b="1" dirty="0">
                <a:solidFill>
                  <a:schemeClr val="accent6">
                    <a:lumMod val="75000"/>
                  </a:schemeClr>
                </a:solidFill>
              </a:rPr>
              <a:t>life-giving spirit</a:t>
            </a:r>
            <a:r>
              <a:rPr lang="en-US" dirty="0"/>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3:17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Now </a:t>
            </a:r>
            <a:r>
              <a:rPr lang="en-US" dirty="0"/>
              <a:t>the Lord is the Spirit, and where the Spirit of the Lord is, there is </a:t>
            </a:r>
            <a:r>
              <a:rPr lang="en-US" b="1" dirty="0">
                <a:solidFill>
                  <a:schemeClr val="accent6">
                    <a:lumMod val="75000"/>
                  </a:schemeClr>
                </a:solidFill>
              </a:rPr>
              <a:t>freedom</a:t>
            </a:r>
            <a:r>
              <a:rPr lang="en-US" dirty="0"/>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4381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3</a:t>
            </a:r>
            <a:r>
              <a:rPr lang="en-US" dirty="0" smtClean="0"/>
              <a:t> </a:t>
            </a:r>
            <a:r>
              <a:rPr lang="en-US" dirty="0"/>
              <a:t>For what the law was powerless to do in that it was weakened by the sinful nature, God did by sending his own Son in the likeness of sinful man to be a sin offering. And so he condemned sin in sinful man, </a:t>
            </a:r>
            <a:endParaRPr lang="en-US" dirty="0" smtClean="0"/>
          </a:p>
        </p:txBody>
      </p:sp>
    </p:spTree>
    <p:extLst>
      <p:ext uri="{BB962C8B-B14F-4D97-AF65-F5344CB8AC3E}">
        <p14:creationId xmlns:p14="http://schemas.microsoft.com/office/powerpoint/2010/main" val="17759697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ἀδύνατος</a:t>
            </a:r>
            <a:r>
              <a:rPr lang="en-US" dirty="0" smtClean="0"/>
              <a:t>	</a:t>
            </a:r>
          </a:p>
          <a:p>
            <a:pPr marL="0" indent="0">
              <a:buNone/>
            </a:pPr>
            <a:r>
              <a:rPr lang="en-US" dirty="0" smtClean="0"/>
              <a:t>				(</a:t>
            </a:r>
            <a:r>
              <a:rPr lang="en-US" dirty="0" err="1" smtClean="0"/>
              <a:t>adynatos</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For what the law was powerless to do in that it was weakened by the sinful nature, God did by sending his own Son in the likeness of sinful man to be a sin offering. And so he condemned sin in sinful man, </a:t>
            </a:r>
            <a:endParaRPr lang="en-US" dirty="0" smtClean="0"/>
          </a:p>
        </p:txBody>
      </p:sp>
      <p:sp>
        <p:nvSpPr>
          <p:cNvPr id="4" name="Rounded Rectangle 3"/>
          <p:cNvSpPr/>
          <p:nvPr/>
        </p:nvSpPr>
        <p:spPr>
          <a:xfrm>
            <a:off x="4031087" y="1609859"/>
            <a:ext cx="2176530" cy="13007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27301" y="3464417"/>
            <a:ext cx="1803043" cy="4507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119352" y="2910625"/>
            <a:ext cx="109471" cy="5537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8766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ἀσθενέω</a:t>
            </a:r>
            <a:endParaRPr lang="en-US" dirty="0" smtClean="0"/>
          </a:p>
          <a:p>
            <a:pPr marL="0" indent="0">
              <a:buNone/>
            </a:pPr>
            <a:r>
              <a:rPr lang="en-US" dirty="0" smtClean="0"/>
              <a:t>	(</a:t>
            </a:r>
            <a:r>
              <a:rPr lang="en-US" dirty="0" err="1" smtClean="0"/>
              <a:t>asthene</a:t>
            </a:r>
            <a:r>
              <a:rPr lang="en-US" dirty="0" err="1"/>
              <a:t>ō</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For what the law was powerless to do in that it was weakened by the sinful nature, God did by sending his own Son in the likeness of sinful man to be a sin offering. And so he condemned sin in sinful man, </a:t>
            </a:r>
            <a:endParaRPr lang="en-US" dirty="0" smtClean="0"/>
          </a:p>
        </p:txBody>
      </p:sp>
      <p:sp>
        <p:nvSpPr>
          <p:cNvPr id="4" name="Rounded Rectangle 3"/>
          <p:cNvSpPr/>
          <p:nvPr/>
        </p:nvSpPr>
        <p:spPr>
          <a:xfrm>
            <a:off x="1275008" y="1622738"/>
            <a:ext cx="2266682" cy="12363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23493" y="3915177"/>
            <a:ext cx="1854558" cy="463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50772" y="2859110"/>
            <a:ext cx="257577" cy="105606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8766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12:10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ἀσθενέω</a:t>
            </a:r>
            <a:endParaRPr lang="en-US" dirty="0"/>
          </a:p>
          <a:p>
            <a:pPr marL="0" indent="0">
              <a:buNone/>
            </a:pPr>
            <a:r>
              <a:rPr lang="en-US" dirty="0" smtClean="0"/>
              <a:t>					</a:t>
            </a:r>
            <a:r>
              <a:rPr lang="en-US" dirty="0"/>
              <a:t>	(</a:t>
            </a:r>
            <a:r>
              <a:rPr lang="en-US" dirty="0" err="1"/>
              <a:t>astheneō</a:t>
            </a:r>
            <a:r>
              <a:rPr lang="en-US" dirty="0"/>
              <a:t>)</a:t>
            </a:r>
          </a:p>
          <a:p>
            <a:pPr marL="0" indent="0">
              <a:buNone/>
            </a:pPr>
            <a:endParaRPr lang="en-US" dirty="0"/>
          </a:p>
          <a:p>
            <a:pPr marL="0" indent="0">
              <a:buNone/>
            </a:pPr>
            <a:r>
              <a:rPr lang="en-US" dirty="0" smtClean="0"/>
              <a:t>That </a:t>
            </a:r>
            <a:r>
              <a:rPr lang="en-US" dirty="0"/>
              <a:t>is why, for Christ’s sake, I delight in weaknesses, in insults, in hardships, in persecutions, in difficulties. For when I am weak, then I am strong. </a:t>
            </a:r>
            <a:endParaRPr lang="en-US" dirty="0"/>
          </a:p>
        </p:txBody>
      </p:sp>
      <p:sp>
        <p:nvSpPr>
          <p:cNvPr id="4" name="Rounded Rectangle 3"/>
          <p:cNvSpPr/>
          <p:nvPr/>
        </p:nvSpPr>
        <p:spPr>
          <a:xfrm>
            <a:off x="5821250" y="2202287"/>
            <a:ext cx="2266682" cy="12363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35651" y="4958366"/>
            <a:ext cx="1906073" cy="52803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54591" y="3438659"/>
            <a:ext cx="734097" cy="15197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14:2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ἀσθενέω</a:t>
            </a:r>
            <a:endParaRPr lang="en-US" dirty="0"/>
          </a:p>
          <a:p>
            <a:pPr marL="0" indent="0">
              <a:buNone/>
            </a:pPr>
            <a:r>
              <a:rPr lang="en-US" dirty="0"/>
              <a:t>					(</a:t>
            </a:r>
            <a:r>
              <a:rPr lang="en-US" dirty="0" err="1"/>
              <a:t>astheneō</a:t>
            </a:r>
            <a:r>
              <a:rPr lang="en-US" dirty="0"/>
              <a:t>)</a:t>
            </a:r>
          </a:p>
          <a:p>
            <a:pPr marL="0" indent="0">
              <a:buNone/>
            </a:pPr>
            <a:endParaRPr lang="en-US" dirty="0"/>
          </a:p>
          <a:p>
            <a:pPr marL="0" indent="0">
              <a:buNone/>
            </a:pPr>
            <a:r>
              <a:rPr lang="en-US" dirty="0" smtClean="0"/>
              <a:t>One </a:t>
            </a:r>
            <a:r>
              <a:rPr lang="en-US" dirty="0"/>
              <a:t>man’s faith allows him to eat everything, but another man, whose faith is weak, eats only vegetables.</a:t>
            </a:r>
            <a:endParaRPr lang="en-US" dirty="0"/>
          </a:p>
        </p:txBody>
      </p:sp>
      <p:sp>
        <p:nvSpPr>
          <p:cNvPr id="4" name="Rounded Rectangle 3"/>
          <p:cNvSpPr/>
          <p:nvPr/>
        </p:nvSpPr>
        <p:spPr>
          <a:xfrm>
            <a:off x="4893972" y="2202287"/>
            <a:ext cx="2266682" cy="12363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525037" y="4507606"/>
            <a:ext cx="1339402" cy="463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27313" y="3438659"/>
            <a:ext cx="167425" cy="106894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πέμπω</a:t>
            </a:r>
            <a:endParaRPr lang="en-US" dirty="0" smtClean="0"/>
          </a:p>
          <a:p>
            <a:pPr marL="0" indent="0">
              <a:buNone/>
            </a:pPr>
            <a:r>
              <a:rPr lang="en-US" dirty="0" smtClean="0"/>
              <a:t>	(</a:t>
            </a:r>
            <a:r>
              <a:rPr lang="en-US" dirty="0" err="1" smtClean="0"/>
              <a:t>pemp</a:t>
            </a:r>
            <a:r>
              <a:rPr lang="en-US" dirty="0" err="1"/>
              <a:t>ō</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For what the law was powerless to do in that it was weakened by the sinful nature, God did by sending his own Son in the likeness of sinful man to be a sin offering. And so he condemned sin in sinful man, </a:t>
            </a:r>
            <a:endParaRPr lang="en-US" dirty="0" smtClean="0"/>
          </a:p>
        </p:txBody>
      </p:sp>
      <p:sp>
        <p:nvSpPr>
          <p:cNvPr id="4" name="Rounded Rectangle 3"/>
          <p:cNvSpPr/>
          <p:nvPr/>
        </p:nvSpPr>
        <p:spPr>
          <a:xfrm>
            <a:off x="1197735" y="1622738"/>
            <a:ext cx="1996226"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6518" y="4404575"/>
            <a:ext cx="1442434"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197735" y="2884868"/>
            <a:ext cx="998113" cy="151970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8766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2:8</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πέμπω</a:t>
            </a:r>
            <a:endParaRPr lang="en-US" dirty="0"/>
          </a:p>
          <a:p>
            <a:pPr marL="0" indent="0">
              <a:buNone/>
            </a:pPr>
            <a:r>
              <a:rPr lang="en-US" dirty="0"/>
              <a:t>	(</a:t>
            </a:r>
            <a:r>
              <a:rPr lang="en-US" dirty="0" err="1"/>
              <a:t>pempō</a:t>
            </a:r>
            <a:r>
              <a:rPr lang="en-US" dirty="0"/>
              <a:t>)</a:t>
            </a:r>
          </a:p>
          <a:p>
            <a:pPr marL="0" indent="0">
              <a:buNone/>
            </a:pPr>
            <a:endParaRPr lang="en-US" dirty="0" smtClean="0"/>
          </a:p>
          <a:p>
            <a:pPr marL="0" indent="0">
              <a:buNone/>
            </a:pPr>
            <a:endParaRPr lang="en-US" dirty="0"/>
          </a:p>
          <a:p>
            <a:pPr marL="0" indent="0">
              <a:buNone/>
            </a:pPr>
            <a:r>
              <a:rPr lang="en-US" dirty="0" smtClean="0"/>
              <a:t>He </a:t>
            </a:r>
            <a:r>
              <a:rPr lang="en-US" dirty="0"/>
              <a:t>sent them to Bethlehem and said, “Go and make a careful search for the child. As soon as you find him, report to me, so that I too may go and worship him.</a:t>
            </a:r>
            <a:endParaRPr lang="en-US" dirty="0"/>
          </a:p>
        </p:txBody>
      </p:sp>
      <p:sp>
        <p:nvSpPr>
          <p:cNvPr id="4" name="Rounded Rectangle 3"/>
          <p:cNvSpPr/>
          <p:nvPr/>
        </p:nvSpPr>
        <p:spPr>
          <a:xfrm>
            <a:off x="1197735" y="1622738"/>
            <a:ext cx="1996226" cy="126213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30310" y="4018208"/>
            <a:ext cx="875763" cy="47651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468192" y="2884868"/>
            <a:ext cx="727656" cy="11333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8:1-11</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3</a:t>
            </a:r>
            <a:r>
              <a:rPr lang="en-US" dirty="0"/>
              <a:t> For what the law was powerless to do in that it was weakened by the sinful nature, God did by sending his own Son in the likeness of sinful man to be a sin offering. And so he condemned sin in sinful man, </a:t>
            </a:r>
            <a:endParaRPr lang="en-US" dirty="0" smtClean="0"/>
          </a:p>
          <a:p>
            <a:pPr marL="0" indent="0">
              <a:buNone/>
            </a:pPr>
            <a:r>
              <a:rPr lang="en-US" baseline="30000" dirty="0" smtClean="0"/>
              <a:t>4</a:t>
            </a:r>
            <a:r>
              <a:rPr lang="en-US" dirty="0" smtClean="0"/>
              <a:t> </a:t>
            </a:r>
            <a:r>
              <a:rPr lang="en-US" dirty="0"/>
              <a:t>in order that the righteous requirements of the law might be fully met in us, who do not live according to the sinful nature but according to the Spirit.</a:t>
            </a:r>
          </a:p>
        </p:txBody>
      </p:sp>
    </p:spTree>
    <p:extLst>
      <p:ext uri="{BB962C8B-B14F-4D97-AF65-F5344CB8AC3E}">
        <p14:creationId xmlns:p14="http://schemas.microsoft.com/office/powerpoint/2010/main" val="37637124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8:3</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ὁμοίωμα</a:t>
            </a:r>
            <a:endParaRPr lang="en-US" dirty="0" smtClean="0"/>
          </a:p>
          <a:p>
            <a:pPr marL="0" indent="0">
              <a:buNone/>
            </a:pPr>
            <a:r>
              <a:rPr lang="en-US" dirty="0" smtClean="0"/>
              <a:t>					(</a:t>
            </a:r>
            <a:r>
              <a:rPr lang="en-US" dirty="0" err="1" smtClean="0"/>
              <a:t>homoi</a:t>
            </a:r>
            <a:r>
              <a:rPr lang="en-US" dirty="0" err="1"/>
              <a:t>ō</a:t>
            </a:r>
            <a:r>
              <a:rPr lang="en-US" dirty="0" err="1" smtClean="0"/>
              <a:t>ma</a:t>
            </a:r>
            <a:r>
              <a:rPr lang="en-US" dirty="0" smtClean="0"/>
              <a:t>)</a:t>
            </a:r>
            <a:endParaRPr lang="en-US" dirty="0"/>
          </a:p>
          <a:p>
            <a:pPr marL="0" indent="0">
              <a:buNone/>
            </a:pPr>
            <a:endParaRPr lang="en-US" dirty="0" smtClean="0"/>
          </a:p>
          <a:p>
            <a:pPr marL="0" indent="0">
              <a:buNone/>
            </a:pPr>
            <a:r>
              <a:rPr lang="en-US" baseline="30000" dirty="0" smtClean="0"/>
              <a:t>3</a:t>
            </a:r>
            <a:r>
              <a:rPr lang="en-US" dirty="0" smtClean="0"/>
              <a:t> </a:t>
            </a:r>
            <a:r>
              <a:rPr lang="en-US" dirty="0"/>
              <a:t>For what the law was powerless to do in that it was weakened by the sinful nature, God did by sending his own Son in the likeness of sinful man to be a sin offering. And so he condemned sin in sinful man, </a:t>
            </a:r>
            <a:endParaRPr lang="en-US" dirty="0" smtClean="0"/>
          </a:p>
        </p:txBody>
      </p:sp>
      <p:sp>
        <p:nvSpPr>
          <p:cNvPr id="4" name="Rounded Rectangle 3"/>
          <p:cNvSpPr/>
          <p:nvPr/>
        </p:nvSpPr>
        <p:spPr>
          <a:xfrm>
            <a:off x="4919730" y="1648496"/>
            <a:ext cx="2498501" cy="12621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09882" y="4378817"/>
            <a:ext cx="1429555"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724660" y="2910625"/>
            <a:ext cx="444321" cy="14681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8766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ὁμοίωμα</a:t>
            </a:r>
            <a:endParaRPr lang="en-US" dirty="0"/>
          </a:p>
          <a:p>
            <a:pPr marL="0" indent="0">
              <a:buNone/>
            </a:pPr>
            <a:r>
              <a:rPr lang="en-US" dirty="0" smtClean="0"/>
              <a:t>(</a:t>
            </a:r>
            <a:r>
              <a:rPr lang="en-US" dirty="0" err="1"/>
              <a:t>homoiōma</a:t>
            </a:r>
            <a:r>
              <a:rPr lang="en-US" dirty="0"/>
              <a:t>)</a:t>
            </a:r>
          </a:p>
          <a:p>
            <a:pPr marL="0" indent="0">
              <a:buNone/>
            </a:pPr>
            <a:endParaRPr lang="en-US" dirty="0"/>
          </a:p>
          <a:p>
            <a:pPr marL="0" indent="0">
              <a:buNone/>
            </a:pPr>
            <a:r>
              <a:rPr lang="en-US" dirty="0" smtClean="0"/>
              <a:t>but </a:t>
            </a:r>
            <a:r>
              <a:rPr lang="en-US" dirty="0"/>
              <a:t>made himself nothing, </a:t>
            </a:r>
            <a:r>
              <a:rPr lang="en-US" dirty="0" smtClean="0"/>
              <a:t>taking </a:t>
            </a:r>
            <a:r>
              <a:rPr lang="en-US" dirty="0"/>
              <a:t>the very nature of a servant, </a:t>
            </a:r>
            <a:r>
              <a:rPr lang="en-US" dirty="0" smtClean="0"/>
              <a:t>being </a:t>
            </a:r>
            <a:r>
              <a:rPr lang="en-US" dirty="0"/>
              <a:t>made in human likeness.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676" y="2235446"/>
            <a:ext cx="2524125"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3639" y="4971244"/>
            <a:ext cx="1558344"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3074" idx="2"/>
          </p:cNvCxnSpPr>
          <p:nvPr/>
        </p:nvCxnSpPr>
        <p:spPr>
          <a:xfrm flipV="1">
            <a:off x="1242811" y="3521321"/>
            <a:ext cx="379928" cy="14499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Acts 13:39</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Through </a:t>
            </a:r>
            <a:r>
              <a:rPr lang="en-US" dirty="0"/>
              <a:t>him everyone who believes is justified from everything you </a:t>
            </a:r>
            <a:r>
              <a:rPr lang="en-US" b="1" dirty="0">
                <a:solidFill>
                  <a:schemeClr val="accent6">
                    <a:lumMod val="75000"/>
                  </a:schemeClr>
                </a:solidFill>
              </a:rPr>
              <a:t>could not be justified </a:t>
            </a:r>
            <a:r>
              <a:rPr lang="en-US" dirty="0"/>
              <a:t>from by the law of Moses.</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5:21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God </a:t>
            </a:r>
            <a:r>
              <a:rPr lang="en-US" dirty="0"/>
              <a:t>made him who had no sin </a:t>
            </a:r>
            <a:r>
              <a:rPr lang="en-US" b="1" dirty="0">
                <a:solidFill>
                  <a:schemeClr val="accent6">
                    <a:lumMod val="75000"/>
                  </a:schemeClr>
                </a:solidFill>
              </a:rPr>
              <a:t>to be sin for us</a:t>
            </a:r>
            <a:r>
              <a:rPr lang="en-US" dirty="0"/>
              <a:t>, so that in him we might become the righteousness of God.</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62498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4</a:t>
            </a:r>
            <a:r>
              <a:rPr lang="en-US" dirty="0" smtClean="0"/>
              <a:t> </a:t>
            </a:r>
            <a:r>
              <a:rPr lang="en-US" dirty="0"/>
              <a:t>in order that the righteous requirements of the law might be fully met in us, who do not live according to the sinful nature but according to the Spirit.</a:t>
            </a:r>
          </a:p>
        </p:txBody>
      </p:sp>
    </p:spTree>
    <p:extLst>
      <p:ext uri="{BB962C8B-B14F-4D97-AF65-F5344CB8AC3E}">
        <p14:creationId xmlns:p14="http://schemas.microsoft.com/office/powerpoint/2010/main" val="177596976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δικαίωμα</a:t>
            </a:r>
            <a:endParaRPr lang="en-US" dirty="0"/>
          </a:p>
          <a:p>
            <a:pPr marL="0" indent="0">
              <a:buNone/>
            </a:pPr>
            <a:r>
              <a:rPr lang="en-US" dirty="0" smtClean="0"/>
              <a:t>				(</a:t>
            </a:r>
            <a:r>
              <a:rPr lang="en-US" dirty="0" err="1" smtClean="0"/>
              <a:t>dikaioma</a:t>
            </a:r>
            <a:r>
              <a:rPr lang="en-US" dirty="0" smtClean="0"/>
              <a:t>)</a:t>
            </a:r>
          </a:p>
          <a:p>
            <a:pPr marL="0" indent="0">
              <a:buNone/>
            </a:pPr>
            <a:endParaRPr lang="en-US" dirty="0"/>
          </a:p>
          <a:p>
            <a:pPr marL="0" indent="0">
              <a:buNone/>
            </a:pPr>
            <a:r>
              <a:rPr lang="en-US" baseline="30000" dirty="0" smtClean="0"/>
              <a:t>4</a:t>
            </a:r>
            <a:r>
              <a:rPr lang="en-US" dirty="0" smtClean="0"/>
              <a:t> </a:t>
            </a:r>
            <a:r>
              <a:rPr lang="en-US" dirty="0"/>
              <a:t>in order that the righteous requirements of the law might be fully met in us, who do not live according to the sinful nature but according to the Spirit.</a:t>
            </a:r>
          </a:p>
        </p:txBody>
      </p:sp>
      <p:sp>
        <p:nvSpPr>
          <p:cNvPr id="4" name="Rounded Rectangle 3"/>
          <p:cNvSpPr/>
          <p:nvPr/>
        </p:nvSpPr>
        <p:spPr>
          <a:xfrm>
            <a:off x="4018208" y="2150772"/>
            <a:ext cx="2163651" cy="1326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54569" y="4005330"/>
            <a:ext cx="4005330"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100034" y="3477296"/>
            <a:ext cx="457200" cy="5280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9798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δικαίωμα</a:t>
            </a:r>
            <a:endParaRPr lang="en-US" dirty="0"/>
          </a:p>
          <a:p>
            <a:pPr marL="0" indent="0">
              <a:buNone/>
            </a:pPr>
            <a:r>
              <a:rPr lang="en-US" dirty="0"/>
              <a:t>				(</a:t>
            </a:r>
            <a:r>
              <a:rPr lang="en-US" dirty="0" err="1"/>
              <a:t>dikaioma</a:t>
            </a:r>
            <a:r>
              <a:rPr lang="en-US" dirty="0"/>
              <a:t>)</a:t>
            </a:r>
          </a:p>
          <a:p>
            <a:pPr marL="0" indent="0">
              <a:buNone/>
            </a:pPr>
            <a:endParaRPr lang="en-US" dirty="0" smtClean="0"/>
          </a:p>
          <a:p>
            <a:pPr marL="0" indent="0">
              <a:buNone/>
            </a:pPr>
            <a:endParaRPr lang="en-US" dirty="0"/>
          </a:p>
          <a:p>
            <a:pPr marL="0" indent="0">
              <a:buNone/>
            </a:pPr>
            <a:r>
              <a:rPr lang="en-US" dirty="0" smtClean="0"/>
              <a:t>Both </a:t>
            </a:r>
            <a:r>
              <a:rPr lang="en-US" dirty="0"/>
              <a:t>of them were upright in the sight of God, observing all the Lord’s commandments and regulations blamelessly.</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7538" y="2126423"/>
            <a:ext cx="2189163"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404575" y="5074276"/>
            <a:ext cx="2833352"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098" idx="2"/>
          </p:cNvCxnSpPr>
          <p:nvPr/>
        </p:nvCxnSpPr>
        <p:spPr>
          <a:xfrm flipH="1" flipV="1">
            <a:off x="5112120" y="3474210"/>
            <a:ext cx="709131" cy="160006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δικαίωμα</a:t>
            </a:r>
            <a:endParaRPr lang="en-US" dirty="0"/>
          </a:p>
          <a:p>
            <a:pPr marL="0" indent="0">
              <a:buNone/>
            </a:pPr>
            <a:r>
              <a:rPr lang="en-US" dirty="0" smtClean="0"/>
              <a:t>(</a:t>
            </a:r>
            <a:r>
              <a:rPr lang="en-US" dirty="0" err="1"/>
              <a:t>dikaioma</a:t>
            </a:r>
            <a:r>
              <a:rPr lang="en-US" dirty="0"/>
              <a:t>)</a:t>
            </a:r>
          </a:p>
          <a:p>
            <a:pPr marL="0" indent="0">
              <a:buNone/>
            </a:pPr>
            <a:endParaRPr lang="en-US" dirty="0"/>
          </a:p>
          <a:p>
            <a:pPr marL="0" indent="0">
              <a:buNone/>
            </a:pPr>
            <a:r>
              <a:rPr lang="en-US" dirty="0" smtClean="0"/>
              <a:t>If </a:t>
            </a:r>
            <a:r>
              <a:rPr lang="en-US" dirty="0"/>
              <a:t>those who are not circumcised keep the law’s requirements, will they not be regarded as though they were circumcised?</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938" y="2165060"/>
            <a:ext cx="2189163" cy="1347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463639" y="4520485"/>
            <a:ext cx="2446986" cy="4636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H="1" flipV="1">
            <a:off x="1454520" y="3512847"/>
            <a:ext cx="232612" cy="10076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πληρόω</a:t>
            </a:r>
            <a:endParaRPr lang="en-US" dirty="0"/>
          </a:p>
          <a:p>
            <a:pPr marL="0" indent="0">
              <a:buNone/>
            </a:pPr>
            <a:r>
              <a:rPr lang="en-US" dirty="0" smtClean="0"/>
              <a:t>			(</a:t>
            </a:r>
            <a:r>
              <a:rPr lang="en-US" dirty="0" err="1" smtClean="0"/>
              <a:t>plēro</a:t>
            </a:r>
            <a:r>
              <a:rPr lang="en-US" dirty="0" err="1"/>
              <a:t>ō</a:t>
            </a:r>
            <a:r>
              <a:rPr lang="en-US" dirty="0" smtClean="0"/>
              <a:t>)</a:t>
            </a:r>
          </a:p>
          <a:p>
            <a:pPr marL="0" indent="0">
              <a:buNone/>
            </a:pPr>
            <a:endParaRPr lang="en-US" dirty="0"/>
          </a:p>
          <a:p>
            <a:pPr marL="0" indent="0">
              <a:buNone/>
            </a:pPr>
            <a:r>
              <a:rPr lang="en-US" baseline="30000" dirty="0" smtClean="0"/>
              <a:t>4</a:t>
            </a:r>
            <a:r>
              <a:rPr lang="en-US" dirty="0" smtClean="0"/>
              <a:t> </a:t>
            </a:r>
            <a:r>
              <a:rPr lang="en-US" dirty="0"/>
              <a:t>in order that the righteous requirements of the law might be fully met in us, who do not live according to the sinful nature but according to the Spirit.</a:t>
            </a:r>
          </a:p>
        </p:txBody>
      </p:sp>
      <p:sp>
        <p:nvSpPr>
          <p:cNvPr id="4" name="Rounded Rectangle 3"/>
          <p:cNvSpPr/>
          <p:nvPr/>
        </p:nvSpPr>
        <p:spPr>
          <a:xfrm>
            <a:off x="3039414" y="2125014"/>
            <a:ext cx="1867437"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17441" y="4481848"/>
            <a:ext cx="1596981"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515932" y="3515932"/>
            <a:ext cx="457201" cy="9659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979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8:1-11</a:t>
            </a:r>
          </a:p>
        </p:txBody>
      </p:sp>
      <p:sp>
        <p:nvSpPr>
          <p:cNvPr id="3" name="Content Placeholder 2"/>
          <p:cNvSpPr>
            <a:spLocks noGrp="1"/>
          </p:cNvSpPr>
          <p:nvPr>
            <p:ph idx="1"/>
          </p:nvPr>
        </p:nvSpPr>
        <p:spPr/>
        <p:txBody>
          <a:bodyPr>
            <a:normAutofit lnSpcReduction="10000"/>
          </a:bodyPr>
          <a:lstStyle/>
          <a:p>
            <a:pPr marL="0" indent="0">
              <a:buNone/>
            </a:pPr>
            <a:r>
              <a:rPr lang="en-US" baseline="30000" dirty="0"/>
              <a:t>5</a:t>
            </a:r>
            <a:r>
              <a:rPr lang="en-US" dirty="0"/>
              <a:t> Those who live according to the sinful nature have their minds set on what that nature desires; but those who live in accordance with the Spirit have their minds set on what the Spirit desires. </a:t>
            </a:r>
            <a:endParaRPr lang="en-US" dirty="0" smtClean="0"/>
          </a:p>
          <a:p>
            <a:pPr marL="0" indent="0">
              <a:buNone/>
            </a:pPr>
            <a:r>
              <a:rPr lang="en-US" baseline="30000" dirty="0" smtClean="0"/>
              <a:t>6</a:t>
            </a:r>
            <a:r>
              <a:rPr lang="en-US" dirty="0" smtClean="0"/>
              <a:t> </a:t>
            </a:r>
            <a:r>
              <a:rPr lang="en-US" dirty="0"/>
              <a:t>The mind of sinful man is death, but the mind controlled by the Spirit is life and peace; </a:t>
            </a:r>
            <a:endParaRPr lang="en-US" dirty="0" smtClean="0"/>
          </a:p>
          <a:p>
            <a:pPr marL="0" indent="0">
              <a:buNone/>
            </a:pPr>
            <a:r>
              <a:rPr lang="en-US" baseline="30000" dirty="0" smtClean="0"/>
              <a:t>7</a:t>
            </a:r>
            <a:r>
              <a:rPr lang="en-US" dirty="0" smtClean="0"/>
              <a:t> </a:t>
            </a:r>
            <a:r>
              <a:rPr lang="en-US" dirty="0"/>
              <a:t>the sinful mind is hostile to God. It does not submit to God's law, nor can it do so. </a:t>
            </a:r>
          </a:p>
        </p:txBody>
      </p:sp>
    </p:spTree>
    <p:extLst>
      <p:ext uri="{BB962C8B-B14F-4D97-AF65-F5344CB8AC3E}">
        <p14:creationId xmlns:p14="http://schemas.microsoft.com/office/powerpoint/2010/main" val="40643354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5:17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πληρόω</a:t>
            </a:r>
            <a:endParaRPr lang="en-US" dirty="0"/>
          </a:p>
          <a:p>
            <a:pPr marL="0" indent="0">
              <a:buNone/>
            </a:pPr>
            <a:r>
              <a:rPr lang="en-US" dirty="0"/>
              <a:t>			(</a:t>
            </a:r>
            <a:r>
              <a:rPr lang="en-US" dirty="0" err="1"/>
              <a:t>plēroō</a:t>
            </a:r>
            <a:r>
              <a:rPr lang="en-US" dirty="0"/>
              <a:t>)</a:t>
            </a:r>
          </a:p>
          <a:p>
            <a:pPr marL="0" indent="0">
              <a:buNone/>
            </a:pPr>
            <a:endParaRPr lang="en-US" dirty="0"/>
          </a:p>
          <a:p>
            <a:pPr marL="0" indent="0">
              <a:buNone/>
            </a:pPr>
            <a:r>
              <a:rPr lang="en-US" dirty="0" smtClean="0">
                <a:solidFill>
                  <a:srgbClr val="FF0000"/>
                </a:solidFill>
              </a:rPr>
              <a:t>Do </a:t>
            </a:r>
            <a:r>
              <a:rPr lang="en-US" dirty="0">
                <a:solidFill>
                  <a:srgbClr val="FF0000"/>
                </a:solidFill>
              </a:rPr>
              <a:t>not think that I have come to abolish the Law or the Prophets; I have not come to abolish them but to fulfill them.</a:t>
            </a:r>
            <a:endParaRPr lang="en-US" dirty="0">
              <a:solidFill>
                <a:srgbClr val="FF0000"/>
              </a:solidFill>
            </a:endParaRPr>
          </a:p>
        </p:txBody>
      </p:sp>
      <p:sp>
        <p:nvSpPr>
          <p:cNvPr id="4" name="Rounded Rectangle 3"/>
          <p:cNvSpPr/>
          <p:nvPr/>
        </p:nvSpPr>
        <p:spPr>
          <a:xfrm>
            <a:off x="3039414" y="2125014"/>
            <a:ext cx="1867437"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62896" y="4971245"/>
            <a:ext cx="927279" cy="450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026536" y="3515932"/>
            <a:ext cx="946597" cy="145531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Galatians 5:14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πληρόω</a:t>
            </a:r>
            <a:endParaRPr lang="en-US" dirty="0"/>
          </a:p>
          <a:p>
            <a:pPr marL="0" indent="0">
              <a:buNone/>
            </a:pPr>
            <a:r>
              <a:rPr lang="en-US" dirty="0"/>
              <a:t>			(</a:t>
            </a:r>
            <a:r>
              <a:rPr lang="en-US" dirty="0" err="1"/>
              <a:t>plēroō</a:t>
            </a:r>
            <a:r>
              <a:rPr lang="en-US" dirty="0"/>
              <a:t>)</a:t>
            </a:r>
          </a:p>
          <a:p>
            <a:pPr marL="0" indent="0">
              <a:buNone/>
            </a:pPr>
            <a:endParaRPr lang="en-US" dirty="0"/>
          </a:p>
          <a:p>
            <a:pPr marL="0" indent="0">
              <a:buNone/>
            </a:pPr>
            <a:endParaRPr lang="en-US" dirty="0" smtClean="0"/>
          </a:p>
          <a:p>
            <a:pPr marL="0" indent="0">
              <a:buNone/>
            </a:pPr>
            <a:r>
              <a:rPr lang="en-US" dirty="0" smtClean="0"/>
              <a:t>The </a:t>
            </a:r>
            <a:r>
              <a:rPr lang="en-US" dirty="0"/>
              <a:t>entire law is summed up in a single command: “Love your neighbor as yourself.”</a:t>
            </a:r>
            <a:endParaRPr lang="en-US" dirty="0"/>
          </a:p>
        </p:txBody>
      </p:sp>
      <p:sp>
        <p:nvSpPr>
          <p:cNvPr id="4" name="Rounded Rectangle 3"/>
          <p:cNvSpPr/>
          <p:nvPr/>
        </p:nvSpPr>
        <p:spPr>
          <a:xfrm>
            <a:off x="3039414" y="2125014"/>
            <a:ext cx="1867437"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309870" y="4597758"/>
            <a:ext cx="2073499"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973133" y="3515932"/>
            <a:ext cx="373487" cy="108182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12:23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to </a:t>
            </a:r>
            <a:r>
              <a:rPr lang="en-US" dirty="0"/>
              <a:t>the church of the firstborn, whose names are written in heaven. You have come to God, the judge of all men, to the spirits of </a:t>
            </a:r>
            <a:r>
              <a:rPr lang="en-US" b="1" dirty="0">
                <a:solidFill>
                  <a:schemeClr val="accent6">
                    <a:lumMod val="75000"/>
                  </a:schemeClr>
                </a:solidFill>
              </a:rPr>
              <a:t>righteous men made perfect</a:t>
            </a:r>
            <a:r>
              <a:rPr lang="en-US" dirty="0"/>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5:16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So </a:t>
            </a:r>
            <a:r>
              <a:rPr lang="en-US" dirty="0"/>
              <a:t>I say, </a:t>
            </a:r>
            <a:r>
              <a:rPr lang="en-US" b="1" dirty="0">
                <a:solidFill>
                  <a:schemeClr val="accent6">
                    <a:lumMod val="75000"/>
                  </a:schemeClr>
                </a:solidFill>
              </a:rPr>
              <a:t>live by the Spirit</a:t>
            </a:r>
            <a:r>
              <a:rPr lang="en-US" dirty="0"/>
              <a:t>, and you will not gratify the desires of the sinful nature.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93580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Those who live according to the sinful nature have their minds set on what that nature desires; but those who live in accordance with the Spirit have their minds set on what the Spirit desires. </a:t>
            </a:r>
            <a:endParaRPr lang="en-US" dirty="0" smtClean="0"/>
          </a:p>
        </p:txBody>
      </p:sp>
    </p:spTree>
    <p:extLst>
      <p:ext uri="{BB962C8B-B14F-4D97-AF65-F5344CB8AC3E}">
        <p14:creationId xmlns:p14="http://schemas.microsoft.com/office/powerpoint/2010/main" val="11473093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8:5</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smtClean="0"/>
              <a:t>φρονέω</a:t>
            </a:r>
            <a:endParaRPr lang="en-US" dirty="0" smtClean="0"/>
          </a:p>
          <a:p>
            <a:pPr marL="0" indent="0">
              <a:buNone/>
            </a:pPr>
            <a:r>
              <a:rPr lang="en-US" dirty="0" smtClean="0"/>
              <a:t>	(</a:t>
            </a:r>
            <a:r>
              <a:rPr lang="en-US" dirty="0" err="1" smtClean="0"/>
              <a:t>phrone</a:t>
            </a:r>
            <a:r>
              <a:rPr lang="en-US" dirty="0" err="1"/>
              <a:t>ō</a:t>
            </a:r>
            <a:r>
              <a:rPr lang="en-US" dirty="0" smtClean="0"/>
              <a:t>)</a:t>
            </a:r>
            <a:endParaRPr lang="en-US" dirty="0"/>
          </a:p>
          <a:p>
            <a:pPr marL="0" indent="0">
              <a:buNone/>
            </a:pPr>
            <a:endParaRPr lang="en-US" dirty="0" smtClean="0"/>
          </a:p>
          <a:p>
            <a:pPr marL="0" indent="0">
              <a:buNone/>
            </a:pPr>
            <a:r>
              <a:rPr lang="en-US" baseline="30000" dirty="0" smtClean="0"/>
              <a:t>5</a:t>
            </a:r>
            <a:r>
              <a:rPr lang="en-US" dirty="0" smtClean="0"/>
              <a:t> </a:t>
            </a:r>
            <a:r>
              <a:rPr lang="en-US" dirty="0"/>
              <a:t>Those who live according to the sinful nature have their minds set on what that nature desires; but those who live in accordance with the Spirit have their minds set on what the Spirit desires. </a:t>
            </a:r>
            <a:endParaRPr lang="en-US" dirty="0" smtClean="0"/>
          </a:p>
        </p:txBody>
      </p:sp>
      <p:sp>
        <p:nvSpPr>
          <p:cNvPr id="4" name="Rounded Rectangle 3"/>
          <p:cNvSpPr/>
          <p:nvPr/>
        </p:nvSpPr>
        <p:spPr>
          <a:xfrm>
            <a:off x="1236372" y="1635617"/>
            <a:ext cx="2176529" cy="12234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1" y="3889420"/>
            <a:ext cx="4031087"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086377" y="4868214"/>
            <a:ext cx="4018209" cy="502276"/>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2324637" y="2859110"/>
            <a:ext cx="141668" cy="103031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584307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φρονέω</a:t>
            </a:r>
            <a:endParaRPr lang="en-US" dirty="0"/>
          </a:p>
          <a:p>
            <a:pPr marL="0" indent="0">
              <a:buNone/>
            </a:pPr>
            <a:r>
              <a:rPr lang="en-US" dirty="0"/>
              <a:t>	(</a:t>
            </a:r>
            <a:r>
              <a:rPr lang="en-US" dirty="0" err="1"/>
              <a:t>phroneō</a:t>
            </a:r>
            <a:r>
              <a:rPr lang="en-US" dirty="0"/>
              <a:t>)</a:t>
            </a:r>
          </a:p>
          <a:p>
            <a:pPr marL="0" indent="0">
              <a:buNone/>
            </a:pPr>
            <a:endParaRPr lang="en-US" dirty="0"/>
          </a:p>
          <a:p>
            <a:pPr marL="0" indent="0">
              <a:buNone/>
            </a:pPr>
            <a:r>
              <a:rPr lang="en-US" dirty="0" smtClean="0"/>
              <a:t>Their </a:t>
            </a:r>
            <a:r>
              <a:rPr lang="en-US" dirty="0"/>
              <a:t>destiny is destruction, their god is their stomach, and their glory is in their shame. Their mind is on earthly things.</a:t>
            </a:r>
            <a:endParaRPr lang="en-US" dirty="0"/>
          </a:p>
        </p:txBody>
      </p:sp>
      <p:sp>
        <p:nvSpPr>
          <p:cNvPr id="4" name="Rounded Rectangle 3"/>
          <p:cNvSpPr/>
          <p:nvPr/>
        </p:nvSpPr>
        <p:spPr>
          <a:xfrm>
            <a:off x="1210614" y="2240924"/>
            <a:ext cx="2176529" cy="12234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1" y="4958366"/>
            <a:ext cx="1893194"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397358" y="3464417"/>
            <a:ext cx="901521" cy="149394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Colossians 3:2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φρονέω</a:t>
            </a:r>
            <a:endParaRPr lang="en-US" dirty="0"/>
          </a:p>
          <a:p>
            <a:pPr marL="0" indent="0">
              <a:buNone/>
            </a:pPr>
            <a:r>
              <a:rPr lang="en-US" dirty="0"/>
              <a:t>	(</a:t>
            </a:r>
            <a:r>
              <a:rPr lang="en-US" dirty="0" err="1"/>
              <a:t>phroneō</a:t>
            </a:r>
            <a:r>
              <a:rPr lang="en-US" dirty="0"/>
              <a:t>)</a:t>
            </a:r>
          </a:p>
          <a:p>
            <a:pPr marL="0" indent="0">
              <a:buNone/>
            </a:pPr>
            <a:endParaRPr lang="en-US" dirty="0"/>
          </a:p>
          <a:p>
            <a:pPr marL="0" indent="0">
              <a:buNone/>
            </a:pPr>
            <a:endParaRPr lang="en-US" dirty="0" smtClean="0"/>
          </a:p>
          <a:p>
            <a:pPr marL="0" indent="0">
              <a:buNone/>
            </a:pPr>
            <a:r>
              <a:rPr lang="en-US" dirty="0" smtClean="0"/>
              <a:t>Set </a:t>
            </a:r>
            <a:r>
              <a:rPr lang="en-US" dirty="0"/>
              <a:t>your minds on things above, not on earthly things.</a:t>
            </a:r>
            <a:endParaRPr lang="en-US" dirty="0"/>
          </a:p>
        </p:txBody>
      </p:sp>
      <p:sp>
        <p:nvSpPr>
          <p:cNvPr id="4" name="Rounded Rectangle 3"/>
          <p:cNvSpPr/>
          <p:nvPr/>
        </p:nvSpPr>
        <p:spPr>
          <a:xfrm>
            <a:off x="1210614" y="2240924"/>
            <a:ext cx="2176529" cy="122349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5003" y="4533363"/>
            <a:ext cx="3193960" cy="5795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21983" y="3464417"/>
            <a:ext cx="276896" cy="106894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Philippians 3:18-19</a:t>
            </a:r>
            <a:endParaRPr lang="en-US" dirty="0"/>
          </a:p>
        </p:txBody>
      </p:sp>
      <p:sp>
        <p:nvSpPr>
          <p:cNvPr id="3" name="Content Placeholder 2"/>
          <p:cNvSpPr>
            <a:spLocks noGrp="1"/>
          </p:cNvSpPr>
          <p:nvPr>
            <p:ph idx="1"/>
          </p:nvPr>
        </p:nvSpPr>
        <p:spPr/>
        <p:txBody>
          <a:bodyPr>
            <a:normAutofit/>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18 </a:t>
            </a:r>
            <a:r>
              <a:rPr lang="en-US" dirty="0"/>
              <a:t>For, as I have often told you before and now say again even with tears, many live as </a:t>
            </a:r>
            <a:r>
              <a:rPr lang="en-US" b="1" dirty="0">
                <a:solidFill>
                  <a:schemeClr val="accent6">
                    <a:lumMod val="75000"/>
                  </a:schemeClr>
                </a:solidFill>
              </a:rPr>
              <a:t>enemies of the cross</a:t>
            </a:r>
            <a:r>
              <a:rPr lang="en-US" dirty="0"/>
              <a:t> of Christ. </a:t>
            </a:r>
            <a:r>
              <a:rPr lang="en-US" baseline="30000" dirty="0"/>
              <a:t>19 </a:t>
            </a:r>
            <a:r>
              <a:rPr lang="en-US" dirty="0"/>
              <a:t>Their destiny is destruction, their god is their stomach, and their glory is in their shame. Their mind is on earthly things.</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8:1-11</a:t>
            </a:r>
          </a:p>
        </p:txBody>
      </p:sp>
      <p:sp>
        <p:nvSpPr>
          <p:cNvPr id="3" name="Content Placeholder 2"/>
          <p:cNvSpPr>
            <a:spLocks noGrp="1"/>
          </p:cNvSpPr>
          <p:nvPr>
            <p:ph idx="1"/>
          </p:nvPr>
        </p:nvSpPr>
        <p:spPr/>
        <p:txBody>
          <a:bodyPr/>
          <a:lstStyle/>
          <a:p>
            <a:pPr marL="0" indent="0">
              <a:buNone/>
            </a:pPr>
            <a:r>
              <a:rPr lang="en-US" baseline="30000" dirty="0"/>
              <a:t>8</a:t>
            </a:r>
            <a:r>
              <a:rPr lang="en-US" dirty="0"/>
              <a:t> Those controlled by the sinful nature cannot please God. </a:t>
            </a:r>
            <a:endParaRPr lang="en-US" dirty="0" smtClean="0"/>
          </a:p>
          <a:p>
            <a:pPr marL="0" indent="0">
              <a:buNone/>
            </a:pPr>
            <a:r>
              <a:rPr lang="en-US" baseline="30000" dirty="0" smtClean="0"/>
              <a:t>9</a:t>
            </a:r>
            <a:r>
              <a:rPr lang="en-US" dirty="0" smtClean="0"/>
              <a:t> </a:t>
            </a:r>
            <a:r>
              <a:rPr lang="en-US" dirty="0"/>
              <a:t>You, however, are controlled not by the sinful nature but by the Spirit, if the Spirit of God lives in you. And if anyone does not have the Spirit of Christ, he does not belong to Christ. </a:t>
            </a:r>
          </a:p>
        </p:txBody>
      </p:sp>
    </p:spTree>
    <p:extLst>
      <p:ext uri="{BB962C8B-B14F-4D97-AF65-F5344CB8AC3E}">
        <p14:creationId xmlns:p14="http://schemas.microsoft.com/office/powerpoint/2010/main" val="296754124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Corinthians 2:14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man without the Spirit </a:t>
            </a:r>
            <a:r>
              <a:rPr lang="en-US" b="1" dirty="0">
                <a:solidFill>
                  <a:schemeClr val="accent6">
                    <a:lumMod val="75000"/>
                  </a:schemeClr>
                </a:solidFill>
              </a:rPr>
              <a:t>does not accept </a:t>
            </a:r>
            <a:r>
              <a:rPr lang="en-US" dirty="0"/>
              <a:t>the things that come from the Spirit of God, for they are foolishness to him, and he cannot understand them, because they are spiritually discerned.</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The mind of sinful man is death, but the mind controlled by the Spirit is life and peace; </a:t>
            </a:r>
            <a:endParaRPr lang="en-US" dirty="0" smtClean="0"/>
          </a:p>
        </p:txBody>
      </p:sp>
    </p:spTree>
    <p:extLst>
      <p:ext uri="{BB962C8B-B14F-4D97-AF65-F5344CB8AC3E}">
        <p14:creationId xmlns:p14="http://schemas.microsoft.com/office/powerpoint/2010/main" val="11473093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τὸ</a:t>
            </a:r>
            <a:r>
              <a:rPr lang="en-US" dirty="0" smtClean="0"/>
              <a:t>  </a:t>
            </a:r>
            <a:r>
              <a:rPr lang="el-GR" dirty="0" smtClean="0"/>
              <a:t>φρόνημα</a:t>
            </a:r>
            <a:r>
              <a:rPr lang="en-US" dirty="0" smtClean="0"/>
              <a:t>  </a:t>
            </a:r>
            <a:r>
              <a:rPr lang="el-GR" dirty="0" smtClean="0"/>
              <a:t>τῆς</a:t>
            </a:r>
            <a:r>
              <a:rPr lang="en-US" dirty="0" smtClean="0"/>
              <a:t>  </a:t>
            </a:r>
            <a:r>
              <a:rPr lang="el-GR" dirty="0"/>
              <a:t>σαρκὸς</a:t>
            </a:r>
            <a:endParaRPr lang="en-US" dirty="0" smtClean="0"/>
          </a:p>
          <a:p>
            <a:pPr marL="0" indent="0">
              <a:buNone/>
            </a:pPr>
            <a:r>
              <a:rPr lang="en-US" dirty="0" smtClean="0"/>
              <a:t>	(to </a:t>
            </a:r>
            <a:r>
              <a:rPr lang="en-US" dirty="0" err="1" smtClean="0"/>
              <a:t>phron</a:t>
            </a:r>
            <a:r>
              <a:rPr lang="en-US" dirty="0" err="1"/>
              <a:t>ē</a:t>
            </a:r>
            <a:r>
              <a:rPr lang="en-US" dirty="0" err="1" smtClean="0"/>
              <a:t>ma</a:t>
            </a:r>
            <a:r>
              <a:rPr lang="en-US" dirty="0" smtClean="0"/>
              <a:t> </a:t>
            </a:r>
            <a:r>
              <a:rPr lang="en-US" dirty="0" err="1" smtClean="0"/>
              <a:t>t</a:t>
            </a:r>
            <a:r>
              <a:rPr lang="en-US" dirty="0" err="1"/>
              <a:t>ē</a:t>
            </a:r>
            <a:r>
              <a:rPr lang="en-US" dirty="0" err="1" smtClean="0"/>
              <a:t>s</a:t>
            </a:r>
            <a:r>
              <a:rPr lang="en-US" dirty="0" smtClean="0"/>
              <a:t> </a:t>
            </a:r>
            <a:r>
              <a:rPr lang="en-US" dirty="0" err="1" smtClean="0"/>
              <a:t>sarkos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The mind of sinful man is death, but the mind controlled by the Spirit is life and peace; </a:t>
            </a:r>
            <a:endParaRPr lang="en-US" dirty="0" smtClean="0"/>
          </a:p>
        </p:txBody>
      </p:sp>
      <p:sp>
        <p:nvSpPr>
          <p:cNvPr id="4" name="Rounded Rectangle 3"/>
          <p:cNvSpPr/>
          <p:nvPr/>
        </p:nvSpPr>
        <p:spPr>
          <a:xfrm>
            <a:off x="1236372" y="2550017"/>
            <a:ext cx="4675031" cy="1326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708338" y="4842456"/>
            <a:ext cx="3966693" cy="450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V="1">
            <a:off x="2691685" y="3876541"/>
            <a:ext cx="882203" cy="96591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03836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 </a:t>
            </a:r>
            <a:r>
              <a:rPr lang="en-US" dirty="0" smtClean="0"/>
              <a:t> </a:t>
            </a:r>
            <a:r>
              <a:rPr lang="el-GR" dirty="0" smtClean="0"/>
              <a:t>θάνατος</a:t>
            </a:r>
            <a:endParaRPr lang="en-US" dirty="0" smtClean="0"/>
          </a:p>
          <a:p>
            <a:pPr marL="0" indent="0">
              <a:buNone/>
            </a:pPr>
            <a:r>
              <a:rPr lang="en-US" dirty="0" smtClean="0"/>
              <a:t>					(</a:t>
            </a:r>
            <a:r>
              <a:rPr lang="en-US" dirty="0" err="1" smtClean="0"/>
              <a:t>thanatos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The mind of sinful man is death, but the mind controlled by the Spirit is life and peace; </a:t>
            </a:r>
            <a:endParaRPr lang="en-US" dirty="0" smtClean="0"/>
          </a:p>
        </p:txBody>
      </p:sp>
      <p:sp>
        <p:nvSpPr>
          <p:cNvPr id="4" name="Rounded Rectangle 3"/>
          <p:cNvSpPr/>
          <p:nvPr/>
        </p:nvSpPr>
        <p:spPr>
          <a:xfrm>
            <a:off x="4971245" y="2588654"/>
            <a:ext cx="2099256" cy="12750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45487" y="4829577"/>
            <a:ext cx="1120462" cy="463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p:cNvCxnSpPr>
          <p:nvPr/>
        </p:nvCxnSpPr>
        <p:spPr>
          <a:xfrm flipV="1">
            <a:off x="5505718" y="3889420"/>
            <a:ext cx="534474" cy="9401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0383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8:6</a:t>
            </a:r>
            <a:endParaRPr lang="en-US" dirty="0"/>
          </a:p>
        </p:txBody>
      </p:sp>
      <p:sp>
        <p:nvSpPr>
          <p:cNvPr id="3" name="Content Placeholder 2"/>
          <p:cNvSpPr>
            <a:spLocks noGrp="1"/>
          </p:cNvSpPr>
          <p:nvPr>
            <p:ph idx="1"/>
          </p:nvPr>
        </p:nvSpPr>
        <p:spPr/>
        <p:txBody>
          <a:bodyPr>
            <a:normAutofit fontScale="92500"/>
          </a:bodyPr>
          <a:lstStyle/>
          <a:p>
            <a:pPr marL="0" indent="0">
              <a:buNone/>
            </a:pPr>
            <a:endParaRPr lang="en-US" dirty="0" smtClean="0"/>
          </a:p>
          <a:p>
            <a:pPr marL="0" indent="0">
              <a:buNone/>
            </a:pPr>
            <a:endParaRPr lang="en-US" dirty="0"/>
          </a:p>
          <a:p>
            <a:pPr marL="0" indent="0">
              <a:buNone/>
            </a:pPr>
            <a:r>
              <a:rPr lang="en-US" dirty="0" smtClean="0"/>
              <a:t>	</a:t>
            </a:r>
            <a:r>
              <a:rPr lang="el-GR" dirty="0"/>
              <a:t> </a:t>
            </a:r>
            <a:r>
              <a:rPr lang="en-US" dirty="0" smtClean="0"/>
              <a:t>  </a:t>
            </a:r>
            <a:r>
              <a:rPr lang="el-GR" dirty="0" smtClean="0"/>
              <a:t>τὸ</a:t>
            </a:r>
            <a:r>
              <a:rPr lang="en-US" dirty="0" smtClean="0"/>
              <a:t>  </a:t>
            </a:r>
            <a:r>
              <a:rPr lang="el-GR" dirty="0"/>
              <a:t>φρόνημα</a:t>
            </a:r>
            <a:r>
              <a:rPr lang="en-US" dirty="0"/>
              <a:t> </a:t>
            </a:r>
            <a:r>
              <a:rPr lang="el-GR" dirty="0"/>
              <a:t>τοῦ πνεύματος</a:t>
            </a:r>
            <a:endParaRPr lang="en-US" dirty="0" smtClean="0"/>
          </a:p>
          <a:p>
            <a:pPr marL="0" indent="0">
              <a:buNone/>
            </a:pPr>
            <a:r>
              <a:rPr lang="en-US" dirty="0"/>
              <a:t>	 (to </a:t>
            </a:r>
            <a:r>
              <a:rPr lang="en-US" dirty="0" err="1"/>
              <a:t>phronēma</a:t>
            </a:r>
            <a:r>
              <a:rPr lang="en-US" dirty="0"/>
              <a:t> </a:t>
            </a:r>
            <a:r>
              <a:rPr lang="en-US" dirty="0" err="1" smtClean="0"/>
              <a:t>tou</a:t>
            </a:r>
            <a:r>
              <a:rPr lang="en-US" dirty="0" smtClean="0"/>
              <a:t> </a:t>
            </a:r>
            <a:r>
              <a:rPr lang="en-US" dirty="0" err="1" smtClean="0"/>
              <a:t>pneumatos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The mind of sinful man is death, but </a:t>
            </a:r>
            <a:endParaRPr lang="en-US" dirty="0" smtClean="0"/>
          </a:p>
          <a:p>
            <a:pPr marL="0" indent="0">
              <a:buNone/>
            </a:pPr>
            <a:r>
              <a:rPr lang="en-US" dirty="0" smtClean="0"/>
              <a:t>the </a:t>
            </a:r>
            <a:r>
              <a:rPr lang="en-US" dirty="0"/>
              <a:t>mind controlled by the Spirit is life and peace; </a:t>
            </a:r>
            <a:endParaRPr lang="en-US" dirty="0" smtClean="0"/>
          </a:p>
        </p:txBody>
      </p:sp>
      <p:sp>
        <p:nvSpPr>
          <p:cNvPr id="4" name="Rounded Rectangle 3"/>
          <p:cNvSpPr/>
          <p:nvPr/>
        </p:nvSpPr>
        <p:spPr>
          <a:xfrm>
            <a:off x="1378039" y="2653048"/>
            <a:ext cx="5112913" cy="126212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1" y="5486400"/>
            <a:ext cx="5177307"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039415" y="3915177"/>
            <a:ext cx="895081" cy="157122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03836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8:6</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 </a:t>
            </a:r>
            <a:r>
              <a:rPr lang="el-GR" dirty="0" smtClean="0"/>
              <a:t>ζωὴ</a:t>
            </a:r>
            <a:r>
              <a:rPr lang="en-US" dirty="0" smtClean="0"/>
              <a:t> </a:t>
            </a:r>
            <a:r>
              <a:rPr lang="el-GR" dirty="0" smtClean="0"/>
              <a:t>καὶ</a:t>
            </a:r>
            <a:r>
              <a:rPr lang="en-US" dirty="0" smtClean="0"/>
              <a:t> </a:t>
            </a:r>
            <a:r>
              <a:rPr lang="el-GR" dirty="0"/>
              <a:t>εἰρήνη</a:t>
            </a:r>
            <a:endParaRPr lang="en-US" dirty="0" smtClean="0"/>
          </a:p>
          <a:p>
            <a:pPr marL="0" indent="0">
              <a:buNone/>
            </a:pPr>
            <a:r>
              <a:rPr lang="en-US" dirty="0" smtClean="0"/>
              <a:t>				(</a:t>
            </a:r>
            <a:r>
              <a:rPr lang="en-US" dirty="0" err="1" smtClean="0"/>
              <a:t>zōē</a:t>
            </a:r>
            <a:r>
              <a:rPr lang="en-US" dirty="0" smtClean="0"/>
              <a:t> kai </a:t>
            </a:r>
            <a:r>
              <a:rPr lang="en-US" dirty="0" err="1" smtClean="0"/>
              <a:t>eirēnē</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6</a:t>
            </a:r>
            <a:r>
              <a:rPr lang="en-US" dirty="0" smtClean="0"/>
              <a:t> </a:t>
            </a:r>
            <a:r>
              <a:rPr lang="en-US" dirty="0"/>
              <a:t>The mind of sinful man is death, but the mind controlled by the Spirit is life and peace; </a:t>
            </a:r>
            <a:endParaRPr lang="en-US" dirty="0" smtClean="0"/>
          </a:p>
        </p:txBody>
      </p:sp>
      <p:sp>
        <p:nvSpPr>
          <p:cNvPr id="4" name="Rounded Rectangle 3"/>
          <p:cNvSpPr/>
          <p:nvPr/>
        </p:nvSpPr>
        <p:spPr>
          <a:xfrm>
            <a:off x="4056845" y="2588654"/>
            <a:ext cx="2897747" cy="12878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00789" y="5293217"/>
            <a:ext cx="2459865"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505719" y="3876541"/>
            <a:ext cx="425003" cy="141667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03836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6:8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one who sows to please his sinful nature, from that nature will reap </a:t>
            </a:r>
            <a:r>
              <a:rPr lang="en-US" b="1" dirty="0">
                <a:solidFill>
                  <a:schemeClr val="accent6">
                    <a:lumMod val="75000"/>
                  </a:schemeClr>
                </a:solidFill>
              </a:rPr>
              <a:t>destruction</a:t>
            </a:r>
            <a:r>
              <a:rPr lang="en-US" dirty="0"/>
              <a:t>; the one who sows to please the Spirit, from the Spirit will reap </a:t>
            </a:r>
            <a:r>
              <a:rPr lang="en-US" b="1" dirty="0">
                <a:solidFill>
                  <a:schemeClr val="accent6">
                    <a:lumMod val="75000"/>
                  </a:schemeClr>
                </a:solidFill>
              </a:rPr>
              <a:t>eternal life</a:t>
            </a:r>
            <a:r>
              <a:rPr lang="en-US" dirty="0"/>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5:22-23</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baseline="30000" dirty="0" smtClean="0"/>
              <a:t>22 </a:t>
            </a:r>
            <a:r>
              <a:rPr lang="en-US" dirty="0"/>
              <a:t>But the </a:t>
            </a:r>
            <a:r>
              <a:rPr lang="en-US" b="1" dirty="0">
                <a:solidFill>
                  <a:schemeClr val="accent6">
                    <a:lumMod val="75000"/>
                  </a:schemeClr>
                </a:solidFill>
              </a:rPr>
              <a:t>fruit of the Spirit</a:t>
            </a:r>
            <a:r>
              <a:rPr lang="en-US" dirty="0"/>
              <a:t> is love, joy, peace, patience, kindness, goodness, faithfulness, </a:t>
            </a:r>
            <a:r>
              <a:rPr lang="en-US" baseline="30000" dirty="0"/>
              <a:t>23 </a:t>
            </a:r>
            <a:r>
              <a:rPr lang="en-US" dirty="0"/>
              <a:t>gentleness and self-control. Against such things there is no law.</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the sinful mind is hostile to God. It does not submit to God's law, nor can it do so. </a:t>
            </a:r>
          </a:p>
        </p:txBody>
      </p:sp>
    </p:spTree>
    <p:extLst>
      <p:ext uri="{BB962C8B-B14F-4D97-AF65-F5344CB8AC3E}">
        <p14:creationId xmlns:p14="http://schemas.microsoft.com/office/powerpoint/2010/main" val="11473093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τὸ</a:t>
            </a:r>
            <a:r>
              <a:rPr lang="en-US" dirty="0" smtClean="0"/>
              <a:t>  </a:t>
            </a:r>
            <a:r>
              <a:rPr lang="el-GR" dirty="0"/>
              <a:t>φρόνημα</a:t>
            </a:r>
            <a:r>
              <a:rPr lang="en-US" dirty="0"/>
              <a:t>  </a:t>
            </a:r>
            <a:r>
              <a:rPr lang="el-GR" dirty="0"/>
              <a:t>τῆς</a:t>
            </a:r>
            <a:r>
              <a:rPr lang="en-US" dirty="0"/>
              <a:t>  </a:t>
            </a:r>
            <a:r>
              <a:rPr lang="el-GR" dirty="0"/>
              <a:t>σαρκὸς</a:t>
            </a:r>
            <a:endParaRPr lang="en-US" dirty="0" smtClean="0"/>
          </a:p>
          <a:p>
            <a:pPr marL="0" indent="0">
              <a:buNone/>
            </a:pPr>
            <a:r>
              <a:rPr lang="en-US" dirty="0"/>
              <a:t>	(to </a:t>
            </a:r>
            <a:r>
              <a:rPr lang="en-US" dirty="0" err="1"/>
              <a:t>phronēma</a:t>
            </a:r>
            <a:r>
              <a:rPr lang="en-US" dirty="0"/>
              <a:t> </a:t>
            </a:r>
            <a:r>
              <a:rPr lang="en-US" dirty="0" err="1"/>
              <a:t>tēs</a:t>
            </a:r>
            <a:r>
              <a:rPr lang="en-US" dirty="0"/>
              <a:t> </a:t>
            </a:r>
            <a:r>
              <a:rPr lang="en-US" dirty="0" err="1"/>
              <a:t>sarkos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the sinful mind is hostile to God. It does not submit to God's law, nor can it do so. </a:t>
            </a:r>
          </a:p>
        </p:txBody>
      </p:sp>
      <p:sp>
        <p:nvSpPr>
          <p:cNvPr id="4" name="Rounded Rectangle 3"/>
          <p:cNvSpPr/>
          <p:nvPr/>
        </p:nvSpPr>
        <p:spPr>
          <a:xfrm>
            <a:off x="1236372" y="2550017"/>
            <a:ext cx="4675031" cy="13265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4096" y="4816699"/>
            <a:ext cx="2575774"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21983" y="3876541"/>
            <a:ext cx="1551905" cy="94015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37574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8:1-11</a:t>
            </a:r>
          </a:p>
        </p:txBody>
      </p:sp>
      <p:sp>
        <p:nvSpPr>
          <p:cNvPr id="3" name="Content Placeholder 2"/>
          <p:cNvSpPr>
            <a:spLocks noGrp="1"/>
          </p:cNvSpPr>
          <p:nvPr>
            <p:ph idx="1"/>
          </p:nvPr>
        </p:nvSpPr>
        <p:spPr/>
        <p:txBody>
          <a:bodyPr/>
          <a:lstStyle/>
          <a:p>
            <a:pPr marL="0" indent="0">
              <a:buNone/>
            </a:pPr>
            <a:r>
              <a:rPr lang="en-US" baseline="30000" dirty="0"/>
              <a:t>10</a:t>
            </a:r>
            <a:r>
              <a:rPr lang="en-US" dirty="0"/>
              <a:t> But if Christ is in you, your body is dead because of sin, yet your spirit is alive because of righteousness. </a:t>
            </a:r>
            <a:endParaRPr lang="en-US" dirty="0" smtClean="0"/>
          </a:p>
          <a:p>
            <a:pPr marL="0" indent="0">
              <a:buNone/>
            </a:pPr>
            <a:r>
              <a:rPr lang="en-US" baseline="30000" dirty="0" smtClean="0"/>
              <a:t>11</a:t>
            </a:r>
            <a:r>
              <a:rPr lang="en-US" dirty="0" smtClean="0"/>
              <a:t> </a:t>
            </a:r>
            <a:r>
              <a:rPr lang="en-US" dirty="0"/>
              <a:t>And if the Spirit of him who raised Jesus from the dead is living in you, he who raised Christ from the dead will also give life to your mortal bodies through his Spirit, who lives in you. </a:t>
            </a:r>
          </a:p>
        </p:txBody>
      </p:sp>
    </p:spTree>
    <p:extLst>
      <p:ext uri="{BB962C8B-B14F-4D97-AF65-F5344CB8AC3E}">
        <p14:creationId xmlns:p14="http://schemas.microsoft.com/office/powerpoint/2010/main" val="342629060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ἔχθρα</a:t>
            </a:r>
            <a:endParaRPr lang="en-US" dirty="0" smtClean="0"/>
          </a:p>
          <a:p>
            <a:pPr marL="0" indent="0">
              <a:buNone/>
            </a:pPr>
            <a:r>
              <a:rPr lang="en-US" dirty="0" smtClean="0"/>
              <a:t>				(</a:t>
            </a:r>
            <a:r>
              <a:rPr lang="en-US" dirty="0" err="1" smtClean="0"/>
              <a:t>echthra</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the sinful mind is hostile to God. It does not submit to God's law, nor can it do so. </a:t>
            </a:r>
          </a:p>
        </p:txBody>
      </p:sp>
      <p:sp>
        <p:nvSpPr>
          <p:cNvPr id="4" name="Rounded Rectangle 3"/>
          <p:cNvSpPr/>
          <p:nvPr/>
        </p:nvSpPr>
        <p:spPr>
          <a:xfrm>
            <a:off x="4043966" y="2524259"/>
            <a:ext cx="1893195"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18963" y="4829577"/>
            <a:ext cx="1275009" cy="4893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256468" y="3915177"/>
            <a:ext cx="734096" cy="91440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375748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23:12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ἔχθρα</a:t>
            </a:r>
            <a:endParaRPr lang="en-US" dirty="0"/>
          </a:p>
          <a:p>
            <a:pPr marL="0" indent="0">
              <a:buNone/>
            </a:pPr>
            <a:r>
              <a:rPr lang="en-US" dirty="0"/>
              <a:t>				(</a:t>
            </a:r>
            <a:r>
              <a:rPr lang="en-US" dirty="0" err="1"/>
              <a:t>echthra</a:t>
            </a:r>
            <a:r>
              <a:rPr lang="en-US" dirty="0"/>
              <a:t>)</a:t>
            </a:r>
          </a:p>
          <a:p>
            <a:pPr marL="0" indent="0">
              <a:buNone/>
            </a:pPr>
            <a:endParaRPr lang="en-US" dirty="0"/>
          </a:p>
          <a:p>
            <a:pPr marL="0" indent="0">
              <a:buNone/>
            </a:pPr>
            <a:endParaRPr lang="en-US" dirty="0" smtClean="0"/>
          </a:p>
          <a:p>
            <a:pPr marL="0" indent="0">
              <a:buNone/>
            </a:pPr>
            <a:r>
              <a:rPr lang="en-US" dirty="0" smtClean="0"/>
              <a:t>That </a:t>
            </a:r>
            <a:r>
              <a:rPr lang="en-US" dirty="0"/>
              <a:t>day Herod and Pilate became friends—before this they had been enemies.</a:t>
            </a:r>
            <a:endParaRPr lang="en-US" dirty="0"/>
          </a:p>
        </p:txBody>
      </p:sp>
      <p:sp>
        <p:nvSpPr>
          <p:cNvPr id="4" name="Rounded Rectangle 3"/>
          <p:cNvSpPr/>
          <p:nvPr/>
        </p:nvSpPr>
        <p:spPr>
          <a:xfrm>
            <a:off x="4056845" y="2125014"/>
            <a:ext cx="1893195"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816698" y="5112913"/>
            <a:ext cx="1661375" cy="4378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003443" y="3515932"/>
            <a:ext cx="643943" cy="159698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4:4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ἔχθρα</a:t>
            </a:r>
            <a:endParaRPr lang="en-US" dirty="0"/>
          </a:p>
          <a:p>
            <a:pPr marL="0" indent="0">
              <a:buNone/>
            </a:pPr>
            <a:r>
              <a:rPr lang="en-US" dirty="0"/>
              <a:t>				(</a:t>
            </a:r>
            <a:r>
              <a:rPr lang="en-US" dirty="0" err="1"/>
              <a:t>echthra</a:t>
            </a:r>
            <a:r>
              <a:rPr lang="en-US" dirty="0"/>
              <a:t>)</a:t>
            </a:r>
          </a:p>
          <a:p>
            <a:pPr marL="0" indent="0">
              <a:buNone/>
            </a:pPr>
            <a:endParaRPr lang="en-US" dirty="0"/>
          </a:p>
          <a:p>
            <a:pPr marL="0" indent="0">
              <a:buNone/>
            </a:pPr>
            <a:r>
              <a:rPr lang="en-US" dirty="0" smtClean="0"/>
              <a:t>You </a:t>
            </a:r>
            <a:r>
              <a:rPr lang="en-US" dirty="0"/>
              <a:t>adulterous people, don’t you know that friendship with the world is hatred toward God? Anyone who chooses to be a friend of the world becomes an enemy of God.</a:t>
            </a:r>
            <a:endParaRPr lang="en-US" dirty="0"/>
          </a:p>
        </p:txBody>
      </p:sp>
      <p:sp>
        <p:nvSpPr>
          <p:cNvPr id="4" name="Rounded Rectangle 3"/>
          <p:cNvSpPr/>
          <p:nvPr/>
        </p:nvSpPr>
        <p:spPr>
          <a:xfrm>
            <a:off x="4082602" y="2073499"/>
            <a:ext cx="1893195" cy="13909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12913" y="4456090"/>
            <a:ext cx="1249250"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029200" y="3464417"/>
            <a:ext cx="708338" cy="99167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ὑποτάσσω</a:t>
            </a:r>
            <a:endParaRPr lang="en-US" dirty="0" smtClean="0"/>
          </a:p>
          <a:p>
            <a:pPr marL="0" indent="0">
              <a:buNone/>
            </a:pPr>
            <a:r>
              <a:rPr lang="en-US" dirty="0" smtClean="0"/>
              <a:t>	(</a:t>
            </a:r>
            <a:r>
              <a:rPr lang="en-US" dirty="0" err="1" smtClean="0"/>
              <a:t>hypotass</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the sinful mind is hostile to God. It does not submit to God's law, nor can it do so. </a:t>
            </a:r>
          </a:p>
        </p:txBody>
      </p:sp>
      <p:sp>
        <p:nvSpPr>
          <p:cNvPr id="4" name="Rounded Rectangle 3"/>
          <p:cNvSpPr/>
          <p:nvPr/>
        </p:nvSpPr>
        <p:spPr>
          <a:xfrm>
            <a:off x="1223493" y="2550017"/>
            <a:ext cx="2472744" cy="13136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639" y="5306096"/>
            <a:ext cx="1326524" cy="4507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126901" y="3863662"/>
            <a:ext cx="1332964" cy="144243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375748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10:17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ὑποτάσσω</a:t>
            </a:r>
            <a:endParaRPr lang="en-US" dirty="0"/>
          </a:p>
          <a:p>
            <a:pPr marL="0" indent="0">
              <a:buNone/>
            </a:pPr>
            <a:r>
              <a:rPr lang="en-US" dirty="0" smtClean="0"/>
              <a:t>			</a:t>
            </a:r>
            <a:r>
              <a:rPr lang="en-US" dirty="0"/>
              <a:t>	(</a:t>
            </a:r>
            <a:r>
              <a:rPr lang="en-US" dirty="0" err="1"/>
              <a:t>hypotassō</a:t>
            </a:r>
            <a:r>
              <a:rPr lang="en-US" dirty="0"/>
              <a:t>)</a:t>
            </a:r>
          </a:p>
          <a:p>
            <a:pPr marL="0" indent="0">
              <a:buNone/>
            </a:pPr>
            <a:endParaRPr lang="en-US" dirty="0"/>
          </a:p>
          <a:p>
            <a:pPr marL="0" indent="0">
              <a:buNone/>
            </a:pPr>
            <a:endParaRPr lang="en-US" dirty="0" smtClean="0"/>
          </a:p>
          <a:p>
            <a:pPr marL="0" indent="0">
              <a:buNone/>
            </a:pPr>
            <a:r>
              <a:rPr lang="en-US" dirty="0" smtClean="0"/>
              <a:t>The </a:t>
            </a:r>
            <a:r>
              <a:rPr lang="en-US" dirty="0"/>
              <a:t>seventy-two returned with joy and said, “Lord, even the demons submit to us in your name.” </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411" y="2181113"/>
            <a:ext cx="2493963"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4559121" y="5074276"/>
            <a:ext cx="1300766" cy="48939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189393" y="3522550"/>
            <a:ext cx="20111" cy="155172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ὑποτάσσω</a:t>
            </a:r>
            <a:endParaRPr lang="en-US" dirty="0"/>
          </a:p>
          <a:p>
            <a:pPr marL="0" indent="0">
              <a:buNone/>
            </a:pPr>
            <a:r>
              <a:rPr lang="en-US" dirty="0" smtClean="0"/>
              <a:t>	</a:t>
            </a:r>
            <a:r>
              <a:rPr lang="en-US" dirty="0"/>
              <a:t>	(</a:t>
            </a:r>
            <a:r>
              <a:rPr lang="en-US" dirty="0" err="1"/>
              <a:t>hypotassō</a:t>
            </a:r>
            <a:r>
              <a:rPr lang="en-US" dirty="0"/>
              <a:t>)</a:t>
            </a:r>
          </a:p>
          <a:p>
            <a:pPr marL="0" indent="0">
              <a:buNone/>
            </a:pPr>
            <a:endParaRPr lang="en-US" dirty="0" smtClean="0"/>
          </a:p>
          <a:p>
            <a:pPr marL="0" indent="0">
              <a:buNone/>
            </a:pPr>
            <a:endParaRPr lang="en-US" dirty="0"/>
          </a:p>
          <a:p>
            <a:pPr marL="0" indent="0">
              <a:buNone/>
            </a:pPr>
            <a:r>
              <a:rPr lang="en-US" dirty="0" smtClean="0"/>
              <a:t>And </a:t>
            </a:r>
            <a:r>
              <a:rPr lang="en-US" dirty="0"/>
              <a:t>God placed all things under his feet and appointed him to be head over everything for the church,</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9368" y="2168234"/>
            <a:ext cx="2493963" cy="134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21983" y="4610637"/>
            <a:ext cx="3876541"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6146" idx="2"/>
          </p:cNvCxnSpPr>
          <p:nvPr/>
        </p:nvCxnSpPr>
        <p:spPr>
          <a:xfrm flipH="1" flipV="1">
            <a:off x="3386350" y="3509671"/>
            <a:ext cx="573904" cy="110096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Timothy 3:1-4</a:t>
            </a:r>
            <a:endParaRPr lang="en-US" dirty="0"/>
          </a:p>
        </p:txBody>
      </p:sp>
      <p:sp>
        <p:nvSpPr>
          <p:cNvPr id="3" name="Content Placeholder 2"/>
          <p:cNvSpPr>
            <a:spLocks noGrp="1"/>
          </p:cNvSpPr>
          <p:nvPr>
            <p:ph idx="1"/>
          </p:nvPr>
        </p:nvSpPr>
        <p:spPr/>
        <p:txBody>
          <a:bodyPr/>
          <a:lstStyle/>
          <a:p>
            <a:pPr marL="0" indent="0">
              <a:buNone/>
            </a:pPr>
            <a:r>
              <a:rPr lang="en-US" baseline="30000" dirty="0" smtClean="0"/>
              <a:t>1 </a:t>
            </a:r>
            <a:r>
              <a:rPr lang="en-US" dirty="0" smtClean="0"/>
              <a:t>But </a:t>
            </a:r>
            <a:r>
              <a:rPr lang="en-US" dirty="0"/>
              <a:t>mark this: There will be terrible times in the last days. </a:t>
            </a:r>
            <a:r>
              <a:rPr lang="en-US" baseline="30000" dirty="0"/>
              <a:t>2 </a:t>
            </a:r>
            <a:r>
              <a:rPr lang="en-US" dirty="0"/>
              <a:t>People will be lovers of themselves, lovers of money, boastful, proud, abusive, disobedient to their parents, ungrateful, unholy, </a:t>
            </a:r>
            <a:r>
              <a:rPr lang="en-US" baseline="30000" dirty="0"/>
              <a:t>3 </a:t>
            </a:r>
            <a:r>
              <a:rPr lang="en-US" dirty="0"/>
              <a:t>without love, unforgiving, slanderous, without self-control, brutal, not lovers of the good, </a:t>
            </a:r>
            <a:r>
              <a:rPr lang="en-US" baseline="30000" dirty="0"/>
              <a:t>4 </a:t>
            </a:r>
            <a:r>
              <a:rPr lang="en-US" dirty="0"/>
              <a:t>treacherous, rash, conceited, lovers of pleasure </a:t>
            </a:r>
            <a:r>
              <a:rPr lang="en-US" b="1" dirty="0">
                <a:solidFill>
                  <a:schemeClr val="accent6">
                    <a:lumMod val="75000"/>
                  </a:schemeClr>
                </a:solidFill>
              </a:rPr>
              <a:t>rather than lovers of God</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Also Note the Similar Concepts: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b="1" dirty="0" smtClean="0"/>
              <a:t>Romans 8:7 –</a:t>
            </a:r>
          </a:p>
          <a:p>
            <a:pPr marL="0" indent="0">
              <a:buNone/>
            </a:pPr>
            <a:r>
              <a:rPr lang="en-US" dirty="0"/>
              <a:t>the sinful mind is hostile to God. It does not submit to God's law, nor can it do so</a:t>
            </a:r>
            <a:r>
              <a:rPr lang="en-US" dirty="0" smtClean="0"/>
              <a:t>.</a:t>
            </a:r>
          </a:p>
          <a:p>
            <a:pPr marL="0" indent="0">
              <a:buNone/>
            </a:pPr>
            <a:endParaRPr lang="en-US" dirty="0"/>
          </a:p>
          <a:p>
            <a:pPr marL="0" indent="0">
              <a:buNone/>
            </a:pPr>
            <a:r>
              <a:rPr lang="en-US" b="1" dirty="0" smtClean="0"/>
              <a:t>1 Corinthians 2:14 –</a:t>
            </a:r>
          </a:p>
          <a:p>
            <a:pPr marL="0" indent="0">
              <a:buNone/>
            </a:pPr>
            <a:r>
              <a:rPr lang="en-US" dirty="0"/>
              <a:t>The man without the Spirit does not accept the things that come from the Spirit of God, for they are foolishness to him, and he cannot understand them, because they are spiritually discerned.</a:t>
            </a:r>
          </a:p>
        </p:txBody>
      </p:sp>
    </p:spTree>
    <p:extLst>
      <p:ext uri="{BB962C8B-B14F-4D97-AF65-F5344CB8AC3E}">
        <p14:creationId xmlns:p14="http://schemas.microsoft.com/office/powerpoint/2010/main" val="313992652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8</a:t>
            </a:r>
            <a:r>
              <a:rPr lang="en-US" dirty="0" smtClean="0"/>
              <a:t> </a:t>
            </a:r>
            <a:r>
              <a:rPr lang="en-US" dirty="0"/>
              <a:t>Those controlled by the sinful nature cannot please God. </a:t>
            </a:r>
            <a:endParaRPr lang="en-US" dirty="0" smtClean="0"/>
          </a:p>
        </p:txBody>
      </p:sp>
    </p:spTree>
    <p:extLst>
      <p:ext uri="{BB962C8B-B14F-4D97-AF65-F5344CB8AC3E}">
        <p14:creationId xmlns:p14="http://schemas.microsoft.com/office/powerpoint/2010/main" val="122429589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οὐ</a:t>
            </a:r>
            <a:r>
              <a:rPr lang="en-US" dirty="0" smtClean="0"/>
              <a:t>  </a:t>
            </a:r>
            <a:r>
              <a:rPr lang="el-GR" dirty="0" smtClean="0"/>
              <a:t>δύναμαι</a:t>
            </a:r>
            <a:endParaRPr lang="en-US" dirty="0" smtClean="0"/>
          </a:p>
          <a:p>
            <a:pPr marL="0" indent="0">
              <a:buNone/>
            </a:pPr>
            <a:r>
              <a:rPr lang="en-US" dirty="0" smtClean="0"/>
              <a:t>					(</a:t>
            </a:r>
            <a:r>
              <a:rPr lang="en-US" dirty="0" err="1" smtClean="0"/>
              <a:t>ou</a:t>
            </a:r>
            <a:r>
              <a:rPr lang="en-US" dirty="0" smtClean="0"/>
              <a:t> </a:t>
            </a:r>
            <a:r>
              <a:rPr lang="en-US" dirty="0" err="1" smtClean="0"/>
              <a:t>dynamai</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8</a:t>
            </a:r>
            <a:r>
              <a:rPr lang="en-US" dirty="0" smtClean="0"/>
              <a:t> </a:t>
            </a:r>
            <a:r>
              <a:rPr lang="en-US" dirty="0"/>
              <a:t>Those controlled by the sinful nature cannot please God. </a:t>
            </a:r>
            <a:endParaRPr lang="en-US" dirty="0" smtClean="0"/>
          </a:p>
        </p:txBody>
      </p:sp>
      <p:sp>
        <p:nvSpPr>
          <p:cNvPr id="4" name="Rounded Rectangle 3"/>
          <p:cNvSpPr/>
          <p:nvPr/>
        </p:nvSpPr>
        <p:spPr>
          <a:xfrm>
            <a:off x="4906851" y="2562896"/>
            <a:ext cx="2691684" cy="13780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903076" y="4893972"/>
            <a:ext cx="1287887" cy="39924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252693" y="3940935"/>
            <a:ext cx="1294327" cy="9530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4279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910343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8:8</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ἀρέσκω</a:t>
            </a:r>
            <a:r>
              <a:rPr lang="en-US" dirty="0" smtClean="0"/>
              <a:t>						</a:t>
            </a:r>
          </a:p>
          <a:p>
            <a:pPr marL="0" indent="0">
              <a:buNone/>
            </a:pPr>
            <a:r>
              <a:rPr lang="en-US" dirty="0" smtClean="0"/>
              <a:t>	(</a:t>
            </a:r>
            <a:r>
              <a:rPr lang="en-US" dirty="0" err="1" smtClean="0"/>
              <a:t>aresk</a:t>
            </a:r>
            <a:r>
              <a:rPr lang="en-US" dirty="0" err="1"/>
              <a:t>ō</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8</a:t>
            </a:r>
            <a:r>
              <a:rPr lang="en-US" dirty="0" smtClean="0"/>
              <a:t> </a:t>
            </a:r>
            <a:r>
              <a:rPr lang="en-US" dirty="0"/>
              <a:t>Those controlled by the sinful nature cannot please God. </a:t>
            </a:r>
            <a:endParaRPr lang="en-US" dirty="0" smtClean="0"/>
          </a:p>
        </p:txBody>
      </p:sp>
      <p:sp>
        <p:nvSpPr>
          <p:cNvPr id="4" name="Rounded Rectangle 3"/>
          <p:cNvSpPr/>
          <p:nvPr/>
        </p:nvSpPr>
        <p:spPr>
          <a:xfrm>
            <a:off x="1275008" y="2601532"/>
            <a:ext cx="1751527" cy="12492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1" y="5254580"/>
            <a:ext cx="1236371" cy="5537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68947" y="3850783"/>
            <a:ext cx="1081825" cy="140379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642790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14:6-7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r>
              <a:rPr lang="en-US" dirty="0" smtClean="0"/>
              <a:t>		</a:t>
            </a:r>
            <a:r>
              <a:rPr lang="en-US" dirty="0"/>
              <a:t>	</a:t>
            </a:r>
            <a:r>
              <a:rPr lang="en-US" dirty="0" smtClean="0"/>
              <a:t>	</a:t>
            </a:r>
            <a:r>
              <a:rPr lang="el-GR" dirty="0" smtClean="0"/>
              <a:t>ἀρέσκω</a:t>
            </a:r>
            <a:r>
              <a:rPr lang="en-US" dirty="0"/>
              <a:t>			</a:t>
            </a:r>
          </a:p>
          <a:p>
            <a:pPr marL="0" indent="0">
              <a:buNone/>
            </a:pPr>
            <a:r>
              <a:rPr lang="en-US" dirty="0"/>
              <a:t>	</a:t>
            </a:r>
            <a:r>
              <a:rPr lang="en-US" dirty="0" smtClean="0"/>
              <a:t>			(</a:t>
            </a:r>
            <a:r>
              <a:rPr lang="en-US" dirty="0" err="1"/>
              <a:t>areskō</a:t>
            </a:r>
            <a:r>
              <a:rPr lang="en-US" dirty="0"/>
              <a:t>)</a:t>
            </a:r>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 </a:t>
            </a:r>
            <a:r>
              <a:rPr lang="en-US" dirty="0"/>
              <a:t>On Herod’s birthday the daughter of Herodias danced for them and pleased Herod so much </a:t>
            </a:r>
            <a:r>
              <a:rPr lang="en-US" baseline="30000" dirty="0"/>
              <a:t>7 </a:t>
            </a:r>
            <a:r>
              <a:rPr lang="en-US" dirty="0"/>
              <a:t>that he promised with an oath to give her whatever she asked.</a:t>
            </a:r>
            <a:endParaRPr lang="en-US" dirty="0"/>
          </a:p>
        </p:txBody>
      </p:sp>
      <p:sp>
        <p:nvSpPr>
          <p:cNvPr id="4" name="Rounded Rectangle 3"/>
          <p:cNvSpPr/>
          <p:nvPr/>
        </p:nvSpPr>
        <p:spPr>
          <a:xfrm>
            <a:off x="3966692" y="1918951"/>
            <a:ext cx="1751527" cy="12492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69724" y="4610637"/>
            <a:ext cx="1378039"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758744" y="3168202"/>
            <a:ext cx="83712" cy="144243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7:33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n-US" dirty="0"/>
              <a:t>	</a:t>
            </a:r>
            <a:r>
              <a:rPr lang="el-GR" dirty="0"/>
              <a:t>ἀρέσκω</a:t>
            </a:r>
            <a:r>
              <a:rPr lang="en-US" dirty="0"/>
              <a:t>		</a:t>
            </a:r>
          </a:p>
          <a:p>
            <a:pPr marL="0" indent="0">
              <a:buNone/>
            </a:pPr>
            <a:r>
              <a:rPr lang="en-US" dirty="0"/>
              <a:t>				</a:t>
            </a:r>
            <a:r>
              <a:rPr lang="en-US" dirty="0" smtClean="0"/>
              <a:t>	(</a:t>
            </a:r>
            <a:r>
              <a:rPr lang="en-US" dirty="0" err="1"/>
              <a:t>areskō</a:t>
            </a:r>
            <a:r>
              <a:rPr lang="en-US" dirty="0"/>
              <a:t>)</a:t>
            </a:r>
          </a:p>
          <a:p>
            <a:pPr marL="0" indent="0">
              <a:buNone/>
            </a:pPr>
            <a:endParaRPr lang="en-US" dirty="0"/>
          </a:p>
          <a:p>
            <a:pPr marL="0" indent="0">
              <a:buNone/>
            </a:pPr>
            <a:endParaRPr lang="en-US" dirty="0" smtClean="0"/>
          </a:p>
          <a:p>
            <a:pPr marL="0" indent="0">
              <a:buNone/>
            </a:pPr>
            <a:r>
              <a:rPr lang="en-US" dirty="0" smtClean="0"/>
              <a:t>But </a:t>
            </a:r>
            <a:r>
              <a:rPr lang="en-US" dirty="0"/>
              <a:t>a married man is concerned about the affairs of this world—how he can please his wife—</a:t>
            </a:r>
            <a:endParaRPr lang="en-US" dirty="0"/>
          </a:p>
        </p:txBody>
      </p:sp>
      <p:sp>
        <p:nvSpPr>
          <p:cNvPr id="4" name="Rounded Rectangle 3"/>
          <p:cNvSpPr/>
          <p:nvPr/>
        </p:nvSpPr>
        <p:spPr>
          <a:xfrm>
            <a:off x="4919729" y="2176529"/>
            <a:ext cx="1751527" cy="12492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040192" y="5087154"/>
            <a:ext cx="1210614" cy="5022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795493" y="3425780"/>
            <a:ext cx="850006" cy="166137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Cross-Ref. 1 Thessalonians 4:1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Finally</a:t>
            </a:r>
            <a:r>
              <a:rPr lang="en-US" dirty="0"/>
              <a:t>, brothers, we instructed you how to live in order to </a:t>
            </a:r>
            <a:r>
              <a:rPr lang="en-US" b="1" dirty="0">
                <a:solidFill>
                  <a:schemeClr val="accent6">
                    <a:lumMod val="75000"/>
                  </a:schemeClr>
                </a:solidFill>
              </a:rPr>
              <a:t>please God</a:t>
            </a:r>
            <a:r>
              <a:rPr lang="en-US" dirty="0"/>
              <a:t>, as in fact you are living. Now we ask you and urge you in the Lord Jesus to do this more and more.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1:10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And </a:t>
            </a:r>
            <a:r>
              <a:rPr lang="en-US" dirty="0"/>
              <a:t>we pray this in order that you may live a life worthy of the Lord and may </a:t>
            </a:r>
            <a:r>
              <a:rPr lang="en-US" b="1" dirty="0">
                <a:solidFill>
                  <a:schemeClr val="accent6">
                    <a:lumMod val="75000"/>
                  </a:schemeClr>
                </a:solidFill>
              </a:rPr>
              <a:t>please him </a:t>
            </a:r>
            <a:r>
              <a:rPr lang="en-US" dirty="0"/>
              <a:t>in every way: bearing fruit in every good work, growing in the knowledge of God</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Also Note the Similar Concepts:</a:t>
            </a:r>
          </a:p>
        </p:txBody>
      </p:sp>
      <p:sp>
        <p:nvSpPr>
          <p:cNvPr id="3" name="Content Placeholder 2"/>
          <p:cNvSpPr>
            <a:spLocks noGrp="1"/>
          </p:cNvSpPr>
          <p:nvPr>
            <p:ph idx="1"/>
          </p:nvPr>
        </p:nvSpPr>
        <p:spPr/>
        <p:txBody>
          <a:bodyPr>
            <a:normAutofit lnSpcReduction="10000"/>
          </a:bodyPr>
          <a:lstStyle/>
          <a:p>
            <a:pPr marL="0" indent="0">
              <a:buNone/>
            </a:pPr>
            <a:r>
              <a:rPr lang="en-US" b="1" dirty="0" smtClean="0"/>
              <a:t>Romans 8:8 –</a:t>
            </a:r>
          </a:p>
          <a:p>
            <a:pPr marL="0" indent="0">
              <a:buNone/>
            </a:pPr>
            <a:r>
              <a:rPr lang="en-US" dirty="0"/>
              <a:t>Those controlled by the sinful nature cannot please God</a:t>
            </a:r>
            <a:r>
              <a:rPr lang="en-US" dirty="0" smtClean="0"/>
              <a:t>.</a:t>
            </a:r>
          </a:p>
          <a:p>
            <a:pPr marL="0" indent="0">
              <a:buNone/>
            </a:pPr>
            <a:endParaRPr lang="en-US" dirty="0"/>
          </a:p>
          <a:p>
            <a:pPr marL="0" indent="0">
              <a:buNone/>
            </a:pPr>
            <a:r>
              <a:rPr lang="en-US" b="1" dirty="0" smtClean="0"/>
              <a:t>Hebrews 11:6 –</a:t>
            </a:r>
          </a:p>
          <a:p>
            <a:pPr marL="0" indent="0">
              <a:buNone/>
            </a:pPr>
            <a:r>
              <a:rPr lang="en-US" dirty="0"/>
              <a:t>And without faith it is impossible to please God, because anyone who comes to him must believe that he exists and that he rewards those who earnestly seek him.</a:t>
            </a:r>
          </a:p>
        </p:txBody>
      </p:sp>
    </p:spTree>
    <p:extLst>
      <p:ext uri="{BB962C8B-B14F-4D97-AF65-F5344CB8AC3E}">
        <p14:creationId xmlns:p14="http://schemas.microsoft.com/office/powerpoint/2010/main" val="190042466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9</a:t>
            </a:r>
            <a:r>
              <a:rPr lang="en-US" dirty="0" smtClean="0"/>
              <a:t> </a:t>
            </a:r>
            <a:r>
              <a:rPr lang="en-US" dirty="0"/>
              <a:t>You, however, are controlled not by the sinful nature but by the Spirit, if the Spirit of God lives in you. And if anyone does not have the Spirit of Christ, he does not belong to Christ. </a:t>
            </a:r>
          </a:p>
        </p:txBody>
      </p:sp>
    </p:spTree>
    <p:extLst>
      <p:ext uri="{BB962C8B-B14F-4D97-AF65-F5344CB8AC3E}">
        <p14:creationId xmlns:p14="http://schemas.microsoft.com/office/powerpoint/2010/main" val="122429589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οἰκέω</a:t>
            </a:r>
            <a:endParaRPr lang="en-US" dirty="0"/>
          </a:p>
          <a:p>
            <a:pPr marL="0" indent="0">
              <a:buNone/>
            </a:pPr>
            <a:r>
              <a:rPr lang="en-US" dirty="0" smtClean="0"/>
              <a:t>							(</a:t>
            </a:r>
            <a:r>
              <a:rPr lang="en-US" dirty="0" err="1" smtClean="0"/>
              <a:t>oike</a:t>
            </a:r>
            <a:r>
              <a:rPr lang="en-US" dirty="0" err="1"/>
              <a:t>ō</a:t>
            </a:r>
            <a:r>
              <a:rPr lang="en-US" dirty="0" smtClean="0"/>
              <a:t>)</a:t>
            </a:r>
          </a:p>
          <a:p>
            <a:pPr marL="0" indent="0">
              <a:buNone/>
            </a:pPr>
            <a:endParaRPr lang="en-US" dirty="0"/>
          </a:p>
          <a:p>
            <a:pPr marL="0" indent="0">
              <a:buNone/>
            </a:pPr>
            <a:r>
              <a:rPr lang="en-US" baseline="30000" dirty="0" smtClean="0"/>
              <a:t>9</a:t>
            </a:r>
            <a:r>
              <a:rPr lang="en-US" dirty="0" smtClean="0"/>
              <a:t> </a:t>
            </a:r>
            <a:r>
              <a:rPr lang="en-US" dirty="0"/>
              <a:t>You, however, are controlled not by the sinful nature but by the Spirit, if the Spirit of God lives in you. And if anyone does not have the Spirit of Christ, he does not belong to Christ. </a:t>
            </a:r>
          </a:p>
        </p:txBody>
      </p:sp>
      <p:sp>
        <p:nvSpPr>
          <p:cNvPr id="4" name="Rounded Rectangle 3"/>
          <p:cNvSpPr/>
          <p:nvPr/>
        </p:nvSpPr>
        <p:spPr>
          <a:xfrm>
            <a:off x="6774287" y="2163651"/>
            <a:ext cx="1545465" cy="13007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650051" y="4481848"/>
            <a:ext cx="862884" cy="4765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547020" y="3464417"/>
            <a:ext cx="534473" cy="101743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228492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3:16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οἰκέω</a:t>
            </a:r>
            <a:endParaRPr lang="en-US" dirty="0"/>
          </a:p>
          <a:p>
            <a:pPr marL="0" indent="0">
              <a:buNone/>
            </a:pPr>
            <a:r>
              <a:rPr lang="en-US" dirty="0"/>
              <a:t>					(</a:t>
            </a:r>
            <a:r>
              <a:rPr lang="en-US" dirty="0" err="1"/>
              <a:t>oikeō</a:t>
            </a:r>
            <a:r>
              <a:rPr lang="en-US" dirty="0"/>
              <a:t>)</a:t>
            </a:r>
          </a:p>
          <a:p>
            <a:pPr marL="0" indent="0">
              <a:buNone/>
            </a:pPr>
            <a:endParaRPr lang="en-US" dirty="0"/>
          </a:p>
          <a:p>
            <a:pPr marL="0" indent="0">
              <a:buNone/>
            </a:pPr>
            <a:endParaRPr lang="en-US" dirty="0" smtClean="0"/>
          </a:p>
          <a:p>
            <a:pPr marL="0" indent="0">
              <a:buNone/>
            </a:pPr>
            <a:r>
              <a:rPr lang="en-US" dirty="0" smtClean="0"/>
              <a:t>Don’t </a:t>
            </a:r>
            <a:r>
              <a:rPr lang="en-US" dirty="0"/>
              <a:t>you know that you yourselves are God’s temple and that God’s Spirit lives in you?</a:t>
            </a:r>
            <a:endParaRPr lang="en-US" dirty="0"/>
          </a:p>
        </p:txBody>
      </p:sp>
      <p:sp>
        <p:nvSpPr>
          <p:cNvPr id="4" name="Rounded Rectangle 3"/>
          <p:cNvSpPr/>
          <p:nvPr/>
        </p:nvSpPr>
        <p:spPr>
          <a:xfrm>
            <a:off x="4971245" y="2176530"/>
            <a:ext cx="1545465" cy="13007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15944" y="5061397"/>
            <a:ext cx="862884"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647386" y="3477296"/>
            <a:ext cx="96592" cy="158410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14:17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solidFill>
                  <a:srgbClr val="FF0000"/>
                </a:solidFill>
              </a:rPr>
              <a:t>the </a:t>
            </a:r>
            <a:r>
              <a:rPr lang="en-US" b="1" dirty="0">
                <a:solidFill>
                  <a:schemeClr val="tx2">
                    <a:lumMod val="60000"/>
                    <a:lumOff val="40000"/>
                  </a:schemeClr>
                </a:solidFill>
              </a:rPr>
              <a:t>Spirit</a:t>
            </a:r>
            <a:r>
              <a:rPr lang="en-US" dirty="0">
                <a:solidFill>
                  <a:srgbClr val="FF0000"/>
                </a:solidFill>
              </a:rPr>
              <a:t> of truth. The world cannot accept him, because it neither sees him nor knows him. But you know him, for </a:t>
            </a:r>
            <a:r>
              <a:rPr lang="en-US" b="1" dirty="0">
                <a:solidFill>
                  <a:schemeClr val="tx2">
                    <a:lumMod val="60000"/>
                    <a:lumOff val="40000"/>
                  </a:schemeClr>
                </a:solidFill>
              </a:rPr>
              <a:t>he lives with you and will be in you</a:t>
            </a:r>
            <a:r>
              <a:rPr lang="en-US" dirty="0">
                <a:solidFill>
                  <a:srgbClr val="FF0000"/>
                </a:solidFill>
              </a:rPr>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 (NIV)</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a:t>
            </a:r>
            <a:r>
              <a:rPr lang="en-US" dirty="0" smtClean="0"/>
              <a:t> </a:t>
            </a:r>
            <a:r>
              <a:rPr lang="en-US" dirty="0"/>
              <a:t>Therefore, there is now no condemnation for those who are in Christ Jesus, </a:t>
            </a:r>
            <a:endParaRPr lang="en-US" dirty="0" smtClean="0"/>
          </a:p>
        </p:txBody>
      </p:sp>
    </p:spTree>
    <p:extLst>
      <p:ext uri="{BB962C8B-B14F-4D97-AF65-F5344CB8AC3E}">
        <p14:creationId xmlns:p14="http://schemas.microsoft.com/office/powerpoint/2010/main" val="159421892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4:6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Because </a:t>
            </a:r>
            <a:r>
              <a:rPr lang="en-US" dirty="0"/>
              <a:t>you are sons, God sent the </a:t>
            </a:r>
            <a:r>
              <a:rPr lang="en-US" b="1" dirty="0">
                <a:solidFill>
                  <a:schemeClr val="accent6">
                    <a:lumMod val="75000"/>
                  </a:schemeClr>
                </a:solidFill>
              </a:rPr>
              <a:t>Spirit</a:t>
            </a:r>
            <a:r>
              <a:rPr lang="en-US" dirty="0"/>
              <a:t> of his Son into our hearts, the Spirit who calls out, </a:t>
            </a:r>
            <a:r>
              <a:rPr lang="en-US" i="1" dirty="0"/>
              <a:t>“Abba, Father.</a:t>
            </a:r>
            <a:endParaRPr lang="en-US" dirty="0"/>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10</a:t>
            </a:r>
            <a:r>
              <a:rPr lang="en-US" dirty="0" smtClean="0"/>
              <a:t> </a:t>
            </a:r>
            <a:r>
              <a:rPr lang="en-US" dirty="0"/>
              <a:t>But if Christ is in you, your body is dead because of sin, yet your spirit is alive because of righteousness. </a:t>
            </a:r>
            <a:endParaRPr lang="en-US" dirty="0" smtClean="0"/>
          </a:p>
        </p:txBody>
      </p:sp>
    </p:spTree>
    <p:extLst>
      <p:ext uri="{BB962C8B-B14F-4D97-AF65-F5344CB8AC3E}">
        <p14:creationId xmlns:p14="http://schemas.microsoft.com/office/powerpoint/2010/main" val="202862150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σῶμα</a:t>
            </a:r>
            <a:endParaRPr lang="en-US" dirty="0"/>
          </a:p>
          <a:p>
            <a:pPr marL="0" indent="0">
              <a:buNone/>
            </a:pPr>
            <a:r>
              <a:rPr lang="en-US" dirty="0" smtClean="0"/>
              <a:t>					(</a:t>
            </a:r>
            <a:r>
              <a:rPr lang="en-US" dirty="0" err="1" smtClean="0"/>
              <a:t>s</a:t>
            </a:r>
            <a:r>
              <a:rPr lang="en-US" dirty="0" err="1"/>
              <a:t>ō</a:t>
            </a:r>
            <a:r>
              <a:rPr lang="en-US" dirty="0" err="1" smtClean="0"/>
              <a:t>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10</a:t>
            </a:r>
            <a:r>
              <a:rPr lang="en-US" dirty="0" smtClean="0"/>
              <a:t> </a:t>
            </a:r>
            <a:r>
              <a:rPr lang="en-US" dirty="0"/>
              <a:t>But if Christ is in you, your body is dead because of sin, yet your spirit is alive because of righteousness. </a:t>
            </a:r>
            <a:endParaRPr lang="en-US" dirty="0" smtClean="0"/>
          </a:p>
        </p:txBody>
      </p:sp>
      <p:sp>
        <p:nvSpPr>
          <p:cNvPr id="4" name="Rounded Rectangle 3"/>
          <p:cNvSpPr/>
          <p:nvPr/>
        </p:nvSpPr>
        <p:spPr>
          <a:xfrm>
            <a:off x="4984124" y="2176530"/>
            <a:ext cx="1481070" cy="124925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267459" y="4559121"/>
            <a:ext cx="940158" cy="51515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724659" y="3425780"/>
            <a:ext cx="12879" cy="113334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32085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8:10</a:t>
            </a:r>
            <a:endParaRPr lang="en-US" dirty="0"/>
          </a:p>
        </p:txBody>
      </p:sp>
      <p:sp>
        <p:nvSpPr>
          <p:cNvPr id="3" name="Content Placeholder 2"/>
          <p:cNvSpPr>
            <a:spLocks noGrp="1"/>
          </p:cNvSpPr>
          <p:nvPr>
            <p:ph idx="1"/>
          </p:nvPr>
        </p:nvSpPr>
        <p:spPr>
          <a:noFill/>
        </p:spPr>
        <p:txBody>
          <a:bodyPr>
            <a:normAutofit/>
          </a:bodyPr>
          <a:lstStyle/>
          <a:p>
            <a:pPr marL="0" indent="0">
              <a:buNone/>
            </a:pPr>
            <a:endParaRPr lang="en-US" dirty="0" smtClean="0"/>
          </a:p>
          <a:p>
            <a:pPr marL="0" indent="0">
              <a:buNone/>
            </a:pPr>
            <a:r>
              <a:rPr lang="en-US" dirty="0" smtClean="0"/>
              <a:t>				  </a:t>
            </a:r>
            <a:r>
              <a:rPr lang="el-GR" dirty="0" smtClean="0"/>
              <a:t>πνεῦμα</a:t>
            </a:r>
            <a:endParaRPr lang="en-US" dirty="0"/>
          </a:p>
          <a:p>
            <a:pPr marL="0" indent="0">
              <a:buNone/>
            </a:pPr>
            <a:r>
              <a:rPr lang="en-US" dirty="0" smtClean="0"/>
              <a:t>				(</a:t>
            </a:r>
            <a:r>
              <a:rPr lang="en-US" dirty="0" err="1" smtClean="0"/>
              <a:t>pneuma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10</a:t>
            </a:r>
            <a:r>
              <a:rPr lang="en-US" dirty="0" smtClean="0"/>
              <a:t> </a:t>
            </a:r>
            <a:r>
              <a:rPr lang="en-US" dirty="0"/>
              <a:t>But if Christ is in you, your body is dead because of sin, yet your spirit is alive because of righteousness. </a:t>
            </a:r>
            <a:endParaRPr lang="en-US" dirty="0" smtClean="0"/>
          </a:p>
        </p:txBody>
      </p:sp>
      <p:sp>
        <p:nvSpPr>
          <p:cNvPr id="4" name="Rounded Rectangle 3"/>
          <p:cNvSpPr/>
          <p:nvPr/>
        </p:nvSpPr>
        <p:spPr>
          <a:xfrm>
            <a:off x="3966693" y="2189408"/>
            <a:ext cx="2163651" cy="1300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07606" y="5112913"/>
            <a:ext cx="940157" cy="4250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977685" y="3490175"/>
            <a:ext cx="70834" cy="162273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32085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1:27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To </a:t>
            </a:r>
            <a:r>
              <a:rPr lang="en-US" dirty="0"/>
              <a:t>them God has chosen to make known among the Gentiles the glorious riches of this mystery, which is </a:t>
            </a:r>
            <a:r>
              <a:rPr lang="en-US" b="1" dirty="0">
                <a:solidFill>
                  <a:schemeClr val="accent6">
                    <a:lumMod val="75000"/>
                  </a:schemeClr>
                </a:solidFill>
              </a:rPr>
              <a:t>Christ in you, the hope of glory</a:t>
            </a:r>
            <a:r>
              <a:rPr lang="en-US" dirty="0"/>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John 17:23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b="1" dirty="0" smtClean="0">
                <a:solidFill>
                  <a:schemeClr val="accent6">
                    <a:lumMod val="75000"/>
                  </a:schemeClr>
                </a:solidFill>
              </a:rPr>
              <a:t>I </a:t>
            </a:r>
            <a:r>
              <a:rPr lang="en-US" b="1" dirty="0">
                <a:solidFill>
                  <a:schemeClr val="accent6">
                    <a:lumMod val="75000"/>
                  </a:schemeClr>
                </a:solidFill>
              </a:rPr>
              <a:t>in them </a:t>
            </a:r>
            <a:r>
              <a:rPr lang="en-US" dirty="0"/>
              <a:t>and you in me. May they be brought to complete unity to let the world know that you sent me and have </a:t>
            </a:r>
            <a:r>
              <a:rPr lang="en-US" b="1" dirty="0">
                <a:solidFill>
                  <a:schemeClr val="accent6">
                    <a:lumMod val="75000"/>
                  </a:schemeClr>
                </a:solidFill>
              </a:rPr>
              <a:t>loved them</a:t>
            </a:r>
            <a:r>
              <a:rPr lang="en-US" dirty="0"/>
              <a:t> even as you have loved me.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11</a:t>
            </a:r>
            <a:r>
              <a:rPr lang="en-US" dirty="0" smtClean="0"/>
              <a:t> </a:t>
            </a:r>
            <a:r>
              <a:rPr lang="en-US" dirty="0"/>
              <a:t>And if the Spirit of him who raised Jesus from the dead is living in you, he who raised Christ from the dead will also give life to your mortal bodies through his Spirit, who lives in you. </a:t>
            </a:r>
          </a:p>
        </p:txBody>
      </p:sp>
    </p:spTree>
    <p:extLst>
      <p:ext uri="{BB962C8B-B14F-4D97-AF65-F5344CB8AC3E}">
        <p14:creationId xmlns:p14="http://schemas.microsoft.com/office/powerpoint/2010/main" val="202862150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ἐγείρω</a:t>
            </a:r>
            <a:endParaRPr lang="en-US" dirty="0"/>
          </a:p>
          <a:p>
            <a:pPr marL="0" indent="0">
              <a:buNone/>
            </a:pPr>
            <a:r>
              <a:rPr lang="en-US" dirty="0" smtClean="0"/>
              <a:t>							(</a:t>
            </a:r>
            <a:r>
              <a:rPr lang="en-US" dirty="0" err="1" smtClean="0"/>
              <a:t>egeir</a:t>
            </a:r>
            <a:r>
              <a:rPr lang="en-US" dirty="0" err="1"/>
              <a:t>ō</a:t>
            </a:r>
            <a:r>
              <a:rPr lang="en-US" dirty="0" smtClean="0"/>
              <a:t>)</a:t>
            </a:r>
          </a:p>
          <a:p>
            <a:pPr marL="0" indent="0">
              <a:buNone/>
            </a:pPr>
            <a:endParaRPr lang="en-US" dirty="0"/>
          </a:p>
          <a:p>
            <a:pPr marL="0" indent="0">
              <a:buNone/>
            </a:pPr>
            <a:r>
              <a:rPr lang="en-US" baseline="30000" dirty="0" smtClean="0"/>
              <a:t>11</a:t>
            </a:r>
            <a:r>
              <a:rPr lang="en-US" dirty="0" smtClean="0"/>
              <a:t> </a:t>
            </a:r>
            <a:r>
              <a:rPr lang="en-US" dirty="0"/>
              <a:t>And if the Spirit of him who raised Jesus from the dead is living in you, he who </a:t>
            </a:r>
            <a:r>
              <a:rPr lang="en-US" dirty="0" smtClean="0"/>
              <a:t>      raised </a:t>
            </a:r>
            <a:r>
              <a:rPr lang="en-US" dirty="0"/>
              <a:t>Christ from the dead will also give life to your mortal bodies through his Spirit, who lives in you. </a:t>
            </a:r>
          </a:p>
        </p:txBody>
      </p:sp>
      <p:sp>
        <p:nvSpPr>
          <p:cNvPr id="4" name="Oval 3"/>
          <p:cNvSpPr/>
          <p:nvPr/>
        </p:nvSpPr>
        <p:spPr>
          <a:xfrm>
            <a:off x="6593983" y="2021983"/>
            <a:ext cx="1957589" cy="16871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499279" y="3992451"/>
            <a:ext cx="1133341" cy="5022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6670" y="4458126"/>
            <a:ext cx="115887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5122" idx="0"/>
            <a:endCxn id="4" idx="4"/>
          </p:cNvCxnSpPr>
          <p:nvPr/>
        </p:nvCxnSpPr>
        <p:spPr>
          <a:xfrm flipV="1">
            <a:off x="7006108" y="3709115"/>
            <a:ext cx="566670" cy="74901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3"/>
          </p:cNvCxnSpPr>
          <p:nvPr/>
        </p:nvCxnSpPr>
        <p:spPr>
          <a:xfrm flipV="1">
            <a:off x="6065950" y="3462040"/>
            <a:ext cx="814715" cy="53041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149045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ἐγείρω</a:t>
            </a:r>
            <a:endParaRPr lang="en-US" dirty="0"/>
          </a:p>
          <a:p>
            <a:pPr marL="0" indent="0">
              <a:buNone/>
            </a:pPr>
            <a:r>
              <a:rPr lang="en-US" dirty="0"/>
              <a:t>				(</a:t>
            </a:r>
            <a:r>
              <a:rPr lang="en-US" dirty="0" err="1"/>
              <a:t>egeirō</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For </a:t>
            </a:r>
            <a:r>
              <a:rPr lang="en-US" dirty="0">
                <a:solidFill>
                  <a:srgbClr val="FF0000"/>
                </a:solidFill>
              </a:rPr>
              <a:t>just as the Father raises the dead and gives them life, even so the Son gives life to whom he is pleased to give it.</a:t>
            </a:r>
            <a:endParaRPr lang="en-US" dirty="0">
              <a:solidFill>
                <a:srgbClr val="FF0000"/>
              </a:solidFill>
            </a:endParaRPr>
          </a:p>
        </p:txBody>
      </p:sp>
      <p:sp>
        <p:nvSpPr>
          <p:cNvPr id="4" name="Oval 3"/>
          <p:cNvSpPr/>
          <p:nvPr/>
        </p:nvSpPr>
        <p:spPr>
          <a:xfrm>
            <a:off x="3863662" y="1983346"/>
            <a:ext cx="1957589" cy="16871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69724" y="4610637"/>
            <a:ext cx="1043189" cy="4378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4591319" y="3670478"/>
            <a:ext cx="251138" cy="94015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11:19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ἐγείρω</a:t>
            </a:r>
            <a:endParaRPr lang="en-US" dirty="0"/>
          </a:p>
          <a:p>
            <a:pPr marL="0" indent="0">
              <a:buNone/>
            </a:pPr>
            <a:r>
              <a:rPr lang="en-US" dirty="0"/>
              <a:t>						(</a:t>
            </a:r>
            <a:r>
              <a:rPr lang="en-US" dirty="0" err="1"/>
              <a:t>egeirō</a:t>
            </a:r>
            <a:r>
              <a:rPr lang="en-US" dirty="0"/>
              <a:t>)</a:t>
            </a:r>
          </a:p>
          <a:p>
            <a:pPr marL="0" indent="0">
              <a:buNone/>
            </a:pPr>
            <a:endParaRPr lang="en-US" dirty="0"/>
          </a:p>
          <a:p>
            <a:pPr marL="0" indent="0">
              <a:buNone/>
            </a:pPr>
            <a:endParaRPr lang="en-US" dirty="0" smtClean="0"/>
          </a:p>
          <a:p>
            <a:pPr marL="0" indent="0">
              <a:buNone/>
            </a:pPr>
            <a:r>
              <a:rPr lang="en-US" dirty="0" smtClean="0"/>
              <a:t>Abraham </a:t>
            </a:r>
            <a:r>
              <a:rPr lang="en-US" dirty="0"/>
              <a:t>reasoned that God could raise the dead, and figuratively speaking, he did receive Isaac back from death. </a:t>
            </a:r>
            <a:endParaRPr lang="en-US" dirty="0"/>
          </a:p>
        </p:txBody>
      </p:sp>
      <p:sp>
        <p:nvSpPr>
          <p:cNvPr id="4" name="Oval 3"/>
          <p:cNvSpPr/>
          <p:nvPr/>
        </p:nvSpPr>
        <p:spPr>
          <a:xfrm>
            <a:off x="5705341" y="1970468"/>
            <a:ext cx="1957589" cy="16871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97769" y="4610637"/>
            <a:ext cx="875763" cy="4507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6684136" y="3657600"/>
            <a:ext cx="51515" cy="95303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18951</TotalTime>
  <Words>13171</Words>
  <Application>Microsoft Office PowerPoint</Application>
  <PresentationFormat>On-screen Show (4:3)</PresentationFormat>
  <Paragraphs>2366</Paragraphs>
  <Slides>108</Slides>
  <Notes>108</Notes>
  <HiddenSlides>0</HiddenSlides>
  <MMClips>0</MMClips>
  <ScaleCrop>false</ScaleCrop>
  <HeadingPairs>
    <vt:vector size="4" baseType="variant">
      <vt:variant>
        <vt:lpstr>Theme</vt:lpstr>
      </vt:variant>
      <vt:variant>
        <vt:i4>1</vt:i4>
      </vt:variant>
      <vt:variant>
        <vt:lpstr>Slide Titles</vt:lpstr>
      </vt:variant>
      <vt:variant>
        <vt:i4>108</vt:i4>
      </vt:variant>
    </vt:vector>
  </HeadingPairs>
  <TitlesOfParts>
    <vt:vector size="109" baseType="lpstr">
      <vt:lpstr>Office Theme</vt:lpstr>
      <vt:lpstr>Romans 8:1-11 --- Life in the Spirit</vt:lpstr>
      <vt:lpstr>PowerPoint Presentation</vt:lpstr>
      <vt:lpstr>Romans 8:1-11</vt:lpstr>
      <vt:lpstr>Romans 8:1-11</vt:lpstr>
      <vt:lpstr>Romans 8:1-11</vt:lpstr>
      <vt:lpstr>Romans 8:1-11</vt:lpstr>
      <vt:lpstr>Romans 8:1-11</vt:lpstr>
      <vt:lpstr>PowerPoint Presentation</vt:lpstr>
      <vt:lpstr>Romans 8:1 (NIV)</vt:lpstr>
      <vt:lpstr>Romans 8:1 (KJV)</vt:lpstr>
      <vt:lpstr>Romans 8:1  -  NIV &amp; KJV</vt:lpstr>
      <vt:lpstr>Romans 8:4  -  NIV &amp; KJV</vt:lpstr>
      <vt:lpstr>Galatians 5:16</vt:lpstr>
      <vt:lpstr>Galatians 5:25</vt:lpstr>
      <vt:lpstr>Romans 8:1 (NIV)</vt:lpstr>
      <vt:lpstr>Romans 8:1</vt:lpstr>
      <vt:lpstr>Acts 11:18</vt:lpstr>
      <vt:lpstr>Romans 8:1</vt:lpstr>
      <vt:lpstr>Romans 5:18</vt:lpstr>
      <vt:lpstr>Cross-Reference John 3:18</vt:lpstr>
      <vt:lpstr>Cross-Reference John 5:24</vt:lpstr>
      <vt:lpstr>PowerPoint Presentation</vt:lpstr>
      <vt:lpstr>Romans 8:2</vt:lpstr>
      <vt:lpstr>Romans 8:2</vt:lpstr>
      <vt:lpstr>Romans 8:2</vt:lpstr>
      <vt:lpstr>John 10:28</vt:lpstr>
      <vt:lpstr>Romans 8:2</vt:lpstr>
      <vt:lpstr>John 8:32</vt:lpstr>
      <vt:lpstr>Galatians 5:1</vt:lpstr>
      <vt:lpstr>Cross-Ref. 1 Corinthians 15:45</vt:lpstr>
      <vt:lpstr>Cross-Reference 2 Corinthians 3:17</vt:lpstr>
      <vt:lpstr>PowerPoint Presentation</vt:lpstr>
      <vt:lpstr>Romans 8:3</vt:lpstr>
      <vt:lpstr>Romans 8:3</vt:lpstr>
      <vt:lpstr>Romans 8:3</vt:lpstr>
      <vt:lpstr>2 Corinthians 12:10</vt:lpstr>
      <vt:lpstr>Romans 14:2</vt:lpstr>
      <vt:lpstr>Romans 8:3</vt:lpstr>
      <vt:lpstr>Matthew 2:8</vt:lpstr>
      <vt:lpstr>Romans 8:3</vt:lpstr>
      <vt:lpstr>Philippians 2:7</vt:lpstr>
      <vt:lpstr>Cross-Reference Acts 13:39</vt:lpstr>
      <vt:lpstr>Cross-Reference 2 Corinthians 5:21</vt:lpstr>
      <vt:lpstr>PowerPoint Presentation</vt:lpstr>
      <vt:lpstr>Romans 8:4</vt:lpstr>
      <vt:lpstr>Romans 8:4</vt:lpstr>
      <vt:lpstr>Luke 1:6</vt:lpstr>
      <vt:lpstr>Romans 2:26</vt:lpstr>
      <vt:lpstr>Romans 8:4</vt:lpstr>
      <vt:lpstr>Matthew 5:17</vt:lpstr>
      <vt:lpstr>Galatians 5:14</vt:lpstr>
      <vt:lpstr>Cross-Reference Hebrews 12:23</vt:lpstr>
      <vt:lpstr>Cross-Reference Galatians 5:16</vt:lpstr>
      <vt:lpstr>PowerPoint Presentation</vt:lpstr>
      <vt:lpstr>Romans 8:5</vt:lpstr>
      <vt:lpstr>Romans 8:5</vt:lpstr>
      <vt:lpstr>Philippians 3:19</vt:lpstr>
      <vt:lpstr>Colossians 3:2</vt:lpstr>
      <vt:lpstr>Cross-Ref. Philippians 3:18-19</vt:lpstr>
      <vt:lpstr>Cross-Reference 1 Corinthians 2:14</vt:lpstr>
      <vt:lpstr>Romans 8:6</vt:lpstr>
      <vt:lpstr>Romans 8:6</vt:lpstr>
      <vt:lpstr>Romans 8:6</vt:lpstr>
      <vt:lpstr>Romans 8:6</vt:lpstr>
      <vt:lpstr>Romans 8:6</vt:lpstr>
      <vt:lpstr>Cross-Reference Galatians 6:8</vt:lpstr>
      <vt:lpstr>Cross-Reference Galatians 5:22-23</vt:lpstr>
      <vt:lpstr>Romans 8:7</vt:lpstr>
      <vt:lpstr>Romans 8:7</vt:lpstr>
      <vt:lpstr>Romans 8:7</vt:lpstr>
      <vt:lpstr>Luke 23:12</vt:lpstr>
      <vt:lpstr>James 4:4</vt:lpstr>
      <vt:lpstr>Romans 8:7</vt:lpstr>
      <vt:lpstr>Luke 10:17</vt:lpstr>
      <vt:lpstr>Ephesians 1:22</vt:lpstr>
      <vt:lpstr>Cross-Reference 2 Timothy 3:1-4</vt:lpstr>
      <vt:lpstr>Also Note the Similar Concepts:</vt:lpstr>
      <vt:lpstr>Romans 8:8</vt:lpstr>
      <vt:lpstr>Romans 8:8</vt:lpstr>
      <vt:lpstr>Romans 8:8</vt:lpstr>
      <vt:lpstr>Matthew 14:6-7</vt:lpstr>
      <vt:lpstr>1 Corinthians 7:33</vt:lpstr>
      <vt:lpstr>Cross-Ref. 1 Thessalonians 4:1</vt:lpstr>
      <vt:lpstr>Cross-Reference Colossians 1:10</vt:lpstr>
      <vt:lpstr>Also Note the Similar Concepts:</vt:lpstr>
      <vt:lpstr>Romans 8:9</vt:lpstr>
      <vt:lpstr>Romans 8:9</vt:lpstr>
      <vt:lpstr>1 Corinthians 3:16</vt:lpstr>
      <vt:lpstr>Cross-Reference John 14:17</vt:lpstr>
      <vt:lpstr>Cross-Reference Galatians 4:6</vt:lpstr>
      <vt:lpstr>Romans 8:10</vt:lpstr>
      <vt:lpstr>Romans 8:10</vt:lpstr>
      <vt:lpstr>Romans 8:10</vt:lpstr>
      <vt:lpstr>Cross-Reference Colossians 1:27</vt:lpstr>
      <vt:lpstr>Cross-Reference John 17:23</vt:lpstr>
      <vt:lpstr>Romans 8:11</vt:lpstr>
      <vt:lpstr>Romans 8:11</vt:lpstr>
      <vt:lpstr>John 5:21</vt:lpstr>
      <vt:lpstr>Hebrews 11:19</vt:lpstr>
      <vt:lpstr>Romans 8:11</vt:lpstr>
      <vt:lpstr>John 6:63</vt:lpstr>
      <vt:lpstr>1 Peter 3:18</vt:lpstr>
      <vt:lpstr>Romans 8:11</vt:lpstr>
      <vt:lpstr>2 Corinthians 4:11</vt:lpstr>
      <vt:lpstr>1 Corinthians 15:53</vt:lpstr>
      <vt:lpstr>Cross-Reference 2 Corinthians 4:14</vt:lpstr>
      <vt:lpstr>Cross-Reference Philippians 3:21</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192</cp:revision>
  <dcterms:created xsi:type="dcterms:W3CDTF">2014-03-14T14:55:41Z</dcterms:created>
  <dcterms:modified xsi:type="dcterms:W3CDTF">2015-11-04T22:46:14Z</dcterms:modified>
</cp:coreProperties>
</file>