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6"/>
  </p:notesMasterIdLst>
  <p:sldIdLst>
    <p:sldId id="320" r:id="rId2"/>
    <p:sldId id="331" r:id="rId3"/>
    <p:sldId id="321" r:id="rId4"/>
    <p:sldId id="322" r:id="rId5"/>
    <p:sldId id="323" r:id="rId6"/>
    <p:sldId id="372" r:id="rId7"/>
    <p:sldId id="324" r:id="rId8"/>
    <p:sldId id="332" r:id="rId9"/>
    <p:sldId id="333" r:id="rId10"/>
    <p:sldId id="375" r:id="rId11"/>
    <p:sldId id="376" r:id="rId12"/>
    <p:sldId id="334" r:id="rId13"/>
    <p:sldId id="377" r:id="rId14"/>
    <p:sldId id="378" r:id="rId15"/>
    <p:sldId id="335" r:id="rId16"/>
    <p:sldId id="360" r:id="rId17"/>
    <p:sldId id="325" r:id="rId18"/>
    <p:sldId id="336" r:id="rId19"/>
    <p:sldId id="381" r:id="rId20"/>
    <p:sldId id="382" r:id="rId21"/>
    <p:sldId id="337" r:id="rId22"/>
    <p:sldId id="338" r:id="rId23"/>
    <p:sldId id="385" r:id="rId24"/>
    <p:sldId id="386" r:id="rId25"/>
    <p:sldId id="362" r:id="rId26"/>
    <p:sldId id="363" r:id="rId27"/>
    <p:sldId id="326" r:id="rId28"/>
    <p:sldId id="340" r:id="rId29"/>
    <p:sldId id="341" r:id="rId30"/>
    <p:sldId id="391" r:id="rId31"/>
    <p:sldId id="392" r:id="rId32"/>
    <p:sldId id="342" r:id="rId33"/>
    <p:sldId id="393" r:id="rId34"/>
    <p:sldId id="394" r:id="rId35"/>
    <p:sldId id="364" r:id="rId36"/>
    <p:sldId id="365" r:id="rId37"/>
    <p:sldId id="327" r:id="rId38"/>
    <p:sldId id="343" r:id="rId39"/>
    <p:sldId id="395" r:id="rId40"/>
    <p:sldId id="396" r:id="rId41"/>
    <p:sldId id="344" r:id="rId42"/>
    <p:sldId id="397" r:id="rId43"/>
    <p:sldId id="398" r:id="rId44"/>
    <p:sldId id="345" r:id="rId45"/>
    <p:sldId id="399" r:id="rId46"/>
    <p:sldId id="400" r:id="rId47"/>
    <p:sldId id="346" r:id="rId48"/>
    <p:sldId id="401" r:id="rId49"/>
    <p:sldId id="402" r:id="rId50"/>
    <p:sldId id="347" r:id="rId51"/>
    <p:sldId id="403" r:id="rId52"/>
    <p:sldId id="348" r:id="rId53"/>
    <p:sldId id="405" r:id="rId54"/>
    <p:sldId id="406" r:id="rId55"/>
    <p:sldId id="349" r:id="rId56"/>
    <p:sldId id="407" r:id="rId57"/>
    <p:sldId id="408" r:id="rId58"/>
    <p:sldId id="350" r:id="rId59"/>
    <p:sldId id="409" r:id="rId60"/>
    <p:sldId id="351" r:id="rId61"/>
    <p:sldId id="366" r:id="rId62"/>
    <p:sldId id="367" r:id="rId63"/>
    <p:sldId id="328" r:id="rId64"/>
    <p:sldId id="431" r:id="rId65"/>
    <p:sldId id="434" r:id="rId66"/>
    <p:sldId id="432" r:id="rId67"/>
    <p:sldId id="433" r:id="rId68"/>
    <p:sldId id="352" r:id="rId69"/>
    <p:sldId id="413" r:id="rId70"/>
    <p:sldId id="353" r:id="rId71"/>
    <p:sldId id="415" r:id="rId72"/>
    <p:sldId id="416" r:id="rId73"/>
    <p:sldId id="354" r:id="rId74"/>
    <p:sldId id="417" r:id="rId75"/>
    <p:sldId id="355" r:id="rId76"/>
    <p:sldId id="419" r:id="rId77"/>
    <p:sldId id="420" r:id="rId78"/>
    <p:sldId id="368" r:id="rId79"/>
    <p:sldId id="369" r:id="rId80"/>
    <p:sldId id="329" r:id="rId81"/>
    <p:sldId id="356" r:id="rId82"/>
    <p:sldId id="421" r:id="rId83"/>
    <p:sldId id="422" r:id="rId84"/>
    <p:sldId id="357" r:id="rId85"/>
    <p:sldId id="423" r:id="rId86"/>
    <p:sldId id="430" r:id="rId87"/>
    <p:sldId id="424" r:id="rId88"/>
    <p:sldId id="429" r:id="rId89"/>
    <p:sldId id="358" r:id="rId90"/>
    <p:sldId id="425" r:id="rId91"/>
    <p:sldId id="359" r:id="rId92"/>
    <p:sldId id="370" r:id="rId93"/>
    <p:sldId id="371" r:id="rId94"/>
    <p:sldId id="330" r:id="rId9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3" autoAdjust="0"/>
    <p:restoredTop sz="65600" autoAdjust="0"/>
  </p:normalViewPr>
  <p:slideViewPr>
    <p:cSldViewPr snapToGrid="0">
      <p:cViewPr varScale="1">
        <p:scale>
          <a:sx n="75" d="100"/>
          <a:sy n="75" d="100"/>
        </p:scale>
        <p:origin x="-2664" y="-102"/>
      </p:cViewPr>
      <p:guideLst>
        <p:guide orient="horz" pos="2160"/>
        <p:guide pos="2880"/>
      </p:guideLst>
    </p:cSldViewPr>
  </p:slideViewPr>
  <p:outlineViewPr>
    <p:cViewPr>
      <p:scale>
        <a:sx n="33" d="100"/>
        <a:sy n="33" d="100"/>
      </p:scale>
      <p:origin x="0" y="0"/>
    </p:cViewPr>
  </p:outlineViewPr>
  <p:notesTextViewPr>
    <p:cViewPr>
      <p:scale>
        <a:sx n="1" d="1"/>
        <a:sy n="1" d="1"/>
      </p:scale>
      <p:origin x="0" y="3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EF59A7-57A4-4529-AB87-B3AA26DD69DC}" type="datetimeFigureOut">
              <a:rPr lang="en-US" smtClean="0"/>
              <a:t>11/13/2015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4102A9-26DF-4918-9F45-F7076CE57E46}" type="slidenum">
              <a:rPr lang="en-US" smtClean="0"/>
              <a:t>‹#›</a:t>
            </a:fld>
            <a:endParaRPr lang="en-US"/>
          </a:p>
        </p:txBody>
      </p:sp>
    </p:spTree>
    <p:extLst>
      <p:ext uri="{BB962C8B-B14F-4D97-AF65-F5344CB8AC3E}">
        <p14:creationId xmlns:p14="http://schemas.microsoft.com/office/powerpoint/2010/main" val="3522141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a:t>
            </a:fld>
            <a:endParaRPr lang="en-US"/>
          </a:p>
        </p:txBody>
      </p:sp>
    </p:spTree>
    <p:extLst>
      <p:ext uri="{BB962C8B-B14F-4D97-AF65-F5344CB8AC3E}">
        <p14:creationId xmlns:p14="http://schemas.microsoft.com/office/powerpoint/2010/main" val="16685304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Or, as here in Romans 8:12, to mean </a:t>
            </a:r>
            <a:r>
              <a:rPr lang="en-US" sz="1200" dirty="0" smtClean="0"/>
              <a:t> </a:t>
            </a:r>
            <a:r>
              <a:rPr lang="en-US" sz="1200" b="0" i="0" dirty="0" smtClean="0"/>
              <a:t>a person viewed as a </a:t>
            </a:r>
          </a:p>
          <a:p>
            <a:r>
              <a:rPr lang="en-US" sz="1200" b="0" i="0" dirty="0" smtClean="0"/>
              <a:t>brother in terms of a close affinity; that is, a brother, a </a:t>
            </a:r>
          </a:p>
          <a:p>
            <a:r>
              <a:rPr lang="en-US" sz="1200" b="0" i="0" dirty="0" smtClean="0"/>
              <a:t>fellow member, a member, or an associate.</a:t>
            </a:r>
          </a:p>
          <a:p>
            <a:endParaRPr lang="en-US" sz="1200" b="0" i="0" dirty="0" smtClean="0"/>
          </a:p>
          <a:p>
            <a:r>
              <a:rPr lang="en-US" sz="1200" b="0" i="0" dirty="0" smtClean="0"/>
              <a:t>Such as in:</a:t>
            </a:r>
            <a:endParaRPr lang="en-US" b="0" i="0" dirty="0" smtClean="0"/>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11</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opheiletes</a:t>
            </a:r>
            <a:r>
              <a:rPr lang="en-US" dirty="0" smtClean="0"/>
              <a:t> means </a:t>
            </a:r>
            <a:r>
              <a:rPr lang="en-US" sz="1200" b="0" i="0" dirty="0" smtClean="0"/>
              <a:t> one who is under </a:t>
            </a:r>
          </a:p>
          <a:p>
            <a:r>
              <a:rPr lang="en-US" sz="1200" b="0" i="0" dirty="0" smtClean="0"/>
              <a:t>obligation in a moral or social sense;</a:t>
            </a:r>
            <a:r>
              <a:rPr lang="en-US" sz="1200" b="0" i="0" baseline="0" dirty="0" smtClean="0"/>
              <a:t> that is</a:t>
            </a:r>
            <a:r>
              <a:rPr lang="en-US" sz="1200" b="0" i="0" dirty="0" smtClean="0"/>
              <a:t>, one under </a:t>
            </a:r>
          </a:p>
          <a:p>
            <a:r>
              <a:rPr lang="en-US" sz="1200" b="0" i="0" dirty="0" smtClean="0"/>
              <a:t>obligation, or one liable for.</a:t>
            </a:r>
            <a:endParaRPr lang="en-US" b="0" i="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12</a:t>
            </a:fld>
            <a:endParaRPr lang="en-US"/>
          </a:p>
        </p:txBody>
      </p:sp>
    </p:spTree>
    <p:extLst>
      <p:ext uri="{BB962C8B-B14F-4D97-AF65-F5344CB8AC3E}">
        <p14:creationId xmlns:p14="http://schemas.microsoft.com/office/powerpoint/2010/main" val="17127406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13</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14</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Sarx</a:t>
            </a:r>
            <a:r>
              <a:rPr lang="en-US" dirty="0" smtClean="0"/>
              <a:t> literally means “flesh”.</a:t>
            </a:r>
          </a:p>
          <a:p>
            <a:endParaRPr lang="en-US" dirty="0" smtClean="0"/>
          </a:p>
          <a:p>
            <a:pPr rtl="0"/>
            <a:r>
              <a:rPr lang="en-US" sz="1200" b="1" i="0" baseline="0" dirty="0" err="1" smtClean="0"/>
              <a:t>ILLUS</a:t>
            </a:r>
            <a:r>
              <a:rPr lang="en-US" sz="1200" b="1" i="0" baseline="0" dirty="0" smtClean="0"/>
              <a:t>:</a:t>
            </a:r>
            <a:r>
              <a:rPr lang="en-US" sz="1200" b="0" i="0" baseline="0" dirty="0" smtClean="0"/>
              <a:t> </a:t>
            </a:r>
            <a:r>
              <a:rPr lang="en-US" sz="1200" kern="1200" dirty="0" smtClean="0">
                <a:solidFill>
                  <a:schemeClr val="tx1"/>
                </a:solidFill>
                <a:latin typeface="+mn-lt"/>
                <a:ea typeface="+mn-ea"/>
                <a:cs typeface="+mn-cs"/>
              </a:rPr>
              <a:t>David Huxley owns a world record in an unusual </a:t>
            </a:r>
          </a:p>
          <a:p>
            <a:pPr rtl="0"/>
            <a:r>
              <a:rPr lang="en-US" sz="1200" kern="1200" dirty="0" smtClean="0">
                <a:solidFill>
                  <a:schemeClr val="tx1"/>
                </a:solidFill>
                <a:latin typeface="+mn-lt"/>
                <a:ea typeface="+mn-ea"/>
                <a:cs typeface="+mn-cs"/>
              </a:rPr>
              <a:t>category: he pulls jetliners.</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On October 15, 1997, for example, he broke his own record </a:t>
            </a:r>
          </a:p>
          <a:p>
            <a:pPr rtl="0"/>
            <a:r>
              <a:rPr lang="en-US" sz="1200" kern="1200" dirty="0" smtClean="0">
                <a:solidFill>
                  <a:schemeClr val="tx1"/>
                </a:solidFill>
                <a:latin typeface="+mn-lt"/>
                <a:ea typeface="+mn-ea"/>
                <a:cs typeface="+mn-cs"/>
              </a:rPr>
              <a:t>at Mascot Airport in Sydney, Australia.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He strapped around his upper torso a harness that was </a:t>
            </a:r>
          </a:p>
          <a:p>
            <a:pPr rtl="0"/>
            <a:r>
              <a:rPr lang="en-US" sz="1200" kern="1200" dirty="0" smtClean="0">
                <a:solidFill>
                  <a:schemeClr val="tx1"/>
                </a:solidFill>
                <a:latin typeface="+mn-lt"/>
                <a:ea typeface="+mn-ea"/>
                <a:cs typeface="+mn-cs"/>
              </a:rPr>
              <a:t>attached to a steel cable some fifteen yards long. The other </a:t>
            </a:r>
          </a:p>
          <a:p>
            <a:pPr rtl="0"/>
            <a:r>
              <a:rPr lang="en-US" sz="1200" kern="1200" dirty="0" smtClean="0">
                <a:solidFill>
                  <a:schemeClr val="tx1"/>
                </a:solidFill>
                <a:latin typeface="+mn-lt"/>
                <a:ea typeface="+mn-ea"/>
                <a:cs typeface="+mn-cs"/>
              </a:rPr>
              <a:t>end of the steel cable was attached to the front-wheel strut </a:t>
            </a:r>
          </a:p>
          <a:p>
            <a:pPr rtl="0"/>
            <a:r>
              <a:rPr lang="en-US" sz="1200" kern="1200" dirty="0" smtClean="0">
                <a:solidFill>
                  <a:schemeClr val="tx1"/>
                </a:solidFill>
                <a:latin typeface="+mn-lt"/>
                <a:ea typeface="+mn-ea"/>
                <a:cs typeface="+mn-cs"/>
              </a:rPr>
              <a:t>of a 747 jetliner that weighed 187 tons.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With his tennis shoes firmly planted on the runway, Huxley </a:t>
            </a:r>
          </a:p>
          <a:p>
            <a:pPr rtl="0"/>
            <a:r>
              <a:rPr lang="en-US" sz="1200" kern="1200" dirty="0" smtClean="0">
                <a:solidFill>
                  <a:schemeClr val="tx1"/>
                </a:solidFill>
                <a:latin typeface="+mn-lt"/>
                <a:ea typeface="+mn-ea"/>
                <a:cs typeface="+mn-cs"/>
              </a:rPr>
              <a:t>leaned forward, pulled with all his might, and remarkably </a:t>
            </a:r>
          </a:p>
          <a:p>
            <a:pPr rtl="0"/>
            <a:r>
              <a:rPr lang="en-US" sz="1200" kern="1200" dirty="0" smtClean="0">
                <a:solidFill>
                  <a:schemeClr val="tx1"/>
                </a:solidFill>
                <a:latin typeface="+mn-lt"/>
                <a:ea typeface="+mn-ea"/>
                <a:cs typeface="+mn-cs"/>
              </a:rPr>
              <a:t>was able to get the jetliner rolling down the runway.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In fact, he pulled the 747 one hundred yards in one minute </a:t>
            </a:r>
          </a:p>
          <a:p>
            <a:pPr rtl="0"/>
            <a:r>
              <a:rPr lang="en-US" sz="1200" kern="1200" dirty="0" smtClean="0">
                <a:solidFill>
                  <a:schemeClr val="tx1"/>
                </a:solidFill>
                <a:latin typeface="+mn-lt"/>
                <a:ea typeface="+mn-ea"/>
                <a:cs typeface="+mn-cs"/>
              </a:rPr>
              <a:t>and twenty-one seconds. A superhuman feat indeed.</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The church resembles that 747 jetliner. The strength of a </a:t>
            </a:r>
          </a:p>
          <a:p>
            <a:pPr rtl="0"/>
            <a:r>
              <a:rPr lang="en-US" sz="1200" kern="1200" dirty="0" smtClean="0">
                <a:solidFill>
                  <a:schemeClr val="tx1"/>
                </a:solidFill>
                <a:latin typeface="+mn-lt"/>
                <a:ea typeface="+mn-ea"/>
                <a:cs typeface="+mn-cs"/>
              </a:rPr>
              <a:t>few extraordinary humans can pull the institution of the </a:t>
            </a:r>
          </a:p>
          <a:p>
            <a:pPr rtl="0"/>
            <a:r>
              <a:rPr lang="en-US" sz="1200" kern="1200" dirty="0" smtClean="0">
                <a:solidFill>
                  <a:schemeClr val="tx1"/>
                </a:solidFill>
                <a:latin typeface="+mn-lt"/>
                <a:ea typeface="+mn-ea"/>
                <a:cs typeface="+mn-cs"/>
              </a:rPr>
              <a:t>church for very short distances.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Or we can pray until God starts up powerful engines that </a:t>
            </a:r>
          </a:p>
          <a:p>
            <a:pPr rtl="0"/>
            <a:r>
              <a:rPr lang="en-US" sz="1200" kern="1200" dirty="0" smtClean="0">
                <a:solidFill>
                  <a:schemeClr val="tx1"/>
                </a:solidFill>
                <a:latin typeface="+mn-lt"/>
                <a:ea typeface="+mn-ea"/>
                <a:cs typeface="+mn-cs"/>
              </a:rPr>
              <a:t>enable his church to fly thousands of miles on the wings </a:t>
            </a:r>
          </a:p>
          <a:p>
            <a:pPr rtl="0"/>
            <a:r>
              <a:rPr lang="en-US" sz="1200" kern="1200" dirty="0" smtClean="0">
                <a:solidFill>
                  <a:schemeClr val="tx1"/>
                </a:solidFill>
                <a:latin typeface="+mn-lt"/>
                <a:ea typeface="+mn-ea"/>
                <a:cs typeface="+mn-cs"/>
              </a:rPr>
              <a:t>of the Holy Spirit.</a:t>
            </a:r>
          </a:p>
          <a:p>
            <a:pPr lvl="1"/>
            <a:r>
              <a:rPr lang="en-US" dirty="0" smtClean="0"/>
              <a:t> </a:t>
            </a:r>
          </a:p>
          <a:p>
            <a:r>
              <a:rPr lang="en-US" b="0" i="0" u="none" strike="noStrike" baseline="0" dirty="0" smtClean="0"/>
              <a:t>-----</a:t>
            </a:r>
          </a:p>
          <a:p>
            <a:endParaRPr lang="en-US" b="0" i="0" u="none" strike="noStrike" baseline="0" dirty="0" smtClean="0"/>
          </a:p>
          <a:p>
            <a:r>
              <a:rPr lang="en-US" b="0" i="0" u="none" strike="noStrike" baseline="0" dirty="0" smtClean="0"/>
              <a:t>Larson, C. B. (2002). </a:t>
            </a:r>
            <a:r>
              <a:rPr lang="en-US" b="0" i="1" u="none" strike="noStrike" baseline="0" dirty="0" smtClean="0"/>
              <a:t>750 engaging illustrations for </a:t>
            </a:r>
          </a:p>
          <a:p>
            <a:r>
              <a:rPr lang="en-US" b="0" i="1" u="none" strike="noStrike" baseline="0" dirty="0" smtClean="0"/>
              <a:t>preachers, teachers &amp; writers</a:t>
            </a:r>
            <a:r>
              <a:rPr lang="en-US" b="0" i="0" u="none" strike="noStrike" baseline="0" dirty="0" smtClean="0"/>
              <a:t> (p. 62). Grand Rapids, </a:t>
            </a:r>
          </a:p>
          <a:p>
            <a:r>
              <a:rPr lang="en-US" b="0" i="0" u="none" strike="noStrike" baseline="0" dirty="0" smtClean="0"/>
              <a:t>MI: Baker Books.</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15</a:t>
            </a:fld>
            <a:endParaRPr lang="en-US"/>
          </a:p>
        </p:txBody>
      </p:sp>
    </p:spTree>
    <p:extLst>
      <p:ext uri="{BB962C8B-B14F-4D97-AF65-F5344CB8AC3E}">
        <p14:creationId xmlns:p14="http://schemas.microsoft.com/office/powerpoint/2010/main" val="17127406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8:12</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16</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Leon Morris, in his 1988 book, “The Epistle to the Romans”,</a:t>
            </a:r>
            <a:r>
              <a:rPr lang="en-US" baseline="0" dirty="0" smtClean="0"/>
              <a:t> </a:t>
            </a:r>
          </a:p>
          <a:p>
            <a:r>
              <a:rPr lang="en-US" baseline="0" dirty="0" smtClean="0"/>
              <a:t>writes:</a:t>
            </a:r>
          </a:p>
          <a:p>
            <a:endParaRPr lang="en-US" baseline="0" dirty="0" smtClean="0"/>
          </a:p>
          <a:p>
            <a:r>
              <a:rPr lang="en-US" baseline="0" dirty="0" smtClean="0"/>
              <a:t>“If you put your finger into that fire, you will be burned....</a:t>
            </a:r>
          </a:p>
          <a:p>
            <a:endParaRPr lang="en-US" baseline="0" dirty="0" smtClean="0"/>
          </a:p>
          <a:p>
            <a:r>
              <a:rPr lang="en-US" baseline="0" dirty="0" smtClean="0"/>
              <a:t>“To live according to the flesh’ is to live with one’s horizons </a:t>
            </a:r>
          </a:p>
          <a:p>
            <a:r>
              <a:rPr lang="en-US" baseline="0" dirty="0" smtClean="0"/>
              <a:t>bounded by the flesh, that is, by the concerns of this life. </a:t>
            </a:r>
          </a:p>
          <a:p>
            <a:r>
              <a:rPr lang="en-US" baseline="0" dirty="0" smtClean="0"/>
              <a:t>To live like this is death... There is certainty in [Paul’s </a:t>
            </a:r>
          </a:p>
          <a:p>
            <a:r>
              <a:rPr lang="en-US" baseline="0" dirty="0" smtClean="0"/>
              <a:t>statement that] you will die, a sure effect from the given </a:t>
            </a:r>
          </a:p>
          <a:p>
            <a:r>
              <a:rPr lang="en-US" baseline="0" dirty="0" smtClean="0"/>
              <a:t>cause...</a:t>
            </a:r>
          </a:p>
          <a:p>
            <a:endParaRPr lang="en-US" baseline="0" dirty="0" smtClean="0"/>
          </a:p>
          <a:p>
            <a:r>
              <a:rPr lang="en-US" baseline="0" dirty="0" smtClean="0"/>
              <a:t>“The contrary supposition is made with equal definiteness. </a:t>
            </a:r>
          </a:p>
          <a:p>
            <a:r>
              <a:rPr lang="en-US" baseline="0" dirty="0" smtClean="0"/>
              <a:t>If you... put to death... the body’s deeds you will live... </a:t>
            </a:r>
          </a:p>
          <a:p>
            <a:r>
              <a:rPr lang="en-US" baseline="0" dirty="0" smtClean="0"/>
              <a:t>[Putting to death these] deeds means killing them off, </a:t>
            </a:r>
          </a:p>
          <a:p>
            <a:r>
              <a:rPr lang="en-US" baseline="0" dirty="0" smtClean="0"/>
              <a:t>getting rid of them altogether.</a:t>
            </a:r>
          </a:p>
          <a:p>
            <a:endParaRPr lang="en-US" baseline="0" dirty="0" smtClean="0"/>
          </a:p>
          <a:p>
            <a:r>
              <a:rPr lang="en-US" baseline="0" dirty="0" smtClean="0"/>
              <a:t>“But the tense is present, which indicates a continuing </a:t>
            </a:r>
          </a:p>
          <a:p>
            <a:r>
              <a:rPr lang="en-US" baseline="0" dirty="0" smtClean="0"/>
              <a:t>activity. It is not something that we can do once and for </a:t>
            </a:r>
          </a:p>
          <a:p>
            <a:r>
              <a:rPr lang="en-US" baseline="0" dirty="0" smtClean="0"/>
              <a:t>all and be done with. It is a daily duty. What is to be killed </a:t>
            </a:r>
          </a:p>
          <a:p>
            <a:r>
              <a:rPr lang="en-US" baseline="0" dirty="0" smtClean="0"/>
              <a:t>[are] ‘the deeds of the body’....</a:t>
            </a:r>
          </a:p>
          <a:p>
            <a:endParaRPr lang="en-US" baseline="0" dirty="0" smtClean="0"/>
          </a:p>
          <a:p>
            <a:r>
              <a:rPr lang="en-US" baseline="0" dirty="0" smtClean="0"/>
              <a:t>“There is to be no life in the deeds in question. They are </a:t>
            </a:r>
          </a:p>
          <a:p>
            <a:r>
              <a:rPr lang="en-US" baseline="0" dirty="0" smtClean="0"/>
              <a:t>not living options. And this is to take place through an </a:t>
            </a:r>
          </a:p>
          <a:p>
            <a:r>
              <a:rPr lang="en-US" baseline="0" dirty="0" smtClean="0"/>
              <a:t>action of the believer ([the verse reads] ‘you put to </a:t>
            </a:r>
          </a:p>
          <a:p>
            <a:r>
              <a:rPr lang="en-US" baseline="0" dirty="0" smtClean="0"/>
              <a:t>death’), though not an unaided action, for the </a:t>
            </a:r>
          </a:p>
          <a:p>
            <a:r>
              <a:rPr lang="en-US" baseline="0" dirty="0" smtClean="0"/>
              <a:t>mortification is to be done [as the verse also reads] </a:t>
            </a:r>
          </a:p>
          <a:p>
            <a:r>
              <a:rPr lang="en-US" baseline="0" dirty="0" smtClean="0"/>
              <a:t>‘by the Spirit’....</a:t>
            </a:r>
          </a:p>
          <a:p>
            <a:endParaRPr lang="en-US" baseline="0" dirty="0" smtClean="0"/>
          </a:p>
          <a:p>
            <a:r>
              <a:rPr lang="en-US" baseline="0" dirty="0" smtClean="0"/>
              <a:t>“Real life is not a possibility when we choose to luxuriate </a:t>
            </a:r>
          </a:p>
          <a:p>
            <a:r>
              <a:rPr lang="en-US" baseline="0" dirty="0" smtClean="0"/>
              <a:t>in the body’s deeds. We must renounce all such deeds if </a:t>
            </a:r>
          </a:p>
          <a:p>
            <a:r>
              <a:rPr lang="en-US" baseline="0" dirty="0" smtClean="0"/>
              <a:t>we are to experience life in the Spirit. </a:t>
            </a:r>
          </a:p>
          <a:p>
            <a:endParaRPr lang="en-US" baseline="0" dirty="0" smtClean="0"/>
          </a:p>
          <a:p>
            <a:r>
              <a:rPr lang="en-US" baseline="0" dirty="0" smtClean="0"/>
              <a:t>“This is not because some meritorious achievement is </a:t>
            </a:r>
          </a:p>
          <a:p>
            <a:r>
              <a:rPr lang="en-US" baseline="0" dirty="0" smtClean="0"/>
              <a:t>required of us as a way of earning such life. It is </a:t>
            </a:r>
          </a:p>
          <a:p>
            <a:r>
              <a:rPr lang="en-US" baseline="0" dirty="0" smtClean="0"/>
              <a:t>because the two are incompatible.</a:t>
            </a:r>
          </a:p>
          <a:p>
            <a:endParaRPr lang="en-US" baseline="0" dirty="0" smtClean="0"/>
          </a:p>
          <a:p>
            <a:r>
              <a:rPr lang="en-US" baseline="0" dirty="0" smtClean="0"/>
              <a:t>“The one excludes the other. There is a living that is </a:t>
            </a:r>
          </a:p>
          <a:p>
            <a:r>
              <a:rPr lang="en-US" baseline="0" dirty="0" smtClean="0"/>
              <a:t>death, and there is a putting to death that is life.”</a:t>
            </a:r>
          </a:p>
          <a:p>
            <a:endParaRPr lang="en-US" baseline="0" dirty="0" smtClean="0"/>
          </a:p>
          <a:p>
            <a:r>
              <a:rPr lang="en-US" baseline="0" dirty="0" smtClean="0"/>
              <a:t>-----</a:t>
            </a:r>
          </a:p>
          <a:p>
            <a:endParaRPr lang="en-US" baseline="0" dirty="0" smtClean="0"/>
          </a:p>
          <a:p>
            <a:r>
              <a:rPr lang="en-US" baseline="0" dirty="0" smtClean="0"/>
              <a:t>Morris, Leon (1988). The Epistle to the Romans (p. 312). </a:t>
            </a:r>
          </a:p>
          <a:p>
            <a:r>
              <a:rPr lang="en-US" baseline="0" dirty="0" smtClean="0"/>
              <a:t>Grand Rapids, MI: Eerdmans.</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17</a:t>
            </a:fld>
            <a:endParaRPr lang="en-US"/>
          </a:p>
        </p:txBody>
      </p:sp>
    </p:spTree>
    <p:extLst>
      <p:ext uri="{BB962C8B-B14F-4D97-AF65-F5344CB8AC3E}">
        <p14:creationId xmlns:p14="http://schemas.microsoft.com/office/powerpoint/2010/main" val="33527675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apothnesko</a:t>
            </a:r>
            <a:r>
              <a:rPr lang="en-US" dirty="0" smtClean="0"/>
              <a:t> means to die on the </a:t>
            </a:r>
          </a:p>
          <a:p>
            <a:r>
              <a:rPr lang="en-US" dirty="0" smtClean="0"/>
              <a:t>transcendental level; that is, to die spiritually.</a:t>
            </a:r>
          </a:p>
          <a:p>
            <a:endParaRPr lang="en-US" dirty="0" smtClean="0"/>
          </a:p>
          <a:p>
            <a:r>
              <a:rPr lang="en-US" dirty="0" smtClean="0"/>
              <a:t>Vine says, “As life never means mere existence, so death, </a:t>
            </a:r>
          </a:p>
          <a:p>
            <a:r>
              <a:rPr lang="en-US" dirty="0" smtClean="0"/>
              <a:t>the opposite of life, never means non-existence.</a:t>
            </a:r>
          </a:p>
          <a:p>
            <a:endParaRPr lang="en-US" dirty="0" smtClean="0"/>
          </a:p>
          <a:p>
            <a:r>
              <a:rPr lang="en-US" dirty="0" smtClean="0"/>
              <a:t>“As spiritual life is ‘conscious existence in communion with </a:t>
            </a:r>
          </a:p>
          <a:p>
            <a:r>
              <a:rPr lang="en-US" dirty="0" smtClean="0"/>
              <a:t>God’, so spiritual death is ‘conscious existence in separation </a:t>
            </a:r>
          </a:p>
          <a:p>
            <a:r>
              <a:rPr lang="en-US" dirty="0" smtClean="0"/>
              <a:t>from God’.”</a:t>
            </a:r>
          </a:p>
          <a:p>
            <a:endParaRPr lang="en-US" dirty="0" smtClean="0"/>
          </a:p>
          <a:p>
            <a:r>
              <a:rPr lang="en-US" dirty="0" err="1" smtClean="0"/>
              <a:t>Apothnesko</a:t>
            </a:r>
            <a:r>
              <a:rPr lang="en-US" dirty="0" smtClean="0"/>
              <a:t> is also used in this sense of spiritual</a:t>
            </a:r>
            <a:r>
              <a:rPr lang="en-US" baseline="0" dirty="0" smtClean="0"/>
              <a:t> death in:</a:t>
            </a:r>
            <a:endParaRPr lang="en-US" dirty="0" smtClean="0"/>
          </a:p>
          <a:p>
            <a:endParaRPr lang="en-US" dirty="0" smtClean="0"/>
          </a:p>
          <a:p>
            <a:r>
              <a:rPr lang="en-US" dirty="0" smtClean="0"/>
              <a:t>-----</a:t>
            </a:r>
          </a:p>
          <a:p>
            <a:endParaRPr lang="en-US" dirty="0" smtClean="0"/>
          </a:p>
          <a:p>
            <a:r>
              <a:rPr lang="en-US" dirty="0" smtClean="0"/>
              <a:t>Vine, W.</a:t>
            </a:r>
            <a:r>
              <a:rPr lang="en-US" baseline="0" dirty="0" smtClean="0"/>
              <a:t> E. (1940). An Expository Dictionary of New </a:t>
            </a:r>
          </a:p>
          <a:p>
            <a:r>
              <a:rPr lang="en-US" baseline="0" dirty="0" smtClean="0"/>
              <a:t>Testament Words (vol. I, pp. 276, 309). Old Tappan, NJ: </a:t>
            </a:r>
          </a:p>
          <a:p>
            <a:r>
              <a:rPr lang="en-US" baseline="0" dirty="0" smtClean="0"/>
              <a:t>Fleming H. </a:t>
            </a:r>
            <a:r>
              <a:rPr lang="en-US" baseline="0" dirty="0" err="1" smtClean="0"/>
              <a:t>Revell</a:t>
            </a:r>
            <a:r>
              <a:rPr lang="en-US" baseline="0" dirty="0" smtClean="0"/>
              <a:t>.</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18</a:t>
            </a:fld>
            <a:endParaRPr lang="en-US"/>
          </a:p>
        </p:txBody>
      </p:sp>
    </p:spTree>
    <p:extLst>
      <p:ext uri="{BB962C8B-B14F-4D97-AF65-F5344CB8AC3E}">
        <p14:creationId xmlns:p14="http://schemas.microsoft.com/office/powerpoint/2010/main" val="33527675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in:</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19</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baseline="0" dirty="0" err="1" smtClean="0"/>
              <a:t>ILLUS</a:t>
            </a:r>
            <a:r>
              <a:rPr lang="en-US" sz="1200" b="1" i="0" baseline="0" dirty="0" smtClean="0"/>
              <a:t>:</a:t>
            </a:r>
            <a:r>
              <a:rPr lang="en-US" sz="1200" b="0" i="0" baseline="0" dirty="0" smtClean="0"/>
              <a:t> Timothy Jones, author of Awake My Soul, writes:</a:t>
            </a:r>
          </a:p>
          <a:p>
            <a:endParaRPr lang="en-US" sz="1200" b="0" i="0" baseline="0" dirty="0" smtClean="0"/>
          </a:p>
          <a:p>
            <a:pPr rtl="0"/>
            <a:r>
              <a:rPr lang="en-US" sz="1200" dirty="0" smtClean="0"/>
              <a:t>I took Bekah, six, to audition for the part of a munchkin in </a:t>
            </a:r>
          </a:p>
          <a:p>
            <a:pPr rtl="0"/>
            <a:r>
              <a:rPr lang="en-US" sz="1200" i="0" dirty="0" smtClean="0"/>
              <a:t>The Wizard of Oz. The thought that she might not get the </a:t>
            </a:r>
          </a:p>
          <a:p>
            <a:pPr rtl="0"/>
            <a:r>
              <a:rPr lang="en-US" sz="1200" i="0" dirty="0" smtClean="0"/>
              <a:t>part seemed never to occur to her. I encouraged her but </a:t>
            </a:r>
          </a:p>
          <a:p>
            <a:pPr rtl="0"/>
            <a:r>
              <a:rPr lang="en-US" sz="1200" i="0" dirty="0" smtClean="0"/>
              <a:t>didn’t say anything about her chances.</a:t>
            </a:r>
          </a:p>
          <a:p>
            <a:pPr rtl="0"/>
            <a:endParaRPr lang="en-US" sz="1200" i="0" dirty="0" smtClean="0"/>
          </a:p>
          <a:p>
            <a:pPr rtl="0"/>
            <a:r>
              <a:rPr lang="en-US" sz="1200" dirty="0" smtClean="0"/>
              <a:t>I had no idea that 250 children would show up for 50 parts. </a:t>
            </a:r>
          </a:p>
          <a:p>
            <a:pPr rtl="0"/>
            <a:endParaRPr lang="en-US" sz="1200" dirty="0" smtClean="0"/>
          </a:p>
          <a:p>
            <a:pPr rtl="0"/>
            <a:r>
              <a:rPr lang="en-US" sz="1200" dirty="0" smtClean="0"/>
              <a:t>In a huge gym, the two directors had the children line the </a:t>
            </a:r>
          </a:p>
          <a:p>
            <a:pPr rtl="0"/>
            <a:r>
              <a:rPr lang="en-US" sz="1200" dirty="0" smtClean="0"/>
              <a:t>four [walls] of the cavernous building, the tallest on one </a:t>
            </a:r>
          </a:p>
          <a:p>
            <a:pPr rtl="0"/>
            <a:r>
              <a:rPr lang="en-US" sz="1200" dirty="0" smtClean="0"/>
              <a:t>end trailing down to the shortest on the other end. </a:t>
            </a:r>
          </a:p>
          <a:p>
            <a:pPr rtl="0"/>
            <a:endParaRPr lang="en-US" sz="1200" dirty="0" smtClean="0"/>
          </a:p>
          <a:p>
            <a:pPr rtl="0"/>
            <a:r>
              <a:rPr lang="en-US" sz="1200" dirty="0" smtClean="0"/>
              <a:t>The directors went through the line, having each child say </a:t>
            </a:r>
          </a:p>
          <a:p>
            <a:pPr rtl="0"/>
            <a:r>
              <a:rPr lang="en-US" sz="1200" dirty="0" smtClean="0"/>
              <a:t>his or her name and age. They did it again, this time </a:t>
            </a:r>
          </a:p>
          <a:p>
            <a:pPr rtl="0"/>
            <a:r>
              <a:rPr lang="en-US" sz="1200" dirty="0" smtClean="0"/>
              <a:t>urging, “Say your name loud. Say it with animation.” </a:t>
            </a:r>
          </a:p>
          <a:p>
            <a:pPr rtl="0"/>
            <a:endParaRPr lang="en-US" sz="1200" dirty="0" smtClean="0"/>
          </a:p>
          <a:p>
            <a:pPr rtl="0"/>
            <a:r>
              <a:rPr lang="en-US" sz="1200" dirty="0" smtClean="0"/>
              <a:t>The boisterous, enthusiastic kids were told to sit down, </a:t>
            </a:r>
          </a:p>
          <a:p>
            <a:pPr rtl="0"/>
            <a:r>
              <a:rPr lang="en-US" sz="1200" dirty="0" smtClean="0"/>
              <a:t>marking them in a kind of first cut. I watched as they finally </a:t>
            </a:r>
          </a:p>
          <a:p>
            <a:pPr rtl="0"/>
            <a:r>
              <a:rPr lang="en-US" sz="1200" dirty="0" smtClean="0"/>
              <a:t>got to Bekah. I was at the opposite end, but my heart sank </a:t>
            </a:r>
          </a:p>
          <a:p>
            <a:pPr rtl="0"/>
            <a:r>
              <a:rPr lang="en-US" sz="1200" dirty="0" smtClean="0"/>
              <a:t>when I could not hear her. She was too quiet, too </a:t>
            </a:r>
          </a:p>
          <a:p>
            <a:pPr rtl="0"/>
            <a:r>
              <a:rPr lang="en-US" sz="1200" dirty="0" smtClean="0"/>
              <a:t>restrained.</a:t>
            </a:r>
          </a:p>
          <a:p>
            <a:pPr rtl="0"/>
            <a:endParaRPr lang="en-US" sz="1200" dirty="0" smtClean="0"/>
          </a:p>
          <a:p>
            <a:pPr rtl="0"/>
            <a:r>
              <a:rPr lang="en-US" sz="1200" dirty="0" smtClean="0"/>
              <a:t>The directors gave the kids other chances, other quick </a:t>
            </a:r>
          </a:p>
          <a:p>
            <a:pPr rtl="0"/>
            <a:r>
              <a:rPr lang="en-US" sz="1200" dirty="0" smtClean="0"/>
              <a:t>assignments. But I could never hear Bekah. I knew she was </a:t>
            </a:r>
          </a:p>
          <a:p>
            <a:pPr rtl="0"/>
            <a:r>
              <a:rPr lang="en-US" sz="1200" dirty="0" smtClean="0"/>
              <a:t>not standing out. The expressive, outgoing kids were </a:t>
            </a:r>
          </a:p>
          <a:p>
            <a:pPr rtl="0"/>
            <a:r>
              <a:rPr lang="en-US" sz="1200" dirty="0" smtClean="0"/>
              <a:t>getting the parts.</a:t>
            </a:r>
          </a:p>
          <a:p>
            <a:pPr rtl="0"/>
            <a:endParaRPr lang="en-US" sz="1200" dirty="0" smtClean="0"/>
          </a:p>
          <a:p>
            <a:pPr rtl="0"/>
            <a:r>
              <a:rPr lang="en-US" sz="1200" dirty="0" smtClean="0"/>
              <a:t>Finally, the long two hours came to a close with the kids all </a:t>
            </a:r>
          </a:p>
          <a:p>
            <a:pPr rtl="0"/>
            <a:r>
              <a:rPr lang="en-US" sz="1200" dirty="0" smtClean="0"/>
              <a:t>gathered in a knot around the directors. The names of the </a:t>
            </a:r>
          </a:p>
          <a:p>
            <a:pPr rtl="0"/>
            <a:r>
              <a:rPr lang="en-US" sz="1200" dirty="0" smtClean="0"/>
              <a:t>chosen 50 were read off a list. I knew already that Bekah </a:t>
            </a:r>
          </a:p>
          <a:p>
            <a:pPr rtl="0"/>
            <a:r>
              <a:rPr lang="en-US" sz="1200" dirty="0" smtClean="0"/>
              <a:t>hadn’t made it.</a:t>
            </a:r>
          </a:p>
          <a:p>
            <a:pPr rtl="0"/>
            <a:endParaRPr lang="en-US" sz="1200" dirty="0" smtClean="0"/>
          </a:p>
          <a:p>
            <a:pPr rtl="0"/>
            <a:r>
              <a:rPr lang="en-US" sz="1200" dirty="0" smtClean="0"/>
              <a:t>Bekah threaded her way to me afterward, cheeks flushed. </a:t>
            </a:r>
          </a:p>
          <a:p>
            <a:pPr rtl="0"/>
            <a:r>
              <a:rPr lang="en-US" sz="1200" dirty="0" smtClean="0"/>
              <a:t>She hugged me hard as we prepared to walk out. “I’m </a:t>
            </a:r>
          </a:p>
          <a:p>
            <a:pPr rtl="0"/>
            <a:r>
              <a:rPr lang="en-US" sz="1200" dirty="0" smtClean="0"/>
              <a:t>proud of you,” I said. “I am so impressed that you </a:t>
            </a:r>
          </a:p>
          <a:p>
            <a:pPr rtl="0"/>
            <a:r>
              <a:rPr lang="en-US" sz="1200" dirty="0" smtClean="0"/>
              <a:t>auditioned.” Then I said, quietly, “I’m sorry you didn’t get a </a:t>
            </a:r>
          </a:p>
          <a:p>
            <a:pPr rtl="0"/>
            <a:r>
              <a:rPr lang="en-US" sz="1200" dirty="0" smtClean="0"/>
              <a:t>part.”</a:t>
            </a:r>
          </a:p>
          <a:p>
            <a:pPr rtl="0"/>
            <a:endParaRPr lang="en-US" sz="1200" dirty="0" smtClean="0"/>
          </a:p>
          <a:p>
            <a:pPr rtl="0"/>
            <a:r>
              <a:rPr lang="en-US" sz="1200" dirty="0" smtClean="0"/>
              <a:t>That broke Bekah’s tear floodgates. She grabbed at me and </a:t>
            </a:r>
          </a:p>
          <a:p>
            <a:pPr rtl="0"/>
            <a:r>
              <a:rPr lang="en-US" sz="1200" dirty="0" smtClean="0"/>
              <a:t>sobbed. I picked her up, and she buried her face in my </a:t>
            </a:r>
          </a:p>
          <a:p>
            <a:pPr rtl="0"/>
            <a:r>
              <a:rPr lang="en-US" sz="1200" dirty="0" smtClean="0"/>
              <a:t>shoulder.</a:t>
            </a:r>
          </a:p>
          <a:p>
            <a:pPr rtl="0"/>
            <a:endParaRPr lang="en-US" sz="1200" dirty="0" smtClean="0"/>
          </a:p>
          <a:p>
            <a:pPr rtl="0"/>
            <a:r>
              <a:rPr lang="en-US" sz="1200" dirty="0" smtClean="0"/>
              <a:t>The next morning, I overheard Bekah talking with her </a:t>
            </a:r>
          </a:p>
          <a:p>
            <a:pPr rtl="0"/>
            <a:r>
              <a:rPr lang="en-US" sz="1200" dirty="0" smtClean="0"/>
              <a:t>mother. </a:t>
            </a:r>
          </a:p>
          <a:p>
            <a:pPr rtl="0"/>
            <a:endParaRPr lang="en-US" sz="1200" dirty="0" smtClean="0"/>
          </a:p>
          <a:p>
            <a:pPr rtl="0"/>
            <a:r>
              <a:rPr lang="en-US" sz="1200" dirty="0" smtClean="0"/>
              <a:t>“The kids who got parts didn’t behave right,” she said. “I </a:t>
            </a:r>
          </a:p>
          <a:p>
            <a:pPr rtl="0"/>
            <a:r>
              <a:rPr lang="en-US" sz="1200" dirty="0" smtClean="0"/>
              <a:t>was good. I was quiet like I was supposed to be. And I </a:t>
            </a:r>
          </a:p>
          <a:p>
            <a:pPr rtl="0"/>
            <a:r>
              <a:rPr lang="en-US" sz="1200" dirty="0" smtClean="0"/>
              <a:t>didn’t get a part!” </a:t>
            </a:r>
          </a:p>
          <a:p>
            <a:pPr rtl="0"/>
            <a:endParaRPr lang="en-US" sz="1200" dirty="0" smtClean="0"/>
          </a:p>
          <a:p>
            <a:pPr rtl="0"/>
            <a:r>
              <a:rPr lang="en-US" sz="1200" dirty="0" smtClean="0"/>
              <a:t>She had equated goodness with restraint. She was trying </a:t>
            </a:r>
          </a:p>
          <a:p>
            <a:pPr rtl="0"/>
            <a:r>
              <a:rPr lang="en-US" sz="1200" dirty="0" smtClean="0"/>
              <a:t>hard but in the wrong way. She thought the directors </a:t>
            </a:r>
          </a:p>
          <a:p>
            <a:pPr rtl="0"/>
            <a:r>
              <a:rPr lang="en-US" sz="1200" dirty="0" smtClean="0"/>
              <a:t>wanted reserve, stiff attention, frozen alertness. </a:t>
            </a:r>
          </a:p>
          <a:p>
            <a:pPr rtl="0"/>
            <a:endParaRPr lang="en-US" sz="1200" dirty="0" smtClean="0"/>
          </a:p>
          <a:p>
            <a:pPr rtl="0"/>
            <a:r>
              <a:rPr lang="en-US" sz="1200" dirty="0" smtClean="0"/>
              <a:t>That was “good.” </a:t>
            </a:r>
          </a:p>
          <a:p>
            <a:pPr rtl="0"/>
            <a:endParaRPr lang="en-US" sz="1200" dirty="0" smtClean="0"/>
          </a:p>
          <a:p>
            <a:pPr rtl="0"/>
            <a:r>
              <a:rPr lang="en-US" sz="1200" dirty="0" smtClean="0"/>
              <a:t>But Bekah didn’t understand: The directors wanted </a:t>
            </a:r>
          </a:p>
          <a:p>
            <a:pPr rtl="0"/>
            <a:r>
              <a:rPr lang="en-US" sz="1200" dirty="0" smtClean="0"/>
              <a:t>energy, emotion, loudness. They wanted kids who could </a:t>
            </a:r>
          </a:p>
          <a:p>
            <a:pPr rtl="0"/>
            <a:r>
              <a:rPr lang="en-US" sz="1200" dirty="0" smtClean="0"/>
              <a:t>be themselves with abandon.</a:t>
            </a:r>
          </a:p>
          <a:p>
            <a:pPr rtl="0"/>
            <a:endParaRPr lang="en-US" sz="1200" dirty="0" smtClean="0"/>
          </a:p>
          <a:p>
            <a:pPr rtl="0"/>
            <a:r>
              <a:rPr lang="en-US" sz="1200" dirty="0" smtClean="0"/>
              <a:t>Many people, I suspect, feel that way around God—</a:t>
            </a:r>
          </a:p>
          <a:p>
            <a:pPr rtl="0"/>
            <a:r>
              <a:rPr lang="en-US" sz="1200" dirty="0" smtClean="0"/>
              <a:t>restrained, rigid, tight. They can’t relax and simply receive </a:t>
            </a:r>
          </a:p>
          <a:p>
            <a:pPr rtl="0"/>
            <a:r>
              <a:rPr lang="en-US" sz="1200" dirty="0" smtClean="0"/>
              <a:t>God’s wondrous grace. And they miss the opportunity to </a:t>
            </a:r>
          </a:p>
          <a:p>
            <a:pPr rtl="0"/>
            <a:r>
              <a:rPr lang="en-US" sz="1200" dirty="0" smtClean="0"/>
              <a:t>awaken to the grace-filled kindness of God.</a:t>
            </a:r>
          </a:p>
          <a:p>
            <a:pPr lvl="1"/>
            <a:r>
              <a:rPr lang="en-US" dirty="0" smtClean="0"/>
              <a:t> </a:t>
            </a:r>
          </a:p>
          <a:p>
            <a:r>
              <a:rPr lang="en-US" b="0" i="0" u="none" strike="noStrike" baseline="0" dirty="0" smtClean="0"/>
              <a:t>-----</a:t>
            </a:r>
          </a:p>
          <a:p>
            <a:endParaRPr lang="en-US" b="0" i="0" u="none" strike="noStrike" baseline="0" dirty="0" smtClean="0"/>
          </a:p>
          <a:p>
            <a:r>
              <a:rPr lang="en-US" b="0" i="0" u="none" strike="noStrike" baseline="0" dirty="0" smtClean="0"/>
              <a:t>Larson, C. B., &amp; Ten </a:t>
            </a:r>
            <a:r>
              <a:rPr lang="en-US" b="0" i="0" u="none" strike="noStrike" baseline="0" dirty="0" err="1" smtClean="0"/>
              <a:t>Elshof</a:t>
            </a:r>
            <a:r>
              <a:rPr lang="en-US" b="0" i="0" u="none" strike="noStrike" baseline="0" dirty="0" smtClean="0"/>
              <a:t>, P. (2008). </a:t>
            </a:r>
            <a:r>
              <a:rPr lang="en-US" b="0" i="1" u="none" strike="noStrike" baseline="0" dirty="0" smtClean="0"/>
              <a:t>1001 illustrations </a:t>
            </a:r>
          </a:p>
          <a:p>
            <a:r>
              <a:rPr lang="en-US" b="0" i="1" u="none" strike="noStrike" baseline="0" dirty="0" smtClean="0"/>
              <a:t>that connect</a:t>
            </a:r>
            <a:r>
              <a:rPr lang="en-US" b="0" i="0" u="none" strike="noStrike" baseline="0" dirty="0" smtClean="0"/>
              <a:t> (p. 481). Grand Rapids, MI: Zondervan </a:t>
            </a:r>
          </a:p>
          <a:p>
            <a:r>
              <a:rPr lang="en-US" b="0" i="0" u="none" strike="noStrike" baseline="0" dirty="0" smtClean="0"/>
              <a:t>Publishing House.</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a:t>
            </a:fld>
            <a:endParaRPr lang="en-US"/>
          </a:p>
        </p:txBody>
      </p:sp>
    </p:spTree>
    <p:extLst>
      <p:ext uri="{BB962C8B-B14F-4D97-AF65-F5344CB8AC3E}">
        <p14:creationId xmlns:p14="http://schemas.microsoft.com/office/powerpoint/2010/main" val="37679288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20</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thanatoo</a:t>
            </a:r>
            <a:r>
              <a:rPr lang="en-US" dirty="0" smtClean="0"/>
              <a:t> means </a:t>
            </a:r>
            <a:r>
              <a:rPr lang="en-US" sz="1200" b="0" i="0" dirty="0" smtClean="0"/>
              <a:t>to cause total cessation </a:t>
            </a:r>
          </a:p>
          <a:p>
            <a:r>
              <a:rPr lang="en-US" sz="1200" b="0" i="0" dirty="0" smtClean="0"/>
              <a:t>of an activity; that is, to put to death, or to extirpate.</a:t>
            </a:r>
          </a:p>
          <a:p>
            <a:endParaRPr lang="en-US" sz="1200" b="0" i="0" dirty="0" smtClean="0"/>
          </a:p>
          <a:p>
            <a:r>
              <a:rPr lang="en-US" sz="1200" b="0" i="0" dirty="0" smtClean="0"/>
              <a:t>(extirpate = to destroy completely; to wipe out).</a:t>
            </a:r>
          </a:p>
          <a:p>
            <a:endParaRPr lang="en-US" sz="1200" b="0" i="0" dirty="0" smtClean="0"/>
          </a:p>
          <a:p>
            <a:r>
              <a:rPr lang="en-US" sz="1200" b="0" i="0" dirty="0" smtClean="0"/>
              <a:t>This is the only place</a:t>
            </a:r>
            <a:r>
              <a:rPr lang="en-US" sz="1200" b="0" i="0" baseline="0" dirty="0" smtClean="0"/>
              <a:t> in the New Testament where </a:t>
            </a:r>
          </a:p>
          <a:p>
            <a:r>
              <a:rPr lang="en-US" sz="1200" b="0" i="0" baseline="0" dirty="0" err="1" smtClean="0"/>
              <a:t>thanatoo</a:t>
            </a:r>
            <a:r>
              <a:rPr lang="en-US" sz="1200" b="0" i="0" baseline="0" dirty="0" smtClean="0"/>
              <a:t> is used with this specific meaning.</a:t>
            </a:r>
          </a:p>
          <a:p>
            <a:endParaRPr lang="en-US" sz="1200" b="0" i="0" baseline="0" dirty="0" smtClean="0"/>
          </a:p>
          <a:p>
            <a:r>
              <a:rPr lang="en-US" sz="1200" b="0" i="0" baseline="0" dirty="0" smtClean="0"/>
              <a:t>+++++</a:t>
            </a:r>
          </a:p>
          <a:p>
            <a:endParaRPr lang="en-US" sz="1200" b="0" i="0" baseline="0" dirty="0" smtClean="0"/>
          </a:p>
          <a:p>
            <a:r>
              <a:rPr lang="en-US" sz="1200" b="0" i="0" baseline="0" dirty="0" smtClean="0"/>
              <a:t>Although it’s not particularly obvious, both </a:t>
            </a:r>
            <a:r>
              <a:rPr lang="en-US" sz="1200" b="0" i="0" baseline="0" dirty="0" err="1" smtClean="0"/>
              <a:t>apothnesko</a:t>
            </a:r>
            <a:r>
              <a:rPr lang="en-US" sz="1200" b="0" i="0" baseline="0" dirty="0" smtClean="0"/>
              <a:t> and </a:t>
            </a:r>
          </a:p>
          <a:p>
            <a:r>
              <a:rPr lang="en-US" sz="1200" b="0" i="0" baseline="0" dirty="0" err="1" smtClean="0"/>
              <a:t>thanatos</a:t>
            </a:r>
            <a:r>
              <a:rPr lang="en-US" sz="1200" b="0" i="0" baseline="0" dirty="0" smtClean="0"/>
              <a:t> come from the root </a:t>
            </a:r>
            <a:r>
              <a:rPr lang="en-US" sz="1200" b="0" i="0" baseline="0" dirty="0" err="1" smtClean="0"/>
              <a:t>thnesko</a:t>
            </a:r>
            <a:r>
              <a:rPr lang="en-US" sz="1200" b="0" i="0" baseline="0" dirty="0" smtClean="0"/>
              <a:t>.</a:t>
            </a:r>
          </a:p>
          <a:p>
            <a:endParaRPr lang="en-US" sz="1200" b="0" i="0" baseline="0" dirty="0" smtClean="0"/>
          </a:p>
          <a:p>
            <a:r>
              <a:rPr lang="en-US" sz="1200" b="0" i="0" baseline="0" dirty="0" err="1" smtClean="0"/>
              <a:t>Thnesko</a:t>
            </a:r>
            <a:r>
              <a:rPr lang="en-US" sz="1200" b="0" i="0" baseline="0" dirty="0" smtClean="0"/>
              <a:t> is the root verb meaning to die, either to pass </a:t>
            </a:r>
          </a:p>
          <a:p>
            <a:r>
              <a:rPr lang="en-US" sz="1200" b="0" i="0" baseline="0" dirty="0" smtClean="0"/>
              <a:t>from physical life, or to lose one’s relationship with God, </a:t>
            </a:r>
          </a:p>
          <a:p>
            <a:r>
              <a:rPr lang="en-US" sz="1200" b="0" i="0" baseline="0" dirty="0" smtClean="0"/>
              <a:t>or both.</a:t>
            </a:r>
          </a:p>
          <a:p>
            <a:endParaRPr lang="en-US" sz="1200" b="0" i="0" baseline="0" dirty="0" smtClean="0"/>
          </a:p>
          <a:p>
            <a:r>
              <a:rPr lang="en-US" sz="1200" b="0" i="0" baseline="0" dirty="0" err="1" smtClean="0"/>
              <a:t>Apothnesko</a:t>
            </a:r>
            <a:r>
              <a:rPr lang="en-US" sz="1200" b="0" i="0" baseline="0" dirty="0" smtClean="0"/>
              <a:t> is the combination with </a:t>
            </a:r>
            <a:r>
              <a:rPr lang="en-US" sz="1200" b="0" i="0" baseline="0" dirty="0" err="1" smtClean="0"/>
              <a:t>thnesko</a:t>
            </a:r>
            <a:r>
              <a:rPr lang="en-US" sz="1200" b="0" i="0" baseline="0" dirty="0" smtClean="0"/>
              <a:t> of the </a:t>
            </a:r>
          </a:p>
          <a:p>
            <a:r>
              <a:rPr lang="en-US" sz="1200" b="0" i="0" baseline="0" dirty="0" smtClean="0"/>
              <a:t>preposition </a:t>
            </a:r>
            <a:r>
              <a:rPr lang="en-US" sz="1200" b="0" i="0" baseline="0" dirty="0" err="1" smtClean="0"/>
              <a:t>apo</a:t>
            </a:r>
            <a:r>
              <a:rPr lang="en-US" sz="1200" b="0" i="0" baseline="0" dirty="0" smtClean="0"/>
              <a:t>, meaning from, or away from. Thus </a:t>
            </a:r>
          </a:p>
          <a:p>
            <a:r>
              <a:rPr lang="en-US" sz="1200" b="0" i="0" baseline="0" dirty="0" err="1" smtClean="0"/>
              <a:t>apothnesko</a:t>
            </a:r>
            <a:r>
              <a:rPr lang="en-US" sz="1200" b="0" i="0" baseline="0" dirty="0" smtClean="0"/>
              <a:t> is an intensive form of </a:t>
            </a:r>
            <a:r>
              <a:rPr lang="en-US" sz="1200" b="0" i="0" baseline="0" dirty="0" err="1" smtClean="0"/>
              <a:t>thnesko</a:t>
            </a:r>
            <a:r>
              <a:rPr lang="en-US" sz="1200" b="0" i="0" baseline="0" dirty="0" smtClean="0"/>
              <a:t> – it means </a:t>
            </a:r>
          </a:p>
          <a:p>
            <a:r>
              <a:rPr lang="en-US" sz="1200" b="0" i="0" baseline="0" dirty="0" smtClean="0"/>
              <a:t>to die off; to be utterly destroyed.</a:t>
            </a:r>
          </a:p>
          <a:p>
            <a:endParaRPr lang="en-US" sz="1200" b="0" i="0" baseline="0" dirty="0" smtClean="0"/>
          </a:p>
          <a:p>
            <a:r>
              <a:rPr lang="en-US" sz="1200" b="0" i="0" baseline="0" dirty="0" smtClean="0"/>
              <a:t>Thanatos is the noun which is taken from the verb </a:t>
            </a:r>
          </a:p>
          <a:p>
            <a:r>
              <a:rPr lang="en-US" sz="1200" b="0" i="0" baseline="0" dirty="0" err="1" smtClean="0"/>
              <a:t>thnesko</a:t>
            </a:r>
            <a:r>
              <a:rPr lang="en-US" sz="1200" b="0" i="0" baseline="0" dirty="0" smtClean="0"/>
              <a:t>.</a:t>
            </a:r>
          </a:p>
          <a:p>
            <a:endParaRPr lang="en-US" sz="1200" b="0" i="0" baseline="0" dirty="0" smtClean="0"/>
          </a:p>
          <a:p>
            <a:r>
              <a:rPr lang="en-US" sz="1200" b="0" i="0" baseline="0" dirty="0" smtClean="0"/>
              <a:t>So, simply, </a:t>
            </a:r>
            <a:r>
              <a:rPr lang="en-US" sz="1200" b="0" i="0" baseline="0" dirty="0" err="1" smtClean="0"/>
              <a:t>apothnesko</a:t>
            </a:r>
            <a:r>
              <a:rPr lang="en-US" sz="1200" b="0" i="0" baseline="0" dirty="0" smtClean="0"/>
              <a:t> means to die, and </a:t>
            </a:r>
            <a:r>
              <a:rPr lang="en-US" sz="1200" b="0" i="0" baseline="0" dirty="0" err="1" smtClean="0"/>
              <a:t>thanatos</a:t>
            </a:r>
            <a:r>
              <a:rPr lang="en-US" sz="1200" b="0" i="0" baseline="0" dirty="0" smtClean="0"/>
              <a:t> </a:t>
            </a:r>
          </a:p>
          <a:p>
            <a:r>
              <a:rPr lang="en-US" sz="1200" b="0" i="0" baseline="0" dirty="0" smtClean="0"/>
              <a:t>means the death which results.</a:t>
            </a:r>
            <a:endParaRPr lang="en-US" b="0" i="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21</a:t>
            </a:fld>
            <a:endParaRPr lang="en-US"/>
          </a:p>
        </p:txBody>
      </p:sp>
    </p:spTree>
    <p:extLst>
      <p:ext uri="{BB962C8B-B14F-4D97-AF65-F5344CB8AC3E}">
        <p14:creationId xmlns:p14="http://schemas.microsoft.com/office/powerpoint/2010/main" val="33527675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Properly, praxis</a:t>
            </a:r>
            <a:r>
              <a:rPr lang="en-US" baseline="0" dirty="0" smtClean="0"/>
              <a:t> simply means the performance of some </a:t>
            </a:r>
          </a:p>
          <a:p>
            <a:r>
              <a:rPr lang="en-US" baseline="0" dirty="0" smtClean="0"/>
              <a:t>general deed or action.</a:t>
            </a:r>
          </a:p>
          <a:p>
            <a:endParaRPr lang="en-US" baseline="0" dirty="0" smtClean="0"/>
          </a:p>
          <a:p>
            <a:r>
              <a:rPr lang="en-US" baseline="0" dirty="0" smtClean="0"/>
              <a:t>But, in this context, it specifically refers to deeds which </a:t>
            </a:r>
          </a:p>
          <a:p>
            <a:r>
              <a:rPr lang="en-US" baseline="0" dirty="0" smtClean="0"/>
              <a:t>are evil.</a:t>
            </a:r>
          </a:p>
          <a:p>
            <a:endParaRPr lang="en-US" baseline="0" dirty="0" smtClean="0"/>
          </a:p>
          <a:p>
            <a:r>
              <a:rPr lang="en-US" baseline="0" dirty="0" smtClean="0"/>
              <a:t>It’s used in the same way in:</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22</a:t>
            </a:fld>
            <a:endParaRPr lang="en-US"/>
          </a:p>
        </p:txBody>
      </p:sp>
    </p:spTree>
    <p:extLst>
      <p:ext uri="{BB962C8B-B14F-4D97-AF65-F5344CB8AC3E}">
        <p14:creationId xmlns:p14="http://schemas.microsoft.com/office/powerpoint/2010/main" val="335276754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in:</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23</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baseline="0" dirty="0" err="1" smtClean="0"/>
              <a:t>ILLUS</a:t>
            </a:r>
            <a:r>
              <a:rPr lang="en-US" sz="1200" b="1" i="0" baseline="0" dirty="0" smtClean="0"/>
              <a:t>:</a:t>
            </a:r>
            <a:r>
              <a:rPr lang="en-US" sz="1200" b="0" i="0" baseline="0" dirty="0" smtClean="0"/>
              <a:t> Lloyd John Ogilvie, former pastor of the First </a:t>
            </a:r>
          </a:p>
          <a:p>
            <a:r>
              <a:rPr lang="en-US" sz="1200" b="0" i="0" baseline="0" dirty="0" smtClean="0"/>
              <a:t>Presbyterian Church of Hollywood, and former Chaplin of </a:t>
            </a:r>
          </a:p>
          <a:p>
            <a:r>
              <a:rPr lang="en-US" sz="1200" b="0" i="0" baseline="0" dirty="0" smtClean="0"/>
              <a:t>the United States Senate, tells this story:</a:t>
            </a:r>
          </a:p>
          <a:p>
            <a:endParaRPr lang="en-US" sz="1200" b="0" i="0" baseline="0" dirty="0" smtClean="0"/>
          </a:p>
          <a:p>
            <a:pPr rtl="0"/>
            <a:r>
              <a:rPr lang="en-US" sz="1200" kern="1200" dirty="0" smtClean="0">
                <a:solidFill>
                  <a:schemeClr val="tx1"/>
                </a:solidFill>
                <a:latin typeface="+mn-lt"/>
                <a:ea typeface="+mn-ea"/>
                <a:cs typeface="+mn-cs"/>
              </a:rPr>
              <a:t>An elder at my church realized his need for the sealing of </a:t>
            </a:r>
          </a:p>
          <a:p>
            <a:pPr rtl="0"/>
            <a:r>
              <a:rPr lang="en-US" sz="1200" kern="1200" dirty="0" smtClean="0">
                <a:solidFill>
                  <a:schemeClr val="tx1"/>
                </a:solidFill>
                <a:latin typeface="+mn-lt"/>
                <a:ea typeface="+mn-ea"/>
                <a:cs typeface="+mn-cs"/>
              </a:rPr>
              <a:t>the Spirit long after he committed his life to Christ years ago.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His exemplary character and generosity made him a shoo-in </a:t>
            </a:r>
          </a:p>
          <a:p>
            <a:pPr rtl="0"/>
            <a:r>
              <a:rPr lang="en-US" sz="1200" kern="1200" dirty="0" smtClean="0">
                <a:solidFill>
                  <a:schemeClr val="tx1"/>
                </a:solidFill>
                <a:latin typeface="+mn-lt"/>
                <a:ea typeface="+mn-ea"/>
                <a:cs typeface="+mn-cs"/>
              </a:rPr>
              <a:t>for nomination and election to eldership.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However, no one knew how uncertain he was about his </a:t>
            </a:r>
          </a:p>
          <a:p>
            <a:pPr rtl="0"/>
            <a:r>
              <a:rPr lang="en-US" sz="1200" kern="1200" dirty="0" smtClean="0">
                <a:solidFill>
                  <a:schemeClr val="tx1"/>
                </a:solidFill>
                <a:latin typeface="+mn-lt"/>
                <a:ea typeface="+mn-ea"/>
                <a:cs typeface="+mn-cs"/>
              </a:rPr>
              <a:t>relationship to Christ because he had kept that hidden </a:t>
            </a:r>
          </a:p>
          <a:p>
            <a:pPr rtl="0"/>
            <a:r>
              <a:rPr lang="en-US" sz="1200" kern="1200" dirty="0" smtClean="0">
                <a:solidFill>
                  <a:schemeClr val="tx1"/>
                </a:solidFill>
                <a:latin typeface="+mn-lt"/>
                <a:ea typeface="+mn-ea"/>
                <a:cs typeface="+mn-cs"/>
              </a:rPr>
              <a:t>beneath a polished exterior. He didn’t anticipate that being </a:t>
            </a:r>
          </a:p>
          <a:p>
            <a:pPr rtl="0"/>
            <a:r>
              <a:rPr lang="en-US" sz="1200" kern="1200" dirty="0" smtClean="0">
                <a:solidFill>
                  <a:schemeClr val="tx1"/>
                </a:solidFill>
                <a:latin typeface="+mn-lt"/>
                <a:ea typeface="+mn-ea"/>
                <a:cs typeface="+mn-cs"/>
              </a:rPr>
              <a:t>part of the elders’ prayer ministry at the end of our worship </a:t>
            </a:r>
          </a:p>
          <a:p>
            <a:pPr rtl="0"/>
            <a:r>
              <a:rPr lang="en-US" sz="1200" kern="1200" dirty="0" smtClean="0">
                <a:solidFill>
                  <a:schemeClr val="tx1"/>
                </a:solidFill>
                <a:latin typeface="+mn-lt"/>
                <a:ea typeface="+mn-ea"/>
                <a:cs typeface="+mn-cs"/>
              </a:rPr>
              <a:t>services would confront him with his own insecure </a:t>
            </a:r>
          </a:p>
          <a:p>
            <a:pPr rtl="0"/>
            <a:r>
              <a:rPr lang="en-US" sz="1200" kern="1200" dirty="0" smtClean="0">
                <a:solidFill>
                  <a:schemeClr val="tx1"/>
                </a:solidFill>
                <a:latin typeface="+mn-lt"/>
                <a:ea typeface="+mn-ea"/>
                <a:cs typeface="+mn-cs"/>
              </a:rPr>
              <a:t>relationship with Christ.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When people came to pray with him, he keenly saw that </a:t>
            </a:r>
          </a:p>
          <a:p>
            <a:pPr rtl="0"/>
            <a:r>
              <a:rPr lang="en-US" sz="1200" kern="1200" dirty="0" smtClean="0">
                <a:solidFill>
                  <a:schemeClr val="tx1"/>
                </a:solidFill>
                <a:latin typeface="+mn-lt"/>
                <a:ea typeface="+mn-ea"/>
                <a:cs typeface="+mn-cs"/>
              </a:rPr>
              <a:t>something was missing in his own life. He had never </a:t>
            </a:r>
          </a:p>
          <a:p>
            <a:pPr rtl="0"/>
            <a:r>
              <a:rPr lang="en-US" sz="1200" kern="1200" dirty="0" smtClean="0">
                <a:solidFill>
                  <a:schemeClr val="tx1"/>
                </a:solidFill>
                <a:latin typeface="+mn-lt"/>
                <a:ea typeface="+mn-ea"/>
                <a:cs typeface="+mn-cs"/>
              </a:rPr>
              <a:t>allowed Christ to break through his inner hard shell of </a:t>
            </a:r>
          </a:p>
          <a:p>
            <a:pPr rtl="0"/>
            <a:r>
              <a:rPr lang="en-US" sz="1200" kern="1200" dirty="0" smtClean="0">
                <a:solidFill>
                  <a:schemeClr val="tx1"/>
                </a:solidFill>
                <a:latin typeface="+mn-lt"/>
                <a:ea typeface="+mn-ea"/>
                <a:cs typeface="+mn-cs"/>
              </a:rPr>
              <a:t>self-sufficiency.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Being called to minister to others forced him to see that he </a:t>
            </a:r>
          </a:p>
          <a:p>
            <a:pPr rtl="0"/>
            <a:r>
              <a:rPr lang="en-US" sz="1200" kern="1200" dirty="0" smtClean="0">
                <a:solidFill>
                  <a:schemeClr val="tx1"/>
                </a:solidFill>
                <a:latin typeface="+mn-lt"/>
                <a:ea typeface="+mn-ea"/>
                <a:cs typeface="+mn-cs"/>
              </a:rPr>
              <a:t>was in over his head spiritually. What he was asked to pray </a:t>
            </a:r>
          </a:p>
          <a:p>
            <a:pPr rtl="0"/>
            <a:r>
              <a:rPr lang="en-US" sz="1200" kern="1200" dirty="0" smtClean="0">
                <a:solidFill>
                  <a:schemeClr val="tx1"/>
                </a:solidFill>
                <a:latin typeface="+mn-lt"/>
                <a:ea typeface="+mn-ea"/>
                <a:cs typeface="+mn-cs"/>
              </a:rPr>
              <a:t>for in others he needed himself.</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Fortunately, my friend began to talk about his spiritual </a:t>
            </a:r>
          </a:p>
          <a:p>
            <a:pPr rtl="0"/>
            <a:r>
              <a:rPr lang="en-US" sz="1200" kern="1200" dirty="0" smtClean="0">
                <a:solidFill>
                  <a:schemeClr val="tx1"/>
                </a:solidFill>
                <a:latin typeface="+mn-lt"/>
                <a:ea typeface="+mn-ea"/>
                <a:cs typeface="+mn-cs"/>
              </a:rPr>
              <a:t>emptiness, although it was not easy for him to admit his </a:t>
            </a:r>
          </a:p>
          <a:p>
            <a:pPr rtl="0"/>
            <a:r>
              <a:rPr lang="en-US" sz="1200" kern="1200" dirty="0" smtClean="0">
                <a:solidFill>
                  <a:schemeClr val="tx1"/>
                </a:solidFill>
                <a:latin typeface="+mn-lt"/>
                <a:ea typeface="+mn-ea"/>
                <a:cs typeface="+mn-cs"/>
              </a:rPr>
              <a:t>neediness. He had spent his entire life convincing others </a:t>
            </a:r>
          </a:p>
          <a:p>
            <a:pPr rtl="0"/>
            <a:r>
              <a:rPr lang="en-US" sz="1200" kern="1200" dirty="0" smtClean="0">
                <a:solidFill>
                  <a:schemeClr val="tx1"/>
                </a:solidFill>
                <a:latin typeface="+mn-lt"/>
                <a:ea typeface="+mn-ea"/>
                <a:cs typeface="+mn-cs"/>
              </a:rPr>
              <a:t>that he was adequate.</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As we talked, I shared with him the power of the Spirit-</a:t>
            </a:r>
          </a:p>
          <a:p>
            <a:pPr rtl="0"/>
            <a:r>
              <a:rPr lang="en-US" sz="1200" kern="1200" dirty="0" smtClean="0">
                <a:solidFill>
                  <a:schemeClr val="tx1"/>
                </a:solidFill>
                <a:latin typeface="+mn-lt"/>
                <a:ea typeface="+mn-ea"/>
                <a:cs typeface="+mn-cs"/>
              </a:rPr>
              <a:t>filled life. He’d heard hundreds of sermons about the </a:t>
            </a:r>
          </a:p>
          <a:p>
            <a:pPr rtl="0"/>
            <a:r>
              <a:rPr lang="en-US" sz="1200" kern="1200" dirty="0" smtClean="0">
                <a:solidFill>
                  <a:schemeClr val="tx1"/>
                </a:solidFill>
                <a:latin typeface="+mn-lt"/>
                <a:ea typeface="+mn-ea"/>
                <a:cs typeface="+mn-cs"/>
              </a:rPr>
              <a:t>Spirit, but the words never penetrated his shell.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Now Christ was breaking the shell, allowing my elder friend </a:t>
            </a:r>
          </a:p>
          <a:p>
            <a:pPr rtl="0"/>
            <a:r>
              <a:rPr lang="en-US" sz="1200" kern="1200" dirty="0" smtClean="0">
                <a:solidFill>
                  <a:schemeClr val="tx1"/>
                </a:solidFill>
                <a:latin typeface="+mn-lt"/>
                <a:ea typeface="+mn-ea"/>
                <a:cs typeface="+mn-cs"/>
              </a:rPr>
              <a:t>to receive what Christ had longed to give him for years—the </a:t>
            </a:r>
          </a:p>
          <a:p>
            <a:pPr rtl="0"/>
            <a:r>
              <a:rPr lang="en-US" sz="1200" kern="1200" dirty="0" smtClean="0">
                <a:solidFill>
                  <a:schemeClr val="tx1"/>
                </a:solidFill>
                <a:latin typeface="+mn-lt"/>
                <a:ea typeface="+mn-ea"/>
                <a:cs typeface="+mn-cs"/>
              </a:rPr>
              <a:t>Spirit.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We knelt and prayed together while he asked to receive the </a:t>
            </a:r>
          </a:p>
          <a:p>
            <a:pPr rtl="0"/>
            <a:r>
              <a:rPr lang="en-US" sz="1200" kern="1200" dirty="0" smtClean="0">
                <a:solidFill>
                  <a:schemeClr val="tx1"/>
                </a:solidFill>
                <a:latin typeface="+mn-lt"/>
                <a:ea typeface="+mn-ea"/>
                <a:cs typeface="+mn-cs"/>
              </a:rPr>
              <a:t>security and strength of being sealed. And Christ was </a:t>
            </a:r>
          </a:p>
          <a:p>
            <a:pPr rtl="0"/>
            <a:r>
              <a:rPr lang="en-US" sz="1200" kern="1200" dirty="0" smtClean="0">
                <a:solidFill>
                  <a:schemeClr val="tx1"/>
                </a:solidFill>
                <a:latin typeface="+mn-lt"/>
                <a:ea typeface="+mn-ea"/>
                <a:cs typeface="+mn-cs"/>
              </a:rPr>
              <a:t>faithful.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Into the soft wax of this man’s ready heart, He pressed </a:t>
            </a:r>
          </a:p>
          <a:p>
            <a:pPr rtl="0"/>
            <a:r>
              <a:rPr lang="en-US" sz="1200" kern="1200" dirty="0" smtClean="0">
                <a:solidFill>
                  <a:schemeClr val="tx1"/>
                </a:solidFill>
                <a:latin typeface="+mn-lt"/>
                <a:ea typeface="+mn-ea"/>
                <a:cs typeface="+mn-cs"/>
              </a:rPr>
              <a:t>the seal of His indwelling presence.</a:t>
            </a:r>
          </a:p>
          <a:p>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smtClean="0"/>
              <a:t>Larson, C. B. (2002). </a:t>
            </a:r>
            <a:r>
              <a:rPr lang="en-US" b="0" i="1" u="none" strike="noStrike" baseline="0" dirty="0" smtClean="0"/>
              <a:t>750 engaging illustrations for </a:t>
            </a:r>
          </a:p>
          <a:p>
            <a:r>
              <a:rPr lang="en-US" b="0" i="1" u="none" strike="noStrike" baseline="0" dirty="0" smtClean="0"/>
              <a:t>preachers, teachers &amp; writers</a:t>
            </a:r>
            <a:r>
              <a:rPr lang="en-US" b="0" i="0" u="none" strike="noStrike" baseline="0" dirty="0" smtClean="0"/>
              <a:t> (pp. 246–247). Grand </a:t>
            </a:r>
          </a:p>
          <a:p>
            <a:r>
              <a:rPr lang="en-US" b="0" i="0" u="none" strike="noStrike" baseline="0" dirty="0" smtClean="0"/>
              <a:t>Rapids, MI: Baker Books.</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24</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8:13</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25</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8:13</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26</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his book, “God’s Heirs”, Donald Grey </a:t>
            </a:r>
            <a:r>
              <a:rPr lang="en-US" dirty="0" err="1" smtClean="0"/>
              <a:t>Barnhouse</a:t>
            </a:r>
            <a:r>
              <a:rPr lang="en-US" dirty="0" smtClean="0"/>
              <a:t> wrote:</a:t>
            </a:r>
          </a:p>
          <a:p>
            <a:endParaRPr lang="en-US" dirty="0" smtClean="0"/>
          </a:p>
          <a:p>
            <a:r>
              <a:rPr lang="en-US" dirty="0" smtClean="0"/>
              <a:t>“It was the plain teaching of the Lord Jesus Christ that </a:t>
            </a:r>
          </a:p>
          <a:p>
            <a:r>
              <a:rPr lang="en-US" dirty="0" smtClean="0"/>
              <a:t>human beings who had been the children of sin, and even </a:t>
            </a:r>
          </a:p>
          <a:p>
            <a:r>
              <a:rPr lang="en-US" dirty="0" smtClean="0"/>
              <a:t>children of the devil, could become children of God, in far </a:t>
            </a:r>
          </a:p>
          <a:p>
            <a:r>
              <a:rPr lang="en-US" dirty="0" smtClean="0"/>
              <a:t>more than a spiritual sense, through the regenerating</a:t>
            </a:r>
            <a:r>
              <a:rPr lang="en-US" baseline="0" dirty="0" smtClean="0"/>
              <a:t> </a:t>
            </a:r>
          </a:p>
          <a:p>
            <a:r>
              <a:rPr lang="en-US" baseline="0" dirty="0" smtClean="0"/>
              <a:t>work of the Holy Spirit.</a:t>
            </a:r>
          </a:p>
          <a:p>
            <a:endParaRPr lang="en-US" baseline="0" dirty="0" smtClean="0"/>
          </a:p>
          <a:p>
            <a:r>
              <a:rPr lang="en-US" baseline="0" dirty="0" smtClean="0"/>
              <a:t>“The great enemy of truth has always sought to obscure </a:t>
            </a:r>
          </a:p>
          <a:p>
            <a:r>
              <a:rPr lang="en-US" baseline="0" dirty="0" smtClean="0"/>
              <a:t>this special truth because it is so humiliating to him to see </a:t>
            </a:r>
          </a:p>
          <a:p>
            <a:r>
              <a:rPr lang="en-US" baseline="0" dirty="0" smtClean="0"/>
              <a:t>human beings, whom he desired to secure as his followers, </a:t>
            </a:r>
          </a:p>
          <a:p>
            <a:r>
              <a:rPr lang="en-US" baseline="0" dirty="0" smtClean="0"/>
              <a:t>taken from his kingdom and translated forever into the </a:t>
            </a:r>
          </a:p>
          <a:p>
            <a:r>
              <a:rPr lang="en-US" baseline="0" dirty="0" smtClean="0"/>
              <a:t>kingdom of God’s dear Son.</a:t>
            </a:r>
          </a:p>
          <a:p>
            <a:endParaRPr lang="en-US" baseline="0" dirty="0" smtClean="0"/>
          </a:p>
          <a:p>
            <a:r>
              <a:rPr lang="en-US" dirty="0" smtClean="0"/>
              <a:t>One of the ways whereby the spreader of false doctrine </a:t>
            </a:r>
          </a:p>
          <a:p>
            <a:r>
              <a:rPr lang="en-US" dirty="0" smtClean="0"/>
              <a:t>has operated, has been to adopt the doctrine and to </a:t>
            </a:r>
          </a:p>
          <a:p>
            <a:r>
              <a:rPr lang="en-US" dirty="0" smtClean="0"/>
              <a:t>expand it to include all members of the human race....</a:t>
            </a:r>
          </a:p>
          <a:p>
            <a:endParaRPr lang="en-US" dirty="0" smtClean="0"/>
          </a:p>
          <a:p>
            <a:r>
              <a:rPr lang="en-US" dirty="0" smtClean="0"/>
              <a:t>“A friend of mine,</a:t>
            </a:r>
            <a:r>
              <a:rPr lang="en-US" baseline="0" dirty="0" smtClean="0"/>
              <a:t> who spent a portion of his life in Latin </a:t>
            </a:r>
          </a:p>
          <a:p>
            <a:r>
              <a:rPr lang="en-US" baseline="0" dirty="0" smtClean="0"/>
              <a:t>America, was preaching to a mixed audience in one of the </a:t>
            </a:r>
          </a:p>
          <a:p>
            <a:r>
              <a:rPr lang="en-US" baseline="0" dirty="0" smtClean="0"/>
              <a:t>Central American capitals. </a:t>
            </a:r>
          </a:p>
          <a:p>
            <a:endParaRPr lang="en-US" baseline="0" dirty="0" smtClean="0"/>
          </a:p>
          <a:p>
            <a:r>
              <a:rPr lang="en-US" baseline="0" dirty="0" smtClean="0"/>
              <a:t>“At the close of a sermon, in which he had set forth the </a:t>
            </a:r>
          </a:p>
          <a:p>
            <a:r>
              <a:rPr lang="en-US" baseline="0" dirty="0" smtClean="0"/>
              <a:t>necessity of the new birth as the only way in which a </a:t>
            </a:r>
          </a:p>
          <a:p>
            <a:r>
              <a:rPr lang="en-US" baseline="0" dirty="0" smtClean="0"/>
              <a:t>member of the human race could become a child of God, </a:t>
            </a:r>
          </a:p>
          <a:p>
            <a:r>
              <a:rPr lang="en-US" baseline="0" dirty="0" smtClean="0"/>
              <a:t>two men came to him to challenge his statement.</a:t>
            </a:r>
          </a:p>
          <a:p>
            <a:endParaRPr lang="en-US" baseline="0" dirty="0" smtClean="0"/>
          </a:p>
          <a:p>
            <a:r>
              <a:rPr lang="en-US" baseline="0" dirty="0" smtClean="0"/>
              <a:t>“One of them said to him, ‘You admit, do you not, that </a:t>
            </a:r>
          </a:p>
          <a:p>
            <a:r>
              <a:rPr lang="en-US" baseline="0" dirty="0" smtClean="0"/>
              <a:t>we are all descended from Adam?’</a:t>
            </a:r>
          </a:p>
          <a:p>
            <a:endParaRPr lang="en-US" baseline="0" dirty="0" smtClean="0"/>
          </a:p>
          <a:p>
            <a:r>
              <a:rPr lang="en-US" baseline="0" dirty="0" smtClean="0"/>
              <a:t>“’Certainly,’ replied the missionary.</a:t>
            </a:r>
          </a:p>
          <a:p>
            <a:endParaRPr lang="en-US" baseline="0" dirty="0" smtClean="0"/>
          </a:p>
          <a:p>
            <a:r>
              <a:rPr lang="en-US" baseline="0" dirty="0" smtClean="0"/>
              <a:t>“’And you admit that Adam was created by God?’ they </a:t>
            </a:r>
          </a:p>
          <a:p>
            <a:r>
              <a:rPr lang="en-US" baseline="0" dirty="0" smtClean="0"/>
              <a:t>continued.</a:t>
            </a:r>
          </a:p>
          <a:p>
            <a:endParaRPr lang="en-US" baseline="0" dirty="0" smtClean="0"/>
          </a:p>
          <a:p>
            <a:r>
              <a:rPr lang="en-US" baseline="0" dirty="0" smtClean="0"/>
              <a:t>“Again my friend agreed.</a:t>
            </a:r>
          </a:p>
          <a:p>
            <a:endParaRPr lang="en-US" baseline="0" dirty="0" smtClean="0"/>
          </a:p>
          <a:p>
            <a:r>
              <a:rPr lang="en-US" baseline="0" dirty="0" smtClean="0"/>
              <a:t>“’Well, then.’ said the questioner with an air of triumph, </a:t>
            </a:r>
          </a:p>
          <a:p>
            <a:r>
              <a:rPr lang="en-US" baseline="0" dirty="0" smtClean="0"/>
              <a:t>‘does that not prove that we are all children of God?’</a:t>
            </a:r>
          </a:p>
          <a:p>
            <a:endParaRPr lang="en-US" baseline="0" dirty="0" smtClean="0"/>
          </a:p>
          <a:p>
            <a:r>
              <a:rPr lang="en-US" dirty="0" smtClean="0"/>
              <a:t>“My friend pointed to one of the benches in the little chapel </a:t>
            </a:r>
          </a:p>
          <a:p>
            <a:r>
              <a:rPr lang="en-US" dirty="0" smtClean="0"/>
              <a:t>and said, ‘Who made that bench?’</a:t>
            </a:r>
          </a:p>
          <a:p>
            <a:endParaRPr lang="en-US" dirty="0" smtClean="0"/>
          </a:p>
          <a:p>
            <a:r>
              <a:rPr lang="en-US" dirty="0" smtClean="0"/>
              <a:t>“They</a:t>
            </a:r>
            <a:r>
              <a:rPr lang="en-US" baseline="0" dirty="0" smtClean="0"/>
              <a:t> looked at it and replied, ‘the carpenter.’</a:t>
            </a:r>
          </a:p>
          <a:p>
            <a:endParaRPr lang="en-US" baseline="0" dirty="0" smtClean="0"/>
          </a:p>
          <a:p>
            <a:r>
              <a:rPr lang="en-US" baseline="0" dirty="0" smtClean="0"/>
              <a:t>“’Well, do you call that bench the son of the carpenter, or </a:t>
            </a:r>
          </a:p>
          <a:p>
            <a:r>
              <a:rPr lang="en-US" baseline="0" dirty="0" smtClean="0"/>
              <a:t>the child of the carpenter?’</a:t>
            </a:r>
          </a:p>
          <a:p>
            <a:endParaRPr lang="en-US" baseline="0" dirty="0" smtClean="0"/>
          </a:p>
          <a:p>
            <a:r>
              <a:rPr lang="en-US" baseline="0" dirty="0" smtClean="0"/>
              <a:t>“’Certainly not,’ they replied.</a:t>
            </a:r>
          </a:p>
          <a:p>
            <a:endParaRPr lang="en-US" baseline="0" dirty="0" smtClean="0"/>
          </a:p>
          <a:p>
            <a:r>
              <a:rPr lang="en-US" baseline="0" dirty="0" smtClean="0"/>
              <a:t>“’Why not?’ insisted the preacher.</a:t>
            </a:r>
          </a:p>
          <a:p>
            <a:endParaRPr lang="en-US" baseline="0" dirty="0" smtClean="0"/>
          </a:p>
          <a:p>
            <a:r>
              <a:rPr lang="en-US" baseline="0" dirty="0" smtClean="0"/>
              <a:t>“’Because it does not have the life of the carpenter in it,’ </a:t>
            </a:r>
          </a:p>
          <a:p>
            <a:r>
              <a:rPr lang="en-US" baseline="0" dirty="0" smtClean="0"/>
              <a:t>one of them replied.</a:t>
            </a:r>
          </a:p>
          <a:p>
            <a:endParaRPr lang="en-US" baseline="0" dirty="0" smtClean="0"/>
          </a:p>
          <a:p>
            <a:r>
              <a:rPr lang="en-US" baseline="0" dirty="0" smtClean="0"/>
              <a:t>“Then, with great directness, my friend asked, “Do you have </a:t>
            </a:r>
          </a:p>
          <a:p>
            <a:r>
              <a:rPr lang="en-US" baseline="0" dirty="0" smtClean="0"/>
              <a:t>the life of God in you? I am not talking about physical life, </a:t>
            </a:r>
          </a:p>
          <a:p>
            <a:r>
              <a:rPr lang="en-US" baseline="0" dirty="0" smtClean="0"/>
              <a:t>mere animal existence. I am talking about the spiritual life </a:t>
            </a:r>
          </a:p>
          <a:p>
            <a:r>
              <a:rPr lang="en-US" baseline="0" dirty="0" smtClean="0"/>
              <a:t>of God.’</a:t>
            </a:r>
          </a:p>
          <a:p>
            <a:endParaRPr lang="en-US" baseline="0" dirty="0" smtClean="0"/>
          </a:p>
          <a:p>
            <a:r>
              <a:rPr lang="en-US" baseline="0" dirty="0" smtClean="0"/>
              <a:t>“They had no answer.”</a:t>
            </a:r>
            <a:endParaRPr lang="en-US" dirty="0" smtClean="0"/>
          </a:p>
          <a:p>
            <a:endParaRPr lang="en-US" dirty="0" smtClean="0"/>
          </a:p>
          <a:p>
            <a:r>
              <a:rPr lang="en-US" dirty="0" smtClean="0"/>
              <a:t>-----</a:t>
            </a:r>
          </a:p>
          <a:p>
            <a:endParaRPr lang="en-US" dirty="0" smtClean="0"/>
          </a:p>
          <a:p>
            <a:r>
              <a:rPr lang="en-US" dirty="0" err="1" smtClean="0"/>
              <a:t>Barnhouse</a:t>
            </a:r>
            <a:r>
              <a:rPr lang="en-US" dirty="0" smtClean="0"/>
              <a:t>,</a:t>
            </a:r>
            <a:r>
              <a:rPr lang="en-US" baseline="0" dirty="0" smtClean="0"/>
              <a:t> Donald Grey (1963). God’s Heirs (pp. 62-63). </a:t>
            </a:r>
          </a:p>
          <a:p>
            <a:r>
              <a:rPr lang="en-US" baseline="0" dirty="0" smtClean="0"/>
              <a:t>Grand Rapids, MI: Eerdmans.</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27</a:t>
            </a:fld>
            <a:endParaRPr lang="en-US"/>
          </a:p>
        </p:txBody>
      </p:sp>
    </p:spTree>
    <p:extLst>
      <p:ext uri="{BB962C8B-B14F-4D97-AF65-F5344CB8AC3E}">
        <p14:creationId xmlns:p14="http://schemas.microsoft.com/office/powerpoint/2010/main" val="43835407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gar means “because”.</a:t>
            </a:r>
          </a:p>
          <a:p>
            <a:endParaRPr lang="en-US" dirty="0" smtClean="0"/>
          </a:p>
          <a:p>
            <a:r>
              <a:rPr lang="en-US" dirty="0" smtClean="0"/>
              <a:t>If,</a:t>
            </a:r>
            <a:r>
              <a:rPr lang="en-US" baseline="0" dirty="0" smtClean="0"/>
              <a:t> by the Spirit, you put to death the deeds of the body, you will live ---</a:t>
            </a:r>
          </a:p>
          <a:p>
            <a:endParaRPr lang="en-US" baseline="0" dirty="0" smtClean="0"/>
          </a:p>
          <a:p>
            <a:r>
              <a:rPr lang="en-US" baseline="0" dirty="0" smtClean="0"/>
              <a:t>BECAUSE all who are led by the Spirit of God are sons of God.</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28</a:t>
            </a:fld>
            <a:endParaRPr lang="en-US"/>
          </a:p>
        </p:txBody>
      </p:sp>
    </p:spTree>
    <p:extLst>
      <p:ext uri="{BB962C8B-B14F-4D97-AF65-F5344CB8AC3E}">
        <p14:creationId xmlns:p14="http://schemas.microsoft.com/office/powerpoint/2010/main" val="43835407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ago means </a:t>
            </a:r>
            <a:r>
              <a:rPr lang="en-US" sz="1200" b="0" i="0" dirty="0" smtClean="0"/>
              <a:t>to lead, bring,  or guide morally or </a:t>
            </a:r>
          </a:p>
          <a:p>
            <a:r>
              <a:rPr lang="en-US" sz="1200" b="0" i="0" dirty="0" smtClean="0"/>
              <a:t>spiritually; that is, to lead, or to encourage (in the </a:t>
            </a:r>
          </a:p>
          <a:p>
            <a:r>
              <a:rPr lang="en-US" sz="1200" b="0" i="0" dirty="0" smtClean="0"/>
              <a:t>direction of something).</a:t>
            </a:r>
            <a:endParaRPr lang="en-US" b="0" i="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29</a:t>
            </a:fld>
            <a:endParaRPr lang="en-US"/>
          </a:p>
        </p:txBody>
      </p:sp>
    </p:spTree>
    <p:extLst>
      <p:ext uri="{BB962C8B-B14F-4D97-AF65-F5344CB8AC3E}">
        <p14:creationId xmlns:p14="http://schemas.microsoft.com/office/powerpoint/2010/main" val="4383540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a:t>
            </a:fld>
            <a:endParaRPr lang="en-US"/>
          </a:p>
        </p:txBody>
      </p:sp>
    </p:spTree>
    <p:extLst>
      <p:ext uri="{BB962C8B-B14F-4D97-AF65-F5344CB8AC3E}">
        <p14:creationId xmlns:p14="http://schemas.microsoft.com/office/powerpoint/2010/main" val="145609163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30</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31</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Huios</a:t>
            </a:r>
            <a:r>
              <a:rPr lang="en-US" dirty="0" smtClean="0"/>
              <a:t> means sons.</a:t>
            </a:r>
          </a:p>
          <a:p>
            <a:endParaRPr lang="en-US" dirty="0" smtClean="0"/>
          </a:p>
          <a:p>
            <a:r>
              <a:rPr lang="en-US" dirty="0" smtClean="0"/>
              <a:t>In verse 12, we talked about how, </a:t>
            </a:r>
            <a:r>
              <a:rPr lang="en-US" baseline="0" dirty="0" smtClean="0"/>
              <a:t>when referring to a </a:t>
            </a:r>
          </a:p>
          <a:p>
            <a:r>
              <a:rPr lang="en-US" baseline="0" dirty="0" smtClean="0"/>
              <a:t>mixed group of males and females, often, the masculine </a:t>
            </a:r>
          </a:p>
          <a:p>
            <a:r>
              <a:rPr lang="en-US" baseline="0" dirty="0" smtClean="0"/>
              <a:t>is used to refer to the entire group.</a:t>
            </a:r>
          </a:p>
          <a:p>
            <a:endParaRPr lang="en-US" baseline="0" dirty="0" smtClean="0"/>
          </a:p>
          <a:p>
            <a:r>
              <a:rPr lang="en-US" baseline="0" dirty="0" smtClean="0"/>
              <a:t>But, I find an additional concept here; a particularly</a:t>
            </a:r>
          </a:p>
          <a:p>
            <a:r>
              <a:rPr lang="en-US" baseline="0" dirty="0" smtClean="0"/>
              <a:t>comforting concept.</a:t>
            </a:r>
          </a:p>
          <a:p>
            <a:endParaRPr lang="en-US" baseline="0" dirty="0" smtClean="0"/>
          </a:p>
          <a:p>
            <a:r>
              <a:rPr lang="en-US" baseline="0" dirty="0" smtClean="0"/>
              <a:t>In biblical times, daughters and other women were often </a:t>
            </a:r>
          </a:p>
          <a:p>
            <a:r>
              <a:rPr lang="en-US" baseline="0" dirty="0" smtClean="0"/>
              <a:t>treated like slaves.</a:t>
            </a:r>
          </a:p>
          <a:p>
            <a:endParaRPr lang="en-US" baseline="0" dirty="0" smtClean="0"/>
          </a:p>
          <a:p>
            <a:r>
              <a:rPr lang="en-US" baseline="0" dirty="0" smtClean="0"/>
              <a:t>And, many males in a household were either slaves or </a:t>
            </a:r>
          </a:p>
          <a:p>
            <a:r>
              <a:rPr lang="en-US" baseline="0" dirty="0" smtClean="0"/>
              <a:t>were treated as such.</a:t>
            </a:r>
          </a:p>
          <a:p>
            <a:endParaRPr lang="en-US" baseline="0" dirty="0" smtClean="0"/>
          </a:p>
          <a:p>
            <a:r>
              <a:rPr lang="en-US" baseline="0" dirty="0" smtClean="0"/>
              <a:t>But, those whom the father of the household named and</a:t>
            </a:r>
          </a:p>
          <a:p>
            <a:r>
              <a:rPr lang="en-US" baseline="0" dirty="0" smtClean="0"/>
              <a:t>acknowledged as sons were the heirs and future rulers </a:t>
            </a:r>
          </a:p>
          <a:p>
            <a:r>
              <a:rPr lang="en-US" baseline="0" dirty="0" smtClean="0"/>
              <a:t>of the household.</a:t>
            </a:r>
          </a:p>
          <a:p>
            <a:endParaRPr lang="en-US" baseline="0" dirty="0" smtClean="0"/>
          </a:p>
          <a:p>
            <a:r>
              <a:rPr lang="en-US" baseline="0" dirty="0" smtClean="0"/>
              <a:t>By naming all believers as SONS of God, we learn that </a:t>
            </a:r>
          </a:p>
          <a:p>
            <a:r>
              <a:rPr lang="en-US" baseline="0" dirty="0" smtClean="0"/>
              <a:t>we are all, both males and females, heirs and future </a:t>
            </a:r>
          </a:p>
          <a:p>
            <a:r>
              <a:rPr lang="en-US" baseline="0" dirty="0" smtClean="0"/>
              <a:t>rulers with Christ.</a:t>
            </a:r>
            <a:endParaRPr lang="en-US" dirty="0" smtClean="0"/>
          </a:p>
          <a:p>
            <a:endParaRPr lang="en-US" dirty="0" smtClean="0"/>
          </a:p>
          <a:p>
            <a:r>
              <a:rPr lang="en-US" dirty="0" smtClean="0"/>
              <a:t>Note Galatians 3:28 –</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32</a:t>
            </a:fld>
            <a:endParaRPr lang="en-US"/>
          </a:p>
        </p:txBody>
      </p:sp>
    </p:spTree>
    <p:extLst>
      <p:ext uri="{BB962C8B-B14F-4D97-AF65-F5344CB8AC3E}">
        <p14:creationId xmlns:p14="http://schemas.microsoft.com/office/powerpoint/2010/main" val="43835407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as we’ll see at the end of this lesson, Romans 8:17 --</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33</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1" i="0" baseline="0" dirty="0" err="1" smtClean="0"/>
              <a:t>ILLUS</a:t>
            </a:r>
            <a:r>
              <a:rPr lang="en-US" sz="1200" b="1" i="0" baseline="0" dirty="0" smtClean="0"/>
              <a:t>:</a:t>
            </a:r>
            <a:r>
              <a:rPr lang="en-US" sz="1200" b="0" i="0" baseline="0" dirty="0" smtClean="0"/>
              <a:t> </a:t>
            </a:r>
            <a:r>
              <a:rPr lang="en-US" sz="1200" dirty="0" smtClean="0"/>
              <a:t>The Bible plainly teaches us that true believers </a:t>
            </a:r>
          </a:p>
          <a:p>
            <a:pPr rtl="0"/>
            <a:r>
              <a:rPr lang="en-US" sz="1200" dirty="0" smtClean="0"/>
              <a:t>will be spiritually minded, keeping their minds on the things </a:t>
            </a:r>
          </a:p>
          <a:p>
            <a:pPr rtl="0"/>
            <a:r>
              <a:rPr lang="en-US" sz="1200" dirty="0" smtClean="0"/>
              <a:t>of the Spirit. </a:t>
            </a:r>
          </a:p>
          <a:p>
            <a:pPr rtl="0"/>
            <a:endParaRPr lang="en-US" sz="1200" dirty="0" smtClean="0"/>
          </a:p>
          <a:p>
            <a:pPr rtl="0"/>
            <a:r>
              <a:rPr lang="en-US" sz="1200" dirty="0" smtClean="0"/>
              <a:t>In fact, the Holy Spirit tugs on believers’ thoughts, </a:t>
            </a:r>
          </a:p>
          <a:p>
            <a:pPr rtl="0"/>
            <a:r>
              <a:rPr lang="en-US" sz="1200" dirty="0" smtClean="0"/>
              <a:t>comforting, guiding, and strengthening them … especially </a:t>
            </a:r>
          </a:p>
          <a:p>
            <a:pPr rtl="0"/>
            <a:r>
              <a:rPr lang="en-US" sz="1200" dirty="0" smtClean="0"/>
              <a:t>in the worst of times.</a:t>
            </a:r>
          </a:p>
          <a:p>
            <a:pPr rtl="0"/>
            <a:endParaRPr lang="en-US" sz="1200" dirty="0" smtClean="0"/>
          </a:p>
          <a:p>
            <a:pPr rtl="0"/>
            <a:r>
              <a:rPr lang="en-US" sz="1200" kern="1200" dirty="0" smtClean="0">
                <a:solidFill>
                  <a:schemeClr val="tx1"/>
                </a:solidFill>
                <a:latin typeface="+mn-lt"/>
                <a:ea typeface="+mn-ea"/>
                <a:cs typeface="+mn-cs"/>
              </a:rPr>
              <a:t>From Acts 12:2 we know that Herod beheaded the apostle </a:t>
            </a:r>
          </a:p>
          <a:p>
            <a:pPr rtl="0"/>
            <a:r>
              <a:rPr lang="en-US" sz="1200" kern="1200" dirty="0" smtClean="0">
                <a:solidFill>
                  <a:schemeClr val="tx1"/>
                </a:solidFill>
                <a:latin typeface="+mn-lt"/>
                <a:ea typeface="+mn-ea"/>
                <a:cs typeface="+mn-cs"/>
              </a:rPr>
              <a:t>James, brother of John, but do you know the rest of this </a:t>
            </a:r>
          </a:p>
          <a:p>
            <a:pPr rtl="0"/>
            <a:r>
              <a:rPr lang="en-US" sz="1200" kern="1200" dirty="0" smtClean="0">
                <a:solidFill>
                  <a:schemeClr val="tx1"/>
                </a:solidFill>
                <a:latin typeface="+mn-lt"/>
                <a:ea typeface="+mn-ea"/>
                <a:cs typeface="+mn-cs"/>
              </a:rPr>
              <a:t>story?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James was the first apostle to suffer death after the </a:t>
            </a:r>
          </a:p>
          <a:p>
            <a:pPr rtl="0"/>
            <a:r>
              <a:rPr lang="en-US" sz="1200" kern="1200" dirty="0" smtClean="0">
                <a:solidFill>
                  <a:schemeClr val="tx1"/>
                </a:solidFill>
                <a:latin typeface="+mn-lt"/>
                <a:ea typeface="+mn-ea"/>
                <a:cs typeface="+mn-cs"/>
              </a:rPr>
              <a:t>martyrdom of Stephen.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[Tradition tells us that],</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Although Herod was the authority </a:t>
            </a:r>
          </a:p>
          <a:p>
            <a:pPr rtl="0"/>
            <a:r>
              <a:rPr lang="en-US" sz="1200" kern="1200" dirty="0" smtClean="0">
                <a:solidFill>
                  <a:schemeClr val="tx1"/>
                </a:solidFill>
                <a:latin typeface="+mn-lt"/>
                <a:ea typeface="+mn-ea"/>
                <a:cs typeface="+mn-cs"/>
              </a:rPr>
              <a:t>that took his head, James’s fate started when a nameless </a:t>
            </a:r>
          </a:p>
          <a:p>
            <a:pPr rtl="0"/>
            <a:r>
              <a:rPr lang="en-US" sz="1200" kern="1200" dirty="0" smtClean="0">
                <a:solidFill>
                  <a:schemeClr val="tx1"/>
                </a:solidFill>
                <a:latin typeface="+mn-lt"/>
                <a:ea typeface="+mn-ea"/>
                <a:cs typeface="+mn-cs"/>
              </a:rPr>
              <a:t>individual brought charges against him before the tribunal.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When the case was over and James had been condemned </a:t>
            </a:r>
          </a:p>
          <a:p>
            <a:pPr rtl="0"/>
            <a:r>
              <a:rPr lang="en-US" sz="1200" kern="1200" dirty="0" smtClean="0">
                <a:solidFill>
                  <a:schemeClr val="tx1"/>
                </a:solidFill>
                <a:latin typeface="+mn-lt"/>
                <a:ea typeface="+mn-ea"/>
                <a:cs typeface="+mn-cs"/>
              </a:rPr>
              <a:t>to death, the man who had instigated the trial was deeply </a:t>
            </a:r>
          </a:p>
          <a:p>
            <a:pPr rtl="0"/>
            <a:r>
              <a:rPr lang="en-US" sz="1200" kern="1200" dirty="0" smtClean="0">
                <a:solidFill>
                  <a:schemeClr val="tx1"/>
                </a:solidFill>
                <a:latin typeface="+mn-lt"/>
                <a:ea typeface="+mn-ea"/>
                <a:cs typeface="+mn-cs"/>
              </a:rPr>
              <a:t>moved by the behavior and continence of the apostle.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James was so filled with the Spirit of God that on the way </a:t>
            </a:r>
          </a:p>
          <a:p>
            <a:pPr rtl="0"/>
            <a:r>
              <a:rPr lang="en-US" sz="1200" kern="1200" dirty="0" smtClean="0">
                <a:solidFill>
                  <a:schemeClr val="tx1"/>
                </a:solidFill>
                <a:latin typeface="+mn-lt"/>
                <a:ea typeface="+mn-ea"/>
                <a:cs typeface="+mn-cs"/>
              </a:rPr>
              <a:t>to the place of execution the one who had initiated the </a:t>
            </a:r>
          </a:p>
          <a:p>
            <a:pPr rtl="0"/>
            <a:r>
              <a:rPr lang="en-US" sz="1200" kern="1200" dirty="0" smtClean="0">
                <a:solidFill>
                  <a:schemeClr val="tx1"/>
                </a:solidFill>
                <a:latin typeface="+mn-lt"/>
                <a:ea typeface="+mn-ea"/>
                <a:cs typeface="+mn-cs"/>
              </a:rPr>
              <a:t>charges against him made a confession of faith in Christ.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When he asked James to forgive him, the apostle said, </a:t>
            </a:r>
          </a:p>
          <a:p>
            <a:pPr rtl="0"/>
            <a:r>
              <a:rPr lang="en-US" sz="1200" kern="1200" dirty="0" smtClean="0">
                <a:solidFill>
                  <a:schemeClr val="tx1"/>
                </a:solidFill>
                <a:latin typeface="+mn-lt"/>
                <a:ea typeface="+mn-ea"/>
                <a:cs typeface="+mn-cs"/>
              </a:rPr>
              <a:t>“Peace be to thee, brother.” James then kissed him and </a:t>
            </a:r>
          </a:p>
          <a:p>
            <a:pPr rtl="0"/>
            <a:r>
              <a:rPr lang="en-US" sz="1200" kern="1200" dirty="0" smtClean="0">
                <a:solidFill>
                  <a:schemeClr val="tx1"/>
                </a:solidFill>
                <a:latin typeface="+mn-lt"/>
                <a:ea typeface="+mn-ea"/>
                <a:cs typeface="+mn-cs"/>
              </a:rPr>
              <a:t>both men were beheaded for their faith in 36 A.D.</a:t>
            </a:r>
          </a:p>
          <a:p>
            <a:pPr rtl="0"/>
            <a:endParaRPr lang="en-US" sz="1200" kern="1200" dirty="0" smtClean="0">
              <a:solidFill>
                <a:schemeClr val="tx1"/>
              </a:solidFill>
              <a:latin typeface="+mn-lt"/>
              <a:ea typeface="+mn-ea"/>
              <a:cs typeface="+mn-cs"/>
            </a:endParaRPr>
          </a:p>
          <a:p>
            <a:pPr rtl="0"/>
            <a:r>
              <a:rPr lang="en-US" sz="1200" dirty="0" smtClean="0"/>
              <a:t>Even moments from a horrible death, James was concerned </a:t>
            </a:r>
          </a:p>
          <a:p>
            <a:pPr rtl="0"/>
            <a:r>
              <a:rPr lang="en-US" sz="1200" dirty="0" smtClean="0"/>
              <a:t>only about the kingdom of God and how to do something </a:t>
            </a:r>
          </a:p>
          <a:p>
            <a:pPr rtl="0"/>
            <a:r>
              <a:rPr lang="en-US" sz="1200" dirty="0" smtClean="0"/>
              <a:t>that would last in eternity. </a:t>
            </a:r>
          </a:p>
          <a:p>
            <a:pPr rtl="0"/>
            <a:endParaRPr lang="en-US" sz="1200" dirty="0" smtClean="0"/>
          </a:p>
          <a:p>
            <a:pPr rtl="0"/>
            <a:r>
              <a:rPr lang="en-US" sz="1200" dirty="0" smtClean="0"/>
              <a:t>What a testimony! What a testimony you can have too, if </a:t>
            </a:r>
          </a:p>
          <a:p>
            <a:pPr rtl="0"/>
            <a:r>
              <a:rPr lang="en-US" sz="1200" dirty="0" smtClean="0"/>
              <a:t>you will stay submitted to the Spirit and allow Him to </a:t>
            </a:r>
          </a:p>
          <a:p>
            <a:pPr rtl="0"/>
            <a:r>
              <a:rPr lang="en-US" sz="1200" dirty="0" smtClean="0"/>
              <a:t>keep your mind on the things of the Spirit.</a:t>
            </a:r>
          </a:p>
          <a:p>
            <a:pPr lvl="1"/>
            <a:r>
              <a:rPr lang="en-US" dirty="0" smtClean="0"/>
              <a:t> </a:t>
            </a:r>
          </a:p>
          <a:p>
            <a:r>
              <a:rPr lang="en-US" b="0" i="0" u="none" strike="noStrike" baseline="0" dirty="0" smtClean="0"/>
              <a:t>-----</a:t>
            </a:r>
          </a:p>
          <a:p>
            <a:endParaRPr lang="en-US" b="0" i="0" u="none" strike="noStrike" baseline="0" dirty="0" smtClean="0"/>
          </a:p>
          <a:p>
            <a:r>
              <a:rPr lang="en-US" b="0" i="0" u="none" strike="noStrike" baseline="0" dirty="0" smtClean="0"/>
              <a:t>Leadership Ministries Worldwide. (2004). </a:t>
            </a:r>
            <a:r>
              <a:rPr lang="en-US" b="0" i="1" u="none" strike="noStrike" baseline="0" dirty="0" smtClean="0"/>
              <a:t>Practical </a:t>
            </a:r>
          </a:p>
          <a:p>
            <a:r>
              <a:rPr lang="en-US" b="0" i="1" u="none" strike="noStrike" baseline="0" dirty="0" smtClean="0"/>
              <a:t>Illustrations: Romans</a:t>
            </a:r>
            <a:r>
              <a:rPr lang="en-US" b="0" i="0" u="none" strike="noStrike" baseline="0" dirty="0" smtClean="0"/>
              <a:t> (pp. 43–44). Chattanooga, TN: </a:t>
            </a:r>
          </a:p>
          <a:p>
            <a:r>
              <a:rPr lang="en-US" b="0" i="0" u="none" strike="noStrike" baseline="0" dirty="0" smtClean="0"/>
              <a:t>Leadership Ministries Worldwide.</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34</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8:14</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35</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8:14</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36</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dirty="0" smtClean="0"/>
              <a:t>In 2009, R. C. Sproul wrote:</a:t>
            </a:r>
          </a:p>
          <a:p>
            <a:endParaRPr lang="en-US" i="0" dirty="0" smtClean="0"/>
          </a:p>
          <a:p>
            <a:pPr rtl="0"/>
            <a:r>
              <a:rPr lang="en-US" sz="1200" i="0" dirty="0" smtClean="0"/>
              <a:t>“There is a contrast here between two kinds of spirits. One </a:t>
            </a:r>
          </a:p>
          <a:p>
            <a:pPr rtl="0"/>
            <a:r>
              <a:rPr lang="en-US" sz="1200" i="0" dirty="0" smtClean="0"/>
              <a:t>is the spirit of bondage, which is produced by the flesh. It </a:t>
            </a:r>
          </a:p>
          <a:p>
            <a:pPr rtl="0"/>
            <a:r>
              <a:rPr lang="en-US" sz="1200" i="0" dirty="0" smtClean="0"/>
              <a:t>is the spirit of the </a:t>
            </a:r>
            <a:r>
              <a:rPr lang="en-US" sz="1200" i="0" kern="1200" dirty="0" smtClean="0">
                <a:solidFill>
                  <a:schemeClr val="tx1"/>
                </a:solidFill>
                <a:latin typeface="+mn-lt"/>
                <a:ea typeface="+mn-ea"/>
                <a:cs typeface="+mn-cs"/>
              </a:rPr>
              <a:t>unregenerate person.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“Such people remain in prison. They are incarcerated by </a:t>
            </a:r>
          </a:p>
          <a:p>
            <a:pPr rtl="0"/>
            <a:r>
              <a:rPr lang="en-US" sz="1200" i="0" kern="1200" dirty="0" smtClean="0">
                <a:solidFill>
                  <a:schemeClr val="tx1"/>
                </a:solidFill>
                <a:latin typeface="+mn-lt"/>
                <a:ea typeface="+mn-ea"/>
                <a:cs typeface="+mn-cs"/>
              </a:rPr>
              <a:t>their old nature. They are slaves to the sinful impulses of </a:t>
            </a:r>
          </a:p>
          <a:p>
            <a:pPr rtl="0"/>
            <a:r>
              <a:rPr lang="en-US" sz="1200" i="0" kern="1200" dirty="0" smtClean="0">
                <a:solidFill>
                  <a:schemeClr val="tx1"/>
                </a:solidFill>
                <a:latin typeface="+mn-lt"/>
                <a:ea typeface="+mn-ea"/>
                <a:cs typeface="+mn-cs"/>
              </a:rPr>
              <a:t>their recalcitrant hearts.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“However, if we have the Spirit within us, we no longer have </a:t>
            </a:r>
          </a:p>
          <a:p>
            <a:pPr rtl="0"/>
            <a:r>
              <a:rPr lang="en-US" sz="1200" i="0" kern="1200" dirty="0" smtClean="0">
                <a:solidFill>
                  <a:schemeClr val="tx1"/>
                </a:solidFill>
                <a:latin typeface="+mn-lt"/>
                <a:ea typeface="+mn-ea"/>
                <a:cs typeface="+mn-cs"/>
              </a:rPr>
              <a:t>the spirit of bondage. We are no longer shaking and </a:t>
            </a:r>
          </a:p>
          <a:p>
            <a:pPr rtl="0"/>
            <a:r>
              <a:rPr lang="en-US" sz="1200" i="0" kern="1200" dirty="0" smtClean="0">
                <a:solidFill>
                  <a:schemeClr val="tx1"/>
                </a:solidFill>
                <a:latin typeface="+mn-lt"/>
                <a:ea typeface="+mn-ea"/>
                <a:cs typeface="+mn-cs"/>
              </a:rPr>
              <a:t>quaking in servile fear before the Lord God. We now have </a:t>
            </a:r>
          </a:p>
          <a:p>
            <a:pPr rtl="0"/>
            <a:r>
              <a:rPr lang="en-US" sz="1200" i="0" kern="1200" dirty="0" smtClean="0">
                <a:solidFill>
                  <a:schemeClr val="tx1"/>
                </a:solidFill>
                <a:latin typeface="+mn-lt"/>
                <a:ea typeface="+mn-ea"/>
                <a:cs typeface="+mn-cs"/>
              </a:rPr>
              <a:t>the spirit of adoption.</a:t>
            </a:r>
          </a:p>
          <a:p>
            <a:pPr rtl="0"/>
            <a:endParaRPr lang="en-US" sz="1200" i="0" kern="1200" dirty="0" smtClean="0">
              <a:solidFill>
                <a:schemeClr val="tx1"/>
              </a:solidFill>
              <a:latin typeface="+mn-lt"/>
              <a:ea typeface="+mn-ea"/>
              <a:cs typeface="+mn-cs"/>
            </a:endParaRPr>
          </a:p>
          <a:p>
            <a:r>
              <a:rPr lang="en-US" sz="1200" dirty="0" smtClean="0"/>
              <a:t>One of the great consequences of justification is that all who </a:t>
            </a:r>
          </a:p>
          <a:p>
            <a:r>
              <a:rPr lang="en-US" sz="1200" dirty="0" smtClean="0"/>
              <a:t>are justified are immediately adopted into the family of God </a:t>
            </a:r>
          </a:p>
          <a:p>
            <a:r>
              <a:rPr lang="en-US" sz="1200" dirty="0" smtClean="0"/>
              <a:t>and now have the unspeakable privilege of addressing God </a:t>
            </a:r>
          </a:p>
          <a:p>
            <a:r>
              <a:rPr lang="en-US" sz="1200" dirty="0" smtClean="0"/>
              <a:t>as Father. It is by the Holy Spirit shed abroad in our hearts </a:t>
            </a:r>
          </a:p>
          <a:p>
            <a:r>
              <a:rPr lang="en-US" sz="1200" dirty="0" smtClean="0"/>
              <a:t>that we have the authority to cry, ‘Abba, Father.’....</a:t>
            </a:r>
          </a:p>
          <a:p>
            <a:pPr rtl="0"/>
            <a:endParaRPr lang="en-US" sz="1200" i="0" kern="1200" dirty="0" smtClean="0">
              <a:solidFill>
                <a:schemeClr val="tx1"/>
              </a:solidFill>
              <a:latin typeface="+mn-lt"/>
              <a:ea typeface="+mn-ea"/>
              <a:cs typeface="+mn-cs"/>
            </a:endParaRPr>
          </a:p>
          <a:p>
            <a:pPr rtl="0"/>
            <a:r>
              <a:rPr lang="en-US" sz="1200" i="0" dirty="0" smtClean="0"/>
              <a:t>“Toward the end of the twentieth century, German scholar </a:t>
            </a:r>
          </a:p>
          <a:p>
            <a:pPr rtl="0"/>
            <a:r>
              <a:rPr lang="en-US" sz="1200" i="0" dirty="0" smtClean="0"/>
              <a:t>Joachim Jeremias studied the use of the term Father for </a:t>
            </a:r>
          </a:p>
          <a:p>
            <a:pPr rtl="0"/>
            <a:r>
              <a:rPr lang="en-US" sz="1200" i="0" dirty="0" smtClean="0"/>
              <a:t>God in Jewish history. </a:t>
            </a:r>
          </a:p>
          <a:p>
            <a:pPr rtl="0"/>
            <a:endParaRPr lang="en-US" sz="1200" i="0" dirty="0" smtClean="0"/>
          </a:p>
          <a:p>
            <a:pPr rtl="0"/>
            <a:r>
              <a:rPr lang="en-US" sz="1200" i="0" dirty="0" smtClean="0"/>
              <a:t>“His research led him to the conclusion that though there </a:t>
            </a:r>
          </a:p>
          <a:p>
            <a:pPr rtl="0"/>
            <a:r>
              <a:rPr lang="en-US" sz="1200" i="0" dirty="0" smtClean="0"/>
              <a:t>were scores of approved forms of address the Jewish </a:t>
            </a:r>
          </a:p>
          <a:p>
            <a:pPr rtl="0"/>
            <a:r>
              <a:rPr lang="en-US" sz="1200" i="0" dirty="0" smtClean="0"/>
              <a:t>people were encouraged to use in their prayers to God, </a:t>
            </a:r>
          </a:p>
          <a:p>
            <a:pPr rtl="0"/>
            <a:r>
              <a:rPr lang="en-US" sz="1200" i="0" dirty="0" smtClean="0"/>
              <a:t>the idea of directing a prayer to God as father—</a:t>
            </a:r>
          </a:p>
          <a:p>
            <a:pPr rtl="0"/>
            <a:r>
              <a:rPr lang="en-US" sz="1200" i="0" dirty="0" smtClean="0"/>
              <a:t>immediately and directly—was unknown and, in a sense, </a:t>
            </a:r>
          </a:p>
          <a:p>
            <a:pPr rtl="0"/>
            <a:r>
              <a:rPr lang="en-US" sz="1200" i="0" dirty="0" smtClean="0"/>
              <a:t>was abhorrent to them....</a:t>
            </a:r>
            <a:endParaRPr lang="en-US" sz="1200" i="0" kern="1200" dirty="0" smtClean="0">
              <a:solidFill>
                <a:schemeClr val="tx1"/>
              </a:solidFill>
              <a:latin typeface="+mn-lt"/>
              <a:ea typeface="+mn-ea"/>
              <a:cs typeface="+mn-cs"/>
            </a:endParaRPr>
          </a:p>
          <a:p>
            <a:pPr rtl="0"/>
            <a:endParaRPr lang="en-US" sz="1200" i="0" kern="1200" dirty="0" smtClean="0">
              <a:solidFill>
                <a:schemeClr val="tx1"/>
              </a:solidFill>
              <a:latin typeface="+mn-lt"/>
              <a:ea typeface="+mn-ea"/>
              <a:cs typeface="+mn-cs"/>
            </a:endParaRPr>
          </a:p>
          <a:p>
            <a:pPr rtl="0"/>
            <a:r>
              <a:rPr lang="en-US" sz="1200" i="0" dirty="0" smtClean="0"/>
              <a:t>“One of the most radical things we find in Jesus is the claim </a:t>
            </a:r>
          </a:p>
          <a:p>
            <a:pPr rtl="0"/>
            <a:r>
              <a:rPr lang="en-US" sz="1200" i="0" dirty="0" smtClean="0"/>
              <a:t>he makes over and over again during his earthly ministry of </a:t>
            </a:r>
          </a:p>
          <a:p>
            <a:pPr rtl="0"/>
            <a:r>
              <a:rPr lang="en-US" sz="1200" i="0" dirty="0" smtClean="0"/>
              <a:t>the special intimacy that he had with the Father....</a:t>
            </a:r>
          </a:p>
          <a:p>
            <a:pPr rtl="0"/>
            <a:endParaRPr lang="en-US" sz="1200" i="0" dirty="0" smtClean="0"/>
          </a:p>
          <a:p>
            <a:pPr rtl="0"/>
            <a:r>
              <a:rPr lang="en-US" sz="1200" i="0" dirty="0" smtClean="0"/>
              <a:t>“Again and again Jesus referred to God as his father, which </a:t>
            </a:r>
          </a:p>
          <a:p>
            <a:pPr rtl="0"/>
            <a:r>
              <a:rPr lang="en-US" sz="1200" i="0" dirty="0" smtClean="0"/>
              <a:t>enraged the Pharisees. It is so common to us that we read </a:t>
            </a:r>
          </a:p>
          <a:p>
            <a:pPr rtl="0"/>
            <a:r>
              <a:rPr lang="en-US" sz="1200" i="0" dirty="0" smtClean="0"/>
              <a:t>over it and miss its significance. </a:t>
            </a:r>
          </a:p>
          <a:p>
            <a:pPr rtl="0"/>
            <a:endParaRPr lang="en-US" sz="1200" i="0" dirty="0" smtClean="0"/>
          </a:p>
          <a:p>
            <a:pPr rtl="0"/>
            <a:r>
              <a:rPr lang="en-US" sz="1200" i="0" dirty="0" smtClean="0"/>
              <a:t>“We miss how radical it was in Jesus’ day that any Jewish </a:t>
            </a:r>
          </a:p>
          <a:p>
            <a:pPr rtl="0"/>
            <a:r>
              <a:rPr lang="en-US" sz="1200" i="0" dirty="0" smtClean="0"/>
              <a:t>person would pray and address God as ‘Father,’ but Jesus </a:t>
            </a:r>
          </a:p>
          <a:p>
            <a:pPr rtl="0"/>
            <a:r>
              <a:rPr lang="en-US" sz="1200" i="0" dirty="0" smtClean="0"/>
              <a:t>did it almost every time he prayed. When his disciples </a:t>
            </a:r>
          </a:p>
          <a:p>
            <a:pPr rtl="0"/>
            <a:r>
              <a:rPr lang="en-US" sz="1200" i="0" dirty="0" smtClean="0"/>
              <a:t>asked him to teach them how to pray, he said, ‘In this </a:t>
            </a:r>
          </a:p>
          <a:p>
            <a:pPr rtl="0"/>
            <a:r>
              <a:rPr lang="en-US" sz="1200" i="0" dirty="0" smtClean="0"/>
              <a:t>manner, therefore, pray: Our Father in heaven’... </a:t>
            </a:r>
          </a:p>
          <a:p>
            <a:pPr rtl="0"/>
            <a:endParaRPr lang="en-US" sz="1200" i="0" dirty="0" smtClean="0"/>
          </a:p>
          <a:p>
            <a:pPr rtl="0"/>
            <a:r>
              <a:rPr lang="en-US" sz="1200" i="0" dirty="0" smtClean="0"/>
              <a:t>“Jesus gave to us the unique privilege he alone held to </a:t>
            </a:r>
          </a:p>
          <a:p>
            <a:pPr rtl="0"/>
            <a:r>
              <a:rPr lang="en-US" sz="1200" i="0" dirty="0" smtClean="0"/>
              <a:t>address the God of heaven and earth as ‘Father.’ When we </a:t>
            </a:r>
          </a:p>
          <a:p>
            <a:pPr rtl="0"/>
            <a:r>
              <a:rPr lang="en-US" sz="1200" i="0" dirty="0" smtClean="0"/>
              <a:t>pray, we can call God ‘Father’ because he is now our Father. </a:t>
            </a:r>
          </a:p>
          <a:p>
            <a:pPr rtl="0"/>
            <a:endParaRPr lang="en-US" sz="1200" i="0" dirty="0" smtClean="0"/>
          </a:p>
          <a:p>
            <a:pPr rtl="0"/>
            <a:r>
              <a:rPr lang="en-US" sz="1200" i="0" dirty="0" smtClean="0"/>
              <a:t>“We have been adopted into his family. It is an unbelievable </a:t>
            </a:r>
          </a:p>
          <a:p>
            <a:pPr rtl="0"/>
            <a:r>
              <a:rPr lang="en-US" sz="1200" i="0" dirty="0" smtClean="0"/>
              <a:t>privilege that we should never take for granted. Jesus never </a:t>
            </a:r>
          </a:p>
          <a:p>
            <a:pPr rtl="0"/>
            <a:r>
              <a:rPr lang="en-US" sz="1200" i="0" dirty="0" smtClean="0"/>
              <a:t>took it for granted. </a:t>
            </a:r>
          </a:p>
          <a:p>
            <a:pPr rtl="0"/>
            <a:endParaRPr lang="en-US" sz="1200" i="0" dirty="0" smtClean="0"/>
          </a:p>
          <a:p>
            <a:pPr rtl="0"/>
            <a:r>
              <a:rPr lang="en-US" sz="1200" i="0" dirty="0" smtClean="0"/>
              <a:t>It is so integral to the life of Christian prayer that we would </a:t>
            </a:r>
          </a:p>
          <a:p>
            <a:pPr rtl="0"/>
            <a:r>
              <a:rPr lang="en-US" sz="1200" i="0" dirty="0" smtClean="0"/>
              <a:t>not think of addressing God without the term, but it is a </a:t>
            </a:r>
          </a:p>
          <a:p>
            <a:pPr rtl="0"/>
            <a:r>
              <a:rPr lang="en-US" sz="1200" i="0" dirty="0" smtClean="0"/>
              <a:t>privilege given only to those who have been adopted and </a:t>
            </a:r>
          </a:p>
          <a:p>
            <a:pPr rtl="0"/>
            <a:r>
              <a:rPr lang="en-US" sz="1200" i="0" dirty="0" smtClean="0"/>
              <a:t>have received that Spirit of adoption.”</a:t>
            </a:r>
          </a:p>
          <a:p>
            <a:pPr rtl="0"/>
            <a:endParaRPr lang="en-US" sz="1200" i="0" dirty="0" smtClean="0"/>
          </a:p>
          <a:p>
            <a:pPr rtl="0"/>
            <a:r>
              <a:rPr lang="en-US" sz="1200" i="0" dirty="0" smtClean="0"/>
              <a:t> </a:t>
            </a:r>
            <a:r>
              <a:rPr lang="en-US" b="0" i="0" u="none" strike="noStrike" baseline="0" dirty="0" smtClean="0"/>
              <a:t>-----</a:t>
            </a:r>
          </a:p>
          <a:p>
            <a:endParaRPr lang="en-US" b="0" i="0" u="none" strike="noStrike" baseline="0" dirty="0" smtClean="0"/>
          </a:p>
          <a:p>
            <a:r>
              <a:rPr lang="en-US" b="0" i="0" u="none" strike="noStrike" baseline="0" dirty="0" smtClean="0"/>
              <a:t>Sproul, R. C. (2009). Romans (pp. 262–264). Wheaton, </a:t>
            </a:r>
          </a:p>
          <a:p>
            <a:r>
              <a:rPr lang="en-US" b="0" i="0" u="none" strike="noStrike" baseline="0" dirty="0" smtClean="0"/>
              <a:t>IL: Crossway.</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37</a:t>
            </a:fld>
            <a:endParaRPr lang="en-US"/>
          </a:p>
        </p:txBody>
      </p:sp>
    </p:spTree>
    <p:extLst>
      <p:ext uri="{BB962C8B-B14F-4D97-AF65-F5344CB8AC3E}">
        <p14:creationId xmlns:p14="http://schemas.microsoft.com/office/powerpoint/2010/main" val="167443243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lambano</a:t>
            </a:r>
            <a:r>
              <a:rPr lang="en-US" dirty="0" smtClean="0"/>
              <a:t> means </a:t>
            </a:r>
            <a:r>
              <a:rPr lang="en-US" sz="1200" b="0" i="0" dirty="0" smtClean="0"/>
              <a:t>to be a receiver; that is, </a:t>
            </a:r>
          </a:p>
          <a:p>
            <a:r>
              <a:rPr lang="en-US" sz="1200" b="0" i="0" dirty="0" smtClean="0"/>
              <a:t>to receive, to get, or to obtain.</a:t>
            </a:r>
            <a:endParaRPr lang="en-US" b="0" i="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38</a:t>
            </a:fld>
            <a:endParaRPr lang="en-US"/>
          </a:p>
        </p:txBody>
      </p:sp>
    </p:spTree>
    <p:extLst>
      <p:ext uri="{BB962C8B-B14F-4D97-AF65-F5344CB8AC3E}">
        <p14:creationId xmlns:p14="http://schemas.microsoft.com/office/powerpoint/2010/main" val="167443243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39</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a:t>
            </a:fld>
            <a:endParaRPr lang="en-US"/>
          </a:p>
        </p:txBody>
      </p:sp>
    </p:spTree>
    <p:extLst>
      <p:ext uri="{BB962C8B-B14F-4D97-AF65-F5344CB8AC3E}">
        <p14:creationId xmlns:p14="http://schemas.microsoft.com/office/powerpoint/2010/main" val="139968351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40</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We’ve seen </a:t>
            </a:r>
            <a:r>
              <a:rPr lang="en-US" dirty="0" err="1" smtClean="0"/>
              <a:t>pneuma</a:t>
            </a:r>
            <a:r>
              <a:rPr lang="en-US" dirty="0" smtClean="0"/>
              <a:t> before. It means “breath”, “wind”, or</a:t>
            </a:r>
          </a:p>
          <a:p>
            <a:r>
              <a:rPr lang="en-US" dirty="0" smtClean="0"/>
              <a:t>“spirit”.</a:t>
            </a:r>
          </a:p>
          <a:p>
            <a:endParaRPr lang="en-US" dirty="0" smtClean="0"/>
          </a:p>
          <a:p>
            <a:r>
              <a:rPr lang="en-US" dirty="0" smtClean="0"/>
              <a:t>Here, in Romans 8:15, it’s used to mean spirit in two </a:t>
            </a:r>
          </a:p>
          <a:p>
            <a:r>
              <a:rPr lang="en-US" dirty="0" smtClean="0"/>
              <a:t>different</a:t>
            </a:r>
            <a:r>
              <a:rPr lang="en-US" baseline="0" dirty="0" smtClean="0"/>
              <a:t> places.</a:t>
            </a:r>
          </a:p>
          <a:p>
            <a:endParaRPr lang="en-US" baseline="0" dirty="0" smtClean="0"/>
          </a:p>
          <a:p>
            <a:r>
              <a:rPr lang="en-US" baseline="0" dirty="0" smtClean="0"/>
              <a:t>But, it means two different kinds of spirit in those two </a:t>
            </a:r>
          </a:p>
          <a:p>
            <a:r>
              <a:rPr lang="en-US" baseline="0" dirty="0" smtClean="0"/>
              <a:t>different places.</a:t>
            </a:r>
          </a:p>
          <a:p>
            <a:endParaRPr lang="en-US" baseline="0" dirty="0" smtClean="0"/>
          </a:p>
          <a:p>
            <a:r>
              <a:rPr lang="en-US" baseline="0" dirty="0" smtClean="0"/>
              <a:t>In the first instance, it’s talking about the new spirit that </a:t>
            </a:r>
          </a:p>
          <a:p>
            <a:r>
              <a:rPr lang="en-US" baseline="0" dirty="0" smtClean="0"/>
              <a:t>God instills in us to replace the dead spirit which we </a:t>
            </a:r>
          </a:p>
          <a:p>
            <a:r>
              <a:rPr lang="en-US" baseline="0" dirty="0" smtClean="0"/>
              <a:t>inherited as a result of the Fall.</a:t>
            </a:r>
          </a:p>
          <a:p>
            <a:endParaRPr lang="en-US" baseline="0" dirty="0" smtClean="0"/>
          </a:p>
          <a:p>
            <a:r>
              <a:rPr lang="en-US" baseline="0" dirty="0" smtClean="0"/>
              <a:t>Human beings are complete, homogenous entities. While</a:t>
            </a:r>
          </a:p>
          <a:p>
            <a:r>
              <a:rPr lang="en-US" baseline="0" dirty="0" smtClean="0"/>
              <a:t>we live, you can’t separate us into individual components</a:t>
            </a:r>
          </a:p>
          <a:p>
            <a:r>
              <a:rPr lang="en-US" baseline="0" dirty="0" smtClean="0"/>
              <a:t>without doing us significant damage. </a:t>
            </a:r>
          </a:p>
          <a:p>
            <a:endParaRPr lang="en-US" baseline="0" dirty="0" smtClean="0"/>
          </a:p>
          <a:p>
            <a:r>
              <a:rPr lang="en-US" baseline="0" dirty="0" smtClean="0"/>
              <a:t>Our souls can indeed be separated from our bodies, but,</a:t>
            </a:r>
          </a:p>
          <a:p>
            <a:r>
              <a:rPr lang="en-US" baseline="0" dirty="0" smtClean="0"/>
              <a:t>when that happens, we die.</a:t>
            </a:r>
          </a:p>
          <a:p>
            <a:endParaRPr lang="en-US" baseline="0" dirty="0" smtClean="0"/>
          </a:p>
          <a:p>
            <a:r>
              <a:rPr lang="en-US" baseline="0" dirty="0" smtClean="0"/>
              <a:t>Within the limits of that homogeneity however, many </a:t>
            </a:r>
          </a:p>
          <a:p>
            <a:r>
              <a:rPr lang="en-US" baseline="0" dirty="0" smtClean="0"/>
              <a:t>interpreters find it useful to consider human beings as </a:t>
            </a:r>
          </a:p>
          <a:p>
            <a:r>
              <a:rPr lang="en-US" baseline="0" dirty="0" smtClean="0"/>
              <a:t>being a dichotomy; that is, as having two components: a </a:t>
            </a:r>
          </a:p>
          <a:p>
            <a:r>
              <a:rPr lang="en-US" baseline="0" dirty="0" smtClean="0"/>
              <a:t>body and a soul. </a:t>
            </a:r>
          </a:p>
          <a:p>
            <a:endParaRPr lang="en-US" baseline="0" dirty="0" smtClean="0"/>
          </a:p>
          <a:p>
            <a:r>
              <a:rPr lang="en-US" baseline="0" dirty="0" smtClean="0"/>
              <a:t>Other interpreters, including Donald Grey </a:t>
            </a:r>
            <a:r>
              <a:rPr lang="en-US" baseline="0" dirty="0" err="1" smtClean="0"/>
              <a:t>Barnhouse</a:t>
            </a:r>
            <a:r>
              <a:rPr lang="en-US" baseline="0" dirty="0" smtClean="0"/>
              <a:t>, </a:t>
            </a:r>
          </a:p>
          <a:p>
            <a:r>
              <a:rPr lang="en-US" baseline="0" dirty="0" smtClean="0"/>
              <a:t>Franz </a:t>
            </a:r>
            <a:r>
              <a:rPr lang="en-US" baseline="0" dirty="0" err="1" smtClean="0"/>
              <a:t>Delitzsch</a:t>
            </a:r>
            <a:r>
              <a:rPr lang="en-US" baseline="0" dirty="0" smtClean="0"/>
              <a:t>, and myself, would suggest that human </a:t>
            </a:r>
          </a:p>
          <a:p>
            <a:r>
              <a:rPr lang="en-US" baseline="0" dirty="0" smtClean="0"/>
              <a:t>beings are more likely a trichotomy; that is, having three </a:t>
            </a:r>
          </a:p>
          <a:p>
            <a:r>
              <a:rPr lang="en-US" baseline="0" dirty="0" smtClean="0"/>
              <a:t>components: a body, a soul, and a spirit.</a:t>
            </a:r>
          </a:p>
          <a:p>
            <a:endParaRPr lang="en-US" baseline="0" dirty="0" smtClean="0"/>
          </a:p>
          <a:p>
            <a:r>
              <a:rPr lang="en-US" baseline="0" dirty="0" smtClean="0"/>
              <a:t>I see the soul as being who we actually are. It could also </a:t>
            </a:r>
          </a:p>
          <a:p>
            <a:r>
              <a:rPr lang="en-US" baseline="0" dirty="0" smtClean="0"/>
              <a:t>be described as our mind. It will never cease to exist. </a:t>
            </a:r>
          </a:p>
          <a:p>
            <a:endParaRPr lang="en-US" baseline="0" dirty="0" smtClean="0"/>
          </a:p>
          <a:p>
            <a:r>
              <a:rPr lang="en-US" baseline="0" dirty="0" smtClean="0"/>
              <a:t>Our bodies are the tool which our soul uses to interact </a:t>
            </a:r>
          </a:p>
          <a:p>
            <a:r>
              <a:rPr lang="en-US" baseline="0" dirty="0" smtClean="0"/>
              <a:t>with the physical universe.</a:t>
            </a:r>
          </a:p>
          <a:p>
            <a:endParaRPr lang="en-US" baseline="0" dirty="0" smtClean="0"/>
          </a:p>
          <a:p>
            <a:r>
              <a:rPr lang="en-US" baseline="0" dirty="0" smtClean="0"/>
              <a:t>Our spirits are the tool which our soul uses to </a:t>
            </a:r>
          </a:p>
          <a:p>
            <a:r>
              <a:rPr lang="en-US" baseline="0" dirty="0" smtClean="0"/>
              <a:t>communicate with God; that is, with the spiritual universe. </a:t>
            </a:r>
          </a:p>
          <a:p>
            <a:r>
              <a:rPr lang="en-US" baseline="0" dirty="0" smtClean="0"/>
              <a:t>But, of course, until we become Christians we can’t really </a:t>
            </a:r>
          </a:p>
          <a:p>
            <a:r>
              <a:rPr lang="en-US" baseline="0" dirty="0" smtClean="0"/>
              <a:t>communicate with God, because our spirits are dead.</a:t>
            </a:r>
          </a:p>
          <a:p>
            <a:endParaRPr lang="en-US" baseline="0" dirty="0" smtClean="0"/>
          </a:p>
          <a:p>
            <a:r>
              <a:rPr lang="en-US" baseline="0" dirty="0" smtClean="0"/>
              <a:t>Genesis 2:17 says, “</a:t>
            </a:r>
            <a:r>
              <a:rPr lang="en-US" sz="1200" dirty="0" smtClean="0"/>
              <a:t>but you must not eat from the tree of </a:t>
            </a:r>
          </a:p>
          <a:p>
            <a:r>
              <a:rPr lang="en-US" sz="1200" dirty="0" smtClean="0"/>
              <a:t>the knowledge of good and evil, for when you eat of it you </a:t>
            </a:r>
          </a:p>
          <a:p>
            <a:r>
              <a:rPr lang="en-US" sz="1200" dirty="0" smtClean="0"/>
              <a:t>will surely die”. (NIV).</a:t>
            </a:r>
          </a:p>
          <a:p>
            <a:endParaRPr lang="en-US" sz="1200" baseline="0" dirty="0" smtClean="0"/>
          </a:p>
          <a:p>
            <a:r>
              <a:rPr lang="en-US" sz="1200" baseline="0" dirty="0" smtClean="0"/>
              <a:t>When Adam and Eve ate of the tree, their bodies did not </a:t>
            </a:r>
          </a:p>
          <a:p>
            <a:r>
              <a:rPr lang="en-US" sz="1200" baseline="0" dirty="0" smtClean="0"/>
              <a:t>immediately die; their souls did not immediately die; but </a:t>
            </a:r>
          </a:p>
          <a:p>
            <a:r>
              <a:rPr lang="en-US" sz="1200" baseline="0" dirty="0" smtClean="0"/>
              <a:t>their spirits DID immediately die: they immediately lost </a:t>
            </a:r>
          </a:p>
          <a:p>
            <a:r>
              <a:rPr lang="en-US" sz="1200" baseline="0" dirty="0" smtClean="0"/>
              <a:t>their former communion with God.</a:t>
            </a:r>
          </a:p>
          <a:p>
            <a:endParaRPr lang="en-US" sz="1200" baseline="0" dirty="0" smtClean="0"/>
          </a:p>
          <a:p>
            <a:r>
              <a:rPr lang="en-US" sz="1200" baseline="0" dirty="0" smtClean="0"/>
              <a:t>But, both Ezekiel 11:19 and Ezekiel 36:26 promise, “</a:t>
            </a:r>
            <a:r>
              <a:rPr lang="en-US" sz="1200" dirty="0" smtClean="0"/>
              <a:t>I will </a:t>
            </a:r>
          </a:p>
          <a:p>
            <a:r>
              <a:rPr lang="en-US" sz="1200" dirty="0" smtClean="0"/>
              <a:t>give you a new heart and put a new spirit in you...” (NIV).</a:t>
            </a:r>
          </a:p>
          <a:p>
            <a:endParaRPr lang="en-US" sz="1200" baseline="0" dirty="0" smtClean="0"/>
          </a:p>
          <a:p>
            <a:r>
              <a:rPr lang="en-US" sz="1200" baseline="0" dirty="0" smtClean="0"/>
              <a:t>Our communion with God has been restored through our </a:t>
            </a:r>
          </a:p>
          <a:p>
            <a:r>
              <a:rPr lang="en-US" sz="1200" baseline="0" dirty="0" smtClean="0"/>
              <a:t>new spirits. </a:t>
            </a:r>
          </a:p>
          <a:p>
            <a:endParaRPr lang="en-US" sz="1200" baseline="0" dirty="0" smtClean="0"/>
          </a:p>
          <a:p>
            <a:r>
              <a:rPr lang="en-US" sz="1200" baseline="0" dirty="0" smtClean="0"/>
              <a:t>When God says something twice, we should be doubly </a:t>
            </a:r>
          </a:p>
          <a:p>
            <a:r>
              <a:rPr lang="en-US" sz="1200" baseline="0" dirty="0" smtClean="0"/>
              <a:t>assured of it.</a:t>
            </a:r>
          </a:p>
          <a:p>
            <a:endParaRPr lang="en-US" sz="1200" baseline="0" dirty="0" smtClean="0"/>
          </a:p>
          <a:p>
            <a:r>
              <a:rPr lang="en-US" sz="1200" baseline="0" dirty="0" smtClean="0"/>
              <a:t>The second instance of the word Spirit, here in Romans </a:t>
            </a:r>
          </a:p>
          <a:p>
            <a:r>
              <a:rPr lang="en-US" sz="1200" baseline="0" dirty="0" smtClean="0"/>
              <a:t>8:15, refers to the Holy Spirit Himself.</a:t>
            </a:r>
          </a:p>
          <a:p>
            <a:endParaRPr lang="en-US" sz="1200" baseline="0" dirty="0" smtClean="0"/>
          </a:p>
          <a:p>
            <a:r>
              <a:rPr lang="en-US" sz="1200" baseline="0" dirty="0" smtClean="0"/>
              <a:t>Another example of the first instance, of our own spirit, </a:t>
            </a:r>
          </a:p>
          <a:p>
            <a:r>
              <a:rPr lang="en-US" sz="1200" baseline="0" dirty="0" smtClean="0"/>
              <a:t>appears in:</a:t>
            </a:r>
            <a:endParaRPr lang="en-US" baseline="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41</a:t>
            </a:fld>
            <a:endParaRPr lang="en-US"/>
          </a:p>
        </p:txBody>
      </p:sp>
    </p:spTree>
    <p:extLst>
      <p:ext uri="{BB962C8B-B14F-4D97-AF65-F5344CB8AC3E}">
        <p14:creationId xmlns:p14="http://schemas.microsoft.com/office/powerpoint/2010/main" val="167443243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While another example of the second instance,</a:t>
            </a:r>
            <a:r>
              <a:rPr lang="en-US" baseline="0" dirty="0" smtClean="0"/>
              <a:t> of the Holy </a:t>
            </a:r>
          </a:p>
          <a:p>
            <a:r>
              <a:rPr lang="en-US" baseline="0" dirty="0" smtClean="0"/>
              <a:t>Spirit Himself, appears in:</a:t>
            </a:r>
            <a:endParaRPr lang="en-US" dirty="0" smtClean="0"/>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42</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43</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Douleia</a:t>
            </a:r>
            <a:r>
              <a:rPr lang="en-US" dirty="0" smtClean="0"/>
              <a:t> is the </a:t>
            </a:r>
            <a:r>
              <a:rPr lang="en-US" sz="1200" b="0" dirty="0" smtClean="0"/>
              <a:t>state or condition of being subservient.</a:t>
            </a:r>
          </a:p>
          <a:p>
            <a:endParaRPr lang="en-US" sz="1200" b="0" dirty="0" smtClean="0"/>
          </a:p>
          <a:p>
            <a:r>
              <a:rPr lang="en-US" sz="1200" b="0" dirty="0" smtClean="0"/>
              <a:t>It is a noun derived from </a:t>
            </a:r>
            <a:r>
              <a:rPr lang="en-US" sz="1200" b="0" dirty="0" err="1" smtClean="0"/>
              <a:t>douleuo</a:t>
            </a:r>
            <a:r>
              <a:rPr lang="en-US" sz="1200" b="0" dirty="0" smtClean="0"/>
              <a:t>, to be a slave.</a:t>
            </a:r>
          </a:p>
          <a:p>
            <a:endParaRPr lang="en-US" sz="1200" b="0" dirty="0" smtClean="0"/>
          </a:p>
          <a:p>
            <a:r>
              <a:rPr lang="en-US" sz="1200" b="0" dirty="0" smtClean="0"/>
              <a:t>And, it is related to another noun, </a:t>
            </a:r>
            <a:r>
              <a:rPr lang="en-US" sz="1200" b="0" dirty="0" err="1" smtClean="0"/>
              <a:t>doulos</a:t>
            </a:r>
            <a:r>
              <a:rPr lang="en-US" sz="1200" b="0" dirty="0" smtClean="0"/>
              <a:t>, which is also </a:t>
            </a:r>
          </a:p>
          <a:p>
            <a:r>
              <a:rPr lang="en-US" sz="1200" b="0" dirty="0" smtClean="0"/>
              <a:t>derived from </a:t>
            </a:r>
            <a:r>
              <a:rPr lang="en-US" sz="1200" b="0" dirty="0" err="1" smtClean="0"/>
              <a:t>douleuo</a:t>
            </a:r>
            <a:r>
              <a:rPr lang="en-US" sz="1200" b="0" dirty="0" smtClean="0"/>
              <a:t>, and which simply means “a slave”</a:t>
            </a:r>
          </a:p>
          <a:p>
            <a:endParaRPr lang="en-US" sz="1200" b="0" dirty="0" smtClean="0"/>
          </a:p>
          <a:p>
            <a:r>
              <a:rPr lang="en-US" sz="1200" b="0" dirty="0" err="1" smtClean="0"/>
              <a:t>Douleia</a:t>
            </a:r>
            <a:r>
              <a:rPr lang="en-US" sz="1200" b="0" dirty="0" smtClean="0"/>
              <a:t> is also used in:</a:t>
            </a:r>
            <a:endParaRPr lang="en-US" b="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44</a:t>
            </a:fld>
            <a:endParaRPr lang="en-US"/>
          </a:p>
        </p:txBody>
      </p:sp>
    </p:spTree>
    <p:extLst>
      <p:ext uri="{BB962C8B-B14F-4D97-AF65-F5344CB8AC3E}">
        <p14:creationId xmlns:p14="http://schemas.microsoft.com/office/powerpoint/2010/main" val="167443243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in:</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45</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46</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a:t>
            </a:r>
            <a:r>
              <a:rPr lang="en-US" baseline="0" dirty="0" smtClean="0"/>
              <a:t> and others like it, </a:t>
            </a:r>
            <a:r>
              <a:rPr lang="en-US" baseline="0" dirty="0" err="1" smtClean="0"/>
              <a:t>palin</a:t>
            </a:r>
            <a:r>
              <a:rPr lang="en-US" baseline="0" dirty="0" smtClean="0"/>
              <a:t> is used </a:t>
            </a:r>
            <a:r>
              <a:rPr lang="en-US" sz="1200" dirty="0" smtClean="0"/>
              <a:t>in </a:t>
            </a:r>
          </a:p>
          <a:p>
            <a:r>
              <a:rPr lang="en-US" sz="1200" dirty="0" smtClean="0"/>
              <a:t>expressions that denote a falling back into a previous state </a:t>
            </a:r>
          </a:p>
          <a:p>
            <a:r>
              <a:rPr lang="en-US" sz="1200" dirty="0" smtClean="0"/>
              <a:t>or a return to a previous activity.</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47</a:t>
            </a:fld>
            <a:endParaRPr lang="en-US"/>
          </a:p>
        </p:txBody>
      </p:sp>
    </p:spTree>
    <p:extLst>
      <p:ext uri="{BB962C8B-B14F-4D97-AF65-F5344CB8AC3E}">
        <p14:creationId xmlns:p14="http://schemas.microsoft.com/office/powerpoint/2010/main" val="167443243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48</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49</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a:t>
            </a:fld>
            <a:endParaRPr lang="en-US"/>
          </a:p>
        </p:txBody>
      </p:sp>
    </p:spTree>
    <p:extLst>
      <p:ext uri="{BB962C8B-B14F-4D97-AF65-F5344CB8AC3E}">
        <p14:creationId xmlns:p14="http://schemas.microsoft.com/office/powerpoint/2010/main" val="115031003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t>
            </a:r>
            <a:r>
              <a:rPr lang="en-US" dirty="0" err="1" smtClean="0"/>
              <a:t>ph</a:t>
            </a:r>
            <a:r>
              <a:rPr lang="en-US" i="0" dirty="0" err="1" smtClean="0"/>
              <a:t>obos</a:t>
            </a:r>
            <a:r>
              <a:rPr lang="en-US" i="0" dirty="0" smtClean="0"/>
              <a:t> specifically means </a:t>
            </a:r>
            <a:r>
              <a:rPr lang="en-US" sz="1200" i="0" dirty="0" smtClean="0"/>
              <a:t>slavish fear which is not to </a:t>
            </a:r>
          </a:p>
          <a:p>
            <a:r>
              <a:rPr lang="en-US" sz="1200" i="0" dirty="0" smtClean="0"/>
              <a:t>characterize a Christian’s relation to God.</a:t>
            </a:r>
          </a:p>
          <a:p>
            <a:endParaRPr lang="en-US" sz="1200" i="0" dirty="0" smtClean="0"/>
          </a:p>
          <a:p>
            <a:r>
              <a:rPr lang="en-US" sz="1200" i="0" dirty="0" smtClean="0"/>
              <a:t>We get our English word phobia</a:t>
            </a:r>
            <a:r>
              <a:rPr lang="en-US" sz="1200" i="0" baseline="0" dirty="0" smtClean="0"/>
              <a:t> from </a:t>
            </a:r>
            <a:r>
              <a:rPr lang="en-US" sz="1200" i="0" baseline="0" dirty="0" err="1" smtClean="0"/>
              <a:t>phobos</a:t>
            </a:r>
            <a:r>
              <a:rPr lang="en-US" sz="1200" i="0" baseline="0" dirty="0" smtClean="0"/>
              <a:t>.</a:t>
            </a:r>
            <a:endParaRPr lang="en-US" sz="1200" i="0" dirty="0" smtClean="0"/>
          </a:p>
          <a:p>
            <a:endParaRPr lang="en-US" sz="1200" i="0" dirty="0" smtClean="0"/>
          </a:p>
          <a:p>
            <a:r>
              <a:rPr lang="en-US" sz="1200" i="0" dirty="0" smtClean="0"/>
              <a:t>It is used this way in only one other verse of the New </a:t>
            </a:r>
          </a:p>
          <a:p>
            <a:r>
              <a:rPr lang="en-US" sz="1200" i="0" dirty="0" smtClean="0"/>
              <a:t>Testament:</a:t>
            </a:r>
            <a:endParaRPr lang="en-US" i="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50</a:t>
            </a:fld>
            <a:endParaRPr lang="en-US"/>
          </a:p>
        </p:txBody>
      </p:sp>
    </p:spTree>
    <p:extLst>
      <p:ext uri="{BB962C8B-B14F-4D97-AF65-F5344CB8AC3E}">
        <p14:creationId xmlns:p14="http://schemas.microsoft.com/office/powerpoint/2010/main" val="167443243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51</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Huiothesia</a:t>
            </a:r>
            <a:r>
              <a:rPr lang="en-US" dirty="0" smtClean="0"/>
              <a:t> literally means “adoption”.</a:t>
            </a:r>
          </a:p>
          <a:p>
            <a:endParaRPr lang="en-US" dirty="0" smtClean="0"/>
          </a:p>
          <a:p>
            <a:r>
              <a:rPr lang="en-US" dirty="0" smtClean="0"/>
              <a:t>In classical Greek literature, it is used of the literal adoption </a:t>
            </a:r>
          </a:p>
          <a:p>
            <a:r>
              <a:rPr lang="en-US" dirty="0" smtClean="0"/>
              <a:t>of children.</a:t>
            </a:r>
          </a:p>
          <a:p>
            <a:endParaRPr lang="en-US" dirty="0" smtClean="0"/>
          </a:p>
          <a:p>
            <a:r>
              <a:rPr lang="en-US" dirty="0" smtClean="0"/>
              <a:t>In the Bible, </a:t>
            </a:r>
            <a:r>
              <a:rPr lang="en-US" dirty="0" err="1" smtClean="0"/>
              <a:t>huiothesia</a:t>
            </a:r>
            <a:r>
              <a:rPr lang="en-US" dirty="0" smtClean="0"/>
              <a:t> is only used by Paul, and he only </a:t>
            </a:r>
          </a:p>
          <a:p>
            <a:r>
              <a:rPr lang="en-US" dirty="0" smtClean="0"/>
              <a:t>uses it </a:t>
            </a:r>
            <a:r>
              <a:rPr lang="en-US" sz="1200" dirty="0" smtClean="0"/>
              <a:t>in a transferred sense of a transcendent filial </a:t>
            </a:r>
          </a:p>
          <a:p>
            <a:r>
              <a:rPr lang="en-US" sz="1200" dirty="0" smtClean="0"/>
              <a:t>relationship between God and humans.</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52</a:t>
            </a:fld>
            <a:endParaRPr lang="en-US"/>
          </a:p>
        </p:txBody>
      </p:sp>
    </p:spTree>
    <p:extLst>
      <p:ext uri="{BB962C8B-B14F-4D97-AF65-F5344CB8AC3E}">
        <p14:creationId xmlns:p14="http://schemas.microsoft.com/office/powerpoint/2010/main" val="167443243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53</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54</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Elsewhere, </a:t>
            </a:r>
            <a:r>
              <a:rPr lang="en-US" dirty="0" err="1" smtClean="0"/>
              <a:t>krazo</a:t>
            </a:r>
            <a:r>
              <a:rPr lang="en-US" dirty="0" smtClean="0"/>
              <a:t> means to cry out with a loud voice.</a:t>
            </a:r>
          </a:p>
          <a:p>
            <a:endParaRPr lang="en-US" dirty="0" smtClean="0"/>
          </a:p>
          <a:p>
            <a:r>
              <a:rPr lang="en-US" dirty="0" smtClean="0"/>
              <a:t>But, in this context, it means to cry out fervently, prayerfully, </a:t>
            </a:r>
          </a:p>
          <a:p>
            <a:r>
              <a:rPr lang="en-US" dirty="0" smtClean="0"/>
              <a:t>and urgently rather than loudly.</a:t>
            </a:r>
          </a:p>
          <a:p>
            <a:endParaRPr lang="en-US" dirty="0" smtClean="0"/>
          </a:p>
          <a:p>
            <a:r>
              <a:rPr lang="en-US" dirty="0" smtClean="0"/>
              <a:t>It is also used in this fashion in:</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55</a:t>
            </a:fld>
            <a:endParaRPr lang="en-US"/>
          </a:p>
        </p:txBody>
      </p:sp>
    </p:spTree>
    <p:extLst>
      <p:ext uri="{BB962C8B-B14F-4D97-AF65-F5344CB8AC3E}">
        <p14:creationId xmlns:p14="http://schemas.microsoft.com/office/powerpoint/2010/main" val="167443243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in:</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56</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57</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Abba is not actually a Greek word.</a:t>
            </a:r>
          </a:p>
          <a:p>
            <a:endParaRPr lang="en-US" dirty="0" smtClean="0"/>
          </a:p>
          <a:p>
            <a:r>
              <a:rPr lang="en-US" dirty="0" smtClean="0"/>
              <a:t>Instead, it’s the Greek transliteration of the Aramaic word </a:t>
            </a:r>
          </a:p>
          <a:p>
            <a:r>
              <a:rPr lang="en-US" dirty="0" err="1" smtClean="0"/>
              <a:t>abba</a:t>
            </a:r>
            <a:r>
              <a:rPr lang="en-US" dirty="0" smtClean="0"/>
              <a:t>.</a:t>
            </a:r>
          </a:p>
          <a:p>
            <a:endParaRPr lang="en-US" dirty="0" smtClean="0"/>
          </a:p>
          <a:p>
            <a:r>
              <a:rPr lang="en-US" dirty="0" smtClean="0"/>
              <a:t>That</a:t>
            </a:r>
            <a:r>
              <a:rPr lang="en-US" baseline="0" dirty="0" smtClean="0"/>
              <a:t> is, the Aramaic word </a:t>
            </a:r>
            <a:r>
              <a:rPr lang="en-US" baseline="0" dirty="0" err="1" smtClean="0"/>
              <a:t>abba</a:t>
            </a:r>
            <a:r>
              <a:rPr lang="en-US" baseline="0" dirty="0" smtClean="0"/>
              <a:t> has become a loan word in </a:t>
            </a:r>
          </a:p>
          <a:p>
            <a:r>
              <a:rPr lang="en-US" baseline="0" dirty="0" smtClean="0"/>
              <a:t>Greek.</a:t>
            </a:r>
          </a:p>
          <a:p>
            <a:endParaRPr lang="en-US" baseline="0" dirty="0" smtClean="0"/>
          </a:p>
          <a:p>
            <a:r>
              <a:rPr lang="en-US" baseline="0" dirty="0" smtClean="0"/>
              <a:t>In English, we speak of ordering a piece of pie a la mode.</a:t>
            </a:r>
          </a:p>
          <a:p>
            <a:r>
              <a:rPr lang="en-US" baseline="0" dirty="0" smtClean="0"/>
              <a:t>A la mode is not English. It is a loan word from French. </a:t>
            </a:r>
          </a:p>
          <a:p>
            <a:endParaRPr lang="en-US" baseline="0" dirty="0" smtClean="0"/>
          </a:p>
          <a:p>
            <a:r>
              <a:rPr lang="en-US" baseline="0" dirty="0" smtClean="0"/>
              <a:t>If we think we’ve been in exactly the same situation at some </a:t>
            </a:r>
          </a:p>
          <a:p>
            <a:r>
              <a:rPr lang="en-US" baseline="0" dirty="0" smtClean="0"/>
              <a:t>time in the past, we say it’s </a:t>
            </a:r>
            <a:r>
              <a:rPr lang="en-US" baseline="0" dirty="0" err="1" smtClean="0"/>
              <a:t>deja</a:t>
            </a:r>
            <a:r>
              <a:rPr lang="en-US" baseline="0" dirty="0" smtClean="0"/>
              <a:t> vu. Deja vu is another loan </a:t>
            </a:r>
          </a:p>
          <a:p>
            <a:r>
              <a:rPr lang="en-US" baseline="0" dirty="0" smtClean="0"/>
              <a:t>word from French.</a:t>
            </a:r>
          </a:p>
          <a:p>
            <a:endParaRPr lang="en-US" baseline="0" dirty="0" smtClean="0"/>
          </a:p>
          <a:p>
            <a:r>
              <a:rPr lang="en-US" baseline="0" dirty="0" smtClean="0"/>
              <a:t>In football, the linebackers may blitz the quarterback. </a:t>
            </a:r>
          </a:p>
          <a:p>
            <a:r>
              <a:rPr lang="en-US" baseline="0" dirty="0" smtClean="0"/>
              <a:t>Blitz is a loan word from German.</a:t>
            </a:r>
          </a:p>
          <a:p>
            <a:endParaRPr lang="en-US" baseline="0" dirty="0" smtClean="0"/>
          </a:p>
          <a:p>
            <a:r>
              <a:rPr lang="en-US" baseline="0" dirty="0" smtClean="0"/>
              <a:t>In Aramaic, </a:t>
            </a:r>
            <a:r>
              <a:rPr lang="en-US" baseline="0" dirty="0" err="1" smtClean="0"/>
              <a:t>abba</a:t>
            </a:r>
            <a:r>
              <a:rPr lang="en-US" baseline="0" dirty="0" smtClean="0"/>
              <a:t> is baby talk for “father”; much like </a:t>
            </a:r>
          </a:p>
          <a:p>
            <a:r>
              <a:rPr lang="en-US" baseline="0" dirty="0" smtClean="0"/>
              <a:t>“da da” in English. </a:t>
            </a:r>
          </a:p>
          <a:p>
            <a:endParaRPr lang="en-US" baseline="0" dirty="0" smtClean="0"/>
          </a:p>
          <a:p>
            <a:r>
              <a:rPr lang="en-US" baseline="0" dirty="0" smtClean="0"/>
              <a:t>Aside from the baby talk aspect, it is also a familiar; that is, </a:t>
            </a:r>
          </a:p>
          <a:p>
            <a:r>
              <a:rPr lang="en-US" baseline="0" dirty="0" smtClean="0"/>
              <a:t>familial address for “father”, much like “Daddy”, “Dad”, </a:t>
            </a:r>
          </a:p>
          <a:p>
            <a:r>
              <a:rPr lang="en-US" baseline="0" dirty="0" smtClean="0"/>
              <a:t>“Poppa”, or “Pop”.  </a:t>
            </a:r>
          </a:p>
          <a:p>
            <a:endParaRPr lang="en-US" baseline="0" dirty="0" smtClean="0"/>
          </a:p>
          <a:p>
            <a:r>
              <a:rPr lang="en-US" baseline="0" dirty="0" smtClean="0"/>
              <a:t>Jesus also used </a:t>
            </a:r>
            <a:r>
              <a:rPr lang="en-US" baseline="0" dirty="0" err="1" smtClean="0"/>
              <a:t>abba</a:t>
            </a:r>
            <a:r>
              <a:rPr lang="en-US" baseline="0" dirty="0" smtClean="0"/>
              <a:t> in:</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58</a:t>
            </a:fld>
            <a:endParaRPr lang="en-US"/>
          </a:p>
        </p:txBody>
      </p:sp>
    </p:spTree>
    <p:extLst>
      <p:ext uri="{BB962C8B-B14F-4D97-AF65-F5344CB8AC3E}">
        <p14:creationId xmlns:p14="http://schemas.microsoft.com/office/powerpoint/2010/main" val="167443243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59</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Since we have been set free from sin, we are no longer </a:t>
            </a:r>
          </a:p>
          <a:p>
            <a:r>
              <a:rPr lang="en-US" sz="1200" kern="1200" dirty="0" smtClean="0">
                <a:solidFill>
                  <a:schemeClr val="tx1"/>
                </a:solidFill>
                <a:latin typeface="+mn-lt"/>
                <a:ea typeface="+mn-ea"/>
                <a:cs typeface="+mn-cs"/>
              </a:rPr>
              <a:t>obligated to obey the desires of the flesh. Those who are </a:t>
            </a:r>
          </a:p>
          <a:p>
            <a:r>
              <a:rPr lang="en-US" sz="1200" kern="1200" dirty="0" smtClean="0">
                <a:solidFill>
                  <a:schemeClr val="tx1"/>
                </a:solidFill>
                <a:latin typeface="+mn-lt"/>
                <a:ea typeface="+mn-ea"/>
                <a:cs typeface="+mn-cs"/>
              </a:rPr>
              <a:t>led by God’s Spirit become heirs of God and put the deeds </a:t>
            </a:r>
          </a:p>
          <a:p>
            <a:r>
              <a:rPr lang="en-US" sz="1200" kern="1200" dirty="0" smtClean="0">
                <a:solidFill>
                  <a:schemeClr val="tx1"/>
                </a:solidFill>
                <a:latin typeface="+mn-lt"/>
                <a:ea typeface="+mn-ea"/>
                <a:cs typeface="+mn-cs"/>
              </a:rPr>
              <a:t>of the flesh to death.</a:t>
            </a:r>
          </a:p>
          <a:p>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err="1" smtClean="0"/>
              <a:t>Runge</a:t>
            </a:r>
            <a:r>
              <a:rPr lang="en-US" b="0" i="0" u="none" strike="noStrike" baseline="0" dirty="0" smtClean="0"/>
              <a:t>, S. E. (2014). </a:t>
            </a:r>
            <a:r>
              <a:rPr lang="en-US" b="0" i="1" u="none" strike="noStrike" baseline="0" dirty="0" smtClean="0"/>
              <a:t>High Definition Commentary</a:t>
            </a:r>
            <a:r>
              <a:rPr lang="en-US" b="0" i="1" u="none" strike="noStrike" baseline="0" smtClean="0"/>
              <a:t>: </a:t>
            </a:r>
          </a:p>
          <a:p>
            <a:r>
              <a:rPr lang="en-US" b="0" i="1" u="none" strike="noStrike" baseline="0" smtClean="0"/>
              <a:t>Romans</a:t>
            </a:r>
            <a:r>
              <a:rPr lang="en-US" b="0" i="0" u="none" strike="noStrike" baseline="0" smtClean="0"/>
              <a:t> </a:t>
            </a:r>
            <a:r>
              <a:rPr lang="en-US" b="0" i="0" u="none" strike="noStrike" baseline="0" dirty="0" smtClean="0"/>
              <a:t>(p. 144). Bellingham, WA: </a:t>
            </a:r>
            <a:r>
              <a:rPr lang="en-US" b="0" i="0" u="none" strike="noStrike" baseline="0" dirty="0" err="1" smtClean="0"/>
              <a:t>Lexham</a:t>
            </a:r>
            <a:r>
              <a:rPr lang="en-US" b="0" i="0" u="none" strike="noStrike" baseline="0" dirty="0" smtClean="0"/>
              <a:t> Press.</a:t>
            </a:r>
          </a:p>
          <a:p>
            <a:endParaRPr lang="en-US" b="0" i="0" u="none" strike="noStrike" baseline="0" dirty="0" smtClean="0"/>
          </a:p>
          <a:p>
            <a:r>
              <a:rPr lang="en-US" b="0" i="0" u="none" strike="noStrike" baseline="0"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a:t>
            </a:fld>
            <a:endParaRPr lang="en-US"/>
          </a:p>
        </p:txBody>
      </p:sp>
    </p:spTree>
    <p:extLst>
      <p:ext uri="{BB962C8B-B14F-4D97-AF65-F5344CB8AC3E}">
        <p14:creationId xmlns:p14="http://schemas.microsoft.com/office/powerpoint/2010/main" val="116738665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 pater” is literally “the Father” in Greek.</a:t>
            </a:r>
          </a:p>
          <a:p>
            <a:endParaRPr lang="en-US" dirty="0" smtClean="0"/>
          </a:p>
          <a:p>
            <a:r>
              <a:rPr lang="en-US" dirty="0" smtClean="0"/>
              <a:t>So the phrase “</a:t>
            </a:r>
            <a:r>
              <a:rPr lang="en-US" dirty="0" err="1" smtClean="0"/>
              <a:t>abba</a:t>
            </a:r>
            <a:r>
              <a:rPr lang="en-US" dirty="0" smtClean="0"/>
              <a:t> ho pater” uses the Aramaic loan word,</a:t>
            </a:r>
          </a:p>
          <a:p>
            <a:r>
              <a:rPr lang="en-US" dirty="0" smtClean="0"/>
              <a:t>and</a:t>
            </a:r>
            <a:r>
              <a:rPr lang="en-US" baseline="0" dirty="0" smtClean="0"/>
              <a:t> then immediately translates it into proper Greek.</a:t>
            </a:r>
          </a:p>
          <a:p>
            <a:endParaRPr lang="en-US" baseline="0" dirty="0" smtClean="0"/>
          </a:p>
          <a:p>
            <a:r>
              <a:rPr lang="en-US" baseline="0" dirty="0" smtClean="0"/>
              <a:t>Sort of like Yogi Berra used to say, “It’s </a:t>
            </a:r>
            <a:r>
              <a:rPr lang="en-US" baseline="0" dirty="0" err="1" smtClean="0"/>
              <a:t>deja</a:t>
            </a:r>
            <a:r>
              <a:rPr lang="en-US" baseline="0" dirty="0" smtClean="0"/>
              <a:t> vu all over </a:t>
            </a:r>
          </a:p>
          <a:p>
            <a:r>
              <a:rPr lang="en-US" baseline="0" dirty="0" smtClean="0"/>
              <a:t>again.”</a:t>
            </a:r>
            <a:endParaRPr lang="en-US" dirty="0" smtClean="0"/>
          </a:p>
          <a:p>
            <a:endParaRPr lang="en-US" dirty="0" smtClean="0"/>
          </a:p>
          <a:p>
            <a:r>
              <a:rPr lang="en-US" sz="1200" b="1" i="0" baseline="0" dirty="0" err="1" smtClean="0"/>
              <a:t>ILLUS</a:t>
            </a:r>
            <a:r>
              <a:rPr lang="en-US" sz="1200" b="1" i="0" baseline="0" dirty="0" smtClean="0"/>
              <a:t>:</a:t>
            </a:r>
            <a:r>
              <a:rPr lang="en-US" sz="1200" b="0" i="0" baseline="0" dirty="0" smtClean="0"/>
              <a:t> Bill Hybels, of Willow Creek, tells this story:</a:t>
            </a:r>
          </a:p>
          <a:p>
            <a:endParaRPr lang="en-US" sz="1200" b="0" i="0" baseline="0" dirty="0" smtClean="0"/>
          </a:p>
          <a:p>
            <a:pPr rtl="0"/>
            <a:r>
              <a:rPr lang="en-US" sz="1200" dirty="0" smtClean="0"/>
              <a:t>When I was learning how to sail, Dad would often say to </a:t>
            </a:r>
          </a:p>
          <a:p>
            <a:pPr rtl="0"/>
            <a:r>
              <a:rPr lang="en-US" sz="1200" dirty="0" smtClean="0"/>
              <a:t>me, “Go ahead and take the boat out, but take a friend </a:t>
            </a:r>
          </a:p>
          <a:p>
            <a:pPr rtl="0"/>
            <a:r>
              <a:rPr lang="en-US" sz="1200" dirty="0" smtClean="0"/>
              <a:t>with you.”</a:t>
            </a:r>
          </a:p>
          <a:p>
            <a:pPr rtl="0"/>
            <a:endParaRPr lang="en-US" sz="1200" dirty="0" smtClean="0"/>
          </a:p>
          <a:p>
            <a:pPr rtl="0"/>
            <a:r>
              <a:rPr lang="en-US" sz="1200" dirty="0" smtClean="0"/>
              <a:t>A forty-two-foot sailboat on a body of water the size of Lake </a:t>
            </a:r>
          </a:p>
          <a:p>
            <a:pPr rtl="0"/>
            <a:r>
              <a:rPr lang="en-US" sz="1200" dirty="0" smtClean="0"/>
              <a:t>Michigan is a big responsibility. But I’d find a junior high </a:t>
            </a:r>
          </a:p>
          <a:p>
            <a:pPr rtl="0"/>
            <a:r>
              <a:rPr lang="en-US" sz="1200" dirty="0" smtClean="0"/>
              <a:t>friend, and we’d sail past the breakwater, hoist the sails, and </a:t>
            </a:r>
          </a:p>
          <a:p>
            <a:pPr rtl="0"/>
            <a:r>
              <a:rPr lang="en-US" sz="1200" dirty="0" smtClean="0"/>
              <a:t>head out to open water. </a:t>
            </a:r>
          </a:p>
          <a:p>
            <a:pPr rtl="0"/>
            <a:endParaRPr lang="en-US" sz="1200" dirty="0" smtClean="0"/>
          </a:p>
          <a:p>
            <a:pPr rtl="0"/>
            <a:r>
              <a:rPr lang="en-US" sz="1200" dirty="0" smtClean="0"/>
              <a:t>If I saw any cloud formation coming our way or the wind </a:t>
            </a:r>
          </a:p>
          <a:p>
            <a:pPr rtl="0"/>
            <a:r>
              <a:rPr lang="en-US" sz="1200" dirty="0" smtClean="0"/>
              <a:t>seemed to be piping up, I’d head back toward shore, take </a:t>
            </a:r>
          </a:p>
          <a:p>
            <a:pPr rtl="0"/>
            <a:r>
              <a:rPr lang="en-US" sz="1200" dirty="0" smtClean="0"/>
              <a:t>the sails down, and regain my normal breathing pattern </a:t>
            </a:r>
          </a:p>
          <a:p>
            <a:pPr rtl="0"/>
            <a:r>
              <a:rPr lang="en-US" sz="1200" dirty="0" smtClean="0"/>
              <a:t>only when we were safely tied up in the slip. </a:t>
            </a:r>
          </a:p>
          <a:p>
            <a:pPr rtl="0"/>
            <a:endParaRPr lang="en-US" sz="1200" dirty="0" smtClean="0"/>
          </a:p>
          <a:p>
            <a:pPr rtl="0"/>
            <a:r>
              <a:rPr lang="en-US" sz="1200" dirty="0" smtClean="0"/>
              <a:t>Most of the time it was fun having a friend along, but in a </a:t>
            </a:r>
          </a:p>
          <a:p>
            <a:pPr rtl="0"/>
            <a:r>
              <a:rPr lang="en-US" sz="1200" dirty="0" smtClean="0"/>
              <a:t>storm I knew the kid wouldn’t be much help.</a:t>
            </a:r>
          </a:p>
          <a:p>
            <a:pPr rtl="0"/>
            <a:endParaRPr lang="en-US" sz="1200" dirty="0" smtClean="0"/>
          </a:p>
          <a:p>
            <a:pPr rtl="0"/>
            <a:r>
              <a:rPr lang="en-US" sz="1200" dirty="0" smtClean="0"/>
              <a:t>Other times my dad would come home from work and we’d </a:t>
            </a:r>
          </a:p>
          <a:p>
            <a:pPr rtl="0"/>
            <a:r>
              <a:rPr lang="en-US" sz="1200" dirty="0" smtClean="0"/>
              <a:t>take the boat out together. When I was sailing with my dad, </a:t>
            </a:r>
          </a:p>
          <a:p>
            <a:pPr rtl="0"/>
            <a:r>
              <a:rPr lang="en-US" sz="1200" dirty="0" smtClean="0"/>
              <a:t>I’d actually look for cloud formations and hope for heavy air. </a:t>
            </a:r>
          </a:p>
          <a:p>
            <a:pPr rtl="0"/>
            <a:r>
              <a:rPr lang="en-US" sz="1200" dirty="0" smtClean="0"/>
              <a:t>I loved the feel of the strong winds and huge waves when </a:t>
            </a:r>
          </a:p>
          <a:p>
            <a:pPr rtl="0"/>
            <a:r>
              <a:rPr lang="en-US" sz="1200" dirty="0" smtClean="0"/>
              <a:t>I was with him.</a:t>
            </a:r>
          </a:p>
          <a:p>
            <a:pPr rtl="0"/>
            <a:endParaRPr lang="en-US" sz="1200" dirty="0" smtClean="0"/>
          </a:p>
          <a:p>
            <a:pPr rtl="0"/>
            <a:r>
              <a:rPr lang="en-US" sz="1200" dirty="0" smtClean="0"/>
              <a:t>My dad had sailed across the Atlantic Ocean. He had </a:t>
            </a:r>
          </a:p>
          <a:p>
            <a:pPr rtl="0"/>
            <a:r>
              <a:rPr lang="en-US" sz="1200" dirty="0" smtClean="0"/>
              <a:t>endured five days of sailing through a hurricane. He was a </a:t>
            </a:r>
          </a:p>
          <a:p>
            <a:pPr rtl="0"/>
            <a:r>
              <a:rPr lang="en-US" sz="1200" dirty="0" smtClean="0"/>
              <a:t>veteran, and I was confident </a:t>
            </a:r>
            <a:r>
              <a:rPr lang="en-US" sz="1200" kern="1200" dirty="0" smtClean="0">
                <a:solidFill>
                  <a:schemeClr val="tx1"/>
                </a:solidFill>
                <a:latin typeface="+mn-lt"/>
                <a:ea typeface="+mn-ea"/>
                <a:cs typeface="+mn-cs"/>
              </a:rPr>
              <a:t>he would be able to handle </a:t>
            </a:r>
          </a:p>
          <a:p>
            <a:pPr rtl="0"/>
            <a:r>
              <a:rPr lang="en-US" sz="1200" kern="1200" dirty="0" smtClean="0">
                <a:solidFill>
                  <a:schemeClr val="tx1"/>
                </a:solidFill>
                <a:latin typeface="+mn-lt"/>
                <a:ea typeface="+mn-ea"/>
                <a:cs typeface="+mn-cs"/>
              </a:rPr>
              <a:t>anything Lake Michigan could throw at us.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Everything changed when my dad was on board.</a:t>
            </a:r>
          </a:p>
          <a:p>
            <a:pPr lvl="1"/>
            <a:r>
              <a:rPr lang="en-US" dirty="0" smtClean="0"/>
              <a:t> </a:t>
            </a:r>
          </a:p>
          <a:p>
            <a:r>
              <a:rPr lang="en-US" b="0" i="0" u="none" strike="noStrike" baseline="0" dirty="0" smtClean="0"/>
              <a:t>-----</a:t>
            </a:r>
          </a:p>
          <a:p>
            <a:endParaRPr lang="en-US" b="0" i="0" u="none" strike="noStrike" baseline="0" dirty="0" smtClean="0"/>
          </a:p>
          <a:p>
            <a:r>
              <a:rPr lang="en-US" b="0" i="0" u="none" strike="noStrike" baseline="0" dirty="0" smtClean="0"/>
              <a:t>Larson, C. B., &amp; Ten </a:t>
            </a:r>
            <a:r>
              <a:rPr lang="en-US" b="0" i="0" u="none" strike="noStrike" baseline="0" dirty="0" err="1" smtClean="0"/>
              <a:t>Elshof</a:t>
            </a:r>
            <a:r>
              <a:rPr lang="en-US" b="0" i="0" u="none" strike="noStrike" baseline="0" dirty="0" smtClean="0"/>
              <a:t>, P. (2008). </a:t>
            </a:r>
            <a:r>
              <a:rPr lang="en-US" b="0" i="1" u="none" strike="noStrike" baseline="0" dirty="0" smtClean="0"/>
              <a:t>1001 illustrations </a:t>
            </a:r>
          </a:p>
          <a:p>
            <a:r>
              <a:rPr lang="en-US" b="0" i="1" u="none" strike="noStrike" baseline="0" dirty="0" smtClean="0"/>
              <a:t>that connect</a:t>
            </a:r>
            <a:r>
              <a:rPr lang="en-US" b="0" i="0" u="none" strike="noStrike" baseline="0" dirty="0" smtClean="0"/>
              <a:t> (pp. 301–302). Grand Rapids, MI: Zondervan </a:t>
            </a:r>
          </a:p>
          <a:p>
            <a:r>
              <a:rPr lang="en-US" b="0" i="0" u="none" strike="noStrike" baseline="0" dirty="0" smtClean="0"/>
              <a:t>Publishing House.</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60</a:t>
            </a:fld>
            <a:endParaRPr lang="en-US"/>
          </a:p>
        </p:txBody>
      </p:sp>
    </p:spTree>
    <p:extLst>
      <p:ext uri="{BB962C8B-B14F-4D97-AF65-F5344CB8AC3E}">
        <p14:creationId xmlns:p14="http://schemas.microsoft.com/office/powerpoint/2010/main" val="167443243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8:15</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61</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8:15</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62</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Again, </a:t>
            </a:r>
            <a:r>
              <a:rPr lang="en-US" dirty="0" err="1" smtClean="0"/>
              <a:t>Barnhouse</a:t>
            </a:r>
            <a:r>
              <a:rPr lang="en-US" dirty="0" smtClean="0"/>
              <a:t> writes:</a:t>
            </a:r>
          </a:p>
          <a:p>
            <a:endParaRPr lang="en-US" dirty="0" smtClean="0"/>
          </a:p>
          <a:p>
            <a:r>
              <a:rPr lang="en-US" dirty="0" smtClean="0"/>
              <a:t>“We cry ‘Abba, Father,’ the Holy</a:t>
            </a:r>
            <a:r>
              <a:rPr lang="en-US" baseline="0" dirty="0" smtClean="0"/>
              <a:t> Spirit Himself testifying </a:t>
            </a:r>
          </a:p>
          <a:p>
            <a:r>
              <a:rPr lang="en-US" baseline="0" dirty="0" smtClean="0"/>
              <a:t>along with our human spirit that we are the children of </a:t>
            </a:r>
          </a:p>
          <a:p>
            <a:r>
              <a:rPr lang="en-US" baseline="0" dirty="0" smtClean="0"/>
              <a:t>God....</a:t>
            </a:r>
          </a:p>
          <a:p>
            <a:endParaRPr lang="en-US" baseline="0" dirty="0" smtClean="0"/>
          </a:p>
          <a:p>
            <a:r>
              <a:rPr lang="en-US" baseline="0" dirty="0" smtClean="0"/>
              <a:t>“It must be understood that no spiritual experience is valid </a:t>
            </a:r>
          </a:p>
          <a:p>
            <a:r>
              <a:rPr lang="en-US" baseline="0" dirty="0" smtClean="0"/>
              <a:t>in itself. Every experience can be counterfeited, and, </a:t>
            </a:r>
          </a:p>
          <a:p>
            <a:r>
              <a:rPr lang="en-US" baseline="0" dirty="0" smtClean="0"/>
              <a:t>therefore, no experience is valid that is not solidly based </a:t>
            </a:r>
          </a:p>
          <a:p>
            <a:r>
              <a:rPr lang="en-US" baseline="0" dirty="0" smtClean="0"/>
              <a:t>in correct theology.</a:t>
            </a:r>
          </a:p>
          <a:p>
            <a:endParaRPr lang="en-US" baseline="0" dirty="0" smtClean="0"/>
          </a:p>
          <a:p>
            <a:r>
              <a:rPr lang="en-US" baseline="0" dirty="0" smtClean="0"/>
              <a:t>“It is disastrous to build one’s theology upon some </a:t>
            </a:r>
          </a:p>
          <a:p>
            <a:r>
              <a:rPr lang="en-US" baseline="0" dirty="0" smtClean="0"/>
              <a:t>experience; it is always necessary to explain our </a:t>
            </a:r>
          </a:p>
          <a:p>
            <a:r>
              <a:rPr lang="en-US" baseline="0" dirty="0" smtClean="0"/>
              <a:t>experience by the Word of God....</a:t>
            </a:r>
          </a:p>
          <a:p>
            <a:endParaRPr lang="en-US" baseline="0" dirty="0" smtClean="0"/>
          </a:p>
          <a:p>
            <a:r>
              <a:rPr lang="en-US" baseline="0" dirty="0" smtClean="0"/>
              <a:t>“It is possible to mistake the voice of Satan for the voice </a:t>
            </a:r>
          </a:p>
          <a:p>
            <a:r>
              <a:rPr lang="en-US" baseline="0" dirty="0" smtClean="0"/>
              <a:t>of God, and it is even more possible to mistake the voice </a:t>
            </a:r>
          </a:p>
          <a:p>
            <a:r>
              <a:rPr lang="en-US" baseline="0" dirty="0" smtClean="0"/>
              <a:t>of self for the voice of God. </a:t>
            </a:r>
          </a:p>
          <a:p>
            <a:endParaRPr lang="en-US" baseline="0" dirty="0" smtClean="0"/>
          </a:p>
          <a:p>
            <a:r>
              <a:rPr lang="en-US" baseline="0" dirty="0" smtClean="0"/>
              <a:t>“That is why we must always be willing to turn to the </a:t>
            </a:r>
          </a:p>
          <a:p>
            <a:r>
              <a:rPr lang="en-US" baseline="0" dirty="0" smtClean="0"/>
              <a:t>Word of God, why we must repudiate any voice that </a:t>
            </a:r>
          </a:p>
          <a:p>
            <a:r>
              <a:rPr lang="en-US" baseline="0" dirty="0" smtClean="0"/>
              <a:t>speaks contrary to the Word of God, and avoid any </a:t>
            </a:r>
          </a:p>
          <a:p>
            <a:r>
              <a:rPr lang="en-US" baseline="0" dirty="0" smtClean="0"/>
              <a:t>experience that is an end in itself.</a:t>
            </a:r>
          </a:p>
          <a:p>
            <a:endParaRPr lang="en-US" baseline="0" dirty="0" smtClean="0"/>
          </a:p>
          <a:p>
            <a:r>
              <a:rPr lang="en-US" baseline="0" dirty="0" smtClean="0"/>
              <a:t>“We want no ‘inner light’ experience, ‘divine voice’ </a:t>
            </a:r>
          </a:p>
          <a:p>
            <a:r>
              <a:rPr lang="en-US" baseline="0" dirty="0" smtClean="0"/>
              <a:t>experience; we want no ecstatic mysticism that feels </a:t>
            </a:r>
          </a:p>
          <a:p>
            <a:r>
              <a:rPr lang="en-US" baseline="0" dirty="0" smtClean="0"/>
              <a:t>rather than thinks. </a:t>
            </a:r>
          </a:p>
          <a:p>
            <a:endParaRPr lang="en-US" baseline="0" dirty="0" smtClean="0"/>
          </a:p>
          <a:p>
            <a:r>
              <a:rPr lang="en-US" baseline="0" dirty="0" smtClean="0"/>
              <a:t>“The certain fact of our reception as sons of God must be </a:t>
            </a:r>
          </a:p>
          <a:p>
            <a:r>
              <a:rPr lang="en-US" baseline="0" dirty="0" smtClean="0"/>
              <a:t>based, objectively, on the written Word of God, and then, </a:t>
            </a:r>
          </a:p>
          <a:p>
            <a:r>
              <a:rPr lang="en-US" baseline="0" dirty="0" smtClean="0"/>
              <a:t>subjectively, on the fact of the Holy Spirit’s joint witness </a:t>
            </a:r>
          </a:p>
          <a:p>
            <a:r>
              <a:rPr lang="en-US" baseline="0" dirty="0" smtClean="0"/>
              <a:t>with our spirit.”</a:t>
            </a:r>
          </a:p>
          <a:p>
            <a:endParaRPr lang="en-US" baseline="0" dirty="0" smtClean="0"/>
          </a:p>
          <a:p>
            <a:r>
              <a:rPr lang="en-US" baseline="0" dirty="0" smtClean="0"/>
              <a:t>For example, consider this misquote of 1 John 5:13 --</a:t>
            </a:r>
            <a:endParaRPr lang="en-US" dirty="0" smtClean="0"/>
          </a:p>
          <a:p>
            <a:endParaRPr lang="en-US" dirty="0" smtClean="0"/>
          </a:p>
          <a:p>
            <a:r>
              <a:rPr lang="en-US" dirty="0" smtClean="0"/>
              <a:t>-----</a:t>
            </a:r>
          </a:p>
          <a:p>
            <a:endParaRPr lang="en-US" dirty="0" smtClean="0"/>
          </a:p>
          <a:p>
            <a:r>
              <a:rPr lang="en-US" dirty="0" err="1" smtClean="0"/>
              <a:t>Barnhouse</a:t>
            </a:r>
            <a:r>
              <a:rPr lang="en-US" dirty="0" smtClean="0"/>
              <a:t>,</a:t>
            </a:r>
            <a:r>
              <a:rPr lang="en-US" baseline="0" dirty="0" smtClean="0"/>
              <a:t> Donald Grey (1963). God’s Heirs (pp. 97-98). </a:t>
            </a:r>
          </a:p>
          <a:p>
            <a:r>
              <a:rPr lang="en-US" baseline="0" dirty="0" smtClean="0"/>
              <a:t>Grand Rapids, MI: Eerdmans.</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63</a:t>
            </a:fld>
            <a:endParaRPr lang="en-US"/>
          </a:p>
        </p:txBody>
      </p:sp>
    </p:spTree>
    <p:extLst>
      <p:ext uri="{BB962C8B-B14F-4D97-AF65-F5344CB8AC3E}">
        <p14:creationId xmlns:p14="http://schemas.microsoft.com/office/powerpoint/2010/main" val="64517893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What’s wrong with this verse?</a:t>
            </a:r>
          </a:p>
          <a:p>
            <a:endParaRPr lang="en-US" dirty="0" smtClean="0"/>
          </a:p>
          <a:p>
            <a:r>
              <a:rPr lang="en-US" dirty="0" smtClean="0"/>
              <a:t>In what way is it misquoted?</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64</a:t>
            </a:fld>
            <a:endParaRPr lang="en-US"/>
          </a:p>
        </p:txBody>
      </p:sp>
    </p:spTree>
    <p:extLst>
      <p:ext uri="{BB962C8B-B14F-4D97-AF65-F5344CB8AC3E}">
        <p14:creationId xmlns:p14="http://schemas.microsoft.com/office/powerpoint/2010/main" val="27715042"/>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problem is here:</a:t>
            </a:r>
          </a:p>
          <a:p>
            <a:endParaRPr lang="en-US" dirty="0" smtClean="0"/>
          </a:p>
          <a:p>
            <a:r>
              <a:rPr lang="en-US" dirty="0" smtClean="0"/>
              <a:t>John did NOT</a:t>
            </a:r>
            <a:r>
              <a:rPr lang="en-US" baseline="0" dirty="0" smtClean="0"/>
              <a:t> write the word “hope”,</a:t>
            </a:r>
          </a:p>
          <a:p>
            <a:endParaRPr lang="en-US" baseline="0" dirty="0" smtClean="0"/>
          </a:p>
          <a:p>
            <a:r>
              <a:rPr lang="en-US" baseline="0" dirty="0" smtClean="0"/>
              <a:t>And, he did NOT write the word “will”.</a:t>
            </a:r>
          </a:p>
          <a:p>
            <a:endParaRPr lang="en-US" baseline="0" dirty="0" smtClean="0"/>
          </a:p>
          <a:p>
            <a:r>
              <a:rPr lang="en-US" baseline="0" dirty="0" smtClean="0"/>
              <a:t>What John actually wrote is:</a:t>
            </a:r>
            <a:endParaRPr lang="en-US" dirty="0" smtClean="0"/>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65</a:t>
            </a:fld>
            <a:endParaRPr lang="en-US"/>
          </a:p>
        </p:txBody>
      </p:sp>
    </p:spTree>
    <p:extLst>
      <p:ext uri="{BB962C8B-B14F-4D97-AF65-F5344CB8AC3E}">
        <p14:creationId xmlns:p14="http://schemas.microsoft.com/office/powerpoint/2010/main" val="27715042"/>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“Know”, not “hope”.</a:t>
            </a:r>
          </a:p>
          <a:p>
            <a:endParaRPr lang="en-US" dirty="0" smtClean="0"/>
          </a:p>
          <a:p>
            <a:r>
              <a:rPr lang="en-US" dirty="0" smtClean="0"/>
              <a:t>“Have”, not “will have”.</a:t>
            </a:r>
          </a:p>
          <a:p>
            <a:endParaRPr lang="en-US" dirty="0" smtClean="0"/>
          </a:p>
          <a:p>
            <a:r>
              <a:rPr lang="en-US" dirty="0" err="1" smtClean="0"/>
              <a:t>Barnhouse</a:t>
            </a:r>
            <a:r>
              <a:rPr lang="en-US" dirty="0" smtClean="0"/>
              <a:t> continues:</a:t>
            </a:r>
          </a:p>
          <a:p>
            <a:endParaRPr lang="en-US" dirty="0" smtClean="0"/>
          </a:p>
          <a:p>
            <a:r>
              <a:rPr lang="en-US" dirty="0" smtClean="0"/>
              <a:t>“Someone may wonder if there is such an important </a:t>
            </a:r>
          </a:p>
          <a:p>
            <a:r>
              <a:rPr lang="en-US" dirty="0" smtClean="0"/>
              <a:t>difference in the two statements.</a:t>
            </a:r>
          </a:p>
          <a:p>
            <a:endParaRPr lang="en-US" dirty="0" smtClean="0"/>
          </a:p>
          <a:p>
            <a:r>
              <a:rPr lang="en-US" dirty="0" smtClean="0"/>
              <a:t>“That [you] may HOPE that [you] WILL have eternal life,</a:t>
            </a:r>
          </a:p>
          <a:p>
            <a:endParaRPr lang="en-US" dirty="0" smtClean="0"/>
          </a:p>
          <a:p>
            <a:r>
              <a:rPr lang="en-US" dirty="0" smtClean="0"/>
              <a:t>“and,</a:t>
            </a:r>
          </a:p>
          <a:p>
            <a:endParaRPr lang="en-US" dirty="0" smtClean="0"/>
          </a:p>
          <a:p>
            <a:r>
              <a:rPr lang="en-US" dirty="0" smtClean="0"/>
              <a:t>“That [you] may KNOW that [you] HAVE eternal life –</a:t>
            </a:r>
          </a:p>
          <a:p>
            <a:endParaRPr lang="en-US" dirty="0" smtClean="0"/>
          </a:p>
          <a:p>
            <a:r>
              <a:rPr lang="en-US" dirty="0" smtClean="0"/>
              <a:t>“are these not approximately the same? </a:t>
            </a:r>
          </a:p>
          <a:p>
            <a:endParaRPr lang="en-US" dirty="0" smtClean="0"/>
          </a:p>
          <a:p>
            <a:r>
              <a:rPr lang="en-US" dirty="0" smtClean="0"/>
              <a:t>“They are as opposite as despair and confidence. They are </a:t>
            </a:r>
          </a:p>
          <a:p>
            <a:r>
              <a:rPr lang="en-US" dirty="0" smtClean="0"/>
              <a:t>as removed the one from the other as clinging to a raft in </a:t>
            </a:r>
          </a:p>
          <a:p>
            <a:r>
              <a:rPr lang="en-US" dirty="0" smtClean="0"/>
              <a:t>mid-ocean is different from riding first class in a great </a:t>
            </a:r>
          </a:p>
          <a:p>
            <a:r>
              <a:rPr lang="en-US" dirty="0" smtClean="0"/>
              <a:t>ocean liner.”</a:t>
            </a:r>
          </a:p>
          <a:p>
            <a:endParaRPr lang="en-US" dirty="0" smtClean="0"/>
          </a:p>
          <a:p>
            <a:r>
              <a:rPr lang="en-US" dirty="0" smtClean="0"/>
              <a:t>-----</a:t>
            </a:r>
          </a:p>
          <a:p>
            <a:endParaRPr lang="en-US" dirty="0" smtClean="0"/>
          </a:p>
          <a:p>
            <a:r>
              <a:rPr lang="en-US" dirty="0" err="1" smtClean="0"/>
              <a:t>Barnhouse</a:t>
            </a:r>
            <a:r>
              <a:rPr lang="en-US" dirty="0" smtClean="0"/>
              <a:t>,</a:t>
            </a:r>
            <a:r>
              <a:rPr lang="en-US" baseline="0" dirty="0" smtClean="0"/>
              <a:t> Donald Grey (1963). God’s Heirs (pp. 98-99). </a:t>
            </a:r>
          </a:p>
          <a:p>
            <a:r>
              <a:rPr lang="en-US" baseline="0" dirty="0" smtClean="0"/>
              <a:t>Grand Rapids, MI: Eerdmans.</a:t>
            </a:r>
            <a:endParaRPr lang="en-US" dirty="0" smtClean="0"/>
          </a:p>
          <a:p>
            <a:endParaRPr lang="en-US" dirty="0" smtClean="0"/>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66</a:t>
            </a:fld>
            <a:endParaRPr lang="en-US"/>
          </a:p>
        </p:txBody>
      </p:sp>
    </p:spTree>
    <p:extLst>
      <p:ext uri="{BB962C8B-B14F-4D97-AF65-F5344CB8AC3E}">
        <p14:creationId xmlns:p14="http://schemas.microsoft.com/office/powerpoint/2010/main" val="408302402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“Come with me to an underpass just outside of the freight </a:t>
            </a:r>
          </a:p>
          <a:p>
            <a:r>
              <a:rPr lang="en-US" dirty="0" smtClean="0"/>
              <a:t>yards of one of our great railroad centers. Here are two or </a:t>
            </a:r>
          </a:p>
          <a:p>
            <a:r>
              <a:rPr lang="en-US" dirty="0" smtClean="0"/>
              <a:t>three men, hoboes, vagabonds, tramps.</a:t>
            </a:r>
          </a:p>
          <a:p>
            <a:endParaRPr lang="en-US" dirty="0" smtClean="0"/>
          </a:p>
          <a:p>
            <a:r>
              <a:rPr lang="en-US" dirty="0" smtClean="0"/>
              <a:t>“One of them says, ‘I hope that I will have a million </a:t>
            </a:r>
          </a:p>
          <a:p>
            <a:r>
              <a:rPr lang="en-US" dirty="0" smtClean="0"/>
              <a:t>dollars.’</a:t>
            </a:r>
          </a:p>
          <a:p>
            <a:endParaRPr lang="en-US" dirty="0" smtClean="0"/>
          </a:p>
          <a:p>
            <a:r>
              <a:rPr lang="en-US" dirty="0" smtClean="0"/>
              <a:t>“Another says, ‘I hope that I will have two million dollars.’</a:t>
            </a:r>
          </a:p>
          <a:p>
            <a:endParaRPr lang="en-US" dirty="0" smtClean="0"/>
          </a:p>
          <a:p>
            <a:r>
              <a:rPr lang="en-US" dirty="0" smtClean="0"/>
              <a:t>“A third says, ‘I hope that I will have ten million dollars.’</a:t>
            </a:r>
          </a:p>
          <a:p>
            <a:endParaRPr lang="en-US" dirty="0" smtClean="0"/>
          </a:p>
          <a:p>
            <a:r>
              <a:rPr lang="en-US" dirty="0" smtClean="0"/>
              <a:t>“And, the total assets of the three amount to forty-three </a:t>
            </a:r>
          </a:p>
          <a:p>
            <a:r>
              <a:rPr lang="en-US" dirty="0" smtClean="0"/>
              <a:t>cents!</a:t>
            </a:r>
          </a:p>
          <a:p>
            <a:endParaRPr lang="en-US" dirty="0" smtClean="0"/>
          </a:p>
          <a:p>
            <a:r>
              <a:rPr lang="en-US" dirty="0" smtClean="0"/>
              <a:t>“Now, go with me to the paneled board room of one of </a:t>
            </a:r>
          </a:p>
          <a:p>
            <a:r>
              <a:rPr lang="en-US" dirty="0" smtClean="0"/>
              <a:t>New York’s great banks. Here are several captains of </a:t>
            </a:r>
          </a:p>
          <a:p>
            <a:r>
              <a:rPr lang="en-US" dirty="0" smtClean="0"/>
              <a:t>industry. One explains that the expansion of our economy </a:t>
            </a:r>
          </a:p>
          <a:p>
            <a:r>
              <a:rPr lang="en-US" dirty="0" smtClean="0"/>
              <a:t>calls for the expenditure of sixty million dollars to build a </a:t>
            </a:r>
          </a:p>
          <a:p>
            <a:r>
              <a:rPr lang="en-US" dirty="0" smtClean="0"/>
              <a:t>new chemical plant.</a:t>
            </a:r>
          </a:p>
          <a:p>
            <a:endParaRPr lang="en-US" dirty="0" smtClean="0"/>
          </a:p>
          <a:p>
            <a:r>
              <a:rPr lang="en-US" dirty="0" smtClean="0"/>
              <a:t>“A Du Pont says that he will put up fifteen million dollars.</a:t>
            </a:r>
          </a:p>
          <a:p>
            <a:endParaRPr lang="en-US" dirty="0" smtClean="0"/>
          </a:p>
          <a:p>
            <a:r>
              <a:rPr lang="en-US" dirty="0" smtClean="0"/>
              <a:t>“A Rockefeller agrees to duplicate this sum.</a:t>
            </a:r>
          </a:p>
          <a:p>
            <a:endParaRPr lang="en-US" dirty="0" smtClean="0"/>
          </a:p>
          <a:p>
            <a:r>
              <a:rPr lang="en-US" dirty="0" smtClean="0"/>
              <a:t>“A Ford and a Mellon nod their agreement and the matter </a:t>
            </a:r>
          </a:p>
          <a:p>
            <a:r>
              <a:rPr lang="en-US" dirty="0" smtClean="0"/>
              <a:t>is settled.</a:t>
            </a:r>
          </a:p>
          <a:p>
            <a:endParaRPr lang="en-US" dirty="0" smtClean="0"/>
          </a:p>
          <a:p>
            <a:r>
              <a:rPr lang="en-US" dirty="0" smtClean="0"/>
              <a:t>But you ask, “Gentlemen:</a:t>
            </a:r>
            <a:r>
              <a:rPr lang="en-US" baseline="0" dirty="0" smtClean="0"/>
              <a:t> Do you really have money like </a:t>
            </a:r>
          </a:p>
          <a:p>
            <a:r>
              <a:rPr lang="en-US" baseline="0" dirty="0" smtClean="0"/>
              <a:t>that?”</a:t>
            </a:r>
          </a:p>
          <a:p>
            <a:endParaRPr lang="en-US" baseline="0" dirty="0" smtClean="0"/>
          </a:p>
          <a:p>
            <a:r>
              <a:rPr lang="en-US" baseline="0" dirty="0" smtClean="0"/>
              <a:t>“They nod with assurance and say, ‘We know that we </a:t>
            </a:r>
          </a:p>
          <a:p>
            <a:r>
              <a:rPr lang="en-US" baseline="0" dirty="0" smtClean="0"/>
              <a:t>have it.’</a:t>
            </a:r>
          </a:p>
          <a:p>
            <a:endParaRPr lang="en-US" baseline="0" dirty="0" smtClean="0"/>
          </a:p>
          <a:p>
            <a:r>
              <a:rPr lang="en-US" baseline="0" dirty="0" smtClean="0"/>
              <a:t>“’You mean that you hope you will have it?’ we question.</a:t>
            </a:r>
          </a:p>
          <a:p>
            <a:endParaRPr lang="en-US" baseline="0" dirty="0" smtClean="0"/>
          </a:p>
          <a:p>
            <a:r>
              <a:rPr lang="en-US" baseline="0" dirty="0" smtClean="0"/>
              <a:t>“’No,’ they reply, ‘We know that we have it.’</a:t>
            </a:r>
          </a:p>
          <a:p>
            <a:endParaRPr lang="en-US" baseline="0" dirty="0" smtClean="0"/>
          </a:p>
          <a:p>
            <a:r>
              <a:rPr lang="en-US" baseline="0" dirty="0" smtClean="0"/>
              <a:t>“So, we conclude that the difference between a tramp and </a:t>
            </a:r>
          </a:p>
          <a:p>
            <a:r>
              <a:rPr lang="en-US" baseline="0" dirty="0" smtClean="0"/>
              <a:t>a multimillionaire is the difference between a </a:t>
            </a:r>
          </a:p>
          <a:p>
            <a:r>
              <a:rPr lang="en-US" baseline="0" dirty="0" smtClean="0"/>
              <a:t>PROFESSING Christian who HOPES that he WILL have </a:t>
            </a:r>
          </a:p>
          <a:p>
            <a:r>
              <a:rPr lang="en-US" baseline="0" dirty="0" smtClean="0"/>
              <a:t>eternal life, and a POSSESSING Christian who KNOWS </a:t>
            </a:r>
          </a:p>
          <a:p>
            <a:r>
              <a:rPr lang="en-US" baseline="0" dirty="0" smtClean="0"/>
              <a:t>that he HAS eternal life.”</a:t>
            </a:r>
            <a:endParaRPr lang="en-US" dirty="0" smtClean="0"/>
          </a:p>
          <a:p>
            <a:endParaRPr lang="en-US" dirty="0" smtClean="0"/>
          </a:p>
          <a:p>
            <a:r>
              <a:rPr lang="en-US" dirty="0" smtClean="0"/>
              <a:t>-----</a:t>
            </a:r>
          </a:p>
          <a:p>
            <a:endParaRPr lang="en-US" dirty="0" smtClean="0"/>
          </a:p>
          <a:p>
            <a:r>
              <a:rPr lang="en-US" dirty="0" err="1" smtClean="0"/>
              <a:t>Barnhouse</a:t>
            </a:r>
            <a:r>
              <a:rPr lang="en-US" dirty="0" smtClean="0"/>
              <a:t>,</a:t>
            </a:r>
            <a:r>
              <a:rPr lang="en-US" baseline="0" dirty="0" smtClean="0"/>
              <a:t> Donald Grey (1963). God’s Heirs (p. 99). </a:t>
            </a:r>
          </a:p>
          <a:p>
            <a:r>
              <a:rPr lang="en-US" baseline="0" dirty="0" smtClean="0"/>
              <a:t>Grand Rapids, MI: Eerdmans.</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67</a:t>
            </a:fld>
            <a:endParaRPr lang="en-US"/>
          </a:p>
        </p:txBody>
      </p:sp>
    </p:spTree>
    <p:extLst>
      <p:ext uri="{BB962C8B-B14F-4D97-AF65-F5344CB8AC3E}">
        <p14:creationId xmlns:p14="http://schemas.microsoft.com/office/powerpoint/2010/main" val="64517893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phrase, “to </a:t>
            </a:r>
            <a:r>
              <a:rPr lang="en-US" dirty="0" err="1" smtClean="0"/>
              <a:t>Pneuma</a:t>
            </a:r>
            <a:r>
              <a:rPr lang="en-US" dirty="0" smtClean="0"/>
              <a:t> auto” means “The </a:t>
            </a:r>
            <a:r>
              <a:rPr lang="en-US" dirty="0" smtClean="0"/>
              <a:t>Spirit </a:t>
            </a:r>
            <a:r>
              <a:rPr lang="en-US" dirty="0" smtClean="0"/>
              <a:t>himself”.</a:t>
            </a:r>
          </a:p>
          <a:p>
            <a:endParaRPr lang="en-US" dirty="0" smtClean="0"/>
          </a:p>
          <a:p>
            <a:r>
              <a:rPr lang="en-US" dirty="0" smtClean="0"/>
              <a:t>The pronoun “auto”, meaning “himself” adds emphasis here.</a:t>
            </a:r>
          </a:p>
          <a:p>
            <a:endParaRPr lang="en-US" dirty="0" smtClean="0"/>
          </a:p>
          <a:p>
            <a:r>
              <a:rPr lang="en-US" dirty="0" smtClean="0"/>
              <a:t>If I say “I am going to the store”, it means just that:</a:t>
            </a:r>
            <a:r>
              <a:rPr lang="en-US" baseline="0" dirty="0" smtClean="0"/>
              <a:t> “I am </a:t>
            </a:r>
          </a:p>
          <a:p>
            <a:r>
              <a:rPr lang="en-US" baseline="0" dirty="0" smtClean="0"/>
              <a:t>going to the store”.</a:t>
            </a:r>
          </a:p>
          <a:p>
            <a:endParaRPr lang="en-US" baseline="0" dirty="0" smtClean="0"/>
          </a:p>
          <a:p>
            <a:r>
              <a:rPr lang="en-US" baseline="0" dirty="0" smtClean="0"/>
              <a:t>But, if I say, “I myself am going to the store”, it means </a:t>
            </a:r>
          </a:p>
          <a:p>
            <a:r>
              <a:rPr lang="en-US" baseline="0" dirty="0" smtClean="0"/>
              <a:t>that it is I in particular, and not somebody else, who is </a:t>
            </a:r>
          </a:p>
          <a:p>
            <a:r>
              <a:rPr lang="en-US" baseline="0" dirty="0" smtClean="0"/>
              <a:t>going to the store. </a:t>
            </a:r>
          </a:p>
          <a:p>
            <a:endParaRPr lang="en-US" baseline="0" dirty="0" smtClean="0"/>
          </a:p>
          <a:p>
            <a:r>
              <a:rPr lang="en-US" baseline="0" dirty="0" smtClean="0"/>
              <a:t>It is the Holy Spirit himself, and not some inferior entity, </a:t>
            </a:r>
          </a:p>
          <a:p>
            <a:r>
              <a:rPr lang="en-US" baseline="0" dirty="0" smtClean="0"/>
              <a:t>who testifies that we are the children of God.</a:t>
            </a:r>
          </a:p>
          <a:p>
            <a:endParaRPr lang="en-US" baseline="0" dirty="0" smtClean="0"/>
          </a:p>
          <a:p>
            <a:r>
              <a:rPr lang="en-US" baseline="0" dirty="0" smtClean="0"/>
              <a:t>This phrase, as such, is used in only one other place in the </a:t>
            </a:r>
          </a:p>
          <a:p>
            <a:r>
              <a:rPr lang="en-US" baseline="0" dirty="0" smtClean="0"/>
              <a:t>New Testament:</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68</a:t>
            </a:fld>
            <a:endParaRPr lang="en-US"/>
          </a:p>
        </p:txBody>
      </p:sp>
    </p:spTree>
    <p:extLst>
      <p:ext uri="{BB962C8B-B14F-4D97-AF65-F5344CB8AC3E}">
        <p14:creationId xmlns:p14="http://schemas.microsoft.com/office/powerpoint/2010/main" val="64517893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Spirit himself, not some other entity, intercedes for us.</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69</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owe the flesh nothing.</a:t>
            </a:r>
          </a:p>
          <a:p>
            <a:endParaRPr lang="en-US" dirty="0" smtClean="0"/>
          </a:p>
          <a:p>
            <a:r>
              <a:rPr lang="en-US" dirty="0" smtClean="0"/>
              <a:t>Whenever</a:t>
            </a:r>
            <a:r>
              <a:rPr lang="en-US" baseline="0" dirty="0" smtClean="0"/>
              <a:t> we encounter a dilemma in our lives, we face two</a:t>
            </a:r>
          </a:p>
          <a:p>
            <a:r>
              <a:rPr lang="en-US" baseline="0" dirty="0" smtClean="0"/>
              <a:t>related questions.</a:t>
            </a:r>
          </a:p>
          <a:p>
            <a:endParaRPr lang="en-US" baseline="0" dirty="0" smtClean="0"/>
          </a:p>
          <a:p>
            <a:r>
              <a:rPr lang="en-US" baseline="0" dirty="0" smtClean="0"/>
              <a:t>In 1991, James </a:t>
            </a:r>
            <a:r>
              <a:rPr lang="en-US" baseline="0" dirty="0" err="1" smtClean="0"/>
              <a:t>Boice</a:t>
            </a:r>
            <a:r>
              <a:rPr lang="en-US" baseline="0" dirty="0" smtClean="0"/>
              <a:t>, late Pastor of the Tenth </a:t>
            </a:r>
          </a:p>
          <a:p>
            <a:r>
              <a:rPr lang="en-US" baseline="0" dirty="0" smtClean="0"/>
              <a:t>Presbyterian Church in Philadelphia, wrote:</a:t>
            </a:r>
          </a:p>
          <a:p>
            <a:endParaRPr lang="en-US" baseline="0" dirty="0" smtClean="0"/>
          </a:p>
          <a:p>
            <a:r>
              <a:rPr lang="en-US" sz="1200" dirty="0" smtClean="0"/>
              <a:t>“Your specifics probably differ; the problem may be a job-</a:t>
            </a:r>
          </a:p>
          <a:p>
            <a:r>
              <a:rPr lang="en-US" sz="1200" dirty="0" smtClean="0"/>
              <a:t>related situation, a habit or sin needing to be overcome, </a:t>
            </a:r>
          </a:p>
          <a:p>
            <a:r>
              <a:rPr lang="en-US" sz="1200" dirty="0" smtClean="0"/>
              <a:t>some puzzling choice needing to be made. </a:t>
            </a:r>
          </a:p>
          <a:p>
            <a:endParaRPr lang="en-US" sz="1200" dirty="0" smtClean="0"/>
          </a:p>
          <a:p>
            <a:r>
              <a:rPr lang="en-US" sz="1200" dirty="0" smtClean="0"/>
              <a:t>“But the questions are the same. How can you do the </a:t>
            </a:r>
          </a:p>
          <a:p>
            <a:r>
              <a:rPr lang="en-US" sz="1200" dirty="0" smtClean="0"/>
              <a:t>right thing in your particularly difficult situation? And why </a:t>
            </a:r>
          </a:p>
          <a:p>
            <a:r>
              <a:rPr lang="en-US" sz="1200" dirty="0" smtClean="0"/>
              <a:t>doesn’t God intervene in some way to work your problem </a:t>
            </a:r>
          </a:p>
          <a:p>
            <a:r>
              <a:rPr lang="en-US" sz="1200" dirty="0" smtClean="0"/>
              <a:t>out?</a:t>
            </a:r>
          </a:p>
          <a:p>
            <a:endParaRPr lang="en-US" sz="1200" dirty="0" smtClean="0"/>
          </a:p>
          <a:p>
            <a:pPr rtl="0"/>
            <a:r>
              <a:rPr lang="en-US" sz="1200" b="0" dirty="0" smtClean="0"/>
              <a:t>“I want to suggest that the answers to those important </a:t>
            </a:r>
          </a:p>
          <a:p>
            <a:pPr rtl="0"/>
            <a:r>
              <a:rPr lang="en-US" sz="1200" b="0" dirty="0" smtClean="0"/>
              <a:t>questions are in the section of Romans 8 to which we come </a:t>
            </a:r>
          </a:p>
          <a:p>
            <a:pPr rtl="0"/>
            <a:r>
              <a:rPr lang="en-US" sz="1200" b="0" dirty="0" smtClean="0"/>
              <a:t>now, because in these verses Paul is talking about our </a:t>
            </a:r>
          </a:p>
          <a:p>
            <a:pPr rtl="0"/>
            <a:r>
              <a:rPr lang="en-US" sz="1200" b="0" dirty="0" smtClean="0"/>
              <a:t>obligation to do the right thing as Christian people. </a:t>
            </a:r>
          </a:p>
          <a:p>
            <a:pPr rtl="0"/>
            <a:endParaRPr lang="en-US" sz="1200" b="0" dirty="0" smtClean="0"/>
          </a:p>
          <a:p>
            <a:pPr rtl="0"/>
            <a:r>
              <a:rPr lang="en-US" sz="1200" b="0" dirty="0" smtClean="0"/>
              <a:t>“And he is implying—I am sure you will see this as we go </a:t>
            </a:r>
          </a:p>
          <a:p>
            <a:pPr rtl="0"/>
            <a:r>
              <a:rPr lang="en-US" sz="1200" b="0" dirty="0" smtClean="0"/>
              <a:t>on—that, as Christians, we not only have an obligation to </a:t>
            </a:r>
          </a:p>
          <a:p>
            <a:pPr rtl="0"/>
            <a:r>
              <a:rPr lang="en-US" sz="1200" b="0" dirty="0" smtClean="0"/>
              <a:t>live a holy life, doing the right things, but also the ability to </a:t>
            </a:r>
          </a:p>
          <a:p>
            <a:pPr rtl="0"/>
            <a:r>
              <a:rPr lang="en-US" sz="1200" b="0" dirty="0" smtClean="0"/>
              <a:t>live rightly. </a:t>
            </a:r>
          </a:p>
          <a:p>
            <a:pPr rtl="0"/>
            <a:endParaRPr lang="en-US" sz="1200" b="0" dirty="0" smtClean="0"/>
          </a:p>
          <a:p>
            <a:pPr rtl="0"/>
            <a:r>
              <a:rPr lang="en-US" sz="1200" b="0" dirty="0" smtClean="0"/>
              <a:t>“In fact, the obligation and ability are both grounded in the </a:t>
            </a:r>
          </a:p>
          <a:p>
            <a:pPr rtl="0"/>
            <a:r>
              <a:rPr lang="en-US" sz="1200" b="0" dirty="0" smtClean="0"/>
              <a:t>fact that we are Christians.</a:t>
            </a:r>
          </a:p>
          <a:p>
            <a:pPr rtl="0"/>
            <a:endParaRPr lang="en-US" sz="1200" b="0" dirty="0" smtClean="0"/>
          </a:p>
          <a:p>
            <a:pPr rtl="0"/>
            <a:r>
              <a:rPr lang="en-US" sz="1200" dirty="0" smtClean="0"/>
              <a:t>“The place to begin this analysis is not with Paul’s answer to </a:t>
            </a:r>
          </a:p>
          <a:p>
            <a:pPr rtl="0"/>
            <a:r>
              <a:rPr lang="en-US" sz="1200" dirty="0" smtClean="0"/>
              <a:t>how we are to live the Christian life, however, but by </a:t>
            </a:r>
          </a:p>
          <a:p>
            <a:pPr rtl="0"/>
            <a:r>
              <a:rPr lang="en-US" sz="1200" dirty="0" smtClean="0"/>
              <a:t>looking at a few of the inadequate approaches to </a:t>
            </a:r>
          </a:p>
          <a:p>
            <a:pPr rtl="0"/>
            <a:r>
              <a:rPr lang="en-US" sz="1200" dirty="0" smtClean="0"/>
              <a:t>sanctification that are often recommended in our day.</a:t>
            </a:r>
          </a:p>
          <a:p>
            <a:pPr rtl="0"/>
            <a:endParaRPr lang="en-US" sz="1200" dirty="0" smtClean="0"/>
          </a:p>
          <a:p>
            <a:pPr marL="0" indent="0" rtl="0">
              <a:buNone/>
            </a:pPr>
            <a:r>
              <a:rPr lang="en-US" sz="1200" i="0" dirty="0" smtClean="0"/>
              <a:t>“1. A method. In some circles what is recommended to </a:t>
            </a:r>
          </a:p>
          <a:p>
            <a:pPr marL="0" indent="0" rtl="0">
              <a:buNone/>
            </a:pPr>
            <a:r>
              <a:rPr lang="en-US" sz="1200" i="0" dirty="0" smtClean="0"/>
              <a:t>believers who are fighting against sin, trying to live the </a:t>
            </a:r>
          </a:p>
          <a:p>
            <a:pPr marL="0" indent="0" rtl="0">
              <a:buNone/>
            </a:pPr>
            <a:r>
              <a:rPr lang="en-US" sz="1200" i="0" dirty="0" smtClean="0"/>
              <a:t>Christian life, is a method. It may be a special approach to </a:t>
            </a:r>
          </a:p>
          <a:p>
            <a:pPr marL="0" indent="0" rtl="0">
              <a:buNone/>
            </a:pPr>
            <a:r>
              <a:rPr lang="en-US" sz="1200" i="0" dirty="0" smtClean="0"/>
              <a:t>prayer or Bible study. It may be a special way of ordering </a:t>
            </a:r>
          </a:p>
          <a:p>
            <a:pPr marL="0" indent="0" rtl="0">
              <a:buNone/>
            </a:pPr>
            <a:r>
              <a:rPr lang="en-US" sz="1200" i="0" dirty="0" smtClean="0"/>
              <a:t>one’s daily life, or something else.</a:t>
            </a:r>
          </a:p>
          <a:p>
            <a:pPr marL="228600" indent="-228600" rtl="0">
              <a:buAutoNum type="arabicPeriod"/>
            </a:pPr>
            <a:endParaRPr lang="en-US" sz="1200" i="0" dirty="0" smtClean="0"/>
          </a:p>
          <a:p>
            <a:pPr rtl="0"/>
            <a:r>
              <a:rPr lang="en-US" sz="1200" i="0" dirty="0" smtClean="0"/>
              <a:t>“I do not want to be misunderstood at this point. Certain </a:t>
            </a:r>
          </a:p>
          <a:p>
            <a:pPr rtl="0"/>
            <a:r>
              <a:rPr lang="en-US" sz="1200" i="0" dirty="0" smtClean="0"/>
              <a:t>methods of organizing prayer, pursuing Bible study, and </a:t>
            </a:r>
          </a:p>
          <a:p>
            <a:pPr rtl="0"/>
            <a:r>
              <a:rPr lang="en-US" sz="1200" i="0" dirty="0" smtClean="0"/>
              <a:t>disciplining one’s daily life are not bad. They may, in fact, </a:t>
            </a:r>
          </a:p>
          <a:p>
            <a:pPr rtl="0"/>
            <a:r>
              <a:rPr lang="en-US" sz="1200" i="0" dirty="0" smtClean="0"/>
              <a:t>actually be quite good. </a:t>
            </a:r>
          </a:p>
          <a:p>
            <a:pPr rtl="0"/>
            <a:endParaRPr lang="en-US" sz="1200" i="0" dirty="0" smtClean="0"/>
          </a:p>
          <a:p>
            <a:pPr rtl="0"/>
            <a:r>
              <a:rPr lang="en-US" sz="1200" i="0" dirty="0" smtClean="0"/>
              <a:t>“There is nothing wrong with keeping a list of items to pray </a:t>
            </a:r>
          </a:p>
          <a:p>
            <a:pPr rtl="0"/>
            <a:r>
              <a:rPr lang="en-US" sz="1200" i="0" dirty="0" smtClean="0"/>
              <a:t>for, or proceeding regularly through some personal program </a:t>
            </a:r>
          </a:p>
          <a:p>
            <a:pPr rtl="0"/>
            <a:r>
              <a:rPr lang="en-US" sz="1200" i="0" dirty="0" smtClean="0"/>
              <a:t>of Bible study, or having certain times of the day or week </a:t>
            </a:r>
          </a:p>
          <a:p>
            <a:pPr rtl="0"/>
            <a:r>
              <a:rPr lang="en-US" sz="1200" i="0" dirty="0" smtClean="0"/>
              <a:t>that we devote to specific Christian activities. I regularly </a:t>
            </a:r>
          </a:p>
          <a:p>
            <a:pPr rtl="0"/>
            <a:r>
              <a:rPr lang="en-US" sz="1200" i="0" dirty="0" smtClean="0"/>
              <a:t>recommend such items, and others. </a:t>
            </a:r>
          </a:p>
          <a:p>
            <a:pPr rtl="0"/>
            <a:endParaRPr lang="en-US" sz="1200" i="0" dirty="0" smtClean="0"/>
          </a:p>
          <a:p>
            <a:pPr rtl="0"/>
            <a:r>
              <a:rPr lang="en-US" sz="1200" i="0" dirty="0" smtClean="0"/>
              <a:t>But what I want to say is that a method does not in itself </a:t>
            </a:r>
          </a:p>
          <a:p>
            <a:pPr rtl="0"/>
            <a:r>
              <a:rPr lang="en-US" sz="1200" i="0" dirty="0" smtClean="0"/>
              <a:t>guarantee sanctification or give us strength to do the right </a:t>
            </a:r>
          </a:p>
          <a:p>
            <a:pPr rtl="0"/>
            <a:r>
              <a:rPr lang="en-US" sz="1200" i="0" dirty="0" smtClean="0"/>
              <a:t>thing in some crisis....</a:t>
            </a:r>
          </a:p>
          <a:p>
            <a:pPr rtl="0"/>
            <a:endParaRPr lang="en-US" sz="1200" i="0" dirty="0" smtClean="0"/>
          </a:p>
          <a:p>
            <a:r>
              <a:rPr lang="en-US" sz="1200" i="0" dirty="0" smtClean="0"/>
              <a:t>“2. A formula. A second approach to godly living, which </a:t>
            </a:r>
          </a:p>
          <a:p>
            <a:r>
              <a:rPr lang="en-US" sz="1200" i="0" dirty="0" smtClean="0"/>
              <a:t>many recommend, is a formula. You have probably heard </a:t>
            </a:r>
          </a:p>
          <a:p>
            <a:r>
              <a:rPr lang="en-US" sz="1200" i="0" dirty="0" smtClean="0"/>
              <a:t>of some of them: “Let go and let God,” “Give Jesus control </a:t>
            </a:r>
          </a:p>
          <a:p>
            <a:r>
              <a:rPr lang="en-US" sz="1200" i="0" dirty="0" smtClean="0"/>
              <a:t>of your life,” “Let Christ have the throne,” or “Take it by </a:t>
            </a:r>
          </a:p>
          <a:p>
            <a:r>
              <a:rPr lang="en-US" sz="1200" i="0" dirty="0" smtClean="0"/>
              <a:t>faith.” </a:t>
            </a:r>
          </a:p>
          <a:p>
            <a:endParaRPr lang="en-US" sz="1200" i="0" dirty="0" smtClean="0"/>
          </a:p>
          <a:p>
            <a:r>
              <a:rPr lang="en-US" sz="1200" i="0" dirty="0" smtClean="0"/>
              <a:t>“The appeal of formulas is that they are easy to grasp and </a:t>
            </a:r>
          </a:p>
          <a:p>
            <a:r>
              <a:rPr lang="en-US" sz="1200" i="0" dirty="0" smtClean="0"/>
              <a:t>for a time may seem to provide the solutions we are </a:t>
            </a:r>
          </a:p>
          <a:p>
            <a:r>
              <a:rPr lang="en-US" sz="1200" i="0" dirty="0" smtClean="0"/>
              <a:t>seeking. But they are too easy, too simple, and in the end </a:t>
            </a:r>
          </a:p>
          <a:p>
            <a:r>
              <a:rPr lang="en-US" sz="1200" i="0" dirty="0" smtClean="0"/>
              <a:t>they just do not work.... [or]</a:t>
            </a:r>
          </a:p>
          <a:p>
            <a:endParaRPr lang="en-US" i="0" dirty="0" smtClean="0"/>
          </a:p>
          <a:p>
            <a:r>
              <a:rPr lang="en-US" sz="1200" i="0" dirty="0" smtClean="0"/>
              <a:t>“3. An experience. Perhaps most common today is the </a:t>
            </a:r>
          </a:p>
          <a:p>
            <a:r>
              <a:rPr lang="en-US" sz="1200" i="0" dirty="0" smtClean="0"/>
              <a:t>recommendation that believers seek some life-transforming </a:t>
            </a:r>
          </a:p>
          <a:p>
            <a:r>
              <a:rPr lang="en-US" sz="1200" i="0" dirty="0" smtClean="0"/>
              <a:t>experience, often described as a ‘second blessing’ or </a:t>
            </a:r>
          </a:p>
          <a:p>
            <a:r>
              <a:rPr lang="en-US" sz="1200" i="0" dirty="0" smtClean="0"/>
              <a:t>‘second baptism of the Holy Spirit.’ </a:t>
            </a:r>
          </a:p>
          <a:p>
            <a:endParaRPr lang="en-US" sz="1200" i="0" dirty="0" smtClean="0"/>
          </a:p>
          <a:p>
            <a:r>
              <a:rPr lang="en-US" sz="1200" i="0" dirty="0" smtClean="0"/>
              <a:t>“This experience is supposed to mark a major advance in </a:t>
            </a:r>
          </a:p>
          <a:p>
            <a:r>
              <a:rPr lang="en-US" sz="1200" i="0" dirty="0" smtClean="0"/>
              <a:t>the Christian life, after which the discouragements and </a:t>
            </a:r>
          </a:p>
          <a:p>
            <a:r>
              <a:rPr lang="en-US" sz="1200" i="0" dirty="0" smtClean="0"/>
              <a:t>defeats of earlier days are replaced by a new experience </a:t>
            </a:r>
          </a:p>
          <a:p>
            <a:r>
              <a:rPr lang="en-US" sz="1200" i="0" dirty="0" smtClean="0"/>
              <a:t>of holiness, joy, and victory.</a:t>
            </a:r>
          </a:p>
          <a:p>
            <a:endParaRPr lang="en-US" sz="1200" i="0" dirty="0" smtClean="0"/>
          </a:p>
          <a:p>
            <a:r>
              <a:rPr lang="en-US" sz="1200" i="0" dirty="0" smtClean="0"/>
              <a:t>[MDJ – Method, Formula, Experience: none of these prove </a:t>
            </a:r>
          </a:p>
          <a:p>
            <a:r>
              <a:rPr lang="en-US" sz="1200" i="0" dirty="0" smtClean="0"/>
              <a:t>to be adequate.]</a:t>
            </a:r>
          </a:p>
          <a:p>
            <a:endParaRPr lang="en-US" i="0" dirty="0" smtClean="0"/>
          </a:p>
          <a:p>
            <a:r>
              <a:rPr lang="en-US" sz="1200" b="0" dirty="0" smtClean="0"/>
              <a:t>“What is the proper approach to sanctification, then? How </a:t>
            </a:r>
          </a:p>
          <a:p>
            <a:r>
              <a:rPr lang="en-US" sz="1200" b="0" dirty="0" smtClean="0"/>
              <a:t>are Christians to achieve victory over sin and grow in </a:t>
            </a:r>
          </a:p>
          <a:p>
            <a:r>
              <a:rPr lang="en-US" sz="1200" b="0" dirty="0" smtClean="0"/>
              <a:t>holiness? Paul gives the one and only adequate answer in </a:t>
            </a:r>
          </a:p>
          <a:p>
            <a:r>
              <a:rPr lang="en-US" sz="1200" b="0" dirty="0" smtClean="0"/>
              <a:t>these verses.</a:t>
            </a:r>
          </a:p>
          <a:p>
            <a:endParaRPr lang="en-US" i="0" dirty="0" smtClean="0"/>
          </a:p>
          <a:p>
            <a:r>
              <a:rPr lang="en-US" sz="1200" dirty="0" smtClean="0"/>
              <a:t>“Paul is arguing that Christians ‘have an obligation’ to live </a:t>
            </a:r>
          </a:p>
          <a:p>
            <a:r>
              <a:rPr lang="en-US" sz="1200" dirty="0" smtClean="0"/>
              <a:t>according to the Holy Spirit, rather than according to the </a:t>
            </a:r>
          </a:p>
          <a:p>
            <a:r>
              <a:rPr lang="en-US" sz="1200" dirty="0" smtClean="0"/>
              <a:t>sinful nature. </a:t>
            </a:r>
          </a:p>
          <a:p>
            <a:endParaRPr lang="en-US" sz="1200" dirty="0" smtClean="0"/>
          </a:p>
          <a:p>
            <a:r>
              <a:rPr lang="en-US" sz="1200" dirty="0" smtClean="0"/>
              <a:t>“And the reason for this, which he has just stated, is that </a:t>
            </a:r>
          </a:p>
          <a:p>
            <a:r>
              <a:rPr lang="en-US" sz="1200" dirty="0" smtClean="0"/>
              <a:t>the Holy Spirit has joined them to Jesus Christ so that: </a:t>
            </a:r>
          </a:p>
          <a:p>
            <a:endParaRPr lang="en-US" sz="1200" dirty="0" smtClean="0"/>
          </a:p>
          <a:p>
            <a:r>
              <a:rPr lang="en-US" sz="1200" dirty="0" smtClean="0"/>
              <a:t>“(1) they have been delivered from the wrath of God </a:t>
            </a:r>
          </a:p>
          <a:p>
            <a:r>
              <a:rPr lang="en-US" sz="1200" dirty="0" smtClean="0"/>
              <a:t>against them for their sin and been brought into an entirely </a:t>
            </a:r>
          </a:p>
          <a:p>
            <a:r>
              <a:rPr lang="en-US" sz="1200" dirty="0" smtClean="0"/>
              <a:t>new realm, the sphere of God’s rule in Christ; </a:t>
            </a:r>
          </a:p>
          <a:p>
            <a:endParaRPr lang="en-US" sz="1200" dirty="0" smtClean="0"/>
          </a:p>
          <a:p>
            <a:r>
              <a:rPr lang="en-US" sz="1200" dirty="0" smtClean="0"/>
              <a:t>“(2) they have been given a new nature, being made alive </a:t>
            </a:r>
          </a:p>
          <a:p>
            <a:r>
              <a:rPr lang="en-US" sz="1200" dirty="0" smtClean="0"/>
              <a:t>to spiritual things to which they were previously dead; and </a:t>
            </a:r>
          </a:p>
          <a:p>
            <a:endParaRPr lang="en-US" sz="1200" dirty="0" smtClean="0"/>
          </a:p>
          <a:p>
            <a:r>
              <a:rPr lang="en-US" sz="1200" dirty="0" smtClean="0"/>
              <a:t>“(3) they have been assured of an entirely new destiny in </a:t>
            </a:r>
          </a:p>
          <a:p>
            <a:r>
              <a:rPr lang="en-US" sz="1200" dirty="0" smtClean="0"/>
              <a:t>which not only will they live with God forever, but even their </a:t>
            </a:r>
          </a:p>
          <a:p>
            <a:r>
              <a:rPr lang="en-US" sz="1200" dirty="0" smtClean="0"/>
              <a:t>physical bodies will be resurrected. </a:t>
            </a:r>
          </a:p>
          <a:p>
            <a:endParaRPr lang="en-US" sz="1200" dirty="0" smtClean="0"/>
          </a:p>
          <a:p>
            <a:r>
              <a:rPr lang="en-US" sz="1200" dirty="0" smtClean="0"/>
              <a:t>“These are things God has done (or will do) for us. We </a:t>
            </a:r>
          </a:p>
          <a:p>
            <a:r>
              <a:rPr lang="en-US" sz="1200" dirty="0" smtClean="0"/>
              <a:t>have not done them for ourselves; indeed, we could not </a:t>
            </a:r>
          </a:p>
          <a:p>
            <a:r>
              <a:rPr lang="en-US" sz="1200" dirty="0" smtClean="0"/>
              <a:t>have. </a:t>
            </a:r>
          </a:p>
          <a:p>
            <a:endParaRPr lang="en-US" sz="1200" dirty="0" smtClean="0"/>
          </a:p>
          <a:p>
            <a:r>
              <a:rPr lang="en-US" sz="1200" dirty="0" smtClean="0"/>
              <a:t>“But, says Paul, because God has done them for us, ‘we </a:t>
            </a:r>
          </a:p>
          <a:p>
            <a:r>
              <a:rPr lang="en-US" sz="1200" dirty="0" smtClean="0"/>
              <a:t>have an obligation’ to live like God has lived. We must—</a:t>
            </a:r>
          </a:p>
          <a:p>
            <a:r>
              <a:rPr lang="en-US" sz="1200" dirty="0" smtClean="0"/>
              <a:t>it is an imperative—live for him.”</a:t>
            </a:r>
          </a:p>
          <a:p>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err="1" smtClean="0"/>
              <a:t>Boice</a:t>
            </a:r>
            <a:r>
              <a:rPr lang="en-US" b="0" i="0" u="none" strike="noStrike" baseline="0" dirty="0" smtClean="0"/>
              <a:t>, J. M. (1991–). </a:t>
            </a:r>
            <a:r>
              <a:rPr lang="en-US" b="0" i="1" u="none" strike="noStrike" baseline="0" dirty="0" smtClean="0"/>
              <a:t>Romans: The Reign of Grace</a:t>
            </a:r>
            <a:r>
              <a:rPr lang="en-US" b="0" i="0" u="none" strike="noStrike" baseline="0" dirty="0" smtClean="0"/>
              <a:t> (Vol. 2, </a:t>
            </a:r>
          </a:p>
          <a:p>
            <a:r>
              <a:rPr lang="en-US" b="0" i="0" u="none" strike="noStrike" baseline="0" dirty="0" smtClean="0"/>
              <a:t>pp. 822-824). Grand Rapids, MI: Baker Book House.</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a:t>
            </a:fld>
            <a:endParaRPr lang="en-US"/>
          </a:p>
        </p:txBody>
      </p:sp>
    </p:spTree>
    <p:extLst>
      <p:ext uri="{BB962C8B-B14F-4D97-AF65-F5344CB8AC3E}">
        <p14:creationId xmlns:p14="http://schemas.microsoft.com/office/powerpoint/2010/main" val="1712740642"/>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Symmartureo</a:t>
            </a:r>
            <a:r>
              <a:rPr lang="en-US" dirty="0" smtClean="0"/>
              <a:t> </a:t>
            </a:r>
            <a:r>
              <a:rPr lang="en-US" b="0" dirty="0" smtClean="0"/>
              <a:t>means </a:t>
            </a:r>
            <a:r>
              <a:rPr lang="en-US" sz="1200" b="0" dirty="0" smtClean="0"/>
              <a:t>t</a:t>
            </a:r>
            <a:r>
              <a:rPr lang="en-US" sz="1200" b="0" i="0" dirty="0" smtClean="0"/>
              <a:t>o provide supporting evidence by </a:t>
            </a:r>
          </a:p>
          <a:p>
            <a:r>
              <a:rPr lang="en-US" sz="1200" b="0" i="0" dirty="0" smtClean="0"/>
              <a:t>testifying; that is, to confirm, or to support by testimony.</a:t>
            </a:r>
          </a:p>
          <a:p>
            <a:endParaRPr lang="en-US" sz="1200" b="0" i="0" dirty="0" smtClean="0"/>
          </a:p>
          <a:p>
            <a:r>
              <a:rPr lang="en-US" sz="1200" b="0" i="0" dirty="0" smtClean="0"/>
              <a:t>This word is a combination</a:t>
            </a:r>
            <a:r>
              <a:rPr lang="en-US" sz="1200" b="0" i="0" baseline="0" dirty="0" smtClean="0"/>
              <a:t> of the preposition </a:t>
            </a:r>
            <a:r>
              <a:rPr lang="en-US" sz="1200" b="0" i="0" baseline="0" dirty="0" err="1" smtClean="0"/>
              <a:t>syn</a:t>
            </a:r>
            <a:r>
              <a:rPr lang="en-US" sz="1200" b="0" i="0" baseline="0" dirty="0" smtClean="0"/>
              <a:t>, meaning </a:t>
            </a:r>
          </a:p>
          <a:p>
            <a:r>
              <a:rPr lang="en-US" sz="1200" b="0" i="0" baseline="0" dirty="0" smtClean="0"/>
              <a:t>“with”, and </a:t>
            </a:r>
            <a:r>
              <a:rPr lang="en-US" sz="1200" b="0" i="0" baseline="0" dirty="0" err="1" smtClean="0"/>
              <a:t>martureo</a:t>
            </a:r>
            <a:r>
              <a:rPr lang="en-US" sz="1200" b="0" i="0" baseline="0" dirty="0" smtClean="0"/>
              <a:t> meaning “to bear witness”.</a:t>
            </a:r>
            <a:endParaRPr lang="en-US" b="0" i="0"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70</a:t>
            </a:fld>
            <a:endParaRPr lang="en-US"/>
          </a:p>
        </p:txBody>
      </p:sp>
    </p:spTree>
    <p:extLst>
      <p:ext uri="{BB962C8B-B14F-4D97-AF65-F5344CB8AC3E}">
        <p14:creationId xmlns:p14="http://schemas.microsoft.com/office/powerpoint/2010/main" val="64517893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71</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72</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Spirit Himself, “to </a:t>
            </a:r>
            <a:r>
              <a:rPr lang="en-US" dirty="0" err="1" smtClean="0"/>
              <a:t>Pneuma</a:t>
            </a:r>
            <a:r>
              <a:rPr lang="en-US" dirty="0" smtClean="0"/>
              <a:t> auto”</a:t>
            </a:r>
          </a:p>
          <a:p>
            <a:endParaRPr lang="en-US" dirty="0" smtClean="0"/>
          </a:p>
          <a:p>
            <a:r>
              <a:rPr lang="en-US" dirty="0" smtClean="0"/>
              <a:t>testifies with</a:t>
            </a:r>
          </a:p>
          <a:p>
            <a:endParaRPr lang="en-US" dirty="0" smtClean="0"/>
          </a:p>
          <a:p>
            <a:r>
              <a:rPr lang="en-US" dirty="0" smtClean="0"/>
              <a:t>our</a:t>
            </a:r>
            <a:r>
              <a:rPr lang="en-US" baseline="0" dirty="0" smtClean="0"/>
              <a:t> spirit “</a:t>
            </a:r>
            <a:r>
              <a:rPr lang="en-US" baseline="0" dirty="0" err="1" smtClean="0"/>
              <a:t>hemon</a:t>
            </a:r>
            <a:r>
              <a:rPr lang="en-US" baseline="0" dirty="0" smtClean="0"/>
              <a:t> to </a:t>
            </a:r>
            <a:r>
              <a:rPr lang="en-US" baseline="0" dirty="0" err="1" smtClean="0"/>
              <a:t>pneumati</a:t>
            </a:r>
            <a:r>
              <a:rPr lang="en-US" baseline="0" dirty="0" smtClean="0"/>
              <a:t>”</a:t>
            </a:r>
          </a:p>
          <a:p>
            <a:endParaRPr lang="en-US" baseline="0" dirty="0" smtClean="0"/>
          </a:p>
          <a:p>
            <a:r>
              <a:rPr lang="en-US" baseline="0" dirty="0" smtClean="0"/>
              <a:t>that we are the children of God.</a:t>
            </a:r>
          </a:p>
          <a:p>
            <a:endParaRPr lang="en-US" baseline="0" dirty="0" smtClean="0"/>
          </a:p>
          <a:p>
            <a:r>
              <a:rPr lang="en-US" baseline="0" dirty="0" smtClean="0"/>
              <a:t>In other words, the Holy Spirit, residing within us, confirms </a:t>
            </a:r>
          </a:p>
          <a:p>
            <a:r>
              <a:rPr lang="en-US" baseline="0" dirty="0" smtClean="0"/>
              <a:t>to our own spirits that we are, indeed, the children of God.</a:t>
            </a:r>
          </a:p>
          <a:p>
            <a:endParaRPr lang="en-US" baseline="0" dirty="0" smtClean="0"/>
          </a:p>
          <a:p>
            <a:r>
              <a:rPr lang="en-US" baseline="0" dirty="0" smtClean="0"/>
              <a:t>This phrase, as such, does not appear anywhere else in </a:t>
            </a:r>
          </a:p>
          <a:p>
            <a:r>
              <a:rPr lang="en-US" baseline="0" dirty="0" smtClean="0"/>
              <a:t>our Protestant Bibles. However, it does appear in the </a:t>
            </a:r>
          </a:p>
          <a:p>
            <a:r>
              <a:rPr lang="en-US" baseline="0" dirty="0" smtClean="0"/>
              <a:t>Catholic Bible, in the Apocrypha, at Wisdom of Solomon </a:t>
            </a:r>
          </a:p>
          <a:p>
            <a:r>
              <a:rPr lang="en-US" baseline="0" dirty="0" smtClean="0"/>
              <a:t>2:2-4, where the futility of life in the flesh is described:</a:t>
            </a:r>
          </a:p>
          <a:p>
            <a:endParaRPr lang="en-US" baseline="0" dirty="0" smtClean="0"/>
          </a:p>
          <a:p>
            <a:r>
              <a:rPr lang="en-US" baseline="0" dirty="0" smtClean="0"/>
              <a:t>-----</a:t>
            </a:r>
          </a:p>
          <a:p>
            <a:endParaRPr lang="en-US" baseline="0" dirty="0" smtClean="0"/>
          </a:p>
          <a:p>
            <a:r>
              <a:rPr lang="en-US" baseline="0" dirty="0" smtClean="0"/>
              <a:t>Note to self:</a:t>
            </a:r>
            <a:endParaRPr lang="en-US" dirty="0" smtClean="0"/>
          </a:p>
          <a:p>
            <a:endParaRPr lang="en-US" dirty="0" smtClean="0"/>
          </a:p>
          <a:p>
            <a:r>
              <a:rPr lang="en-US" dirty="0" err="1" smtClean="0"/>
              <a:t>hemon</a:t>
            </a:r>
            <a:r>
              <a:rPr lang="en-US" dirty="0" smtClean="0"/>
              <a:t> </a:t>
            </a:r>
            <a:r>
              <a:rPr lang="en-US" dirty="0" smtClean="0"/>
              <a:t>= our = plural genitive, but </a:t>
            </a:r>
          </a:p>
          <a:p>
            <a:r>
              <a:rPr lang="en-US" dirty="0" smtClean="0"/>
              <a:t>to </a:t>
            </a:r>
            <a:r>
              <a:rPr lang="en-US" dirty="0" err="1" smtClean="0"/>
              <a:t>pneumati</a:t>
            </a:r>
            <a:r>
              <a:rPr lang="en-US" dirty="0" smtClean="0"/>
              <a:t> = (the) spirit = singular dative.</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73</a:t>
            </a:fld>
            <a:endParaRPr lang="en-US"/>
          </a:p>
        </p:txBody>
      </p:sp>
    </p:spTree>
    <p:extLst>
      <p:ext uri="{BB962C8B-B14F-4D97-AF65-F5344CB8AC3E}">
        <p14:creationId xmlns:p14="http://schemas.microsoft.com/office/powerpoint/2010/main" val="64517893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the writer of this little book tells us; if we’re building all </a:t>
            </a:r>
          </a:p>
          <a:p>
            <a:r>
              <a:rPr lang="en-US" dirty="0" smtClean="0"/>
              <a:t>our hopes and dreams on what we’re able to attain here on</a:t>
            </a:r>
          </a:p>
          <a:p>
            <a:r>
              <a:rPr lang="en-US" dirty="0" smtClean="0"/>
              <a:t>Earth, we’re doomed to failure.</a:t>
            </a:r>
          </a:p>
          <a:p>
            <a:endParaRPr lang="en-US" dirty="0" smtClean="0"/>
          </a:p>
          <a:p>
            <a:r>
              <a:rPr lang="en-US" dirty="0" smtClean="0"/>
              <a:t>In Matthew 6:33, Jesus said, “</a:t>
            </a:r>
            <a:r>
              <a:rPr lang="en-US" sz="1200" dirty="0" smtClean="0"/>
              <a:t>But seek ye first the kingdom </a:t>
            </a:r>
          </a:p>
          <a:p>
            <a:r>
              <a:rPr lang="en-US" sz="1200" dirty="0" smtClean="0"/>
              <a:t>of God, and his righteousness; and all these things shall be </a:t>
            </a:r>
          </a:p>
          <a:p>
            <a:r>
              <a:rPr lang="en-US" sz="1200" dirty="0" smtClean="0"/>
              <a:t>added unto you.” (KJV).</a:t>
            </a:r>
            <a:r>
              <a:rPr lang="en-US" dirty="0" smtClean="0"/>
              <a:t> </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74</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teknon</a:t>
            </a:r>
            <a:r>
              <a:rPr lang="en-US" dirty="0" smtClean="0"/>
              <a:t> refers to those </a:t>
            </a:r>
            <a:r>
              <a:rPr lang="en-US" sz="1200" b="0" dirty="0" smtClean="0"/>
              <a:t>who have the </a:t>
            </a:r>
          </a:p>
          <a:p>
            <a:r>
              <a:rPr lang="en-US" sz="1200" b="0" dirty="0" smtClean="0"/>
              <a:t>characteristics of another being; that is,</a:t>
            </a:r>
            <a:r>
              <a:rPr lang="en-US" sz="1200" b="0" baseline="0" dirty="0" smtClean="0"/>
              <a:t> the children of </a:t>
            </a:r>
          </a:p>
          <a:p>
            <a:r>
              <a:rPr lang="en-US" sz="1200" b="0" baseline="0" dirty="0" smtClean="0"/>
              <a:t>someone.</a:t>
            </a:r>
          </a:p>
          <a:p>
            <a:endParaRPr lang="en-US" sz="1200" b="0" baseline="0" dirty="0" smtClean="0"/>
          </a:p>
          <a:p>
            <a:r>
              <a:rPr lang="en-US" sz="1200" b="0" baseline="0" dirty="0" smtClean="0"/>
              <a:t>And, more specifically in this case, to those who </a:t>
            </a:r>
            <a:r>
              <a:rPr lang="en-US" sz="1200" dirty="0" smtClean="0"/>
              <a:t>exhibit the </a:t>
            </a:r>
          </a:p>
          <a:p>
            <a:r>
              <a:rPr lang="en-US" sz="1200" dirty="0" smtClean="0"/>
              <a:t>characteristics of the transcendent entity</a:t>
            </a:r>
            <a:r>
              <a:rPr lang="en-US" sz="1200" baseline="0" dirty="0" smtClean="0"/>
              <a:t> who is God </a:t>
            </a:r>
          </a:p>
          <a:p>
            <a:r>
              <a:rPr lang="en-US" sz="1200" baseline="0" dirty="0" smtClean="0"/>
              <a:t>Himself.</a:t>
            </a:r>
            <a:r>
              <a:rPr lang="en-US" sz="1200" b="0" baseline="0" dirty="0" smtClean="0"/>
              <a:t> </a:t>
            </a:r>
          </a:p>
          <a:p>
            <a:endParaRPr lang="en-US" sz="1200" b="0" baseline="0" dirty="0" smtClean="0"/>
          </a:p>
          <a:p>
            <a:r>
              <a:rPr lang="en-US" sz="1200" b="0" baseline="0" dirty="0" smtClean="0"/>
              <a:t>That is, we are not merely called the children of God; we</a:t>
            </a:r>
          </a:p>
          <a:p>
            <a:r>
              <a:rPr lang="en-US" sz="1200" b="0" baseline="0" dirty="0" smtClean="0"/>
              <a:t>are actually beginning, more and more, to exhibit the very</a:t>
            </a:r>
          </a:p>
          <a:p>
            <a:r>
              <a:rPr lang="en-US" sz="1200" b="0" baseline="0" dirty="0" smtClean="0"/>
              <a:t>characteristics God Himself exhibits.</a:t>
            </a:r>
          </a:p>
          <a:p>
            <a:endParaRPr lang="en-US" sz="1200" b="0" baseline="0" dirty="0" smtClean="0"/>
          </a:p>
          <a:p>
            <a:r>
              <a:rPr lang="en-US" sz="1200" b="0" baseline="0" dirty="0" smtClean="0"/>
              <a:t>As God is merciful, we are becoming merciful.</a:t>
            </a:r>
          </a:p>
          <a:p>
            <a:endParaRPr lang="en-US" sz="1200" b="0" baseline="0" dirty="0" smtClean="0"/>
          </a:p>
          <a:p>
            <a:r>
              <a:rPr lang="en-US" sz="1200" b="0" baseline="0" dirty="0" smtClean="0"/>
              <a:t>As God is loving, we are becoming more and more loving.</a:t>
            </a:r>
          </a:p>
          <a:p>
            <a:endParaRPr lang="en-US" sz="1200" b="0" baseline="0" dirty="0" smtClean="0"/>
          </a:p>
          <a:p>
            <a:r>
              <a:rPr lang="en-US" sz="1200" b="0" baseline="0" dirty="0" smtClean="0"/>
              <a:t>As God is holy, we are becoming more and more holy.</a:t>
            </a:r>
          </a:p>
          <a:p>
            <a:endParaRPr lang="en-US" sz="1200" b="0" baseline="0" dirty="0" smtClean="0"/>
          </a:p>
          <a:p>
            <a:r>
              <a:rPr lang="en-US" sz="1200" b="0" baseline="0" dirty="0" smtClean="0"/>
              <a:t>In I John 3:2, we read, “</a:t>
            </a:r>
            <a:r>
              <a:rPr lang="en-US" sz="1200" dirty="0" smtClean="0"/>
              <a:t>Dear friends, now we are children </a:t>
            </a:r>
          </a:p>
          <a:p>
            <a:r>
              <a:rPr lang="en-US" sz="1200" dirty="0" smtClean="0"/>
              <a:t>of God, and what we will be has not yet been made known. </a:t>
            </a:r>
          </a:p>
          <a:p>
            <a:r>
              <a:rPr lang="en-US" sz="1200" dirty="0" smtClean="0"/>
              <a:t>But we know that when he appears, we shall be like him, </a:t>
            </a:r>
          </a:p>
          <a:p>
            <a:r>
              <a:rPr lang="en-US" sz="1200" dirty="0" smtClean="0"/>
              <a:t>for we shall see him as he is.” (NIV).</a:t>
            </a:r>
          </a:p>
          <a:p>
            <a:endParaRPr lang="en-US" sz="1200" b="0" baseline="0" dirty="0" smtClean="0"/>
          </a:p>
          <a:p>
            <a:r>
              <a:rPr lang="en-US" sz="1200" b="0" baseline="0" dirty="0" smtClean="0"/>
              <a:t>And, in Romans 8:29, we find, “</a:t>
            </a:r>
            <a:r>
              <a:rPr lang="en-US" sz="1200" dirty="0" smtClean="0"/>
              <a:t>For those God foreknew </a:t>
            </a:r>
          </a:p>
          <a:p>
            <a:r>
              <a:rPr lang="en-US" sz="1200" dirty="0" smtClean="0"/>
              <a:t>he also predestined to be conformed to the likeness of </a:t>
            </a:r>
          </a:p>
          <a:p>
            <a:r>
              <a:rPr lang="en-US" sz="1200" dirty="0" smtClean="0"/>
              <a:t>his Son, that he might be the firstborn among many </a:t>
            </a:r>
          </a:p>
          <a:p>
            <a:r>
              <a:rPr lang="en-US" sz="1200" dirty="0" smtClean="0"/>
              <a:t>brothers.”</a:t>
            </a:r>
          </a:p>
          <a:p>
            <a:endParaRPr lang="en-US" sz="1200" b="0" baseline="0" dirty="0" smtClean="0"/>
          </a:p>
          <a:p>
            <a:r>
              <a:rPr lang="en-US" sz="1200" b="0" baseline="0" dirty="0" err="1" smtClean="0"/>
              <a:t>Teknon</a:t>
            </a:r>
            <a:r>
              <a:rPr lang="en-US" sz="1200" b="0" baseline="0" dirty="0" smtClean="0"/>
              <a:t> is also used in this fashion in:</a:t>
            </a:r>
          </a:p>
          <a:p>
            <a:endParaRPr lang="en-US" b="0"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75</a:t>
            </a:fld>
            <a:endParaRPr lang="en-US"/>
          </a:p>
        </p:txBody>
      </p:sp>
    </p:spTree>
    <p:extLst>
      <p:ext uri="{BB962C8B-B14F-4D97-AF65-F5344CB8AC3E}">
        <p14:creationId xmlns:p14="http://schemas.microsoft.com/office/powerpoint/2010/main" val="645178931"/>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in:</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76</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baseline="0" dirty="0" err="1" smtClean="0"/>
              <a:t>ILLUS</a:t>
            </a:r>
            <a:r>
              <a:rPr lang="en-US" sz="1200" b="1" i="0" baseline="0" dirty="0" smtClean="0"/>
              <a:t>:</a:t>
            </a:r>
            <a:r>
              <a:rPr lang="en-US" sz="1200" b="0" i="0" baseline="0" dirty="0" smtClean="0"/>
              <a:t> David </a:t>
            </a:r>
            <a:r>
              <a:rPr lang="en-US" sz="1200" b="0" i="0" baseline="0" dirty="0" err="1" smtClean="0"/>
              <a:t>Slagel</a:t>
            </a:r>
            <a:r>
              <a:rPr lang="en-US" sz="1200" b="0" i="0" baseline="0" dirty="0" smtClean="0"/>
              <a:t>, of Lawrenceville, Georgia, says:</a:t>
            </a:r>
          </a:p>
          <a:p>
            <a:endParaRPr lang="en-US" sz="1200" b="0" i="0" baseline="0" dirty="0" smtClean="0"/>
          </a:p>
          <a:p>
            <a:pPr rtl="0"/>
            <a:r>
              <a:rPr lang="en-US" sz="1200" dirty="0" smtClean="0"/>
              <a:t>My twenty-one-month-old, who had just learned to say, </a:t>
            </a:r>
          </a:p>
          <a:p>
            <a:pPr rtl="0"/>
            <a:r>
              <a:rPr lang="en-US" sz="1200" dirty="0" smtClean="0"/>
              <a:t>“Daddy,” had been struggling with asthma and an ear </a:t>
            </a:r>
          </a:p>
          <a:p>
            <a:pPr rtl="0"/>
            <a:r>
              <a:rPr lang="en-US" sz="1200" dirty="0" smtClean="0"/>
              <a:t>infection for two weeks. He coughed and sneezed </a:t>
            </a:r>
          </a:p>
          <a:p>
            <a:pPr rtl="0"/>
            <a:r>
              <a:rPr lang="en-US" sz="1200" dirty="0" smtClean="0"/>
              <a:t>continually, and his nose ran like a faucet. </a:t>
            </a:r>
          </a:p>
          <a:p>
            <a:pPr rtl="0"/>
            <a:endParaRPr lang="en-US" sz="1200" dirty="0" smtClean="0"/>
          </a:p>
          <a:p>
            <a:pPr rtl="0"/>
            <a:r>
              <a:rPr lang="en-US" sz="1200" dirty="0" smtClean="0"/>
              <a:t>Each night when I came home, he ran to meet me at the </a:t>
            </a:r>
          </a:p>
          <a:p>
            <a:pPr rtl="0"/>
            <a:r>
              <a:rPr lang="en-US" sz="1200" dirty="0" smtClean="0"/>
              <a:t>door, smiling, coughing, nose running, yelling, </a:t>
            </a:r>
          </a:p>
          <a:p>
            <a:pPr rtl="0"/>
            <a:r>
              <a:rPr lang="en-US" sz="1200" dirty="0" smtClean="0"/>
              <a:t>“Daddy! Daddy!”</a:t>
            </a:r>
          </a:p>
          <a:p>
            <a:pPr rtl="0"/>
            <a:endParaRPr lang="en-US" sz="1200" dirty="0" smtClean="0"/>
          </a:p>
          <a:p>
            <a:pPr rtl="0"/>
            <a:r>
              <a:rPr lang="en-US" sz="1200" dirty="0" smtClean="0"/>
              <a:t>I was not repulsed by his runny nose or close-range</a:t>
            </a:r>
          </a:p>
          <a:p>
            <a:pPr rtl="0"/>
            <a:r>
              <a:rPr lang="en-US" sz="1200" dirty="0" smtClean="0"/>
              <a:t> sneezes in the least (he “slimed” every shirt I own!). </a:t>
            </a:r>
          </a:p>
          <a:p>
            <a:pPr rtl="0"/>
            <a:r>
              <a:rPr lang="en-US" sz="1200" dirty="0" smtClean="0"/>
              <a:t>I love him deeply and enjoy his love for me.</a:t>
            </a:r>
          </a:p>
          <a:p>
            <a:pPr rtl="0"/>
            <a:endParaRPr lang="en-US" sz="1200" dirty="0" smtClean="0"/>
          </a:p>
          <a:p>
            <a:pPr rtl="0"/>
            <a:r>
              <a:rPr lang="en-US" sz="1200" dirty="0" smtClean="0"/>
              <a:t>It does remind me, though, that when I am sick with sin, </a:t>
            </a:r>
          </a:p>
          <a:p>
            <a:pPr rtl="0"/>
            <a:r>
              <a:rPr lang="en-US" sz="1200" dirty="0" smtClean="0"/>
              <a:t>God loves me deeply and desires that I run to him as a </a:t>
            </a:r>
          </a:p>
          <a:p>
            <a:pPr rtl="0"/>
            <a:r>
              <a:rPr lang="en-US" sz="1200" dirty="0" smtClean="0"/>
              <a:t>son, crying, “Abba, Father.”</a:t>
            </a:r>
          </a:p>
          <a:p>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smtClean="0"/>
              <a:t>Larson, C. B., &amp; Ten </a:t>
            </a:r>
            <a:r>
              <a:rPr lang="en-US" b="0" i="0" u="none" strike="noStrike" baseline="0" dirty="0" err="1" smtClean="0"/>
              <a:t>Elshof</a:t>
            </a:r>
            <a:r>
              <a:rPr lang="en-US" b="0" i="0" u="none" strike="noStrike" baseline="0" dirty="0" smtClean="0"/>
              <a:t>, P. (2008). </a:t>
            </a:r>
            <a:r>
              <a:rPr lang="en-US" b="0" i="1" u="none" strike="noStrike" baseline="0" dirty="0" smtClean="0"/>
              <a:t>1001 illustrations </a:t>
            </a:r>
          </a:p>
          <a:p>
            <a:r>
              <a:rPr lang="en-US" b="0" i="1" u="none" strike="noStrike" baseline="0" dirty="0" smtClean="0"/>
              <a:t>that connect</a:t>
            </a:r>
            <a:r>
              <a:rPr lang="en-US" b="0" i="0" u="none" strike="noStrike" baseline="0" dirty="0" smtClean="0"/>
              <a:t> (p. 107). Grand Rapids, MI: Zondervan </a:t>
            </a:r>
          </a:p>
          <a:p>
            <a:r>
              <a:rPr lang="en-US" b="0" i="0" u="none" strike="noStrike" baseline="0" dirty="0" smtClean="0"/>
              <a:t>Publishing House.</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77</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8:16</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78</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8:16</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79</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Last week, in verse one, we noted that </a:t>
            </a:r>
            <a:r>
              <a:rPr lang="en-US" dirty="0" err="1" smtClean="0"/>
              <a:t>ara</a:t>
            </a:r>
            <a:r>
              <a:rPr lang="en-US" dirty="0" smtClean="0"/>
              <a:t> meant </a:t>
            </a:r>
          </a:p>
          <a:p>
            <a:r>
              <a:rPr lang="en-US" dirty="0" smtClean="0"/>
              <a:t>“therefore”.</a:t>
            </a:r>
          </a:p>
          <a:p>
            <a:endParaRPr lang="en-US" dirty="0" smtClean="0"/>
          </a:p>
          <a:p>
            <a:r>
              <a:rPr lang="en-US" dirty="0" smtClean="0"/>
              <a:t>Well, </a:t>
            </a:r>
            <a:r>
              <a:rPr lang="en-US" dirty="0" err="1" smtClean="0"/>
              <a:t>oun</a:t>
            </a:r>
            <a:r>
              <a:rPr lang="en-US" dirty="0" smtClean="0"/>
              <a:t> also means “therefore”.</a:t>
            </a:r>
          </a:p>
          <a:p>
            <a:endParaRPr lang="en-US" dirty="0" smtClean="0"/>
          </a:p>
          <a:p>
            <a:r>
              <a:rPr lang="en-US" dirty="0" smtClean="0"/>
              <a:t>Does </a:t>
            </a:r>
            <a:r>
              <a:rPr lang="en-US" dirty="0" err="1" smtClean="0"/>
              <a:t>ara</a:t>
            </a:r>
            <a:r>
              <a:rPr lang="en-US" dirty="0" smtClean="0"/>
              <a:t> </a:t>
            </a:r>
            <a:r>
              <a:rPr lang="en-US" dirty="0" err="1" smtClean="0"/>
              <a:t>oun</a:t>
            </a:r>
            <a:r>
              <a:rPr lang="en-US" dirty="0" smtClean="0"/>
              <a:t> then mean “therefore” twice over? </a:t>
            </a:r>
          </a:p>
          <a:p>
            <a:endParaRPr lang="en-US" dirty="0" smtClean="0"/>
          </a:p>
          <a:p>
            <a:r>
              <a:rPr lang="en-US" dirty="0" smtClean="0"/>
              <a:t>Well, yes, in a way.</a:t>
            </a:r>
          </a:p>
          <a:p>
            <a:endParaRPr lang="en-US" dirty="0" smtClean="0"/>
          </a:p>
          <a:p>
            <a:r>
              <a:rPr lang="en-US" dirty="0" smtClean="0"/>
              <a:t>Blass and </a:t>
            </a:r>
            <a:r>
              <a:rPr lang="en-US" dirty="0" err="1" smtClean="0"/>
              <a:t>Debrunner</a:t>
            </a:r>
            <a:r>
              <a:rPr lang="en-US" baseline="0" dirty="0" err="1" smtClean="0"/>
              <a:t>’s</a:t>
            </a:r>
            <a:r>
              <a:rPr lang="en-US" baseline="0" dirty="0" smtClean="0"/>
              <a:t> classic Greek grammar reports that </a:t>
            </a:r>
          </a:p>
          <a:p>
            <a:r>
              <a:rPr lang="en-US" baseline="0" dirty="0" err="1" smtClean="0"/>
              <a:t>ara</a:t>
            </a:r>
            <a:r>
              <a:rPr lang="en-US" baseline="0" dirty="0" smtClean="0"/>
              <a:t> is strengthened when followed by </a:t>
            </a:r>
            <a:r>
              <a:rPr lang="en-US" baseline="0" dirty="0" err="1" smtClean="0"/>
              <a:t>oun</a:t>
            </a:r>
            <a:r>
              <a:rPr lang="en-US" baseline="0" dirty="0" smtClean="0"/>
              <a:t>.</a:t>
            </a:r>
          </a:p>
          <a:p>
            <a:endParaRPr lang="en-US" baseline="0" dirty="0" smtClean="0"/>
          </a:p>
          <a:p>
            <a:r>
              <a:rPr lang="en-US" baseline="0" dirty="0" smtClean="0"/>
              <a:t>So, we might say that what follows in today’s lesson is </a:t>
            </a:r>
          </a:p>
          <a:p>
            <a:r>
              <a:rPr lang="en-US" baseline="0" dirty="0" smtClean="0"/>
              <a:t>very strongly the result of what we studied last week in </a:t>
            </a:r>
          </a:p>
          <a:p>
            <a:r>
              <a:rPr lang="en-US" baseline="0" dirty="0" smtClean="0"/>
              <a:t>Romans 8:1-11.</a:t>
            </a:r>
          </a:p>
          <a:p>
            <a:endParaRPr lang="en-US" baseline="0" dirty="0" smtClean="0"/>
          </a:p>
          <a:p>
            <a:r>
              <a:rPr lang="en-US" baseline="0" dirty="0" smtClean="0"/>
              <a:t>And, I would say, most especially the result of the promise </a:t>
            </a:r>
          </a:p>
          <a:p>
            <a:r>
              <a:rPr lang="en-US" baseline="0" dirty="0" smtClean="0"/>
              <a:t>in Romans 8:1 – </a:t>
            </a:r>
            <a:r>
              <a:rPr lang="en-US" sz="1200" dirty="0" smtClean="0"/>
              <a:t>there is now no condemnation for those </a:t>
            </a:r>
          </a:p>
          <a:p>
            <a:r>
              <a:rPr lang="en-US" sz="1200" dirty="0" smtClean="0"/>
              <a:t>who are in Christ Jesus.</a:t>
            </a:r>
          </a:p>
          <a:p>
            <a:endParaRPr lang="en-US" sz="1200" baseline="0" dirty="0" smtClean="0"/>
          </a:p>
          <a:p>
            <a:r>
              <a:rPr lang="en-US" sz="1200" baseline="0" dirty="0" smtClean="0"/>
              <a:t>Because there is no condemnation for us, we therefore </a:t>
            </a:r>
          </a:p>
          <a:p>
            <a:r>
              <a:rPr lang="en-US" sz="1200" baseline="0" dirty="0" smtClean="0"/>
              <a:t>have an obligation.</a:t>
            </a:r>
            <a:endParaRPr lang="en-US" baseline="0" dirty="0" smtClean="0"/>
          </a:p>
          <a:p>
            <a:endParaRPr lang="en-US" baseline="0" dirty="0" smtClean="0"/>
          </a:p>
          <a:p>
            <a:r>
              <a:rPr lang="en-US" baseline="0" dirty="0" smtClean="0"/>
              <a:t>-----</a:t>
            </a:r>
          </a:p>
          <a:p>
            <a:endParaRPr lang="en-US" baseline="0" dirty="0" smtClean="0"/>
          </a:p>
          <a:p>
            <a:r>
              <a:rPr lang="en-US" baseline="0" dirty="0" smtClean="0"/>
              <a:t>Blass, F. and </a:t>
            </a:r>
            <a:r>
              <a:rPr lang="en-US" baseline="0" dirty="0" err="1" smtClean="0"/>
              <a:t>Debrunner</a:t>
            </a:r>
            <a:r>
              <a:rPr lang="en-US" baseline="0" dirty="0" smtClean="0"/>
              <a:t>, A. (1961). A Greek Grammar of </a:t>
            </a:r>
          </a:p>
          <a:p>
            <a:r>
              <a:rPr lang="en-US" baseline="0" dirty="0" smtClean="0"/>
              <a:t>the New Testament and Other Early Christian Literature </a:t>
            </a:r>
          </a:p>
          <a:p>
            <a:r>
              <a:rPr lang="en-US" baseline="0" dirty="0" smtClean="0"/>
              <a:t>(p. 235). Chicago: The University of Chicago Press.</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a:t>
            </a:fld>
            <a:endParaRPr lang="en-US"/>
          </a:p>
        </p:txBody>
      </p:sp>
    </p:spTree>
    <p:extLst>
      <p:ext uri="{BB962C8B-B14F-4D97-AF65-F5344CB8AC3E}">
        <p14:creationId xmlns:p14="http://schemas.microsoft.com/office/powerpoint/2010/main" val="1712740642"/>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John Calvin wrote:</a:t>
            </a:r>
          </a:p>
          <a:p>
            <a:endParaRPr lang="en-US" dirty="0" smtClean="0"/>
          </a:p>
          <a:p>
            <a:r>
              <a:rPr lang="en-US" dirty="0" smtClean="0"/>
              <a:t>“Our salvation consists in having God as our Father.</a:t>
            </a:r>
          </a:p>
          <a:p>
            <a:endParaRPr lang="en-US" dirty="0" smtClean="0"/>
          </a:p>
          <a:p>
            <a:r>
              <a:rPr lang="en-US" dirty="0" smtClean="0"/>
              <a:t>“It is for children that inheritance is appointed: since God </a:t>
            </a:r>
          </a:p>
          <a:p>
            <a:r>
              <a:rPr lang="en-US" dirty="0" smtClean="0"/>
              <a:t>then has adopted us as his children, he has at the same </a:t>
            </a:r>
          </a:p>
          <a:p>
            <a:r>
              <a:rPr lang="en-US" dirty="0" smtClean="0"/>
              <a:t>time ordained an inheritance for us.</a:t>
            </a:r>
          </a:p>
          <a:p>
            <a:endParaRPr lang="en-US" dirty="0" smtClean="0"/>
          </a:p>
          <a:p>
            <a:r>
              <a:rPr lang="en-US" dirty="0" smtClean="0"/>
              <a:t>“He then intimates what</a:t>
            </a:r>
            <a:r>
              <a:rPr lang="en-US" baseline="0" dirty="0" smtClean="0"/>
              <a:t> sort of inheritance it is – that it is </a:t>
            </a:r>
          </a:p>
          <a:p>
            <a:r>
              <a:rPr lang="en-US" baseline="0" dirty="0" smtClean="0"/>
              <a:t>heavenly, and therefore incorruptible and eternal, such as </a:t>
            </a:r>
          </a:p>
          <a:p>
            <a:r>
              <a:rPr lang="en-US" baseline="0" dirty="0" smtClean="0"/>
              <a:t>Christ possesses; and his possession of it takes away all </a:t>
            </a:r>
          </a:p>
          <a:p>
            <a:r>
              <a:rPr lang="en-US" baseline="0" dirty="0" smtClean="0"/>
              <a:t>uncertainty: and it is a commendation of the excellency </a:t>
            </a:r>
          </a:p>
          <a:p>
            <a:r>
              <a:rPr lang="en-US" baseline="0" dirty="0" smtClean="0"/>
              <a:t>of this inheritance, that we shall partake of it in common </a:t>
            </a:r>
          </a:p>
          <a:p>
            <a:r>
              <a:rPr lang="en-US" baseline="0" dirty="0" smtClean="0"/>
              <a:t>with the only-begotten Son of God....</a:t>
            </a:r>
          </a:p>
          <a:p>
            <a:endParaRPr lang="en-US" baseline="0" dirty="0" smtClean="0"/>
          </a:p>
          <a:p>
            <a:r>
              <a:rPr lang="en-US" baseline="0" dirty="0" smtClean="0"/>
              <a:t>“If so be that we suffer together... Various are the </a:t>
            </a:r>
          </a:p>
          <a:p>
            <a:r>
              <a:rPr lang="en-US" baseline="0" dirty="0" smtClean="0"/>
              <a:t>interpretations of this passage, but I approve of the </a:t>
            </a:r>
          </a:p>
          <a:p>
            <a:r>
              <a:rPr lang="en-US" baseline="0" dirty="0" smtClean="0"/>
              <a:t>following in preference to any other, ‘We are co-heirs</a:t>
            </a:r>
          </a:p>
          <a:p>
            <a:r>
              <a:rPr lang="en-US" baseline="0" dirty="0" smtClean="0"/>
              <a:t> with Christ, provided, in entering on our inheritance, we </a:t>
            </a:r>
          </a:p>
          <a:p>
            <a:r>
              <a:rPr lang="en-US" baseline="0" dirty="0" smtClean="0"/>
              <a:t>follow him in the same way in which he has gone </a:t>
            </a:r>
          </a:p>
          <a:p>
            <a:r>
              <a:rPr lang="en-US" baseline="0" dirty="0" smtClean="0"/>
              <a:t>before.’....</a:t>
            </a:r>
          </a:p>
          <a:p>
            <a:endParaRPr lang="en-US" baseline="0" dirty="0" smtClean="0"/>
          </a:p>
          <a:p>
            <a:r>
              <a:rPr lang="en-US" baseline="0" dirty="0" smtClean="0"/>
              <a:t>“Nor is that to be dreaded which some fear, that Paul thus </a:t>
            </a:r>
          </a:p>
          <a:p>
            <a:r>
              <a:rPr lang="en-US" baseline="0" dirty="0" smtClean="0"/>
              <a:t>ascribes the cause of our eternal glory to our </a:t>
            </a:r>
            <a:r>
              <a:rPr lang="en-US" baseline="0" dirty="0" err="1" smtClean="0"/>
              <a:t>labours</a:t>
            </a:r>
            <a:r>
              <a:rPr lang="en-US" baseline="0" dirty="0" smtClean="0"/>
              <a:t>; for </a:t>
            </a:r>
          </a:p>
          <a:p>
            <a:r>
              <a:rPr lang="en-US" baseline="0" dirty="0" smtClean="0"/>
              <a:t>this mode of speaking is not unusual in Scripture.</a:t>
            </a:r>
          </a:p>
          <a:p>
            <a:endParaRPr lang="en-US" baseline="0" dirty="0" smtClean="0"/>
          </a:p>
          <a:p>
            <a:r>
              <a:rPr lang="en-US" dirty="0" smtClean="0"/>
              <a:t>“He denotes the order,</a:t>
            </a:r>
            <a:r>
              <a:rPr lang="en-US" baseline="0" dirty="0" smtClean="0"/>
              <a:t> which the Lord follows in dispensing </a:t>
            </a:r>
          </a:p>
          <a:p>
            <a:r>
              <a:rPr lang="en-US" baseline="0" dirty="0" smtClean="0"/>
              <a:t>salvation to us, rather than the cause; for he has already </a:t>
            </a:r>
          </a:p>
          <a:p>
            <a:r>
              <a:rPr lang="en-US" baseline="0" dirty="0" smtClean="0"/>
              <a:t>sufficiently defended the gratuitous mercy of God against </a:t>
            </a:r>
          </a:p>
          <a:p>
            <a:r>
              <a:rPr lang="en-US" baseline="0" dirty="0" smtClean="0"/>
              <a:t>the merits of works.” (1)</a:t>
            </a:r>
          </a:p>
          <a:p>
            <a:endParaRPr lang="en-US" baseline="0" dirty="0" smtClean="0"/>
          </a:p>
          <a:p>
            <a:r>
              <a:rPr lang="en-US" baseline="0" dirty="0" smtClean="0"/>
              <a:t>And, Martin Luther wrote:</a:t>
            </a:r>
          </a:p>
          <a:p>
            <a:endParaRPr lang="en-US" baseline="0" dirty="0" smtClean="0"/>
          </a:p>
          <a:p>
            <a:r>
              <a:rPr lang="en-US" baseline="0" dirty="0" smtClean="0"/>
              <a:t>“But do thou consider the marvel of this, that a poor, </a:t>
            </a:r>
          </a:p>
          <a:p>
            <a:r>
              <a:rPr lang="en-US" baseline="0" dirty="0" smtClean="0"/>
              <a:t>miserable sinner should obtain such honor with God as to </a:t>
            </a:r>
          </a:p>
          <a:p>
            <a:r>
              <a:rPr lang="en-US" baseline="0" dirty="0" smtClean="0"/>
              <a:t>be called, not a slave nor a servant of God, but a son and </a:t>
            </a:r>
          </a:p>
          <a:p>
            <a:r>
              <a:rPr lang="en-US" baseline="0" dirty="0" smtClean="0"/>
              <a:t>an heir of God.</a:t>
            </a:r>
          </a:p>
          <a:p>
            <a:endParaRPr lang="en-US" baseline="0" dirty="0" smtClean="0"/>
          </a:p>
          <a:p>
            <a:r>
              <a:rPr lang="en-US" baseline="0" dirty="0" smtClean="0"/>
              <a:t>“Any man, yea the whole world, might well consider it </a:t>
            </a:r>
          </a:p>
          <a:p>
            <a:r>
              <a:rPr lang="en-US" baseline="0" dirty="0" smtClean="0"/>
              <a:t>privilege enough to be called one of God’s lowest </a:t>
            </a:r>
          </a:p>
          <a:p>
            <a:r>
              <a:rPr lang="en-US" baseline="0" dirty="0" smtClean="0"/>
              <a:t>creatures, only so that they might have the honor of </a:t>
            </a:r>
          </a:p>
          <a:p>
            <a:r>
              <a:rPr lang="en-US" baseline="0" dirty="0" smtClean="0"/>
              <a:t>being God’s property. For, who would not wish to belong to </a:t>
            </a:r>
          </a:p>
          <a:p>
            <a:r>
              <a:rPr lang="en-US" baseline="0" dirty="0" smtClean="0"/>
              <a:t>such a Lord and Creator?</a:t>
            </a:r>
          </a:p>
          <a:p>
            <a:endParaRPr lang="en-US" baseline="0" dirty="0" smtClean="0"/>
          </a:p>
          <a:p>
            <a:r>
              <a:rPr lang="en-US" baseline="0" dirty="0" smtClean="0"/>
              <a:t>“But the apostle declares here that we who believe in </a:t>
            </a:r>
          </a:p>
          <a:p>
            <a:r>
              <a:rPr lang="en-US" baseline="0" dirty="0" smtClean="0"/>
              <a:t>Christ shall be not his servants, but his own sons and </a:t>
            </a:r>
          </a:p>
          <a:p>
            <a:r>
              <a:rPr lang="en-US" baseline="0" dirty="0" smtClean="0"/>
              <a:t>daughters; his heirs....</a:t>
            </a:r>
          </a:p>
          <a:p>
            <a:endParaRPr lang="en-US" baseline="0" dirty="0" smtClean="0"/>
          </a:p>
          <a:p>
            <a:r>
              <a:rPr lang="en-US" baseline="0" dirty="0" smtClean="0"/>
              <a:t>“The human heart cannot grasp the greatness of the </a:t>
            </a:r>
          </a:p>
          <a:p>
            <a:r>
              <a:rPr lang="en-US" baseline="0" dirty="0" smtClean="0"/>
              <a:t>honor and glory to which we shall be exalted with </a:t>
            </a:r>
          </a:p>
          <a:p>
            <a:r>
              <a:rPr lang="en-US" baseline="0" dirty="0" smtClean="0"/>
              <a:t>Christ.” (2)</a:t>
            </a:r>
          </a:p>
          <a:p>
            <a:endParaRPr lang="en-US" baseline="0" dirty="0" smtClean="0"/>
          </a:p>
          <a:p>
            <a:r>
              <a:rPr lang="en-US" dirty="0" smtClean="0"/>
              <a:t>-----</a:t>
            </a:r>
          </a:p>
          <a:p>
            <a:endParaRPr lang="en-US" dirty="0" smtClean="0"/>
          </a:p>
          <a:p>
            <a:pPr marL="228600" indent="-228600">
              <a:buAutoNum type="arabicParenBoth"/>
            </a:pPr>
            <a:r>
              <a:rPr lang="en-US" dirty="0" smtClean="0"/>
              <a:t>Calvin, John (2005). Commentaries on the Epistle of </a:t>
            </a:r>
          </a:p>
          <a:p>
            <a:pPr marL="0" indent="0">
              <a:buNone/>
            </a:pPr>
            <a:r>
              <a:rPr lang="en-US" dirty="0" smtClean="0"/>
              <a:t>Paul the Apostle to The Romans (pp. 301-302). Grand </a:t>
            </a:r>
          </a:p>
          <a:p>
            <a:pPr marL="0" indent="0">
              <a:buNone/>
            </a:pPr>
            <a:r>
              <a:rPr lang="en-US" dirty="0" smtClean="0"/>
              <a:t>Rapids, MI: Baker Book House.</a:t>
            </a:r>
          </a:p>
          <a:p>
            <a:endParaRPr lang="en-US" dirty="0" smtClean="0"/>
          </a:p>
          <a:p>
            <a:r>
              <a:rPr lang="en-US" dirty="0" smtClean="0"/>
              <a:t>(2) Luther, Martin (2000). </a:t>
            </a:r>
            <a:r>
              <a:rPr lang="en-US" dirty="0" err="1" smtClean="0"/>
              <a:t>Lenker</a:t>
            </a:r>
            <a:r>
              <a:rPr lang="en-US" dirty="0" smtClean="0"/>
              <a:t>, J. N. (Ed.). The</a:t>
            </a:r>
            <a:r>
              <a:rPr lang="en-US" baseline="0" dirty="0" smtClean="0"/>
              <a:t> </a:t>
            </a:r>
          </a:p>
          <a:p>
            <a:r>
              <a:rPr lang="en-US" baseline="0" dirty="0" smtClean="0"/>
              <a:t>Complete Sermons of Martin Luther (vol. 4.2, </a:t>
            </a:r>
          </a:p>
          <a:p>
            <a:r>
              <a:rPr lang="en-US" baseline="0" dirty="0" smtClean="0"/>
              <a:t>pp. 178-179). Grand Rapids, MI: Baker Book House.</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80</a:t>
            </a:fld>
            <a:endParaRPr lang="en-US"/>
          </a:p>
        </p:txBody>
      </p:sp>
    </p:spTree>
    <p:extLst>
      <p:ext uri="{BB962C8B-B14F-4D97-AF65-F5344CB8AC3E}">
        <p14:creationId xmlns:p14="http://schemas.microsoft.com/office/powerpoint/2010/main" val="2291800803"/>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 </a:t>
            </a:r>
            <a:r>
              <a:rPr lang="en-US" dirty="0" err="1" smtClean="0"/>
              <a:t>kleronomos</a:t>
            </a:r>
            <a:r>
              <a:rPr lang="en-US" dirty="0" smtClean="0"/>
              <a:t> is </a:t>
            </a:r>
            <a:r>
              <a:rPr lang="en-US" sz="1200" b="0" i="0" dirty="0" smtClean="0"/>
              <a:t>one who receives something as a </a:t>
            </a:r>
          </a:p>
          <a:p>
            <a:r>
              <a:rPr lang="en-US" sz="1200" b="0" i="0" dirty="0" smtClean="0"/>
              <a:t>possession; that is, one who is a beneficiary.</a:t>
            </a:r>
          </a:p>
          <a:p>
            <a:endParaRPr lang="en-US" sz="1200" b="0" i="0" dirty="0" smtClean="0"/>
          </a:p>
          <a:p>
            <a:r>
              <a:rPr lang="en-US" sz="1200" b="0" i="0" dirty="0" smtClean="0"/>
              <a:t>A kleros is something </a:t>
            </a:r>
            <a:r>
              <a:rPr lang="en-US" sz="1200" b="0" dirty="0" smtClean="0"/>
              <a:t>which is assigned by lot or simply </a:t>
            </a:r>
          </a:p>
          <a:p>
            <a:r>
              <a:rPr lang="en-US" sz="1200" b="0" dirty="0" smtClean="0"/>
              <a:t>given as a portion or share.</a:t>
            </a:r>
          </a:p>
          <a:p>
            <a:endParaRPr lang="en-US" sz="1200" b="0" i="0" dirty="0" smtClean="0"/>
          </a:p>
          <a:p>
            <a:r>
              <a:rPr lang="en-US" sz="1200" b="0" i="0" dirty="0" smtClean="0"/>
              <a:t>Something which is bequeathed</a:t>
            </a:r>
            <a:r>
              <a:rPr lang="en-US" sz="1200" b="0" i="0" baseline="0" dirty="0" smtClean="0"/>
              <a:t> in a will could thus also be </a:t>
            </a:r>
          </a:p>
          <a:p>
            <a:r>
              <a:rPr lang="en-US" sz="1200" b="0" i="0" baseline="0" dirty="0" smtClean="0"/>
              <a:t>called a kleros.</a:t>
            </a:r>
          </a:p>
          <a:p>
            <a:endParaRPr lang="en-US" sz="1200" b="0" i="0" baseline="0" dirty="0" smtClean="0"/>
          </a:p>
          <a:p>
            <a:r>
              <a:rPr lang="en-US" sz="1200" b="0" i="0" baseline="0" dirty="0" smtClean="0"/>
              <a:t>And, we’ve seen nomos before; it means “name”.</a:t>
            </a:r>
          </a:p>
          <a:p>
            <a:endParaRPr lang="en-US" sz="1200" b="0" i="0" baseline="0" dirty="0" smtClean="0"/>
          </a:p>
          <a:p>
            <a:r>
              <a:rPr lang="en-US" sz="1200" b="0" i="0" baseline="0" dirty="0" smtClean="0"/>
              <a:t>So, a </a:t>
            </a:r>
            <a:r>
              <a:rPr lang="en-US" sz="1200" b="0" i="0" baseline="0" dirty="0" err="1" smtClean="0"/>
              <a:t>kleronomos</a:t>
            </a:r>
            <a:r>
              <a:rPr lang="en-US" sz="1200" b="0" i="0" baseline="0" dirty="0" smtClean="0"/>
              <a:t> could also be described as someone who </a:t>
            </a:r>
          </a:p>
          <a:p>
            <a:r>
              <a:rPr lang="en-US" sz="1200" b="0" i="0" baseline="0" dirty="0" smtClean="0"/>
              <a:t>is named in a will; that is, an heir.</a:t>
            </a:r>
          </a:p>
          <a:p>
            <a:endParaRPr lang="en-US" sz="1200" b="0" i="0" baseline="0" dirty="0" smtClean="0"/>
          </a:p>
          <a:p>
            <a:r>
              <a:rPr lang="en-US" sz="1200" b="0" i="0" baseline="0" dirty="0" err="1" smtClean="0"/>
              <a:t>Kleronomos</a:t>
            </a:r>
            <a:r>
              <a:rPr lang="en-US" sz="1200" b="0" i="0" baseline="0" dirty="0" smtClean="0"/>
              <a:t> is also used this way in:</a:t>
            </a:r>
            <a:endParaRPr lang="en-US" b="0" i="0"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81</a:t>
            </a:fld>
            <a:endParaRPr lang="en-US"/>
          </a:p>
        </p:txBody>
      </p:sp>
    </p:spTree>
    <p:extLst>
      <p:ext uri="{BB962C8B-B14F-4D97-AF65-F5344CB8AC3E}">
        <p14:creationId xmlns:p14="http://schemas.microsoft.com/office/powerpoint/2010/main" val="2291800803"/>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in:</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82</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83</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a:t>
            </a:r>
            <a:r>
              <a:rPr lang="en-US" dirty="0" err="1" smtClean="0"/>
              <a:t>synkleronomos</a:t>
            </a:r>
            <a:r>
              <a:rPr lang="en-US" dirty="0" smtClean="0"/>
              <a:t> is the combination of </a:t>
            </a:r>
            <a:r>
              <a:rPr lang="en-US" dirty="0" err="1" smtClean="0"/>
              <a:t>kleronomos</a:t>
            </a:r>
            <a:r>
              <a:rPr lang="en-US" dirty="0" smtClean="0"/>
              <a:t> with </a:t>
            </a:r>
          </a:p>
          <a:p>
            <a:r>
              <a:rPr lang="en-US" dirty="0" smtClean="0"/>
              <a:t>the preposition “</a:t>
            </a:r>
            <a:r>
              <a:rPr lang="en-US" dirty="0" err="1" smtClean="0"/>
              <a:t>syn</a:t>
            </a:r>
            <a:r>
              <a:rPr lang="en-US" dirty="0" smtClean="0"/>
              <a:t>” meaning with.</a:t>
            </a:r>
          </a:p>
          <a:p>
            <a:endParaRPr lang="en-US" dirty="0" smtClean="0"/>
          </a:p>
          <a:p>
            <a:r>
              <a:rPr lang="en-US" dirty="0" smtClean="0"/>
              <a:t>So, we are heirs together with Christ.</a:t>
            </a:r>
          </a:p>
          <a:p>
            <a:endParaRPr lang="en-US" dirty="0" smtClean="0"/>
          </a:p>
          <a:p>
            <a:r>
              <a:rPr lang="en-US" dirty="0" smtClean="0"/>
              <a:t>But, not just heirs with Christ...</a:t>
            </a:r>
          </a:p>
          <a:p>
            <a:endParaRPr lang="en-US" dirty="0" smtClean="0"/>
          </a:p>
          <a:p>
            <a:r>
              <a:rPr lang="en-US" dirty="0" smtClean="0"/>
              <a:t>The</a:t>
            </a:r>
            <a:r>
              <a:rPr lang="en-US" baseline="0" dirty="0" smtClean="0"/>
              <a:t> King James Version has it better here:</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84</a:t>
            </a:fld>
            <a:endParaRPr lang="en-US"/>
          </a:p>
        </p:txBody>
      </p:sp>
    </p:spTree>
    <p:extLst>
      <p:ext uri="{BB962C8B-B14F-4D97-AF65-F5344CB8AC3E}">
        <p14:creationId xmlns:p14="http://schemas.microsoft.com/office/powerpoint/2010/main" val="2291800803"/>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see, if a husband and wife are CO-owners of a house, </a:t>
            </a:r>
          </a:p>
          <a:p>
            <a:r>
              <a:rPr lang="en-US" dirty="0" smtClean="0"/>
              <a:t>if they are Tenants in Common, then they each own one </a:t>
            </a:r>
          </a:p>
          <a:p>
            <a:r>
              <a:rPr lang="en-US" dirty="0" smtClean="0"/>
              <a:t>half of the house.</a:t>
            </a:r>
          </a:p>
          <a:p>
            <a:endParaRPr lang="en-US" dirty="0" smtClean="0"/>
          </a:p>
          <a:p>
            <a:r>
              <a:rPr lang="en-US" dirty="0" smtClean="0"/>
              <a:t>But, if they are joint tenants, if they are JOINT-owners of </a:t>
            </a:r>
          </a:p>
          <a:p>
            <a:r>
              <a:rPr lang="en-US" dirty="0" smtClean="0"/>
              <a:t>the house, then they each have an UNDIVIDED interest in </a:t>
            </a:r>
          </a:p>
          <a:p>
            <a:r>
              <a:rPr lang="en-US" dirty="0" smtClean="0"/>
              <a:t>the ENTIRE house.</a:t>
            </a:r>
          </a:p>
          <a:p>
            <a:endParaRPr lang="en-US" dirty="0" smtClean="0"/>
          </a:p>
          <a:p>
            <a:r>
              <a:rPr lang="en-US" dirty="0" smtClean="0"/>
              <a:t>If we were only CO-heirs</a:t>
            </a:r>
            <a:r>
              <a:rPr lang="en-US" baseline="0" dirty="0" smtClean="0"/>
              <a:t> with Christ, we would only be</a:t>
            </a:r>
          </a:p>
          <a:p>
            <a:r>
              <a:rPr lang="en-US" baseline="0" dirty="0" smtClean="0"/>
              <a:t>heirs to part of what He is the heir of.</a:t>
            </a:r>
          </a:p>
          <a:p>
            <a:endParaRPr lang="en-US" baseline="0" dirty="0" smtClean="0"/>
          </a:p>
          <a:p>
            <a:r>
              <a:rPr lang="en-US" baseline="0" dirty="0" smtClean="0"/>
              <a:t>If, at the end of the age, there happened to be one billion</a:t>
            </a:r>
          </a:p>
          <a:p>
            <a:r>
              <a:rPr lang="en-US" baseline="0" dirty="0" smtClean="0"/>
              <a:t>Christians in Heaven, each would be heir to only one-</a:t>
            </a:r>
          </a:p>
          <a:p>
            <a:r>
              <a:rPr lang="en-US" baseline="0" dirty="0" smtClean="0"/>
              <a:t>billionth of the inheritance from God the Father.</a:t>
            </a:r>
          </a:p>
          <a:p>
            <a:endParaRPr lang="en-US" baseline="0" dirty="0" smtClean="0"/>
          </a:p>
          <a:p>
            <a:r>
              <a:rPr lang="en-US" baseline="0" dirty="0" smtClean="0"/>
              <a:t>In fact, if that were the fact, then Jesus HIMSELF would </a:t>
            </a:r>
          </a:p>
          <a:p>
            <a:r>
              <a:rPr lang="en-US" baseline="0" dirty="0" smtClean="0"/>
              <a:t>also be heir to only one-billionth of the inheritance from </a:t>
            </a:r>
          </a:p>
          <a:p>
            <a:r>
              <a:rPr lang="en-US" baseline="0" dirty="0" smtClean="0"/>
              <a:t>God the Father.</a:t>
            </a:r>
          </a:p>
          <a:p>
            <a:endParaRPr lang="en-US" baseline="0" dirty="0" smtClean="0"/>
          </a:p>
          <a:p>
            <a:r>
              <a:rPr lang="en-US" baseline="0" dirty="0" smtClean="0"/>
              <a:t>That’s clearly not correct.</a:t>
            </a:r>
          </a:p>
          <a:p>
            <a:endParaRPr lang="en-US" baseline="0" dirty="0" smtClean="0"/>
          </a:p>
          <a:p>
            <a:r>
              <a:rPr lang="en-US" baseline="0" dirty="0" smtClean="0"/>
              <a:t>For we are, in fact, JOINT-heirs with Christ.</a:t>
            </a:r>
          </a:p>
          <a:p>
            <a:endParaRPr lang="en-US" baseline="0" dirty="0" smtClean="0"/>
          </a:p>
          <a:p>
            <a:r>
              <a:rPr lang="en-US" baseline="0" dirty="0" smtClean="0"/>
              <a:t>Each of us has an undivided interest in the ENTIRE</a:t>
            </a:r>
          </a:p>
          <a:p>
            <a:r>
              <a:rPr lang="en-US" baseline="0" dirty="0" smtClean="0"/>
              <a:t>inheritance.</a:t>
            </a:r>
          </a:p>
          <a:p>
            <a:endParaRPr lang="en-US" baseline="0" dirty="0" smtClean="0"/>
          </a:p>
          <a:p>
            <a:r>
              <a:rPr lang="en-US" baseline="0" dirty="0" smtClean="0"/>
              <a:t>Everything that belongs to Jesus also belongs to us, in its</a:t>
            </a:r>
          </a:p>
          <a:p>
            <a:r>
              <a:rPr lang="en-US" baseline="0" dirty="0" smtClean="0"/>
              <a:t>ENTIRETY.</a:t>
            </a:r>
          </a:p>
          <a:p>
            <a:endParaRPr lang="en-US" baseline="0" dirty="0" smtClean="0"/>
          </a:p>
          <a:p>
            <a:r>
              <a:rPr lang="en-US" baseline="0" dirty="0" err="1" smtClean="0"/>
              <a:t>Synkleronomos</a:t>
            </a:r>
            <a:r>
              <a:rPr lang="en-US" baseline="0" dirty="0" smtClean="0"/>
              <a:t> appears in only three other places in the </a:t>
            </a:r>
          </a:p>
          <a:p>
            <a:r>
              <a:rPr lang="en-US" baseline="0" dirty="0" smtClean="0"/>
              <a:t>New Testament. In:</a:t>
            </a:r>
            <a:endParaRPr lang="en-US" dirty="0" smtClean="0"/>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85</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in:</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86</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in:</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87</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88</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dirty="0" err="1" smtClean="0"/>
              <a:t>Sympascho</a:t>
            </a:r>
            <a:r>
              <a:rPr lang="en-US" sz="1200" b="0" i="0" dirty="0" smtClean="0"/>
              <a:t> means to have the same thing happen to one; </a:t>
            </a:r>
          </a:p>
          <a:p>
            <a:r>
              <a:rPr lang="en-US" sz="1200" b="0" i="0" dirty="0" smtClean="0"/>
              <a:t>that is, to suffer with, or to suffer the same thing as.</a:t>
            </a:r>
          </a:p>
          <a:p>
            <a:endParaRPr lang="en-US" sz="1200" b="0" i="0" dirty="0" smtClean="0"/>
          </a:p>
          <a:p>
            <a:r>
              <a:rPr lang="en-US" sz="1200" b="0" i="0" dirty="0" smtClean="0"/>
              <a:t>This word</a:t>
            </a:r>
            <a:r>
              <a:rPr lang="en-US" sz="1200" b="0" i="0" baseline="0" dirty="0" smtClean="0"/>
              <a:t> is a combination of the word </a:t>
            </a:r>
            <a:r>
              <a:rPr lang="en-US" sz="1200" b="0" i="0" baseline="0" dirty="0" err="1" smtClean="0"/>
              <a:t>pascho</a:t>
            </a:r>
            <a:r>
              <a:rPr lang="en-US" sz="1200" b="0" i="0" baseline="0" dirty="0" smtClean="0"/>
              <a:t>, meaning “to</a:t>
            </a:r>
          </a:p>
          <a:p>
            <a:r>
              <a:rPr lang="en-US" sz="1200" b="0" i="0" baseline="0" dirty="0" smtClean="0"/>
              <a:t>suffer” and the preposition “</a:t>
            </a:r>
            <a:r>
              <a:rPr lang="en-US" sz="1200" b="0" i="0" baseline="0" dirty="0" err="1" smtClean="0"/>
              <a:t>syn</a:t>
            </a:r>
            <a:r>
              <a:rPr lang="en-US" sz="1200" b="0" i="0" baseline="0" dirty="0" smtClean="0"/>
              <a:t>” meaning “with”.</a:t>
            </a:r>
          </a:p>
          <a:p>
            <a:endParaRPr lang="en-US" sz="1200" b="0" i="0" baseline="0" dirty="0" smtClean="0"/>
          </a:p>
          <a:p>
            <a:r>
              <a:rPr lang="en-US" sz="1200" b="0" i="0" baseline="0" dirty="0" smtClean="0"/>
              <a:t>Jesus told us, in John 15:18, “</a:t>
            </a:r>
            <a:r>
              <a:rPr lang="en-US" sz="1200" dirty="0" smtClean="0"/>
              <a:t>If the world hates you, keep </a:t>
            </a:r>
          </a:p>
          <a:p>
            <a:r>
              <a:rPr lang="en-US" sz="1200" dirty="0" smtClean="0"/>
              <a:t>in mind that it hated me first.”</a:t>
            </a:r>
          </a:p>
          <a:p>
            <a:endParaRPr lang="en-US" sz="1200" b="0" i="0" dirty="0" smtClean="0"/>
          </a:p>
          <a:p>
            <a:r>
              <a:rPr lang="en-US" sz="1200" b="0" i="0" dirty="0" smtClean="0"/>
              <a:t>And, in John 16:33, He said, </a:t>
            </a:r>
            <a:r>
              <a:rPr lang="en-US" sz="1200" dirty="0" smtClean="0"/>
              <a:t>“I have told you these things, </a:t>
            </a:r>
          </a:p>
          <a:p>
            <a:r>
              <a:rPr lang="en-US" sz="1200" dirty="0" smtClean="0"/>
              <a:t>so that in me you may have peace. In this world you will </a:t>
            </a:r>
          </a:p>
          <a:p>
            <a:r>
              <a:rPr lang="en-US" sz="1200" dirty="0" smtClean="0"/>
              <a:t>have trouble. But take heart! I have overcome the world.” </a:t>
            </a:r>
          </a:p>
          <a:p>
            <a:endParaRPr lang="en-US" sz="1200" b="0" i="0" dirty="0" smtClean="0"/>
          </a:p>
          <a:p>
            <a:r>
              <a:rPr lang="en-US" sz="1200" b="0" i="0" dirty="0" err="1" smtClean="0"/>
              <a:t>Sympascho</a:t>
            </a:r>
            <a:r>
              <a:rPr lang="en-US" sz="1200" b="0" i="0" dirty="0" smtClean="0"/>
              <a:t> appears in only one other place in the New </a:t>
            </a:r>
          </a:p>
          <a:p>
            <a:r>
              <a:rPr lang="en-US" sz="1200" b="0" i="0" dirty="0" smtClean="0"/>
              <a:t>Testament:</a:t>
            </a:r>
            <a:endParaRPr lang="en-US" b="0" i="0"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89</a:t>
            </a:fld>
            <a:endParaRPr lang="en-US"/>
          </a:p>
        </p:txBody>
      </p:sp>
    </p:spTree>
    <p:extLst>
      <p:ext uri="{BB962C8B-B14F-4D97-AF65-F5344CB8AC3E}">
        <p14:creationId xmlns:p14="http://schemas.microsoft.com/office/powerpoint/2010/main" val="22918008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Paul is writing to his brothers and sisters, his </a:t>
            </a:r>
            <a:r>
              <a:rPr lang="en-US" dirty="0" err="1" smtClean="0"/>
              <a:t>adelphos</a:t>
            </a:r>
            <a:r>
              <a:rPr lang="en-US" dirty="0" smtClean="0"/>
              <a:t>, in </a:t>
            </a:r>
          </a:p>
          <a:p>
            <a:r>
              <a:rPr lang="en-US" dirty="0" smtClean="0"/>
              <a:t>Christ.</a:t>
            </a:r>
          </a:p>
          <a:p>
            <a:endParaRPr lang="en-US" dirty="0" smtClean="0"/>
          </a:p>
          <a:p>
            <a:r>
              <a:rPr lang="en-US" dirty="0" smtClean="0"/>
              <a:t>In Greek, as in many other languages, including in English </a:t>
            </a:r>
          </a:p>
          <a:p>
            <a:r>
              <a:rPr lang="en-US" dirty="0" smtClean="0"/>
              <a:t>prior to these</a:t>
            </a:r>
            <a:r>
              <a:rPr lang="en-US" baseline="0" dirty="0" smtClean="0"/>
              <a:t> most recent years, when referring to a </a:t>
            </a:r>
          </a:p>
          <a:p>
            <a:r>
              <a:rPr lang="en-US" baseline="0" dirty="0" smtClean="0"/>
              <a:t>mixed group of males and females, often, the masculine </a:t>
            </a:r>
          </a:p>
          <a:p>
            <a:r>
              <a:rPr lang="en-US" baseline="0" dirty="0" smtClean="0"/>
              <a:t>is used to refer to the entire group.</a:t>
            </a:r>
          </a:p>
          <a:p>
            <a:endParaRPr lang="en-US" baseline="0" dirty="0" smtClean="0"/>
          </a:p>
          <a:p>
            <a:r>
              <a:rPr lang="en-US" baseline="0" dirty="0" err="1" smtClean="0"/>
              <a:t>Adelphos</a:t>
            </a:r>
            <a:r>
              <a:rPr lang="en-US" baseline="0" dirty="0" smtClean="0"/>
              <a:t> can refer to physical brothers and sisters; that </a:t>
            </a:r>
          </a:p>
          <a:p>
            <a:r>
              <a:rPr lang="en-US" baseline="0" dirty="0" smtClean="0"/>
              <a:t>is, siblings from the same womb, as in:</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a:t>
            </a:fld>
            <a:endParaRPr lang="en-US"/>
          </a:p>
        </p:txBody>
      </p:sp>
    </p:spTree>
    <p:extLst>
      <p:ext uri="{BB962C8B-B14F-4D97-AF65-F5344CB8AC3E}">
        <p14:creationId xmlns:p14="http://schemas.microsoft.com/office/powerpoint/2010/main" val="1712740642"/>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90</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Used only in the passive voice, </a:t>
            </a:r>
            <a:r>
              <a:rPr lang="en-US" dirty="0" err="1" smtClean="0"/>
              <a:t>syndoxazo</a:t>
            </a:r>
            <a:r>
              <a:rPr lang="en-US" dirty="0" smtClean="0"/>
              <a:t> means to </a:t>
            </a:r>
            <a:r>
              <a:rPr lang="en-US" sz="1200" b="0" i="0" dirty="0" smtClean="0"/>
              <a:t>be </a:t>
            </a:r>
          </a:p>
          <a:p>
            <a:r>
              <a:rPr lang="en-US" sz="1200" b="0" i="0" dirty="0" smtClean="0"/>
              <a:t>glorified with someone; that is, to share in someone’s glory.</a:t>
            </a:r>
          </a:p>
          <a:p>
            <a:endParaRPr lang="en-US" sz="1200" b="0" i="0" dirty="0" smtClean="0"/>
          </a:p>
          <a:p>
            <a:r>
              <a:rPr lang="en-US" sz="1200" b="0" i="0" dirty="0" smtClean="0"/>
              <a:t>This word is a combination of the word </a:t>
            </a:r>
            <a:r>
              <a:rPr lang="en-US" sz="1200" b="0" i="0" dirty="0" err="1" smtClean="0"/>
              <a:t>doxazo</a:t>
            </a:r>
            <a:r>
              <a:rPr lang="en-US" sz="1200" b="0" i="0" dirty="0" smtClean="0"/>
              <a:t> meaning “to</a:t>
            </a:r>
          </a:p>
          <a:p>
            <a:r>
              <a:rPr lang="en-US" sz="1200" b="0" i="0" dirty="0" smtClean="0"/>
              <a:t>glorify” and the preposition </a:t>
            </a:r>
            <a:r>
              <a:rPr lang="en-US" sz="1200" b="0" i="0" dirty="0" err="1" smtClean="0"/>
              <a:t>syn</a:t>
            </a:r>
            <a:r>
              <a:rPr lang="en-US" sz="1200" b="0" i="0" dirty="0" smtClean="0"/>
              <a:t> meaning “with”.</a:t>
            </a:r>
          </a:p>
          <a:p>
            <a:endParaRPr lang="en-US" sz="1200" b="0" i="0" dirty="0" smtClean="0"/>
          </a:p>
          <a:p>
            <a:r>
              <a:rPr lang="en-US" sz="1200" b="0" i="0" dirty="0" smtClean="0"/>
              <a:t>We are going to be glorified together with Christ.</a:t>
            </a:r>
          </a:p>
          <a:p>
            <a:endParaRPr lang="en-US" sz="1200" b="0" i="0" dirty="0" smtClean="0"/>
          </a:p>
          <a:p>
            <a:r>
              <a:rPr lang="en-US" sz="1200" b="0" i="0" dirty="0" smtClean="0"/>
              <a:t>This is the only appearance of </a:t>
            </a:r>
            <a:r>
              <a:rPr lang="en-US" sz="1200" b="0" i="0" dirty="0" err="1" smtClean="0"/>
              <a:t>syndoxazo</a:t>
            </a:r>
            <a:r>
              <a:rPr lang="en-US" sz="1200" b="0" i="0" baseline="0" dirty="0" smtClean="0"/>
              <a:t> in the New</a:t>
            </a:r>
          </a:p>
          <a:p>
            <a:r>
              <a:rPr lang="en-US" sz="1200" b="0" i="0" baseline="0" dirty="0" smtClean="0"/>
              <a:t>Testament.</a:t>
            </a:r>
          </a:p>
          <a:p>
            <a:endParaRPr lang="en-US" sz="1200" b="0" i="0" baseline="0" dirty="0" smtClean="0"/>
          </a:p>
          <a:p>
            <a:r>
              <a:rPr lang="en-US" sz="1200" b="1" i="0" baseline="0" dirty="0" err="1" smtClean="0"/>
              <a:t>ILLUS</a:t>
            </a:r>
            <a:r>
              <a:rPr lang="en-US" sz="1200" b="1" i="0" baseline="0" dirty="0" smtClean="0"/>
              <a:t>:</a:t>
            </a:r>
            <a:r>
              <a:rPr lang="en-US" sz="1200" b="0" i="0" baseline="0" dirty="0" smtClean="0"/>
              <a:t> Andrew </a:t>
            </a:r>
            <a:r>
              <a:rPr lang="en-US" sz="1200" b="0" i="0" baseline="0" dirty="0" err="1" smtClean="0"/>
              <a:t>Ekblad</a:t>
            </a:r>
            <a:r>
              <a:rPr lang="en-US" sz="1200" b="0" i="0" baseline="0" dirty="0" smtClean="0"/>
              <a:t>, a missionary in British Columbia, </a:t>
            </a:r>
          </a:p>
          <a:p>
            <a:r>
              <a:rPr lang="en-US" sz="1200" b="0" i="0" baseline="0" dirty="0" smtClean="0"/>
              <a:t>tells this </a:t>
            </a:r>
            <a:r>
              <a:rPr lang="en-US" sz="1200" b="0" i="0" baseline="0" dirty="0" err="1" smtClean="0"/>
              <a:t>storu</a:t>
            </a:r>
            <a:r>
              <a:rPr lang="en-US" sz="1200" b="0" i="0" baseline="0" dirty="0" smtClean="0"/>
              <a:t>:</a:t>
            </a:r>
          </a:p>
          <a:p>
            <a:endParaRPr lang="en-US" sz="1200" b="0" i="0" baseline="0" dirty="0" smtClean="0"/>
          </a:p>
          <a:p>
            <a:pPr rtl="0"/>
            <a:r>
              <a:rPr lang="en-US" sz="1200" kern="1200" dirty="0" smtClean="0">
                <a:solidFill>
                  <a:schemeClr val="tx1"/>
                </a:solidFill>
                <a:latin typeface="+mn-lt"/>
                <a:ea typeface="+mn-ea"/>
                <a:cs typeface="+mn-cs"/>
              </a:rPr>
              <a:t>In 1981, at the age of 20, I devoted a summer to working </a:t>
            </a:r>
          </a:p>
          <a:p>
            <a:pPr rtl="0"/>
            <a:r>
              <a:rPr lang="en-US" sz="1200" kern="1200" dirty="0" smtClean="0">
                <a:solidFill>
                  <a:schemeClr val="tx1"/>
                </a:solidFill>
                <a:latin typeface="+mn-lt"/>
                <a:ea typeface="+mn-ea"/>
                <a:cs typeface="+mn-cs"/>
              </a:rPr>
              <a:t>with North American Indian Missions in the mountains of </a:t>
            </a:r>
          </a:p>
          <a:p>
            <a:pPr rtl="0"/>
            <a:r>
              <a:rPr lang="en-US" sz="1200" kern="1200" dirty="0" smtClean="0">
                <a:solidFill>
                  <a:schemeClr val="tx1"/>
                </a:solidFill>
                <a:latin typeface="+mn-lt"/>
                <a:ea typeface="+mn-ea"/>
                <a:cs typeface="+mn-cs"/>
              </a:rPr>
              <a:t>North Central British Columbia.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My missions partner, Ken Short, and I drove all day up the </a:t>
            </a:r>
          </a:p>
          <a:p>
            <a:pPr rtl="0"/>
            <a:r>
              <a:rPr lang="en-US" sz="1200" kern="1200" dirty="0" smtClean="0">
                <a:solidFill>
                  <a:schemeClr val="tx1"/>
                </a:solidFill>
                <a:latin typeface="+mn-lt"/>
                <a:ea typeface="+mn-ea"/>
                <a:cs typeface="+mn-cs"/>
              </a:rPr>
              <a:t>Frazer River Canyon and deep into the mountains, finally </a:t>
            </a:r>
          </a:p>
          <a:p>
            <a:pPr rtl="0"/>
            <a:r>
              <a:rPr lang="en-US" sz="1200" kern="1200" dirty="0" smtClean="0">
                <a:solidFill>
                  <a:schemeClr val="tx1"/>
                </a:solidFill>
                <a:latin typeface="+mn-lt"/>
                <a:ea typeface="+mn-ea"/>
                <a:cs typeface="+mn-cs"/>
              </a:rPr>
              <a:t>arriving at the </a:t>
            </a:r>
            <a:r>
              <a:rPr lang="en-US" sz="1200" kern="1200" dirty="0" err="1" smtClean="0">
                <a:solidFill>
                  <a:schemeClr val="tx1"/>
                </a:solidFill>
                <a:latin typeface="+mn-lt"/>
                <a:ea typeface="+mn-ea"/>
                <a:cs typeface="+mn-cs"/>
              </a:rPr>
              <a:t>Tsquailak</a:t>
            </a:r>
            <a:r>
              <a:rPr lang="en-US" sz="1200" kern="1200" dirty="0" smtClean="0">
                <a:solidFill>
                  <a:schemeClr val="tx1"/>
                </a:solidFill>
                <a:latin typeface="+mn-lt"/>
                <a:ea typeface="+mn-ea"/>
                <a:cs typeface="+mn-cs"/>
              </a:rPr>
              <a:t> Indian Reservation.</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The </a:t>
            </a:r>
            <a:r>
              <a:rPr lang="en-US" sz="1200" kern="1200" dirty="0" err="1" smtClean="0">
                <a:solidFill>
                  <a:schemeClr val="tx1"/>
                </a:solidFill>
                <a:latin typeface="+mn-lt"/>
                <a:ea typeface="+mn-ea"/>
                <a:cs typeface="+mn-cs"/>
              </a:rPr>
              <a:t>Tsquailak</a:t>
            </a:r>
            <a:r>
              <a:rPr lang="en-US" sz="1200" kern="1200" dirty="0" smtClean="0">
                <a:solidFill>
                  <a:schemeClr val="tx1"/>
                </a:solidFill>
                <a:latin typeface="+mn-lt"/>
                <a:ea typeface="+mn-ea"/>
                <a:cs typeface="+mn-cs"/>
              </a:rPr>
              <a:t> Indians were a tribe of 100. There was no </a:t>
            </a:r>
          </a:p>
          <a:p>
            <a:pPr rtl="0"/>
            <a:r>
              <a:rPr lang="en-US" sz="1200" kern="1200" dirty="0" smtClean="0">
                <a:solidFill>
                  <a:schemeClr val="tx1"/>
                </a:solidFill>
                <a:latin typeface="+mn-lt"/>
                <a:ea typeface="+mn-ea"/>
                <a:cs typeface="+mn-cs"/>
              </a:rPr>
              <a:t>church in the village, and our task was to establish a </a:t>
            </a:r>
          </a:p>
          <a:p>
            <a:pPr rtl="0"/>
            <a:r>
              <a:rPr lang="en-US" sz="1200" kern="1200" dirty="0" smtClean="0">
                <a:solidFill>
                  <a:schemeClr val="tx1"/>
                </a:solidFill>
                <a:latin typeface="+mn-lt"/>
                <a:ea typeface="+mn-ea"/>
                <a:cs typeface="+mn-cs"/>
              </a:rPr>
              <a:t>Christian presence there.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Feelings of inadequacy within us mixed with fear as 15 to </a:t>
            </a:r>
          </a:p>
          <a:p>
            <a:pPr rtl="0"/>
            <a:r>
              <a:rPr lang="en-US" sz="1200" kern="1200" dirty="0" smtClean="0">
                <a:solidFill>
                  <a:schemeClr val="tx1"/>
                </a:solidFill>
                <a:latin typeface="+mn-lt"/>
                <a:ea typeface="+mn-ea"/>
                <a:cs typeface="+mn-cs"/>
              </a:rPr>
              <a:t>20 Indian men nightly returned home from working in the </a:t>
            </a:r>
          </a:p>
          <a:p>
            <a:pPr rtl="0"/>
            <a:r>
              <a:rPr lang="en-US" sz="1200" kern="1200" dirty="0" smtClean="0">
                <a:solidFill>
                  <a:schemeClr val="tx1"/>
                </a:solidFill>
                <a:latin typeface="+mn-lt"/>
                <a:ea typeface="+mn-ea"/>
                <a:cs typeface="+mn-cs"/>
              </a:rPr>
              <a:t>lime mine and started drinking heavily outside our small </a:t>
            </a:r>
          </a:p>
          <a:p>
            <a:pPr rtl="0"/>
            <a:r>
              <a:rPr lang="en-US" sz="1200" kern="1200" dirty="0" smtClean="0">
                <a:solidFill>
                  <a:schemeClr val="tx1"/>
                </a:solidFill>
                <a:latin typeface="+mn-lt"/>
                <a:ea typeface="+mn-ea"/>
                <a:cs typeface="+mn-cs"/>
              </a:rPr>
              <a:t>trailer. Their wild partying would go on into the wee hours </a:t>
            </a:r>
          </a:p>
          <a:p>
            <a:pPr rtl="0"/>
            <a:r>
              <a:rPr lang="en-US" sz="1200" kern="1200" dirty="0" smtClean="0">
                <a:solidFill>
                  <a:schemeClr val="tx1"/>
                </a:solidFill>
                <a:latin typeface="+mn-lt"/>
                <a:ea typeface="+mn-ea"/>
                <a:cs typeface="+mn-cs"/>
              </a:rPr>
              <a:t>of the morning.</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One time Ken and I were woken in the middle of the night </a:t>
            </a:r>
          </a:p>
          <a:p>
            <a:pPr rtl="0"/>
            <a:r>
              <a:rPr lang="en-US" sz="1200" kern="1200" dirty="0" smtClean="0">
                <a:solidFill>
                  <a:schemeClr val="tx1"/>
                </a:solidFill>
                <a:latin typeface="+mn-lt"/>
                <a:ea typeface="+mn-ea"/>
                <a:cs typeface="+mn-cs"/>
              </a:rPr>
              <a:t>by two rifle-wielding teens, </a:t>
            </a:r>
            <a:r>
              <a:rPr lang="en-US" sz="1200" kern="1200" dirty="0" err="1" smtClean="0">
                <a:solidFill>
                  <a:schemeClr val="tx1"/>
                </a:solidFill>
                <a:latin typeface="+mn-lt"/>
                <a:ea typeface="+mn-ea"/>
                <a:cs typeface="+mn-cs"/>
              </a:rPr>
              <a:t>Ponch</a:t>
            </a:r>
            <a:r>
              <a:rPr lang="en-US" sz="1200" kern="1200" dirty="0" smtClean="0">
                <a:solidFill>
                  <a:schemeClr val="tx1"/>
                </a:solidFill>
                <a:latin typeface="+mn-lt"/>
                <a:ea typeface="+mn-ea"/>
                <a:cs typeface="+mn-cs"/>
              </a:rPr>
              <a:t> and Mio. They sneaked </a:t>
            </a:r>
          </a:p>
          <a:p>
            <a:pPr rtl="0"/>
            <a:r>
              <a:rPr lang="en-US" sz="1200" kern="1200" dirty="0" smtClean="0">
                <a:solidFill>
                  <a:schemeClr val="tx1"/>
                </a:solidFill>
                <a:latin typeface="+mn-lt"/>
                <a:ea typeface="+mn-ea"/>
                <a:cs typeface="+mn-cs"/>
              </a:rPr>
              <a:t>into our trailer in the pitch dark and then screamed at the </a:t>
            </a:r>
          </a:p>
          <a:p>
            <a:pPr rtl="0"/>
            <a:r>
              <a:rPr lang="en-US" sz="1200" kern="1200" dirty="0" smtClean="0">
                <a:solidFill>
                  <a:schemeClr val="tx1"/>
                </a:solidFill>
                <a:latin typeface="+mn-lt"/>
                <a:ea typeface="+mn-ea"/>
                <a:cs typeface="+mn-cs"/>
              </a:rPr>
              <a:t>top of their lungs while flipping the light on.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Another night, they brought an air-powered pellet gun and </a:t>
            </a:r>
          </a:p>
          <a:p>
            <a:pPr rtl="0"/>
            <a:r>
              <a:rPr lang="en-US" sz="1200" kern="1200" dirty="0" smtClean="0">
                <a:solidFill>
                  <a:schemeClr val="tx1"/>
                </a:solidFill>
                <a:latin typeface="+mn-lt"/>
                <a:ea typeface="+mn-ea"/>
                <a:cs typeface="+mn-cs"/>
              </a:rPr>
              <a:t>shot at the pots and pans we’d hung on the walls. One of </a:t>
            </a:r>
          </a:p>
          <a:p>
            <a:pPr rtl="0"/>
            <a:r>
              <a:rPr lang="en-US" sz="1200" kern="1200" dirty="0" smtClean="0">
                <a:solidFill>
                  <a:schemeClr val="tx1"/>
                </a:solidFill>
                <a:latin typeface="+mn-lt"/>
                <a:ea typeface="+mn-ea"/>
                <a:cs typeface="+mn-cs"/>
              </a:rPr>
              <a:t>them put a pencil eraser into the barrel and shot Ken in the </a:t>
            </a:r>
          </a:p>
          <a:p>
            <a:pPr rtl="0"/>
            <a:r>
              <a:rPr lang="en-US" sz="1200" kern="1200" dirty="0" smtClean="0">
                <a:solidFill>
                  <a:schemeClr val="tx1"/>
                </a:solidFill>
                <a:latin typeface="+mn-lt"/>
                <a:ea typeface="+mn-ea"/>
                <a:cs typeface="+mn-cs"/>
              </a:rPr>
              <a:t>back, breaking the skin. The other filled the barrel with </a:t>
            </a:r>
          </a:p>
          <a:p>
            <a:pPr rtl="0"/>
            <a:r>
              <a:rPr lang="en-US" sz="1200" kern="1200" dirty="0" smtClean="0">
                <a:solidFill>
                  <a:schemeClr val="tx1"/>
                </a:solidFill>
                <a:latin typeface="+mn-lt"/>
                <a:ea typeface="+mn-ea"/>
                <a:cs typeface="+mn-cs"/>
              </a:rPr>
              <a:t>saliva and shot it into my face.</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Despite the challenges, Ken and I managed to stay focused </a:t>
            </a:r>
          </a:p>
          <a:p>
            <a:pPr rtl="0"/>
            <a:r>
              <a:rPr lang="en-US" sz="1200" kern="1200" dirty="0" smtClean="0">
                <a:solidFill>
                  <a:schemeClr val="tx1"/>
                </a:solidFill>
                <a:latin typeface="+mn-lt"/>
                <a:ea typeface="+mn-ea"/>
                <a:cs typeface="+mn-cs"/>
              </a:rPr>
              <a:t>on our mission, drawing from the deep resources of our </a:t>
            </a:r>
          </a:p>
          <a:p>
            <a:pPr rtl="0"/>
            <a:r>
              <a:rPr lang="en-US" sz="1200" kern="1200" dirty="0" smtClean="0">
                <a:solidFill>
                  <a:schemeClr val="tx1"/>
                </a:solidFill>
                <a:latin typeface="+mn-lt"/>
                <a:ea typeface="+mn-ea"/>
                <a:cs typeface="+mn-cs"/>
              </a:rPr>
              <a:t>faith. By the end of the summer, we’d made clear headway </a:t>
            </a:r>
          </a:p>
          <a:p>
            <a:pPr rtl="0"/>
            <a:r>
              <a:rPr lang="en-US" sz="1200" kern="1200" dirty="0" smtClean="0">
                <a:solidFill>
                  <a:schemeClr val="tx1"/>
                </a:solidFill>
                <a:latin typeface="+mn-lt"/>
                <a:ea typeface="+mn-ea"/>
                <a:cs typeface="+mn-cs"/>
              </a:rPr>
              <a:t>with the people of the village.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During our last week, we took 12 young people camping. </a:t>
            </a:r>
          </a:p>
          <a:p>
            <a:pPr rtl="0"/>
            <a:r>
              <a:rPr lang="en-US" sz="1200" kern="1200" dirty="0" smtClean="0">
                <a:solidFill>
                  <a:schemeClr val="tx1"/>
                </a:solidFill>
                <a:latin typeface="+mn-lt"/>
                <a:ea typeface="+mn-ea"/>
                <a:cs typeface="+mn-cs"/>
              </a:rPr>
              <a:t>For the first time, those two angry youths, </a:t>
            </a:r>
            <a:r>
              <a:rPr lang="en-US" sz="1200" kern="1200" dirty="0" err="1" smtClean="0">
                <a:solidFill>
                  <a:schemeClr val="tx1"/>
                </a:solidFill>
                <a:latin typeface="+mn-lt"/>
                <a:ea typeface="+mn-ea"/>
                <a:cs typeface="+mn-cs"/>
              </a:rPr>
              <a:t>Ponch</a:t>
            </a:r>
            <a:r>
              <a:rPr lang="en-US" sz="1200" kern="1200" dirty="0" smtClean="0">
                <a:solidFill>
                  <a:schemeClr val="tx1"/>
                </a:solidFill>
                <a:latin typeface="+mn-lt"/>
                <a:ea typeface="+mn-ea"/>
                <a:cs typeface="+mn-cs"/>
              </a:rPr>
              <a:t> and Mio, </a:t>
            </a:r>
          </a:p>
          <a:p>
            <a:pPr rtl="0"/>
            <a:r>
              <a:rPr lang="en-US" sz="1200" kern="1200" dirty="0" smtClean="0">
                <a:solidFill>
                  <a:schemeClr val="tx1"/>
                </a:solidFill>
                <a:latin typeface="+mn-lt"/>
                <a:ea typeface="+mn-ea"/>
                <a:cs typeface="+mn-cs"/>
              </a:rPr>
              <a:t>listened to the message of God’s love and mercy. Ken and I </a:t>
            </a:r>
          </a:p>
          <a:p>
            <a:pPr rtl="0"/>
            <a:r>
              <a:rPr lang="en-US" sz="1200" kern="1200" dirty="0" smtClean="0">
                <a:solidFill>
                  <a:schemeClr val="tx1"/>
                </a:solidFill>
                <a:latin typeface="+mn-lt"/>
                <a:ea typeface="+mn-ea"/>
                <a:cs typeface="+mn-cs"/>
              </a:rPr>
              <a:t>celebrated as they asked questions and took God’s love for </a:t>
            </a:r>
          </a:p>
          <a:p>
            <a:pPr rtl="0"/>
            <a:r>
              <a:rPr lang="en-US" sz="1200" kern="1200" dirty="0" smtClean="0">
                <a:solidFill>
                  <a:schemeClr val="tx1"/>
                </a:solidFill>
                <a:latin typeface="+mn-lt"/>
                <a:ea typeface="+mn-ea"/>
                <a:cs typeface="+mn-cs"/>
              </a:rPr>
              <a:t>them seriously.</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When the day came for our departure, I began packing up </a:t>
            </a:r>
          </a:p>
          <a:p>
            <a:pPr rtl="0"/>
            <a:r>
              <a:rPr lang="en-US" sz="1200" kern="1200" dirty="0" smtClean="0">
                <a:solidFill>
                  <a:schemeClr val="tx1"/>
                </a:solidFill>
                <a:latin typeface="+mn-lt"/>
                <a:ea typeface="+mn-ea"/>
                <a:cs typeface="+mn-cs"/>
              </a:rPr>
              <a:t>some books from the shelf. Ironically, imbedded in the </a:t>
            </a:r>
          </a:p>
          <a:p>
            <a:pPr rtl="0"/>
            <a:r>
              <a:rPr lang="en-US" sz="1200" kern="1200" dirty="0" smtClean="0">
                <a:solidFill>
                  <a:schemeClr val="tx1"/>
                </a:solidFill>
                <a:latin typeface="+mn-lt"/>
                <a:ea typeface="+mn-ea"/>
                <a:cs typeface="+mn-cs"/>
              </a:rPr>
              <a:t>spine of Dietrich Bonhoeffer’s Cost of Discipleship was a </a:t>
            </a:r>
          </a:p>
          <a:p>
            <a:pPr rtl="0"/>
            <a:r>
              <a:rPr lang="en-US" sz="1200" kern="1200" dirty="0" smtClean="0">
                <a:solidFill>
                  <a:schemeClr val="tx1"/>
                </a:solidFill>
                <a:latin typeface="+mn-lt"/>
                <a:ea typeface="+mn-ea"/>
                <a:cs typeface="+mn-cs"/>
              </a:rPr>
              <a:t>pellet from that memorable night with </a:t>
            </a:r>
            <a:r>
              <a:rPr lang="en-US" sz="1200" kern="1200" dirty="0" err="1" smtClean="0">
                <a:solidFill>
                  <a:schemeClr val="tx1"/>
                </a:solidFill>
                <a:latin typeface="+mn-lt"/>
                <a:ea typeface="+mn-ea"/>
                <a:cs typeface="+mn-cs"/>
              </a:rPr>
              <a:t>Ponch</a:t>
            </a:r>
            <a:r>
              <a:rPr lang="en-US" sz="1200" kern="1200" dirty="0" smtClean="0">
                <a:solidFill>
                  <a:schemeClr val="tx1"/>
                </a:solidFill>
                <a:latin typeface="+mn-lt"/>
                <a:ea typeface="+mn-ea"/>
                <a:cs typeface="+mn-cs"/>
              </a:rPr>
              <a:t> and Mio.</a:t>
            </a:r>
          </a:p>
          <a:p>
            <a:pPr rtl="0"/>
            <a:endParaRPr lang="en-US" dirty="0" smtClean="0"/>
          </a:p>
          <a:p>
            <a:r>
              <a:rPr lang="en-US" b="0" i="0" u="none" strike="noStrike" baseline="0" dirty="0" smtClean="0"/>
              <a:t>-----</a:t>
            </a:r>
          </a:p>
          <a:p>
            <a:endParaRPr lang="en-US" b="0" i="0" u="none" strike="noStrike" baseline="0" dirty="0" smtClean="0"/>
          </a:p>
          <a:p>
            <a:r>
              <a:rPr lang="en-US" b="0" i="0" u="none" strike="noStrike" baseline="0" dirty="0" smtClean="0"/>
              <a:t>Leadership Ministries Worldwide. (2004). </a:t>
            </a:r>
            <a:r>
              <a:rPr lang="en-US" b="0" i="1" u="none" strike="noStrike" baseline="0" dirty="0" smtClean="0"/>
              <a:t>Practical </a:t>
            </a:r>
          </a:p>
          <a:p>
            <a:r>
              <a:rPr lang="en-US" b="0" i="1" u="none" strike="noStrike" baseline="0" dirty="0" smtClean="0"/>
              <a:t>Illustrations: Romans</a:t>
            </a:r>
            <a:r>
              <a:rPr lang="en-US" b="0" i="0" u="none" strike="noStrike" baseline="0" dirty="0" smtClean="0"/>
              <a:t> (p. 66). Chattanooga, TN: </a:t>
            </a:r>
          </a:p>
          <a:p>
            <a:r>
              <a:rPr lang="en-US" b="0" i="0" u="none" strike="noStrike" baseline="0" dirty="0" smtClean="0"/>
              <a:t>Leadership Ministries Worldwide.</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91</a:t>
            </a:fld>
            <a:endParaRPr lang="en-US"/>
          </a:p>
        </p:txBody>
      </p:sp>
    </p:spTree>
    <p:extLst>
      <p:ext uri="{BB962C8B-B14F-4D97-AF65-F5344CB8AC3E}">
        <p14:creationId xmlns:p14="http://schemas.microsoft.com/office/powerpoint/2010/main" val="2291800803"/>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8:17</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92</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a:t>
            </a:r>
            <a:r>
              <a:rPr lang="en-US" smtClean="0"/>
              <a:t>Romans 8:17</a:t>
            </a:r>
            <a:endParaRPr lang="en-US" dirty="0" smtClean="0"/>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93</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1" i="0" baseline="0" dirty="0" err="1" smtClean="0"/>
              <a:t>ILLUS</a:t>
            </a:r>
            <a:r>
              <a:rPr lang="en-US" sz="1200" b="1" i="0" baseline="0" dirty="0" smtClean="0"/>
              <a:t>:</a:t>
            </a:r>
            <a:r>
              <a:rPr lang="en-US" sz="1200" b="0" i="0" baseline="0" dirty="0" smtClean="0"/>
              <a:t> </a:t>
            </a:r>
            <a:r>
              <a:rPr lang="en-US" sz="1200" i="0" dirty="0" smtClean="0"/>
              <a:t>Anne Graham </a:t>
            </a:r>
            <a:r>
              <a:rPr lang="en-US" sz="1200" i="0" dirty="0" err="1" smtClean="0"/>
              <a:t>Lotz</a:t>
            </a:r>
            <a:r>
              <a:rPr lang="en-US" sz="1200" i="0" dirty="0" smtClean="0"/>
              <a:t>, daughter of evangelist Billy </a:t>
            </a:r>
          </a:p>
          <a:p>
            <a:pPr rtl="0"/>
            <a:r>
              <a:rPr lang="en-US" sz="1200" i="0" dirty="0" smtClean="0"/>
              <a:t>Graham and his wife, Ruth, was asked if those who died in </a:t>
            </a:r>
          </a:p>
          <a:p>
            <a:pPr rtl="0"/>
            <a:r>
              <a:rPr lang="en-US" sz="1200" i="0" dirty="0" smtClean="0"/>
              <a:t>the explosions of the World Trade Center on September 11, </a:t>
            </a:r>
          </a:p>
          <a:p>
            <a:pPr rtl="0"/>
            <a:r>
              <a:rPr lang="en-US" sz="1200" i="0" dirty="0" smtClean="0"/>
              <a:t>2001, but had not confessed Christ as Savior would go to </a:t>
            </a:r>
          </a:p>
          <a:p>
            <a:pPr rtl="0"/>
            <a:r>
              <a:rPr lang="en-US" sz="1200" i="0" dirty="0" smtClean="0"/>
              <a:t>heaven. She replied:</a:t>
            </a:r>
          </a:p>
          <a:p>
            <a:pPr rtl="0"/>
            <a:endParaRPr lang="en-US" sz="1200" i="0" dirty="0" smtClean="0"/>
          </a:p>
          <a:p>
            <a:pPr rtl="0"/>
            <a:r>
              <a:rPr lang="en-US" sz="1200" i="0" dirty="0" smtClean="0"/>
              <a:t>In my little book “Heaven: My Father’s House”, I tell about </a:t>
            </a:r>
          </a:p>
          <a:p>
            <a:pPr rtl="0"/>
            <a:r>
              <a:rPr lang="en-US" sz="1200" i="0" dirty="0" smtClean="0"/>
              <a:t>people who want to visit my father’s home in western North </a:t>
            </a:r>
          </a:p>
          <a:p>
            <a:pPr rtl="0"/>
            <a:r>
              <a:rPr lang="en-US" sz="1200" i="0" dirty="0" smtClean="0"/>
              <a:t>Carolina. </a:t>
            </a:r>
          </a:p>
          <a:p>
            <a:pPr rtl="0"/>
            <a:endParaRPr lang="en-US" sz="1200" i="0" dirty="0" smtClean="0"/>
          </a:p>
          <a:p>
            <a:pPr rtl="0"/>
            <a:r>
              <a:rPr lang="en-US" sz="1200" i="0" dirty="0" smtClean="0"/>
              <a:t>They drive up the long drive and come to the gate. They </a:t>
            </a:r>
          </a:p>
          <a:p>
            <a:pPr rtl="0"/>
            <a:r>
              <a:rPr lang="en-US" sz="1200" i="0" dirty="0" smtClean="0"/>
              <a:t>knock on the gate and say, “Billy Graham, let us in. We’ve </a:t>
            </a:r>
          </a:p>
          <a:p>
            <a:pPr rtl="0"/>
            <a:r>
              <a:rPr lang="en-US" sz="1200" i="0" dirty="0" smtClean="0"/>
              <a:t>read your books, we’ve watched you on TV, we’ve written </a:t>
            </a:r>
          </a:p>
          <a:p>
            <a:pPr rtl="0"/>
            <a:r>
              <a:rPr lang="en-US" sz="1200" i="0" dirty="0" smtClean="0"/>
              <a:t>to you, and we want to come to your house.”</a:t>
            </a:r>
          </a:p>
          <a:p>
            <a:pPr rtl="0"/>
            <a:endParaRPr lang="en-US" sz="1200" i="0" dirty="0" smtClean="0"/>
          </a:p>
          <a:p>
            <a:pPr rtl="0"/>
            <a:r>
              <a:rPr lang="en-US" sz="1200" i="0" dirty="0" smtClean="0"/>
              <a:t>And my father says, “Depart from me, I don’t know you. </a:t>
            </a:r>
          </a:p>
          <a:p>
            <a:pPr rtl="0"/>
            <a:r>
              <a:rPr lang="en-US" sz="1200" i="0" dirty="0" smtClean="0"/>
              <a:t>You’re not a member of my family, and you’ve not made </a:t>
            </a:r>
          </a:p>
          <a:p>
            <a:pPr rtl="0"/>
            <a:r>
              <a:rPr lang="en-US" sz="1200" i="0" dirty="0" smtClean="0"/>
              <a:t>any arrangements to come.”</a:t>
            </a:r>
          </a:p>
          <a:p>
            <a:pPr rtl="0"/>
            <a:endParaRPr lang="en-US" sz="1200" i="0" dirty="0" smtClean="0"/>
          </a:p>
          <a:p>
            <a:pPr rtl="0"/>
            <a:r>
              <a:rPr lang="en-US" sz="1200" i="0" dirty="0" smtClean="0"/>
              <a:t>But when I drive up that same driveway and knock on the </a:t>
            </a:r>
          </a:p>
          <a:p>
            <a:pPr rtl="0"/>
            <a:r>
              <a:rPr lang="en-US" sz="1200" i="0" dirty="0" smtClean="0"/>
              <a:t>gate, I say, “Daddy, this is Anne, and I’ve come home.” The </a:t>
            </a:r>
          </a:p>
          <a:p>
            <a:pPr rtl="0"/>
            <a:r>
              <a:rPr lang="en-US" sz="1200" i="0" dirty="0" smtClean="0"/>
              <a:t>gate is thrown right open, and I go inside, because I’m the </a:t>
            </a:r>
          </a:p>
          <a:p>
            <a:pPr rtl="0"/>
            <a:r>
              <a:rPr lang="en-US" sz="1200" i="0" dirty="0" smtClean="0"/>
              <a:t>father’s child.</a:t>
            </a:r>
          </a:p>
          <a:p>
            <a:pPr rtl="0"/>
            <a:endParaRPr lang="en-US" sz="1200" i="0" dirty="0" smtClean="0"/>
          </a:p>
          <a:p>
            <a:pPr rtl="0"/>
            <a:r>
              <a:rPr lang="en-US" sz="1200" i="0" dirty="0" smtClean="0"/>
              <a:t>Because heaven is God’s house, he has the right to decide </a:t>
            </a:r>
          </a:p>
          <a:p>
            <a:pPr rtl="0"/>
            <a:r>
              <a:rPr lang="en-US" sz="1200" i="0" dirty="0" smtClean="0"/>
              <a:t>who comes in and who stays out. He says he will welcome </a:t>
            </a:r>
          </a:p>
          <a:p>
            <a:pPr rtl="0"/>
            <a:r>
              <a:rPr lang="en-US" sz="1200" i="0" dirty="0" smtClean="0"/>
              <a:t>anyone inside his home, but they have to be born again </a:t>
            </a:r>
          </a:p>
          <a:p>
            <a:pPr rtl="0"/>
            <a:r>
              <a:rPr lang="en-US" sz="1200" i="0" dirty="0" smtClean="0"/>
              <a:t>into his family through faith in Jesus Christ.</a:t>
            </a:r>
          </a:p>
          <a:p>
            <a:pPr rtl="0"/>
            <a:endParaRPr lang="en-US" sz="1200" i="0" dirty="0" smtClean="0"/>
          </a:p>
          <a:p>
            <a:pPr rtl="0"/>
            <a:r>
              <a:rPr lang="en-US" sz="1200" i="0" dirty="0" smtClean="0"/>
              <a:t>That gives us a wonderful hope that when the time </a:t>
            </a:r>
          </a:p>
          <a:p>
            <a:pPr rtl="0"/>
            <a:r>
              <a:rPr lang="en-US" sz="1200" i="0" dirty="0" smtClean="0"/>
              <a:t>comes—whether death comes as a thief in the night, as it </a:t>
            </a:r>
          </a:p>
          <a:p>
            <a:pPr rtl="0"/>
            <a:r>
              <a:rPr lang="en-US" sz="1200" i="0" dirty="0" smtClean="0"/>
              <a:t>did for those in the [World Trade Center] towers, or as an </a:t>
            </a:r>
          </a:p>
          <a:p>
            <a:pPr rtl="0"/>
            <a:r>
              <a:rPr lang="en-US" sz="1200" i="0" dirty="0" smtClean="0"/>
              <a:t>angel of mercy after a long illness—we can be assured that </a:t>
            </a:r>
          </a:p>
          <a:p>
            <a:pPr rtl="0"/>
            <a:r>
              <a:rPr lang="en-US" sz="1200" i="0" dirty="0" smtClean="0"/>
              <a:t>at the end of the journey, we’ll step right into our Father’s</a:t>
            </a:r>
          </a:p>
          <a:p>
            <a:pPr rtl="0"/>
            <a:r>
              <a:rPr lang="en-US" sz="1200" i="0" dirty="0" smtClean="0"/>
              <a:t> arms. </a:t>
            </a:r>
          </a:p>
          <a:p>
            <a:pPr rtl="0"/>
            <a:endParaRPr lang="en-US" sz="1200" i="0" dirty="0" smtClean="0"/>
          </a:p>
          <a:p>
            <a:pPr rtl="0"/>
            <a:r>
              <a:rPr lang="en-US" sz="1200" i="0" dirty="0" smtClean="0"/>
              <a:t>We’ll be welcomed there because we are our Father’s </a:t>
            </a:r>
          </a:p>
          <a:p>
            <a:pPr rtl="0"/>
            <a:r>
              <a:rPr lang="en-US" sz="1200" i="0" dirty="0" smtClean="0"/>
              <a:t>children.</a:t>
            </a:r>
          </a:p>
          <a:p>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smtClean="0"/>
              <a:t>Larson, C. B., &amp; Ten </a:t>
            </a:r>
            <a:r>
              <a:rPr lang="en-US" b="0" i="0" u="none" strike="noStrike" baseline="0" dirty="0" err="1" smtClean="0"/>
              <a:t>Elshof</a:t>
            </a:r>
            <a:r>
              <a:rPr lang="en-US" b="0" i="0" u="none" strike="noStrike" baseline="0" dirty="0" smtClean="0"/>
              <a:t>, P. (2008). </a:t>
            </a:r>
            <a:r>
              <a:rPr lang="en-US" b="0" i="1" u="none" strike="noStrike" baseline="0" dirty="0" smtClean="0"/>
              <a:t>1001 illustrations </a:t>
            </a:r>
          </a:p>
          <a:p>
            <a:r>
              <a:rPr lang="en-US" b="0" i="1" u="none" strike="noStrike" baseline="0" dirty="0" smtClean="0"/>
              <a:t>that connect</a:t>
            </a:r>
            <a:r>
              <a:rPr lang="en-US" b="0" i="0" u="none" strike="noStrike" baseline="0" dirty="0" smtClean="0"/>
              <a:t> (p. 165). Grand Rapids, MI: Zondervan </a:t>
            </a:r>
          </a:p>
          <a:p>
            <a:r>
              <a:rPr lang="en-US" b="0" i="0" u="none" strike="noStrike" baseline="0" dirty="0" smtClean="0"/>
              <a:t>Publishing House.</a:t>
            </a:r>
          </a:p>
          <a:p>
            <a:endParaRPr lang="en-US" dirty="0" smtClean="0"/>
          </a:p>
          <a:p>
            <a:r>
              <a:rPr lang="en-US" dirty="0" smtClean="0"/>
              <a:t>*** </a:t>
            </a:r>
            <a:r>
              <a:rPr lang="en-US" dirty="0" smtClean="0"/>
              <a:t>END ***</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94</a:t>
            </a:fld>
            <a:endParaRPr lang="en-US"/>
          </a:p>
        </p:txBody>
      </p:sp>
    </p:spTree>
    <p:extLst>
      <p:ext uri="{BB962C8B-B14F-4D97-AF65-F5344CB8AC3E}">
        <p14:creationId xmlns:p14="http://schemas.microsoft.com/office/powerpoint/2010/main" val="40540511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11/13/2015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4012640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11/13/2015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2980390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11/13/2015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46461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11/13/2015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733528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25A8FD-85E9-4177-9140-372F96C45026}" type="datetimeFigureOut">
              <a:rPr lang="en-US" smtClean="0"/>
              <a:t>11/13/2015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1171564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825A8FD-85E9-4177-9140-372F96C45026}" type="datetimeFigureOut">
              <a:rPr lang="en-US" smtClean="0"/>
              <a:t>11/13/2015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74287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825A8FD-85E9-4177-9140-372F96C45026}" type="datetimeFigureOut">
              <a:rPr lang="en-US" smtClean="0"/>
              <a:t>11/13/2015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208659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825A8FD-85E9-4177-9140-372F96C45026}" type="datetimeFigureOut">
              <a:rPr lang="en-US" smtClean="0"/>
              <a:t>11/13/2015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915885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25A8FD-85E9-4177-9140-372F96C45026}" type="datetimeFigureOut">
              <a:rPr lang="en-US" smtClean="0"/>
              <a:t>11/13/2015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1816749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25A8FD-85E9-4177-9140-372F96C45026}" type="datetimeFigureOut">
              <a:rPr lang="en-US" smtClean="0"/>
              <a:t>11/13/2015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913519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25A8FD-85E9-4177-9140-372F96C45026}" type="datetimeFigureOut">
              <a:rPr lang="en-US" smtClean="0"/>
              <a:t>11/13/2015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9586476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25A8FD-85E9-4177-9140-372F96C45026}" type="datetimeFigureOut">
              <a:rPr lang="en-US" smtClean="0"/>
              <a:t>11/13/2015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DE4765-53F9-45BC-86CD-B8977D89C3C6}" type="slidenum">
              <a:rPr lang="en-US" smtClean="0"/>
              <a:t>‹#›</a:t>
            </a:fld>
            <a:endParaRPr lang="en-US"/>
          </a:p>
        </p:txBody>
      </p:sp>
    </p:spTree>
    <p:extLst>
      <p:ext uri="{BB962C8B-B14F-4D97-AF65-F5344CB8AC3E}">
        <p14:creationId xmlns:p14="http://schemas.microsoft.com/office/powerpoint/2010/main" val="28528857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4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9.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76.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7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77.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83.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88.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9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2792" y="1799122"/>
            <a:ext cx="7772400" cy="3143939"/>
          </a:xfrm>
        </p:spPr>
        <p:txBody>
          <a:bodyPr/>
          <a:lstStyle/>
          <a:p>
            <a:r>
              <a:rPr lang="en-US" sz="7200" dirty="0" smtClean="0"/>
              <a:t>Romans 8:12-17</a:t>
            </a:r>
            <a:r>
              <a:rPr lang="en-US" sz="3600" dirty="0" smtClean="0"/>
              <a:t/>
            </a:r>
            <a:br>
              <a:rPr lang="en-US" sz="3600" dirty="0" smtClean="0"/>
            </a:br>
            <a:r>
              <a:rPr lang="en-US" sz="3600" dirty="0" smtClean="0"/>
              <a:t>---</a:t>
            </a:r>
            <a:br>
              <a:rPr lang="en-US" sz="3600" dirty="0" smtClean="0"/>
            </a:br>
            <a:r>
              <a:rPr lang="en-US" sz="3600" dirty="0" smtClean="0"/>
              <a:t>Heirs With Christ</a:t>
            </a:r>
            <a:endParaRPr lang="en-US" sz="7200" dirty="0"/>
          </a:p>
        </p:txBody>
      </p:sp>
    </p:spTree>
    <p:extLst>
      <p:ext uri="{BB962C8B-B14F-4D97-AF65-F5344CB8AC3E}">
        <p14:creationId xmlns:p14="http://schemas.microsoft.com/office/powerpoint/2010/main" val="14773162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Luke 21:16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n-US" dirty="0" smtClean="0"/>
              <a:t>				 </a:t>
            </a:r>
            <a:r>
              <a:rPr lang="el-GR" dirty="0"/>
              <a:t>ἀδελφός</a:t>
            </a:r>
            <a:endParaRPr lang="en-US" dirty="0"/>
          </a:p>
          <a:p>
            <a:pPr marL="0" indent="0">
              <a:buNone/>
            </a:pPr>
            <a:r>
              <a:rPr lang="en-US" dirty="0"/>
              <a:t>		</a:t>
            </a:r>
            <a:r>
              <a:rPr lang="en-US" dirty="0" smtClean="0"/>
              <a:t>				(</a:t>
            </a:r>
            <a:r>
              <a:rPr lang="en-US" dirty="0" err="1"/>
              <a:t>adelphos</a:t>
            </a:r>
            <a:r>
              <a:rPr lang="en-US" dirty="0"/>
              <a:t>)</a:t>
            </a:r>
          </a:p>
          <a:p>
            <a:pPr marL="0" indent="0">
              <a:buNone/>
            </a:pPr>
            <a:endParaRPr lang="en-US" dirty="0"/>
          </a:p>
          <a:p>
            <a:pPr marL="0" indent="0">
              <a:buNone/>
            </a:pPr>
            <a:endParaRPr lang="en-US" dirty="0" smtClean="0">
              <a:solidFill>
                <a:srgbClr val="FF0000"/>
              </a:solidFill>
            </a:endParaRPr>
          </a:p>
          <a:p>
            <a:pPr marL="0" indent="0">
              <a:buNone/>
            </a:pPr>
            <a:r>
              <a:rPr lang="en-US" dirty="0" smtClean="0">
                <a:solidFill>
                  <a:srgbClr val="FF0000"/>
                </a:solidFill>
              </a:rPr>
              <a:t>You </a:t>
            </a:r>
            <a:r>
              <a:rPr lang="en-US" dirty="0">
                <a:solidFill>
                  <a:srgbClr val="FF0000"/>
                </a:solidFill>
              </a:rPr>
              <a:t>will be betrayed even by parents, brothers, relatives and friends, and they will put some of you to death.</a:t>
            </a:r>
          </a:p>
        </p:txBody>
      </p:sp>
      <p:sp>
        <p:nvSpPr>
          <p:cNvPr id="4" name="Rounded Rectangle 3"/>
          <p:cNvSpPr/>
          <p:nvPr/>
        </p:nvSpPr>
        <p:spPr>
          <a:xfrm>
            <a:off x="5842000" y="2095500"/>
            <a:ext cx="2133600" cy="1422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6713" y="4560888"/>
            <a:ext cx="1603375" cy="554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a:stCxn id="1026" idx="0"/>
            <a:endCxn id="4" idx="2"/>
          </p:cNvCxnSpPr>
          <p:nvPr/>
        </p:nvCxnSpPr>
        <p:spPr>
          <a:xfrm flipH="1" flipV="1">
            <a:off x="6908800" y="3517900"/>
            <a:ext cx="609601" cy="104298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25:40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ἀδελφός</a:t>
            </a:r>
            <a:endParaRPr lang="en-US" dirty="0"/>
          </a:p>
          <a:p>
            <a:pPr marL="0" indent="0">
              <a:buNone/>
            </a:pPr>
            <a:r>
              <a:rPr lang="en-US" dirty="0"/>
              <a:t>						(</a:t>
            </a:r>
            <a:r>
              <a:rPr lang="en-US" dirty="0" err="1"/>
              <a:t>adelphos</a:t>
            </a:r>
            <a:r>
              <a:rPr lang="en-US" dirty="0"/>
              <a:t>)</a:t>
            </a:r>
          </a:p>
          <a:p>
            <a:pPr marL="0" indent="0">
              <a:buNone/>
            </a:pPr>
            <a:endParaRPr lang="en-US" dirty="0"/>
          </a:p>
          <a:p>
            <a:pPr marL="0" indent="0">
              <a:buNone/>
            </a:pPr>
            <a:endParaRPr lang="en-US" dirty="0" smtClean="0"/>
          </a:p>
          <a:p>
            <a:pPr marL="0" indent="0">
              <a:buNone/>
            </a:pPr>
            <a:r>
              <a:rPr lang="en-US" dirty="0" smtClean="0">
                <a:solidFill>
                  <a:srgbClr val="FF0000"/>
                </a:solidFill>
              </a:rPr>
              <a:t>The </a:t>
            </a:r>
            <a:r>
              <a:rPr lang="en-US" dirty="0">
                <a:solidFill>
                  <a:srgbClr val="FF0000"/>
                </a:solidFill>
              </a:rPr>
              <a:t>King will reply, ‘I tell you the truth, whatever you did for one of the least of these brothers of mine, you did for me.’ </a:t>
            </a:r>
          </a:p>
        </p:txBody>
      </p:sp>
      <p:sp>
        <p:nvSpPr>
          <p:cNvPr id="4" name="Rounded Rectangle 3"/>
          <p:cNvSpPr/>
          <p:nvPr/>
        </p:nvSpPr>
        <p:spPr>
          <a:xfrm>
            <a:off x="5842000" y="2095500"/>
            <a:ext cx="2133600" cy="1422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37313" y="5068888"/>
            <a:ext cx="1603375" cy="554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a:stCxn id="2050" idx="0"/>
            <a:endCxn id="4" idx="2"/>
          </p:cNvCxnSpPr>
          <p:nvPr/>
        </p:nvCxnSpPr>
        <p:spPr>
          <a:xfrm flipH="1" flipV="1">
            <a:off x="6908800" y="3517900"/>
            <a:ext cx="330201" cy="155098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ὀφειλέτης</a:t>
            </a:r>
            <a:endParaRPr lang="en-US" dirty="0"/>
          </a:p>
          <a:p>
            <a:pPr marL="0" indent="0">
              <a:buNone/>
            </a:pPr>
            <a:r>
              <a:rPr lang="en-US" dirty="0" smtClean="0"/>
              <a:t>					(</a:t>
            </a:r>
            <a:r>
              <a:rPr lang="en-US" dirty="0" err="1" smtClean="0"/>
              <a:t>opheiletēs</a:t>
            </a:r>
            <a:r>
              <a:rPr lang="en-US" dirty="0" smtClean="0"/>
              <a:t>)</a:t>
            </a:r>
          </a:p>
          <a:p>
            <a:pPr marL="0" indent="0">
              <a:buNone/>
            </a:pPr>
            <a:endParaRPr lang="en-US" dirty="0"/>
          </a:p>
          <a:p>
            <a:pPr marL="0" indent="0">
              <a:buNone/>
            </a:pPr>
            <a:endParaRPr lang="en-US" dirty="0" smtClean="0"/>
          </a:p>
          <a:p>
            <a:pPr marL="0" indent="0">
              <a:buNone/>
            </a:pPr>
            <a:r>
              <a:rPr lang="en-US" baseline="30000" dirty="0" smtClean="0"/>
              <a:t>12</a:t>
            </a:r>
            <a:r>
              <a:rPr lang="en-US" dirty="0" smtClean="0"/>
              <a:t> </a:t>
            </a:r>
            <a:r>
              <a:rPr lang="en-US" dirty="0"/>
              <a:t>Therefore, brothers, we have an obligation--but it is not to the sinful nature, to live according to it. </a:t>
            </a:r>
            <a:endParaRPr lang="en-US" dirty="0" smtClean="0"/>
          </a:p>
        </p:txBody>
      </p:sp>
      <p:sp>
        <p:nvSpPr>
          <p:cNvPr id="4" name="Rounded Rectangle 3"/>
          <p:cNvSpPr/>
          <p:nvPr/>
        </p:nvSpPr>
        <p:spPr>
          <a:xfrm>
            <a:off x="4876800" y="2133600"/>
            <a:ext cx="2463800" cy="14097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223000" y="4584700"/>
            <a:ext cx="1739900" cy="495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108700" y="3543300"/>
            <a:ext cx="984250" cy="10414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35890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Galatians 5:3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ὀφειλέτης</a:t>
            </a:r>
            <a:endParaRPr lang="en-US" dirty="0"/>
          </a:p>
          <a:p>
            <a:pPr marL="0" indent="0">
              <a:buNone/>
            </a:pPr>
            <a:r>
              <a:rPr lang="en-US" dirty="0"/>
              <a:t>				(</a:t>
            </a:r>
            <a:r>
              <a:rPr lang="en-US" dirty="0" err="1"/>
              <a:t>opheiletēs</a:t>
            </a:r>
            <a:r>
              <a:rPr lang="en-US" dirty="0"/>
              <a:t>)</a:t>
            </a:r>
          </a:p>
          <a:p>
            <a:pPr marL="0" indent="0">
              <a:buNone/>
            </a:pPr>
            <a:endParaRPr lang="en-US" dirty="0"/>
          </a:p>
          <a:p>
            <a:pPr marL="0" indent="0">
              <a:buNone/>
            </a:pPr>
            <a:endParaRPr lang="en-US" dirty="0" smtClean="0"/>
          </a:p>
          <a:p>
            <a:pPr marL="0" indent="0">
              <a:buNone/>
            </a:pPr>
            <a:r>
              <a:rPr lang="en-US" dirty="0" smtClean="0"/>
              <a:t>Again </a:t>
            </a:r>
            <a:r>
              <a:rPr lang="en-US" dirty="0"/>
              <a:t>I declare to every man who lets himself be circumcised that he is obligated to obey the whole law.</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73500" y="2090738"/>
            <a:ext cx="2487613" cy="1431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140200" y="5092700"/>
            <a:ext cx="1689100" cy="482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3074" idx="2"/>
          </p:cNvCxnSpPr>
          <p:nvPr/>
        </p:nvCxnSpPr>
        <p:spPr>
          <a:xfrm flipV="1">
            <a:off x="4984750" y="3522663"/>
            <a:ext cx="132557" cy="157003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1:14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l-GR" dirty="0" smtClean="0"/>
              <a:t>ὀφειλέτης</a:t>
            </a:r>
            <a:endParaRPr lang="en-US" dirty="0"/>
          </a:p>
          <a:p>
            <a:pPr marL="0" indent="0">
              <a:buNone/>
            </a:pPr>
            <a:r>
              <a:rPr lang="en-US" dirty="0" smtClean="0"/>
              <a:t>(</a:t>
            </a:r>
            <a:r>
              <a:rPr lang="en-US" dirty="0" err="1"/>
              <a:t>opheiletēs</a:t>
            </a:r>
            <a:r>
              <a:rPr lang="en-US" dirty="0"/>
              <a:t>)</a:t>
            </a:r>
          </a:p>
          <a:p>
            <a:pPr marL="0" indent="0">
              <a:buNone/>
            </a:pPr>
            <a:endParaRPr lang="en-US" dirty="0"/>
          </a:p>
          <a:p>
            <a:pPr marL="0" indent="0">
              <a:buNone/>
            </a:pPr>
            <a:endParaRPr lang="en-US" dirty="0" smtClean="0"/>
          </a:p>
          <a:p>
            <a:pPr marL="0" indent="0">
              <a:buNone/>
            </a:pPr>
            <a:r>
              <a:rPr lang="en-US" dirty="0" smtClean="0"/>
              <a:t>I </a:t>
            </a:r>
            <a:r>
              <a:rPr lang="en-US" dirty="0"/>
              <a:t>am obligated both to Greeks and non-Greeks, both to the wise and the foolish.</a:t>
            </a:r>
          </a:p>
        </p:txBody>
      </p:sp>
      <p:sp>
        <p:nvSpPr>
          <p:cNvPr id="4" name="Rounded Rectangle 3"/>
          <p:cNvSpPr/>
          <p:nvPr/>
        </p:nvSpPr>
        <p:spPr>
          <a:xfrm>
            <a:off x="292100" y="2133600"/>
            <a:ext cx="2463800" cy="14097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76350" y="4568825"/>
            <a:ext cx="1712913"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a:stCxn id="4098" idx="0"/>
            <a:endCxn id="4" idx="2"/>
          </p:cNvCxnSpPr>
          <p:nvPr/>
        </p:nvCxnSpPr>
        <p:spPr>
          <a:xfrm flipH="1" flipV="1">
            <a:off x="1524000" y="3543300"/>
            <a:ext cx="608807" cy="102552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σάρξ</a:t>
            </a:r>
            <a:endParaRPr lang="en-US" dirty="0"/>
          </a:p>
          <a:p>
            <a:pPr marL="0" indent="0">
              <a:buNone/>
            </a:pPr>
            <a:r>
              <a:rPr lang="en-US" dirty="0" smtClean="0"/>
              <a:t>				(</a:t>
            </a:r>
            <a:r>
              <a:rPr lang="en-US" dirty="0" err="1" smtClean="0"/>
              <a:t>sarx</a:t>
            </a:r>
            <a:r>
              <a:rPr lang="en-US" dirty="0" smtClean="0"/>
              <a:t>)</a:t>
            </a:r>
          </a:p>
          <a:p>
            <a:pPr marL="0" indent="0">
              <a:buNone/>
            </a:pPr>
            <a:endParaRPr lang="en-US" dirty="0"/>
          </a:p>
          <a:p>
            <a:pPr marL="0" indent="0">
              <a:buNone/>
            </a:pPr>
            <a:endParaRPr lang="en-US" dirty="0" smtClean="0"/>
          </a:p>
          <a:p>
            <a:pPr marL="0" indent="0">
              <a:buNone/>
            </a:pPr>
            <a:r>
              <a:rPr lang="en-US" baseline="30000" dirty="0" smtClean="0"/>
              <a:t>12</a:t>
            </a:r>
            <a:r>
              <a:rPr lang="en-US" dirty="0" smtClean="0"/>
              <a:t> </a:t>
            </a:r>
            <a:r>
              <a:rPr lang="en-US" dirty="0"/>
              <a:t>Therefore, brothers, we have an obligation--but it is not to the sinful nature, to live according to it. </a:t>
            </a:r>
            <a:endParaRPr lang="en-US" dirty="0" smtClean="0"/>
          </a:p>
        </p:txBody>
      </p:sp>
      <p:sp>
        <p:nvSpPr>
          <p:cNvPr id="4" name="Rounded Rectangle 3"/>
          <p:cNvSpPr/>
          <p:nvPr/>
        </p:nvSpPr>
        <p:spPr>
          <a:xfrm>
            <a:off x="4000500" y="2120900"/>
            <a:ext cx="1384300" cy="14351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556000" y="5080000"/>
            <a:ext cx="2197100" cy="508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4654550" y="3556000"/>
            <a:ext cx="38100" cy="15240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35890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Cross-Reference 1 Corinthians 6:19-20</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19 </a:t>
            </a:r>
            <a:r>
              <a:rPr lang="en-US" dirty="0"/>
              <a:t>Do you not know that your body is a temple of the Holy Spirit, who is in you, whom you have received from God? </a:t>
            </a:r>
            <a:r>
              <a:rPr lang="en-US" b="1" dirty="0">
                <a:solidFill>
                  <a:schemeClr val="accent6">
                    <a:lumMod val="75000"/>
                  </a:schemeClr>
                </a:solidFill>
              </a:rPr>
              <a:t>You are not your own</a:t>
            </a:r>
            <a:r>
              <a:rPr lang="en-US" dirty="0"/>
              <a:t>; </a:t>
            </a:r>
            <a:r>
              <a:rPr lang="en-US" baseline="30000" dirty="0"/>
              <a:t>20 </a:t>
            </a:r>
            <a:r>
              <a:rPr lang="en-US" dirty="0"/>
              <a:t>you were bought at a price. Therefore honor God with your body.</a:t>
            </a:r>
          </a:p>
        </p:txBody>
      </p:sp>
    </p:spTree>
    <p:extLst>
      <p:ext uri="{BB962C8B-B14F-4D97-AF65-F5344CB8AC3E}">
        <p14:creationId xmlns:p14="http://schemas.microsoft.com/office/powerpoint/2010/main" val="8354852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13</a:t>
            </a:r>
            <a:r>
              <a:rPr lang="en-US" dirty="0" smtClean="0"/>
              <a:t> </a:t>
            </a:r>
            <a:r>
              <a:rPr lang="en-US" dirty="0"/>
              <a:t>For if you live according to the sinful nature, you will die; but if by the Spirit you put to death the misdeeds of the body, you will live,</a:t>
            </a:r>
          </a:p>
        </p:txBody>
      </p:sp>
    </p:spTree>
    <p:extLst>
      <p:ext uri="{BB962C8B-B14F-4D97-AF65-F5344CB8AC3E}">
        <p14:creationId xmlns:p14="http://schemas.microsoft.com/office/powerpoint/2010/main" val="109512771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ἀποθνήσκω</a:t>
            </a:r>
            <a:endParaRPr lang="en-US" dirty="0"/>
          </a:p>
          <a:p>
            <a:pPr marL="0" indent="0">
              <a:buNone/>
            </a:pPr>
            <a:r>
              <a:rPr lang="en-US" dirty="0" smtClean="0"/>
              <a:t>	(</a:t>
            </a:r>
            <a:r>
              <a:rPr lang="en-US" dirty="0" err="1" smtClean="0"/>
              <a:t>apothnēskō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13</a:t>
            </a:r>
            <a:r>
              <a:rPr lang="en-US" dirty="0" smtClean="0"/>
              <a:t> </a:t>
            </a:r>
            <a:r>
              <a:rPr lang="en-US" dirty="0"/>
              <a:t>For if you live according to the sinful nature, you will die; but if by the Spirit you put to death the misdeeds of the body, you will live,</a:t>
            </a:r>
          </a:p>
        </p:txBody>
      </p:sp>
      <p:sp>
        <p:nvSpPr>
          <p:cNvPr id="4" name="Rounded Rectangle 3"/>
          <p:cNvSpPr/>
          <p:nvPr/>
        </p:nvSpPr>
        <p:spPr>
          <a:xfrm>
            <a:off x="1270000" y="2159000"/>
            <a:ext cx="2628900" cy="13335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854200" y="5067300"/>
            <a:ext cx="635000" cy="533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2171700" y="3492500"/>
            <a:ext cx="412750" cy="15748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386643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8:24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ἀποθνήσκω</a:t>
            </a:r>
            <a:endParaRPr lang="en-US" dirty="0"/>
          </a:p>
          <a:p>
            <a:pPr marL="0" indent="0">
              <a:buNone/>
            </a:pPr>
            <a:r>
              <a:rPr lang="en-US" dirty="0" smtClean="0"/>
              <a:t>	</a:t>
            </a:r>
            <a:r>
              <a:rPr lang="en-US" dirty="0"/>
              <a:t>	(</a:t>
            </a:r>
            <a:r>
              <a:rPr lang="en-US" dirty="0" err="1"/>
              <a:t>apothnēskō</a:t>
            </a:r>
            <a:r>
              <a:rPr lang="en-US" dirty="0"/>
              <a:t>)</a:t>
            </a:r>
          </a:p>
          <a:p>
            <a:pPr marL="0" indent="0">
              <a:buNone/>
            </a:pPr>
            <a:endParaRPr lang="en-US" dirty="0"/>
          </a:p>
          <a:p>
            <a:pPr marL="0" indent="0">
              <a:buNone/>
            </a:pPr>
            <a:endParaRPr lang="en-US" dirty="0" smtClean="0"/>
          </a:p>
          <a:p>
            <a:pPr marL="0" indent="0">
              <a:buNone/>
            </a:pPr>
            <a:r>
              <a:rPr lang="en-US" dirty="0" smtClean="0">
                <a:solidFill>
                  <a:srgbClr val="FF0000"/>
                </a:solidFill>
              </a:rPr>
              <a:t>I </a:t>
            </a:r>
            <a:r>
              <a:rPr lang="en-US" dirty="0">
                <a:solidFill>
                  <a:srgbClr val="FF0000"/>
                </a:solidFill>
              </a:rPr>
              <a:t>told you that you would die in your sins; if you do not believe that I am the one I claim to be, you will indeed die in your sins.</a:t>
            </a:r>
          </a:p>
        </p:txBody>
      </p:sp>
      <p:sp>
        <p:nvSpPr>
          <p:cNvPr id="4" name="Oval 3"/>
          <p:cNvSpPr/>
          <p:nvPr/>
        </p:nvSpPr>
        <p:spPr>
          <a:xfrm>
            <a:off x="1879600" y="1943100"/>
            <a:ext cx="3162300" cy="1701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73400" y="5548313"/>
            <a:ext cx="658813" cy="560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p:nvSpPr>
        <p:spPr>
          <a:xfrm>
            <a:off x="4711700" y="4584700"/>
            <a:ext cx="635000" cy="533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6" idx="0"/>
            <a:endCxn id="4" idx="5"/>
          </p:cNvCxnSpPr>
          <p:nvPr/>
        </p:nvCxnSpPr>
        <p:spPr>
          <a:xfrm flipH="1" flipV="1">
            <a:off x="4578792" y="3395677"/>
            <a:ext cx="450408" cy="1189023"/>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 name="Straight Connector 8"/>
          <p:cNvCxnSpPr>
            <a:stCxn id="5122" idx="0"/>
            <a:endCxn id="4" idx="4"/>
          </p:cNvCxnSpPr>
          <p:nvPr/>
        </p:nvCxnSpPr>
        <p:spPr>
          <a:xfrm flipV="1">
            <a:off x="3402807" y="3644900"/>
            <a:ext cx="57943" cy="190341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2699"/>
            <a:ext cx="9143999" cy="6845301"/>
          </a:xfrm>
          <a:prstGeom prst="rect">
            <a:avLst/>
          </a:prstGeom>
        </p:spPr>
      </p:pic>
    </p:spTree>
    <p:extLst>
      <p:ext uri="{BB962C8B-B14F-4D97-AF65-F5344CB8AC3E}">
        <p14:creationId xmlns:p14="http://schemas.microsoft.com/office/powerpoint/2010/main" val="21017026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11:26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ἀποθνήσκω</a:t>
            </a:r>
            <a:endParaRPr lang="en-US" dirty="0"/>
          </a:p>
          <a:p>
            <a:pPr marL="0" indent="0">
              <a:buNone/>
            </a:pPr>
            <a:r>
              <a:rPr lang="en-US" dirty="0" smtClean="0"/>
              <a:t>(</a:t>
            </a:r>
            <a:r>
              <a:rPr lang="en-US" dirty="0" err="1"/>
              <a:t>apothnēskō</a:t>
            </a:r>
            <a:r>
              <a:rPr lang="en-US" dirty="0"/>
              <a:t>)</a:t>
            </a:r>
          </a:p>
          <a:p>
            <a:pPr marL="0" indent="0">
              <a:buNone/>
            </a:pPr>
            <a:endParaRPr lang="en-US" dirty="0"/>
          </a:p>
          <a:p>
            <a:pPr marL="0" indent="0">
              <a:buNone/>
            </a:pPr>
            <a:endParaRPr lang="en-US" dirty="0" smtClean="0"/>
          </a:p>
          <a:p>
            <a:pPr marL="0" indent="0">
              <a:buNone/>
            </a:pPr>
            <a:r>
              <a:rPr lang="en-US" dirty="0" smtClean="0">
                <a:solidFill>
                  <a:srgbClr val="FF0000"/>
                </a:solidFill>
              </a:rPr>
              <a:t>and </a:t>
            </a:r>
            <a:r>
              <a:rPr lang="en-US" dirty="0">
                <a:solidFill>
                  <a:srgbClr val="FF0000"/>
                </a:solidFill>
              </a:rPr>
              <a:t>whoever lives and believes in me will never die. Do you believe this?</a:t>
            </a: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2263" y="2152650"/>
            <a:ext cx="2657475" cy="1358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9900" y="5053013"/>
            <a:ext cx="658813" cy="560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6147" idx="0"/>
            <a:endCxn id="6146" idx="2"/>
          </p:cNvCxnSpPr>
          <p:nvPr/>
        </p:nvCxnSpPr>
        <p:spPr>
          <a:xfrm flipV="1">
            <a:off x="799307" y="3511550"/>
            <a:ext cx="851694" cy="154146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θανατόω</a:t>
            </a:r>
            <a:endParaRPr lang="en-US" dirty="0"/>
          </a:p>
          <a:p>
            <a:pPr marL="0" indent="0">
              <a:buNone/>
            </a:pPr>
            <a:r>
              <a:rPr lang="en-US" dirty="0" smtClean="0"/>
              <a:t>						(</a:t>
            </a:r>
            <a:r>
              <a:rPr lang="en-US" dirty="0" err="1" smtClean="0"/>
              <a:t>thanato</a:t>
            </a:r>
            <a:r>
              <a:rPr lang="en-US" dirty="0" err="1"/>
              <a:t>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13</a:t>
            </a:r>
            <a:r>
              <a:rPr lang="en-US" dirty="0" smtClean="0"/>
              <a:t> </a:t>
            </a:r>
            <a:r>
              <a:rPr lang="en-US" dirty="0"/>
              <a:t>For if you live according to the sinful nature, you will die; but if by the Spirit you put to death the misdeeds of the body, you will live,</a:t>
            </a:r>
          </a:p>
        </p:txBody>
      </p:sp>
      <p:sp>
        <p:nvSpPr>
          <p:cNvPr id="4" name="Rounded Rectangle 3"/>
          <p:cNvSpPr/>
          <p:nvPr/>
        </p:nvSpPr>
        <p:spPr>
          <a:xfrm>
            <a:off x="5842000" y="2197100"/>
            <a:ext cx="2159000" cy="13081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324600" y="5067300"/>
            <a:ext cx="2209800" cy="5588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921500" y="3505200"/>
            <a:ext cx="508000" cy="156210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386643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πρᾶξις</a:t>
            </a:r>
            <a:endParaRPr lang="en-US" dirty="0"/>
          </a:p>
          <a:p>
            <a:pPr marL="0" indent="0">
              <a:buNone/>
            </a:pPr>
            <a:r>
              <a:rPr lang="en-US" dirty="0" smtClean="0"/>
              <a:t>	(praxis)</a:t>
            </a:r>
          </a:p>
          <a:p>
            <a:pPr marL="0" indent="0">
              <a:buNone/>
            </a:pPr>
            <a:endParaRPr lang="en-US" dirty="0"/>
          </a:p>
          <a:p>
            <a:pPr marL="0" indent="0">
              <a:buNone/>
            </a:pPr>
            <a:endParaRPr lang="en-US" dirty="0" smtClean="0"/>
          </a:p>
          <a:p>
            <a:pPr marL="0" indent="0">
              <a:buNone/>
            </a:pPr>
            <a:r>
              <a:rPr lang="en-US" baseline="30000" dirty="0" smtClean="0"/>
              <a:t>13</a:t>
            </a:r>
            <a:r>
              <a:rPr lang="en-US" dirty="0" smtClean="0"/>
              <a:t> </a:t>
            </a:r>
            <a:r>
              <a:rPr lang="en-US" dirty="0"/>
              <a:t>For if you live according to the sinful nature, you will die; but if by the Spirit you put to death the misdeeds of the body, you will live,</a:t>
            </a:r>
          </a:p>
        </p:txBody>
      </p:sp>
      <p:sp>
        <p:nvSpPr>
          <p:cNvPr id="4" name="Rounded Rectangle 3"/>
          <p:cNvSpPr/>
          <p:nvPr/>
        </p:nvSpPr>
        <p:spPr>
          <a:xfrm>
            <a:off x="1270000" y="2159000"/>
            <a:ext cx="1612900" cy="1346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143000" y="5562600"/>
            <a:ext cx="1701800" cy="508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993900" y="3505200"/>
            <a:ext cx="82550" cy="20574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386643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Acts 19:18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n-US" dirty="0" smtClean="0"/>
              <a:t>			</a:t>
            </a:r>
            <a:r>
              <a:rPr lang="el-GR" dirty="0" smtClean="0"/>
              <a:t>πρᾶξις</a:t>
            </a:r>
            <a:endParaRPr lang="en-US" dirty="0"/>
          </a:p>
          <a:p>
            <a:pPr marL="0" indent="0">
              <a:buNone/>
            </a:pPr>
            <a:r>
              <a:rPr lang="en-US" dirty="0"/>
              <a:t>	</a:t>
            </a:r>
            <a:r>
              <a:rPr lang="en-US" dirty="0" smtClean="0"/>
              <a:t>			(</a:t>
            </a:r>
            <a:r>
              <a:rPr lang="en-US" dirty="0"/>
              <a:t>praxis)</a:t>
            </a:r>
          </a:p>
          <a:p>
            <a:pPr marL="0" indent="0">
              <a:buNone/>
            </a:pPr>
            <a:endParaRPr lang="en-US" dirty="0"/>
          </a:p>
          <a:p>
            <a:pPr marL="0" indent="0">
              <a:buNone/>
            </a:pPr>
            <a:endParaRPr lang="en-US" dirty="0" smtClean="0"/>
          </a:p>
          <a:p>
            <a:pPr marL="0" indent="0">
              <a:buNone/>
            </a:pPr>
            <a:r>
              <a:rPr lang="en-US" dirty="0" smtClean="0"/>
              <a:t>Many </a:t>
            </a:r>
            <a:r>
              <a:rPr lang="en-US" dirty="0"/>
              <a:t>of those who believed now came and openly confessed their evil deeds.</a:t>
            </a:r>
          </a:p>
        </p:txBody>
      </p:sp>
      <p:sp>
        <p:nvSpPr>
          <p:cNvPr id="4" name="Rounded Rectangle 3"/>
          <p:cNvSpPr/>
          <p:nvPr/>
        </p:nvSpPr>
        <p:spPr>
          <a:xfrm>
            <a:off x="3975100" y="2159000"/>
            <a:ext cx="1612900" cy="1346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330700" y="5105400"/>
            <a:ext cx="1765300"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4781550" y="3505200"/>
            <a:ext cx="431800" cy="16002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Colossians 3:9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πρᾶξις</a:t>
            </a:r>
            <a:endParaRPr lang="en-US" dirty="0"/>
          </a:p>
          <a:p>
            <a:pPr marL="0" indent="0">
              <a:buNone/>
            </a:pPr>
            <a:r>
              <a:rPr lang="en-US" dirty="0"/>
              <a:t>				(praxis)</a:t>
            </a:r>
          </a:p>
          <a:p>
            <a:pPr marL="0" indent="0">
              <a:buNone/>
            </a:pPr>
            <a:endParaRPr lang="en-US" dirty="0"/>
          </a:p>
          <a:p>
            <a:pPr marL="0" indent="0">
              <a:buNone/>
            </a:pPr>
            <a:endParaRPr lang="en-US" dirty="0" smtClean="0"/>
          </a:p>
          <a:p>
            <a:pPr marL="0" indent="0">
              <a:buNone/>
            </a:pPr>
            <a:r>
              <a:rPr lang="en-US" dirty="0" smtClean="0"/>
              <a:t>Do </a:t>
            </a:r>
            <a:r>
              <a:rPr lang="en-US" dirty="0"/>
              <a:t>not lie to each other, since you have taken off your old self with its practices</a:t>
            </a:r>
          </a:p>
        </p:txBody>
      </p:sp>
      <p:sp>
        <p:nvSpPr>
          <p:cNvPr id="4" name="Rounded Rectangle 3"/>
          <p:cNvSpPr/>
          <p:nvPr/>
        </p:nvSpPr>
        <p:spPr>
          <a:xfrm>
            <a:off x="3975100" y="2159000"/>
            <a:ext cx="1612900" cy="1346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483100" y="5118100"/>
            <a:ext cx="1612900" cy="482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4781550" y="3505200"/>
            <a:ext cx="508000" cy="16129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Galatians 6:8</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The </a:t>
            </a:r>
            <a:r>
              <a:rPr lang="en-US" dirty="0"/>
              <a:t>one who </a:t>
            </a:r>
            <a:r>
              <a:rPr lang="en-US" b="1" dirty="0">
                <a:solidFill>
                  <a:schemeClr val="accent6">
                    <a:lumMod val="75000"/>
                  </a:schemeClr>
                </a:solidFill>
              </a:rPr>
              <a:t>sows</a:t>
            </a:r>
            <a:r>
              <a:rPr lang="en-US" dirty="0"/>
              <a:t> to please his sinful nature, from that nature will reap destruction; the one who </a:t>
            </a:r>
            <a:r>
              <a:rPr lang="en-US" b="1" dirty="0">
                <a:solidFill>
                  <a:schemeClr val="accent6">
                    <a:lumMod val="75000"/>
                  </a:schemeClr>
                </a:solidFill>
              </a:rPr>
              <a:t>sows</a:t>
            </a:r>
            <a:r>
              <a:rPr lang="en-US" dirty="0"/>
              <a:t> to please the Spirit, from the Spirit will reap eternal life.</a:t>
            </a:r>
          </a:p>
        </p:txBody>
      </p:sp>
    </p:spTree>
    <p:extLst>
      <p:ext uri="{BB962C8B-B14F-4D97-AF65-F5344CB8AC3E}">
        <p14:creationId xmlns:p14="http://schemas.microsoft.com/office/powerpoint/2010/main" val="83548523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1 Peter 2:11</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Dear </a:t>
            </a:r>
            <a:r>
              <a:rPr lang="en-US" dirty="0"/>
              <a:t>friends, I urge you, as aliens and strangers in the world, to </a:t>
            </a:r>
            <a:r>
              <a:rPr lang="en-US" b="1" dirty="0">
                <a:solidFill>
                  <a:schemeClr val="accent6">
                    <a:lumMod val="75000"/>
                  </a:schemeClr>
                </a:solidFill>
              </a:rPr>
              <a:t>abstain from sinful desires</a:t>
            </a:r>
            <a:r>
              <a:rPr lang="en-US" dirty="0"/>
              <a:t>, which war against your soul.</a:t>
            </a:r>
          </a:p>
        </p:txBody>
      </p:sp>
    </p:spTree>
    <p:extLst>
      <p:ext uri="{BB962C8B-B14F-4D97-AF65-F5344CB8AC3E}">
        <p14:creationId xmlns:p14="http://schemas.microsoft.com/office/powerpoint/2010/main" val="8354852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8:14</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14</a:t>
            </a:r>
            <a:r>
              <a:rPr lang="en-US" dirty="0" smtClean="0"/>
              <a:t> </a:t>
            </a:r>
            <a:r>
              <a:rPr lang="en-US" dirty="0"/>
              <a:t>because those who are led by the Spirit of God are sons of God. </a:t>
            </a:r>
            <a:endParaRPr lang="en-US" dirty="0" smtClean="0"/>
          </a:p>
        </p:txBody>
      </p:sp>
    </p:spTree>
    <p:extLst>
      <p:ext uri="{BB962C8B-B14F-4D97-AF65-F5344CB8AC3E}">
        <p14:creationId xmlns:p14="http://schemas.microsoft.com/office/powerpoint/2010/main" val="269881650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8:14</a:t>
            </a:r>
            <a:endParaRPr lang="en-US" dirty="0"/>
          </a:p>
        </p:txBody>
      </p:sp>
      <p:sp>
        <p:nvSpPr>
          <p:cNvPr id="3" name="Content Placeholder 2"/>
          <p:cNvSpPr>
            <a:spLocks noGrp="1"/>
          </p:cNvSpPr>
          <p:nvPr>
            <p:ph idx="1"/>
          </p:nvPr>
        </p:nvSpPr>
        <p:spPr>
          <a:noFill/>
        </p:spPr>
        <p:txBody>
          <a:bodyPr>
            <a:normAutofit lnSpcReduction="10000"/>
          </a:bodyPr>
          <a:lstStyle/>
          <a:p>
            <a:pPr marL="0" indent="0">
              <a:buNone/>
            </a:pPr>
            <a:endParaRPr lang="en-US" dirty="0" smtClean="0"/>
          </a:p>
          <a:p>
            <a:pPr marL="0" indent="0">
              <a:buNone/>
            </a:pPr>
            <a:endParaRPr lang="en-US" dirty="0"/>
          </a:p>
          <a:p>
            <a:pPr marL="0" indent="0">
              <a:buNone/>
            </a:pPr>
            <a:r>
              <a:rPr lang="en-US" dirty="0" smtClean="0"/>
              <a:t>	 </a:t>
            </a:r>
            <a:r>
              <a:rPr lang="el-GR" dirty="0" smtClean="0"/>
              <a:t>γάρ</a:t>
            </a:r>
            <a:endParaRPr lang="en-US" dirty="0" smtClean="0"/>
          </a:p>
          <a:p>
            <a:pPr marL="0" indent="0">
              <a:buNone/>
            </a:pPr>
            <a:r>
              <a:rPr lang="en-US" dirty="0" smtClean="0"/>
              <a:t>	(gar)</a:t>
            </a:r>
            <a:endParaRPr lang="en-US" dirty="0"/>
          </a:p>
          <a:p>
            <a:pPr marL="0" indent="0">
              <a:buNone/>
            </a:pPr>
            <a:endParaRPr lang="en-US" dirty="0" smtClean="0"/>
          </a:p>
          <a:p>
            <a:pPr marL="0" indent="0">
              <a:buNone/>
            </a:pPr>
            <a:endParaRPr lang="en-US" dirty="0"/>
          </a:p>
          <a:p>
            <a:pPr marL="0" indent="0">
              <a:buNone/>
            </a:pPr>
            <a:r>
              <a:rPr lang="en-US" baseline="30000" dirty="0" smtClean="0"/>
              <a:t>14</a:t>
            </a:r>
            <a:r>
              <a:rPr lang="en-US" dirty="0" smtClean="0"/>
              <a:t> </a:t>
            </a:r>
            <a:r>
              <a:rPr lang="en-US" dirty="0"/>
              <a:t>because those who are led by the Spirit of God are sons of God. </a:t>
            </a:r>
            <a:endParaRPr lang="en-US" dirty="0" smtClean="0"/>
          </a:p>
        </p:txBody>
      </p:sp>
      <p:sp>
        <p:nvSpPr>
          <p:cNvPr id="4" name="Rounded Rectangle 3"/>
          <p:cNvSpPr/>
          <p:nvPr/>
        </p:nvSpPr>
        <p:spPr>
          <a:xfrm>
            <a:off x="1295400" y="2603500"/>
            <a:ext cx="1117600" cy="13081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838200" y="4813300"/>
            <a:ext cx="1511300" cy="495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593850" y="3911600"/>
            <a:ext cx="260350" cy="9017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3715723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8:14</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r>
              <a:rPr lang="en-US" dirty="0" smtClean="0"/>
              <a:t>				 </a:t>
            </a:r>
            <a:r>
              <a:rPr lang="el-GR" dirty="0" smtClean="0"/>
              <a:t>ἄγω</a:t>
            </a:r>
            <a:endParaRPr lang="en-US" dirty="0" smtClean="0"/>
          </a:p>
          <a:p>
            <a:pPr marL="0" indent="0">
              <a:buNone/>
            </a:pPr>
            <a:r>
              <a:rPr lang="en-US" dirty="0" smtClean="0"/>
              <a:t>				(</a:t>
            </a:r>
            <a:r>
              <a:rPr lang="en-US" dirty="0" err="1" smtClean="0"/>
              <a:t>ag</a:t>
            </a:r>
            <a:r>
              <a:rPr lang="en-US" dirty="0" err="1"/>
              <a:t>ō</a:t>
            </a:r>
            <a:r>
              <a:rPr lang="en-US" dirty="0" smtClean="0"/>
              <a:t>)</a:t>
            </a:r>
            <a:endParaRPr lang="en-US" dirty="0"/>
          </a:p>
          <a:p>
            <a:pPr marL="0" indent="0">
              <a:buNone/>
            </a:pPr>
            <a:endParaRPr lang="en-US" dirty="0" smtClean="0"/>
          </a:p>
          <a:p>
            <a:pPr marL="0" indent="0">
              <a:buNone/>
            </a:pPr>
            <a:endParaRPr lang="en-US" dirty="0"/>
          </a:p>
          <a:p>
            <a:pPr marL="0" indent="0">
              <a:buNone/>
            </a:pPr>
            <a:r>
              <a:rPr lang="en-US" baseline="30000" dirty="0" smtClean="0"/>
              <a:t>14</a:t>
            </a:r>
            <a:r>
              <a:rPr lang="en-US" dirty="0" smtClean="0"/>
              <a:t> </a:t>
            </a:r>
            <a:r>
              <a:rPr lang="en-US" dirty="0"/>
              <a:t>because those who are led by the Spirit of God are sons of God. </a:t>
            </a:r>
            <a:endParaRPr lang="en-US" dirty="0" smtClean="0"/>
          </a:p>
        </p:txBody>
      </p:sp>
      <p:sp>
        <p:nvSpPr>
          <p:cNvPr id="4" name="Rounded Rectangle 3"/>
          <p:cNvSpPr/>
          <p:nvPr/>
        </p:nvSpPr>
        <p:spPr>
          <a:xfrm>
            <a:off x="3962400" y="2527300"/>
            <a:ext cx="1358900" cy="1384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737100" y="4775200"/>
            <a:ext cx="673100" cy="5461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4641850" y="3911600"/>
            <a:ext cx="431800" cy="8636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371572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8:12-17</a:t>
            </a:r>
          </a:p>
        </p:txBody>
      </p:sp>
      <p:sp>
        <p:nvSpPr>
          <p:cNvPr id="3" name="Content Placeholder 2"/>
          <p:cNvSpPr>
            <a:spLocks noGrp="1"/>
          </p:cNvSpPr>
          <p:nvPr>
            <p:ph idx="1"/>
          </p:nvPr>
        </p:nvSpPr>
        <p:spPr/>
        <p:txBody>
          <a:bodyPr/>
          <a:lstStyle/>
          <a:p>
            <a:pPr marL="0" indent="0">
              <a:buNone/>
            </a:pPr>
            <a:r>
              <a:rPr lang="en-US" baseline="30000" dirty="0"/>
              <a:t>12</a:t>
            </a:r>
            <a:r>
              <a:rPr lang="en-US" dirty="0"/>
              <a:t> Therefore, brothers, we have an obligation--but it is not to the sinful nature, to live according to it. </a:t>
            </a:r>
            <a:endParaRPr lang="en-US" dirty="0" smtClean="0"/>
          </a:p>
          <a:p>
            <a:pPr marL="0" indent="0">
              <a:buNone/>
            </a:pPr>
            <a:r>
              <a:rPr lang="en-US" baseline="30000" dirty="0" smtClean="0"/>
              <a:t>13</a:t>
            </a:r>
            <a:r>
              <a:rPr lang="en-US" dirty="0" smtClean="0"/>
              <a:t> </a:t>
            </a:r>
            <a:r>
              <a:rPr lang="en-US" dirty="0"/>
              <a:t>For if you live according to the sinful nature, you will die; but if by the Spirit you put to death the misdeeds of the body, you will live,</a:t>
            </a:r>
          </a:p>
        </p:txBody>
      </p:sp>
    </p:spTree>
    <p:extLst>
      <p:ext uri="{BB962C8B-B14F-4D97-AF65-F5344CB8AC3E}">
        <p14:creationId xmlns:p14="http://schemas.microsoft.com/office/powerpoint/2010/main" val="227297250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Hebrews 2:10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ἄγω</a:t>
            </a:r>
            <a:endParaRPr lang="en-US" dirty="0"/>
          </a:p>
          <a:p>
            <a:pPr marL="0" indent="0">
              <a:buNone/>
            </a:pPr>
            <a:r>
              <a:rPr lang="en-US" dirty="0"/>
              <a:t>	(</a:t>
            </a:r>
            <a:r>
              <a:rPr lang="en-US" dirty="0" err="1"/>
              <a:t>agō</a:t>
            </a:r>
            <a:r>
              <a:rPr lang="en-US" dirty="0"/>
              <a:t>)</a:t>
            </a:r>
          </a:p>
          <a:p>
            <a:pPr marL="0" indent="0">
              <a:buNone/>
            </a:pPr>
            <a:endParaRPr lang="en-US" dirty="0"/>
          </a:p>
          <a:p>
            <a:pPr marL="0" indent="0">
              <a:buNone/>
            </a:pPr>
            <a:r>
              <a:rPr lang="en-US" dirty="0" smtClean="0"/>
              <a:t>In </a:t>
            </a:r>
            <a:r>
              <a:rPr lang="en-US" dirty="0"/>
              <a:t>bringing many sons to glory, it was fitting that God, for whom and through whom everything exists, should make the author of their salvation perfect through suffering.</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0150" y="2165350"/>
            <a:ext cx="1384300" cy="1408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876300" y="4013200"/>
            <a:ext cx="1473200" cy="495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026" idx="2"/>
          </p:cNvCxnSpPr>
          <p:nvPr/>
        </p:nvCxnSpPr>
        <p:spPr>
          <a:xfrm flipV="1">
            <a:off x="1612900" y="3573463"/>
            <a:ext cx="279400" cy="43973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Galatians 5:18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ἄγω</a:t>
            </a:r>
            <a:endParaRPr lang="en-US" dirty="0"/>
          </a:p>
          <a:p>
            <a:pPr marL="0" indent="0">
              <a:buNone/>
            </a:pPr>
            <a:r>
              <a:rPr lang="en-US" dirty="0"/>
              <a:t>		(</a:t>
            </a:r>
            <a:r>
              <a:rPr lang="en-US" dirty="0" err="1"/>
              <a:t>agō</a:t>
            </a:r>
            <a:r>
              <a:rPr lang="en-US" dirty="0"/>
              <a:t>)</a:t>
            </a:r>
          </a:p>
          <a:p>
            <a:pPr marL="0" indent="0">
              <a:buNone/>
            </a:pPr>
            <a:endParaRPr lang="en-US" dirty="0"/>
          </a:p>
          <a:p>
            <a:pPr marL="0" indent="0">
              <a:buNone/>
            </a:pPr>
            <a:endParaRPr lang="en-US" dirty="0" smtClean="0"/>
          </a:p>
          <a:p>
            <a:pPr marL="0" indent="0">
              <a:buNone/>
            </a:pPr>
            <a:r>
              <a:rPr lang="en-US" dirty="0" smtClean="0"/>
              <a:t>But </a:t>
            </a:r>
            <a:r>
              <a:rPr lang="en-US" dirty="0"/>
              <a:t>if you are led by the Spirit, you are not under law.</a:t>
            </a:r>
          </a:p>
        </p:txBody>
      </p:sp>
      <p:sp>
        <p:nvSpPr>
          <p:cNvPr id="4" name="Rounded Rectangle 3"/>
          <p:cNvSpPr/>
          <p:nvPr/>
        </p:nvSpPr>
        <p:spPr>
          <a:xfrm>
            <a:off x="2146300" y="2159000"/>
            <a:ext cx="1358900" cy="1384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7963" y="4551363"/>
            <a:ext cx="701675" cy="573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a:stCxn id="2050" idx="0"/>
            <a:endCxn id="4" idx="2"/>
          </p:cNvCxnSpPr>
          <p:nvPr/>
        </p:nvCxnSpPr>
        <p:spPr>
          <a:xfrm flipH="1" flipV="1">
            <a:off x="2825750" y="3543300"/>
            <a:ext cx="273051" cy="100806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8:14</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r>
              <a:rPr lang="en-US" dirty="0" smtClean="0"/>
              <a:t>	  </a:t>
            </a:r>
            <a:r>
              <a:rPr lang="el-GR" dirty="0" smtClean="0"/>
              <a:t>υἱός</a:t>
            </a:r>
            <a:endParaRPr lang="en-US" dirty="0" smtClean="0"/>
          </a:p>
          <a:p>
            <a:pPr marL="0" indent="0">
              <a:buNone/>
            </a:pPr>
            <a:r>
              <a:rPr lang="en-US" dirty="0" smtClean="0"/>
              <a:t>	(</a:t>
            </a:r>
            <a:r>
              <a:rPr lang="en-US" dirty="0" err="1" smtClean="0"/>
              <a:t>huios</a:t>
            </a:r>
            <a:r>
              <a:rPr lang="en-US" dirty="0" smtClean="0"/>
              <a:t>)</a:t>
            </a:r>
            <a:endParaRPr lang="en-US" dirty="0"/>
          </a:p>
          <a:p>
            <a:pPr marL="0" indent="0">
              <a:buNone/>
            </a:pPr>
            <a:endParaRPr lang="en-US" dirty="0" smtClean="0"/>
          </a:p>
          <a:p>
            <a:pPr marL="0" indent="0">
              <a:buNone/>
            </a:pPr>
            <a:endParaRPr lang="en-US" dirty="0"/>
          </a:p>
          <a:p>
            <a:pPr marL="0" indent="0">
              <a:buNone/>
            </a:pPr>
            <a:r>
              <a:rPr lang="en-US" baseline="30000" dirty="0" smtClean="0"/>
              <a:t>14</a:t>
            </a:r>
            <a:r>
              <a:rPr lang="en-US" dirty="0" smtClean="0"/>
              <a:t> </a:t>
            </a:r>
            <a:r>
              <a:rPr lang="en-US" dirty="0"/>
              <a:t>because those who are led by the Spirit of God are sons of God. </a:t>
            </a:r>
            <a:endParaRPr lang="en-US" dirty="0" smtClean="0"/>
          </a:p>
        </p:txBody>
      </p:sp>
      <p:sp>
        <p:nvSpPr>
          <p:cNvPr id="4" name="Rounded Rectangle 3"/>
          <p:cNvSpPr/>
          <p:nvPr/>
        </p:nvSpPr>
        <p:spPr>
          <a:xfrm>
            <a:off x="1282700" y="2552700"/>
            <a:ext cx="1562100" cy="13208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892300" y="5308600"/>
            <a:ext cx="889000"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2063750" y="3873500"/>
            <a:ext cx="273050" cy="14351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3715723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6">
                    <a:lumMod val="75000"/>
                  </a:schemeClr>
                </a:solidFill>
              </a:rPr>
              <a:t>NOTE</a:t>
            </a:r>
            <a:r>
              <a:rPr lang="en-US" dirty="0" smtClean="0"/>
              <a:t> – Galatians 3:28</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There </a:t>
            </a:r>
            <a:r>
              <a:rPr lang="en-US" dirty="0"/>
              <a:t>is </a:t>
            </a:r>
            <a:r>
              <a:rPr lang="en-US" b="1" dirty="0">
                <a:solidFill>
                  <a:schemeClr val="accent6">
                    <a:lumMod val="75000"/>
                  </a:schemeClr>
                </a:solidFill>
              </a:rPr>
              <a:t>neither</a:t>
            </a:r>
            <a:r>
              <a:rPr lang="en-US" dirty="0"/>
              <a:t> Jew nor Greek, slave nor free, </a:t>
            </a:r>
            <a:r>
              <a:rPr lang="en-US" b="1" dirty="0">
                <a:solidFill>
                  <a:schemeClr val="accent6">
                    <a:lumMod val="75000"/>
                  </a:schemeClr>
                </a:solidFill>
              </a:rPr>
              <a:t>male nor female</a:t>
            </a:r>
            <a:r>
              <a:rPr lang="en-US" dirty="0"/>
              <a:t>, for you are all one in Christ Jesus.</a:t>
            </a:r>
          </a:p>
        </p:txBody>
      </p: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6">
                    <a:lumMod val="75000"/>
                  </a:schemeClr>
                </a:solidFill>
              </a:rPr>
              <a:t>NOTE</a:t>
            </a:r>
            <a:r>
              <a:rPr lang="en-US" dirty="0" smtClean="0"/>
              <a:t> – Romans </a:t>
            </a:r>
            <a:r>
              <a:rPr lang="en-US" dirty="0" smtClean="0"/>
              <a:t>8:17</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And </a:t>
            </a:r>
            <a:r>
              <a:rPr lang="en-US" dirty="0"/>
              <a:t>if children, then </a:t>
            </a:r>
            <a:r>
              <a:rPr lang="en-US" b="1" dirty="0">
                <a:solidFill>
                  <a:schemeClr val="accent6">
                    <a:lumMod val="75000"/>
                  </a:schemeClr>
                </a:solidFill>
              </a:rPr>
              <a:t>heirs; heirs of God, and joint-heirs with Christ</a:t>
            </a:r>
            <a:r>
              <a:rPr lang="en-US" dirty="0"/>
              <a:t>; if so be that we suffer with him, that we may be also glorified together</a:t>
            </a:r>
            <a:r>
              <a:rPr lang="en-US" i="1" dirty="0"/>
              <a:t>. </a:t>
            </a:r>
            <a:endParaRPr lang="en-US" dirty="0"/>
          </a:p>
        </p:txBody>
      </p: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Galatians 3:26</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You </a:t>
            </a:r>
            <a:r>
              <a:rPr lang="en-US" dirty="0"/>
              <a:t>are all </a:t>
            </a:r>
            <a:r>
              <a:rPr lang="en-US" b="1" dirty="0">
                <a:solidFill>
                  <a:schemeClr val="accent6">
                    <a:lumMod val="75000"/>
                  </a:schemeClr>
                </a:solidFill>
              </a:rPr>
              <a:t>sons of God </a:t>
            </a:r>
            <a:r>
              <a:rPr lang="en-US" dirty="0"/>
              <a:t>through faith in Christ Jesus,</a:t>
            </a:r>
          </a:p>
        </p:txBody>
      </p:sp>
    </p:spTree>
    <p:extLst>
      <p:ext uri="{BB962C8B-B14F-4D97-AF65-F5344CB8AC3E}">
        <p14:creationId xmlns:p14="http://schemas.microsoft.com/office/powerpoint/2010/main" val="83548523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John 1:12</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Yet </a:t>
            </a:r>
            <a:r>
              <a:rPr lang="en-US" dirty="0"/>
              <a:t>to all who received him, to those who believed in his name, he gave the right to become </a:t>
            </a:r>
            <a:r>
              <a:rPr lang="en-US" b="1" dirty="0">
                <a:solidFill>
                  <a:schemeClr val="accent6">
                    <a:lumMod val="75000"/>
                  </a:schemeClr>
                </a:solidFill>
              </a:rPr>
              <a:t>children of God</a:t>
            </a:r>
          </a:p>
        </p:txBody>
      </p:sp>
    </p:spTree>
    <p:extLst>
      <p:ext uri="{BB962C8B-B14F-4D97-AF65-F5344CB8AC3E}">
        <p14:creationId xmlns:p14="http://schemas.microsoft.com/office/powerpoint/2010/main" val="83548523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15</a:t>
            </a:r>
            <a:r>
              <a:rPr lang="en-US" dirty="0" smtClean="0"/>
              <a:t> </a:t>
            </a:r>
            <a:r>
              <a:rPr lang="en-US" dirty="0"/>
              <a:t>For you did not receive a spirit that makes you a slave again to fear, but you received the Spirit of sonship. And by him we cry, ""Abba," Father." </a:t>
            </a:r>
            <a:endParaRPr lang="en-US" dirty="0" smtClean="0"/>
          </a:p>
        </p:txBody>
      </p:sp>
    </p:spTree>
    <p:extLst>
      <p:ext uri="{BB962C8B-B14F-4D97-AF65-F5344CB8AC3E}">
        <p14:creationId xmlns:p14="http://schemas.microsoft.com/office/powerpoint/2010/main" val="269881650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λαμβάνω</a:t>
            </a:r>
            <a:endParaRPr lang="en-US" dirty="0"/>
          </a:p>
          <a:p>
            <a:pPr marL="0" indent="0">
              <a:buNone/>
            </a:pPr>
            <a:r>
              <a:rPr lang="en-US" dirty="0" smtClean="0"/>
              <a:t>			(</a:t>
            </a:r>
            <a:r>
              <a:rPr lang="en-US" dirty="0" err="1" smtClean="0"/>
              <a:t>lamban</a:t>
            </a:r>
            <a:r>
              <a:rPr lang="en-US" dirty="0" err="1"/>
              <a:t>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15</a:t>
            </a:r>
            <a:r>
              <a:rPr lang="en-US" dirty="0" smtClean="0"/>
              <a:t> </a:t>
            </a:r>
            <a:r>
              <a:rPr lang="en-US" dirty="0"/>
              <a:t>For you did not receive a spirit that makes you a slave again to fear, but you received the Spirit of sonship. And by him we cry, ""Abba," Father." </a:t>
            </a:r>
            <a:endParaRPr lang="en-US" dirty="0" smtClean="0"/>
          </a:p>
        </p:txBody>
      </p:sp>
      <p:sp>
        <p:nvSpPr>
          <p:cNvPr id="5" name="Rounded Rectangle 4"/>
          <p:cNvSpPr/>
          <p:nvPr/>
        </p:nvSpPr>
        <p:spPr>
          <a:xfrm>
            <a:off x="3467100" y="4622800"/>
            <a:ext cx="1308100" cy="4445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2806700" y="2019300"/>
            <a:ext cx="2654300" cy="16637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5295900" y="5118100"/>
            <a:ext cx="1498600" cy="406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a:stCxn id="5" idx="0"/>
            <a:endCxn id="8" idx="4"/>
          </p:cNvCxnSpPr>
          <p:nvPr/>
        </p:nvCxnSpPr>
        <p:spPr>
          <a:xfrm flipV="1">
            <a:off x="4121150" y="3683000"/>
            <a:ext cx="12700" cy="9398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3" name="Straight Connector 12"/>
          <p:cNvCxnSpPr>
            <a:stCxn id="9" idx="0"/>
            <a:endCxn id="8" idx="5"/>
          </p:cNvCxnSpPr>
          <p:nvPr/>
        </p:nvCxnSpPr>
        <p:spPr>
          <a:xfrm flipH="1" flipV="1">
            <a:off x="5072287" y="3439357"/>
            <a:ext cx="972913" cy="167874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56377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7:8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λαμβάνω</a:t>
            </a:r>
            <a:endParaRPr lang="en-US" dirty="0"/>
          </a:p>
          <a:p>
            <a:pPr marL="0" indent="0">
              <a:buNone/>
            </a:pPr>
            <a:r>
              <a:rPr lang="en-US" dirty="0"/>
              <a:t>			(</a:t>
            </a:r>
            <a:r>
              <a:rPr lang="en-US" dirty="0" err="1"/>
              <a:t>lambanō</a:t>
            </a:r>
            <a:r>
              <a:rPr lang="en-US" dirty="0"/>
              <a:t>)</a:t>
            </a:r>
          </a:p>
          <a:p>
            <a:pPr marL="0" indent="0">
              <a:buNone/>
            </a:pPr>
            <a:endParaRPr lang="en-US" dirty="0"/>
          </a:p>
          <a:p>
            <a:pPr marL="0" indent="0">
              <a:buNone/>
            </a:pPr>
            <a:endParaRPr lang="en-US" dirty="0" smtClean="0"/>
          </a:p>
          <a:p>
            <a:pPr marL="0" indent="0">
              <a:buNone/>
            </a:pPr>
            <a:r>
              <a:rPr lang="en-US" dirty="0" smtClean="0">
                <a:solidFill>
                  <a:srgbClr val="FF0000"/>
                </a:solidFill>
              </a:rPr>
              <a:t>For </a:t>
            </a:r>
            <a:r>
              <a:rPr lang="en-US" dirty="0">
                <a:solidFill>
                  <a:srgbClr val="FF0000"/>
                </a:solidFill>
              </a:rPr>
              <a:t>everyone who asks receives; he who seeks finds; and to him who knocks, the door will be opened. </a:t>
            </a:r>
          </a:p>
        </p:txBody>
      </p:sp>
      <p:sp>
        <p:nvSpPr>
          <p:cNvPr id="4" name="Oval 3"/>
          <p:cNvSpPr/>
          <p:nvPr/>
        </p:nvSpPr>
        <p:spPr>
          <a:xfrm>
            <a:off x="2806700" y="2019300"/>
            <a:ext cx="2654300" cy="16637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05300" y="4624388"/>
            <a:ext cx="1524000" cy="42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a:stCxn id="3074" idx="0"/>
            <a:endCxn id="4" idx="4"/>
          </p:cNvCxnSpPr>
          <p:nvPr/>
        </p:nvCxnSpPr>
        <p:spPr>
          <a:xfrm flipH="1" flipV="1">
            <a:off x="4133850" y="3683000"/>
            <a:ext cx="933450" cy="94138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8:12-17</a:t>
            </a:r>
          </a:p>
        </p:txBody>
      </p:sp>
      <p:sp>
        <p:nvSpPr>
          <p:cNvPr id="3" name="Content Placeholder 2"/>
          <p:cNvSpPr>
            <a:spLocks noGrp="1"/>
          </p:cNvSpPr>
          <p:nvPr>
            <p:ph idx="1"/>
          </p:nvPr>
        </p:nvSpPr>
        <p:spPr/>
        <p:txBody>
          <a:bodyPr/>
          <a:lstStyle/>
          <a:p>
            <a:pPr marL="0" indent="0">
              <a:buNone/>
            </a:pPr>
            <a:r>
              <a:rPr lang="en-US" baseline="30000" dirty="0"/>
              <a:t>14</a:t>
            </a:r>
            <a:r>
              <a:rPr lang="en-US" dirty="0"/>
              <a:t> because those who are led by the Spirit of God are sons of God. </a:t>
            </a:r>
            <a:endParaRPr lang="en-US" dirty="0" smtClean="0"/>
          </a:p>
          <a:p>
            <a:pPr marL="0" indent="0">
              <a:buNone/>
            </a:pPr>
            <a:r>
              <a:rPr lang="en-US" baseline="30000" dirty="0" smtClean="0"/>
              <a:t>15</a:t>
            </a:r>
            <a:r>
              <a:rPr lang="en-US" dirty="0" smtClean="0"/>
              <a:t> </a:t>
            </a:r>
            <a:r>
              <a:rPr lang="en-US" dirty="0"/>
              <a:t>For you did not receive a spirit that makes you a slave again to fear, but you received the Spirit of sonship. And by him we cry, ""Abba," Father." </a:t>
            </a:r>
            <a:endParaRPr lang="en-US" dirty="0" smtClean="0"/>
          </a:p>
          <a:p>
            <a:pPr marL="0" indent="0">
              <a:buNone/>
            </a:pPr>
            <a:r>
              <a:rPr lang="en-US" baseline="30000" dirty="0" smtClean="0"/>
              <a:t>16</a:t>
            </a:r>
            <a:r>
              <a:rPr lang="en-US" dirty="0" smtClean="0"/>
              <a:t> </a:t>
            </a:r>
            <a:r>
              <a:rPr lang="en-US" dirty="0"/>
              <a:t>The Spirit himself testifies with our spirit that we are God's children.</a:t>
            </a:r>
          </a:p>
        </p:txBody>
      </p:sp>
    </p:spTree>
    <p:extLst>
      <p:ext uri="{BB962C8B-B14F-4D97-AF65-F5344CB8AC3E}">
        <p14:creationId xmlns:p14="http://schemas.microsoft.com/office/powerpoint/2010/main" val="204974772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Acts 20:35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λαμβάνω</a:t>
            </a:r>
            <a:endParaRPr lang="en-US" dirty="0"/>
          </a:p>
          <a:p>
            <a:pPr marL="0" indent="0">
              <a:buNone/>
            </a:pPr>
            <a:r>
              <a:rPr lang="en-US" dirty="0" smtClean="0"/>
              <a:t>			</a:t>
            </a:r>
            <a:r>
              <a:rPr lang="en-US" dirty="0"/>
              <a:t>			(</a:t>
            </a:r>
            <a:r>
              <a:rPr lang="en-US" dirty="0" err="1"/>
              <a:t>lambanō</a:t>
            </a:r>
            <a:r>
              <a:rPr lang="en-US" dirty="0"/>
              <a:t>)</a:t>
            </a:r>
          </a:p>
          <a:p>
            <a:pPr marL="0" indent="0">
              <a:buNone/>
            </a:pPr>
            <a:endParaRPr lang="en-US" dirty="0"/>
          </a:p>
          <a:p>
            <a:pPr marL="0" indent="0">
              <a:buNone/>
            </a:pPr>
            <a:r>
              <a:rPr lang="en-US" dirty="0" smtClean="0"/>
              <a:t>In </a:t>
            </a:r>
            <a:r>
              <a:rPr lang="en-US" dirty="0"/>
              <a:t>everything I did, I showed you that by this kind of hard work we must help the weak, remembering the words the Lord Jesus himself said: ‘</a:t>
            </a:r>
            <a:r>
              <a:rPr lang="en-US" dirty="0">
                <a:solidFill>
                  <a:srgbClr val="FF0000"/>
                </a:solidFill>
              </a:rPr>
              <a:t>It is more blessed to give than to receive</a:t>
            </a:r>
            <a:r>
              <a:rPr lang="en-US" dirty="0"/>
              <a:t>.’ </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29263" y="1987550"/>
            <a:ext cx="2682875" cy="1689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16738" y="5480050"/>
            <a:ext cx="1328737" cy="46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4099" idx="0"/>
            <a:endCxn id="4098" idx="2"/>
          </p:cNvCxnSpPr>
          <p:nvPr/>
        </p:nvCxnSpPr>
        <p:spPr>
          <a:xfrm flipH="1" flipV="1">
            <a:off x="6870701" y="3676650"/>
            <a:ext cx="710406" cy="18034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πνεῦμα</a:t>
            </a:r>
            <a:endParaRPr lang="en-US" dirty="0"/>
          </a:p>
          <a:p>
            <a:pPr marL="0" indent="0">
              <a:buNone/>
            </a:pPr>
            <a:r>
              <a:rPr lang="en-US" dirty="0" smtClean="0"/>
              <a:t>					(</a:t>
            </a:r>
            <a:r>
              <a:rPr lang="en-US" dirty="0" err="1" smtClean="0"/>
              <a:t>pneuma</a:t>
            </a:r>
            <a:r>
              <a:rPr lang="en-US" dirty="0" smtClean="0"/>
              <a:t>)</a:t>
            </a:r>
          </a:p>
          <a:p>
            <a:pPr marL="0" indent="0">
              <a:buNone/>
            </a:pPr>
            <a:endParaRPr lang="en-US" dirty="0"/>
          </a:p>
          <a:p>
            <a:pPr marL="0" indent="0">
              <a:buNone/>
            </a:pPr>
            <a:endParaRPr lang="en-US" dirty="0" smtClean="0"/>
          </a:p>
          <a:p>
            <a:pPr marL="0" indent="0">
              <a:buNone/>
            </a:pPr>
            <a:r>
              <a:rPr lang="en-US" baseline="30000" dirty="0" smtClean="0"/>
              <a:t>15</a:t>
            </a:r>
            <a:r>
              <a:rPr lang="en-US" dirty="0" smtClean="0"/>
              <a:t> </a:t>
            </a:r>
            <a:r>
              <a:rPr lang="en-US" dirty="0"/>
              <a:t>For you did not receive a spirit that makes you a slave again to fear, but you received the Spirit of sonship. And by him we cry, ""Abba," Father." </a:t>
            </a:r>
            <a:endParaRPr lang="en-US" dirty="0" smtClean="0"/>
          </a:p>
        </p:txBody>
      </p:sp>
      <p:sp>
        <p:nvSpPr>
          <p:cNvPr id="5" name="Rounded Rectangle 4"/>
          <p:cNvSpPr/>
          <p:nvPr/>
        </p:nvSpPr>
        <p:spPr>
          <a:xfrm>
            <a:off x="5003800" y="4610100"/>
            <a:ext cx="965200" cy="4699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4762500" y="2133600"/>
            <a:ext cx="2451100" cy="15113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7404100" y="5092700"/>
            <a:ext cx="1028700" cy="4699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a:stCxn id="5" idx="0"/>
            <a:endCxn id="6" idx="4"/>
          </p:cNvCxnSpPr>
          <p:nvPr/>
        </p:nvCxnSpPr>
        <p:spPr>
          <a:xfrm flipV="1">
            <a:off x="5486400" y="3644900"/>
            <a:ext cx="501650" cy="9652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2" name="Straight Connector 11"/>
          <p:cNvCxnSpPr>
            <a:stCxn id="8" idx="0"/>
            <a:endCxn id="6" idx="5"/>
          </p:cNvCxnSpPr>
          <p:nvPr/>
        </p:nvCxnSpPr>
        <p:spPr>
          <a:xfrm flipH="1" flipV="1">
            <a:off x="6854645" y="3423575"/>
            <a:ext cx="1063805" cy="166912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56377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Luke 8:55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πνεῦμα</a:t>
            </a:r>
            <a:endParaRPr lang="en-US" dirty="0"/>
          </a:p>
          <a:p>
            <a:pPr marL="0" indent="0">
              <a:buNone/>
            </a:pPr>
            <a:r>
              <a:rPr lang="en-US" dirty="0"/>
              <a:t>	(</a:t>
            </a:r>
            <a:r>
              <a:rPr lang="en-US" dirty="0" err="1"/>
              <a:t>pneuma</a:t>
            </a:r>
            <a:r>
              <a:rPr lang="en-US" dirty="0"/>
              <a:t>)</a:t>
            </a:r>
          </a:p>
          <a:p>
            <a:pPr marL="0" indent="0">
              <a:buNone/>
            </a:pPr>
            <a:endParaRPr lang="en-US" dirty="0"/>
          </a:p>
          <a:p>
            <a:pPr marL="0" indent="0">
              <a:buNone/>
            </a:pPr>
            <a:endParaRPr lang="en-US" dirty="0" smtClean="0"/>
          </a:p>
          <a:p>
            <a:pPr marL="0" indent="0">
              <a:buNone/>
            </a:pPr>
            <a:r>
              <a:rPr lang="en-US" dirty="0" smtClean="0"/>
              <a:t>Her </a:t>
            </a:r>
            <a:r>
              <a:rPr lang="en-US" dirty="0"/>
              <a:t>spirit returned, and at once she stood up. Then Jesus told them to give her something to eat.</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0450" y="2101850"/>
            <a:ext cx="2474913" cy="1536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57288" y="4603750"/>
            <a:ext cx="987425"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5123" idx="0"/>
            <a:endCxn id="5122" idx="2"/>
          </p:cNvCxnSpPr>
          <p:nvPr/>
        </p:nvCxnSpPr>
        <p:spPr>
          <a:xfrm flipV="1">
            <a:off x="1651001" y="3638550"/>
            <a:ext cx="646906" cy="9652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Ephesians 4:30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πνεῦμα</a:t>
            </a:r>
            <a:endParaRPr lang="en-US" dirty="0"/>
          </a:p>
          <a:p>
            <a:pPr marL="0" indent="0">
              <a:buNone/>
            </a:pPr>
            <a:r>
              <a:rPr lang="en-US" dirty="0"/>
              <a:t>				(</a:t>
            </a:r>
            <a:r>
              <a:rPr lang="en-US" dirty="0" err="1"/>
              <a:t>pneuma</a:t>
            </a:r>
            <a:r>
              <a:rPr lang="en-US" dirty="0"/>
              <a:t>)</a:t>
            </a:r>
          </a:p>
          <a:p>
            <a:pPr marL="0" indent="0">
              <a:buNone/>
            </a:pPr>
            <a:endParaRPr lang="en-US" dirty="0"/>
          </a:p>
          <a:p>
            <a:pPr marL="0" indent="0">
              <a:buNone/>
            </a:pPr>
            <a:endParaRPr lang="en-US" dirty="0" smtClean="0"/>
          </a:p>
          <a:p>
            <a:pPr marL="0" indent="0">
              <a:buNone/>
            </a:pPr>
            <a:r>
              <a:rPr lang="en-US" dirty="0" smtClean="0"/>
              <a:t>And </a:t>
            </a:r>
            <a:r>
              <a:rPr lang="en-US" dirty="0"/>
              <a:t>do not grieve the Holy Spirit of God, with whom you were sealed for the day of redemption.</a:t>
            </a: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90950" y="2101850"/>
            <a:ext cx="2474913" cy="1536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73638" y="4587875"/>
            <a:ext cx="1049337" cy="500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a:stCxn id="6146" idx="0"/>
            <a:endCxn id="4" idx="2"/>
          </p:cNvCxnSpPr>
          <p:nvPr/>
        </p:nvCxnSpPr>
        <p:spPr>
          <a:xfrm flipH="1" flipV="1">
            <a:off x="5028407" y="3638550"/>
            <a:ext cx="469900" cy="94932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δουλεία</a:t>
            </a:r>
            <a:endParaRPr lang="en-US" dirty="0"/>
          </a:p>
          <a:p>
            <a:pPr marL="0" indent="0">
              <a:buNone/>
            </a:pPr>
            <a:r>
              <a:rPr lang="en-US" dirty="0" smtClean="0"/>
              <a:t>	(</a:t>
            </a:r>
            <a:r>
              <a:rPr lang="en-US" dirty="0" err="1" smtClean="0"/>
              <a:t>douleia</a:t>
            </a:r>
            <a:r>
              <a:rPr lang="en-US" dirty="0" smtClean="0"/>
              <a:t>)</a:t>
            </a:r>
          </a:p>
          <a:p>
            <a:pPr marL="0" indent="0">
              <a:buNone/>
            </a:pPr>
            <a:endParaRPr lang="en-US" dirty="0"/>
          </a:p>
          <a:p>
            <a:pPr marL="0" indent="0">
              <a:buNone/>
            </a:pPr>
            <a:endParaRPr lang="en-US" dirty="0" smtClean="0"/>
          </a:p>
          <a:p>
            <a:pPr marL="0" indent="0">
              <a:buNone/>
            </a:pPr>
            <a:r>
              <a:rPr lang="en-US" baseline="30000" dirty="0" smtClean="0"/>
              <a:t>15</a:t>
            </a:r>
            <a:r>
              <a:rPr lang="en-US" dirty="0" smtClean="0"/>
              <a:t> </a:t>
            </a:r>
            <a:r>
              <a:rPr lang="en-US" dirty="0"/>
              <a:t>For you did not receive a spirit that makes you a slave again to fear, but you received the Spirit of sonship. And by him we cry, ""Abba," Father." </a:t>
            </a:r>
            <a:endParaRPr lang="en-US" dirty="0" smtClean="0"/>
          </a:p>
        </p:txBody>
      </p:sp>
      <p:sp>
        <p:nvSpPr>
          <p:cNvPr id="4" name="Rounded Rectangle 3"/>
          <p:cNvSpPr/>
          <p:nvPr/>
        </p:nvSpPr>
        <p:spPr>
          <a:xfrm>
            <a:off x="1244600" y="2133600"/>
            <a:ext cx="1892300" cy="1371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762000" y="5092700"/>
            <a:ext cx="965200" cy="4699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244600" y="3505200"/>
            <a:ext cx="946150" cy="15875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56377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Hebrews 2:15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δουλεία</a:t>
            </a:r>
            <a:endParaRPr lang="en-US" dirty="0"/>
          </a:p>
          <a:p>
            <a:pPr marL="0" indent="0">
              <a:buNone/>
            </a:pPr>
            <a:r>
              <a:rPr lang="en-US" dirty="0" smtClean="0"/>
              <a:t>(</a:t>
            </a:r>
            <a:r>
              <a:rPr lang="en-US" dirty="0" err="1"/>
              <a:t>douleia</a:t>
            </a:r>
            <a:r>
              <a:rPr lang="en-US" dirty="0"/>
              <a:t>)</a:t>
            </a:r>
          </a:p>
          <a:p>
            <a:pPr marL="0" indent="0">
              <a:buNone/>
            </a:pPr>
            <a:endParaRPr lang="en-US" dirty="0"/>
          </a:p>
          <a:p>
            <a:pPr marL="0" indent="0">
              <a:buNone/>
            </a:pPr>
            <a:endParaRPr lang="en-US" dirty="0" smtClean="0"/>
          </a:p>
          <a:p>
            <a:pPr marL="0" indent="0">
              <a:buNone/>
            </a:pPr>
            <a:r>
              <a:rPr lang="en-US" dirty="0" smtClean="0"/>
              <a:t>and </a:t>
            </a:r>
            <a:r>
              <a:rPr lang="en-US" dirty="0"/>
              <a:t>free those who all their lives were held in slavery by their fear of death.</a:t>
            </a: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9563" y="2146300"/>
            <a:ext cx="1920875" cy="1395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44500" y="5080000"/>
            <a:ext cx="1320800" cy="5207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7170" idx="2"/>
          </p:cNvCxnSpPr>
          <p:nvPr/>
        </p:nvCxnSpPr>
        <p:spPr>
          <a:xfrm flipV="1">
            <a:off x="1104900" y="3541713"/>
            <a:ext cx="165101" cy="153828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Galatians 5:1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δουλεία</a:t>
            </a:r>
            <a:endParaRPr lang="en-US" dirty="0"/>
          </a:p>
          <a:p>
            <a:pPr marL="0" indent="0">
              <a:buNone/>
            </a:pPr>
            <a:r>
              <a:rPr lang="en-US" dirty="0" smtClean="0"/>
              <a:t>				</a:t>
            </a:r>
            <a:r>
              <a:rPr lang="en-US" dirty="0"/>
              <a:t>	(</a:t>
            </a:r>
            <a:r>
              <a:rPr lang="en-US" dirty="0" err="1"/>
              <a:t>douleia</a:t>
            </a:r>
            <a:r>
              <a:rPr lang="en-US" dirty="0"/>
              <a:t>)</a:t>
            </a:r>
          </a:p>
          <a:p>
            <a:pPr marL="0" indent="0">
              <a:buNone/>
            </a:pPr>
            <a:endParaRPr lang="en-US" dirty="0"/>
          </a:p>
          <a:p>
            <a:pPr marL="0" indent="0">
              <a:buNone/>
            </a:pPr>
            <a:endParaRPr lang="en-US" dirty="0" smtClean="0"/>
          </a:p>
          <a:p>
            <a:pPr marL="0" indent="0">
              <a:buNone/>
            </a:pPr>
            <a:r>
              <a:rPr lang="en-US" dirty="0" smtClean="0"/>
              <a:t>It </a:t>
            </a:r>
            <a:r>
              <a:rPr lang="en-US" dirty="0"/>
              <a:t>is for freedom that Christ has set us free. Stand firm, then, and do not let yourselves be burdened again by a yoke of slavery. </a:t>
            </a: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81563" y="2108200"/>
            <a:ext cx="1920875" cy="1395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05413" y="5541963"/>
            <a:ext cx="1347787"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a:stCxn id="8194" idx="0"/>
            <a:endCxn id="4" idx="2"/>
          </p:cNvCxnSpPr>
          <p:nvPr/>
        </p:nvCxnSpPr>
        <p:spPr>
          <a:xfrm flipH="1" flipV="1">
            <a:off x="5842001" y="3503613"/>
            <a:ext cx="37306" cy="203835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πάλιν</a:t>
            </a:r>
            <a:endParaRPr lang="en-US" dirty="0"/>
          </a:p>
          <a:p>
            <a:pPr marL="0" indent="0">
              <a:buNone/>
            </a:pPr>
            <a:r>
              <a:rPr lang="en-US" dirty="0" smtClean="0"/>
              <a:t>	(</a:t>
            </a:r>
            <a:r>
              <a:rPr lang="en-US" dirty="0" err="1" smtClean="0"/>
              <a:t>palin</a:t>
            </a:r>
            <a:r>
              <a:rPr lang="en-US" dirty="0" smtClean="0"/>
              <a:t>)</a:t>
            </a:r>
          </a:p>
          <a:p>
            <a:pPr marL="0" indent="0">
              <a:buNone/>
            </a:pPr>
            <a:endParaRPr lang="en-US" dirty="0"/>
          </a:p>
          <a:p>
            <a:pPr marL="0" indent="0">
              <a:buNone/>
            </a:pPr>
            <a:endParaRPr lang="en-US" dirty="0" smtClean="0"/>
          </a:p>
          <a:p>
            <a:pPr marL="0" indent="0">
              <a:buNone/>
            </a:pPr>
            <a:r>
              <a:rPr lang="en-US" baseline="30000" dirty="0" smtClean="0"/>
              <a:t>15</a:t>
            </a:r>
            <a:r>
              <a:rPr lang="en-US" dirty="0" smtClean="0"/>
              <a:t> </a:t>
            </a:r>
            <a:r>
              <a:rPr lang="en-US" dirty="0"/>
              <a:t>For you did not receive a spirit that makes you a slave again to fear, but you received the Spirit of sonship. And by him we cry, ""Abba," Father." </a:t>
            </a:r>
            <a:endParaRPr lang="en-US" dirty="0" smtClean="0"/>
          </a:p>
        </p:txBody>
      </p:sp>
      <p:sp>
        <p:nvSpPr>
          <p:cNvPr id="4" name="Rounded Rectangle 3"/>
          <p:cNvSpPr/>
          <p:nvPr/>
        </p:nvSpPr>
        <p:spPr>
          <a:xfrm>
            <a:off x="1244600" y="2133600"/>
            <a:ext cx="1473200" cy="1346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701800" y="5118100"/>
            <a:ext cx="965200" cy="4699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1981200" y="3479800"/>
            <a:ext cx="203200" cy="16383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56377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4:13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πάλιν</a:t>
            </a:r>
            <a:endParaRPr lang="en-US" dirty="0"/>
          </a:p>
          <a:p>
            <a:pPr marL="0" indent="0">
              <a:buNone/>
            </a:pPr>
            <a:r>
              <a:rPr lang="en-US" dirty="0" smtClean="0"/>
              <a:t>		</a:t>
            </a:r>
            <a:r>
              <a:rPr lang="en-US" dirty="0"/>
              <a:t>	(</a:t>
            </a:r>
            <a:r>
              <a:rPr lang="en-US" dirty="0" err="1"/>
              <a:t>palin</a:t>
            </a:r>
            <a:r>
              <a:rPr lang="en-US" dirty="0"/>
              <a:t>)</a:t>
            </a:r>
          </a:p>
          <a:p>
            <a:pPr marL="0" indent="0">
              <a:buNone/>
            </a:pPr>
            <a:endParaRPr lang="en-US" dirty="0"/>
          </a:p>
          <a:p>
            <a:pPr marL="0" indent="0">
              <a:buNone/>
            </a:pPr>
            <a:endParaRPr lang="en-US" dirty="0" smtClean="0"/>
          </a:p>
          <a:p>
            <a:pPr marL="0" indent="0">
              <a:buNone/>
            </a:pPr>
            <a:r>
              <a:rPr lang="en-US" dirty="0" smtClean="0"/>
              <a:t>Jesus </a:t>
            </a:r>
            <a:r>
              <a:rPr lang="en-US" dirty="0"/>
              <a:t>answered, “</a:t>
            </a:r>
            <a:r>
              <a:rPr lang="en-US" dirty="0">
                <a:solidFill>
                  <a:srgbClr val="FF0000"/>
                </a:solidFill>
              </a:rPr>
              <a:t>Everyone who drinks this water will be thirsty again,</a:t>
            </a:r>
          </a:p>
        </p:txBody>
      </p:sp>
      <p:sp>
        <p:nvSpPr>
          <p:cNvPr id="4" name="Rounded Rectangle 3"/>
          <p:cNvSpPr/>
          <p:nvPr/>
        </p:nvSpPr>
        <p:spPr>
          <a:xfrm>
            <a:off x="3060700" y="2146300"/>
            <a:ext cx="1473200" cy="1346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848100" y="5105400"/>
            <a:ext cx="965200" cy="4699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3797300" y="3492500"/>
            <a:ext cx="533400" cy="16129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Hebrews 5:12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πάλιν</a:t>
            </a:r>
            <a:endParaRPr lang="en-US" dirty="0"/>
          </a:p>
          <a:p>
            <a:pPr marL="0" indent="0">
              <a:buNone/>
            </a:pPr>
            <a:r>
              <a:rPr lang="en-US" dirty="0" smtClean="0"/>
              <a:t>						</a:t>
            </a:r>
            <a:r>
              <a:rPr lang="en-US" dirty="0"/>
              <a:t>	(</a:t>
            </a:r>
            <a:r>
              <a:rPr lang="en-US" dirty="0" err="1"/>
              <a:t>palin</a:t>
            </a:r>
            <a:r>
              <a:rPr lang="en-US" dirty="0"/>
              <a:t>)</a:t>
            </a:r>
          </a:p>
          <a:p>
            <a:pPr marL="0" indent="0">
              <a:buNone/>
            </a:pPr>
            <a:endParaRPr lang="en-US" dirty="0"/>
          </a:p>
          <a:p>
            <a:pPr marL="0" indent="0">
              <a:buNone/>
            </a:pPr>
            <a:r>
              <a:rPr lang="en-US" dirty="0" smtClean="0"/>
              <a:t>In </a:t>
            </a:r>
            <a:r>
              <a:rPr lang="en-US" dirty="0"/>
              <a:t>fact, though by this time you ought to be teachers, you need someone to teach you the elementary truths of God’s word all over again. You need milk, not solid food!</a:t>
            </a:r>
          </a:p>
        </p:txBody>
      </p:sp>
      <p:sp>
        <p:nvSpPr>
          <p:cNvPr id="4" name="Rounded Rectangle 3"/>
          <p:cNvSpPr/>
          <p:nvPr/>
        </p:nvSpPr>
        <p:spPr>
          <a:xfrm>
            <a:off x="6743700" y="2159000"/>
            <a:ext cx="1473200" cy="1346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62813" y="4997450"/>
            <a:ext cx="993775"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a:stCxn id="9218" idx="0"/>
            <a:endCxn id="4" idx="2"/>
          </p:cNvCxnSpPr>
          <p:nvPr/>
        </p:nvCxnSpPr>
        <p:spPr>
          <a:xfrm flipH="1" flipV="1">
            <a:off x="7480300" y="3505200"/>
            <a:ext cx="279401" cy="149225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8:12-17</a:t>
            </a:r>
          </a:p>
        </p:txBody>
      </p:sp>
      <p:sp>
        <p:nvSpPr>
          <p:cNvPr id="3" name="Content Placeholder 2"/>
          <p:cNvSpPr>
            <a:spLocks noGrp="1"/>
          </p:cNvSpPr>
          <p:nvPr>
            <p:ph idx="1"/>
          </p:nvPr>
        </p:nvSpPr>
        <p:spPr/>
        <p:txBody>
          <a:bodyPr/>
          <a:lstStyle/>
          <a:p>
            <a:pPr marL="0" indent="0">
              <a:buNone/>
            </a:pPr>
            <a:r>
              <a:rPr lang="en-US" baseline="30000" dirty="0"/>
              <a:t>17</a:t>
            </a:r>
            <a:r>
              <a:rPr lang="en-US" dirty="0"/>
              <a:t> Now if we are children, then we are heirs--heirs of God and co-heirs with Christ, if indeed we share in his sufferings in order that we may also share in his glory.</a:t>
            </a:r>
          </a:p>
        </p:txBody>
      </p:sp>
    </p:spTree>
    <p:extLst>
      <p:ext uri="{BB962C8B-B14F-4D97-AF65-F5344CB8AC3E}">
        <p14:creationId xmlns:p14="http://schemas.microsoft.com/office/powerpoint/2010/main" val="41802070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φόβος</a:t>
            </a:r>
            <a:endParaRPr lang="en-US" dirty="0"/>
          </a:p>
          <a:p>
            <a:pPr marL="0" indent="0">
              <a:buNone/>
            </a:pPr>
            <a:r>
              <a:rPr lang="en-US" dirty="0" smtClean="0"/>
              <a:t>		(</a:t>
            </a:r>
            <a:r>
              <a:rPr lang="en-US" dirty="0" err="1" smtClean="0"/>
              <a:t>phobos</a:t>
            </a:r>
            <a:r>
              <a:rPr lang="en-US" dirty="0" smtClean="0"/>
              <a:t>)</a:t>
            </a:r>
          </a:p>
          <a:p>
            <a:pPr marL="0" indent="0">
              <a:buNone/>
            </a:pPr>
            <a:endParaRPr lang="en-US" dirty="0"/>
          </a:p>
          <a:p>
            <a:pPr marL="0" indent="0">
              <a:buNone/>
            </a:pPr>
            <a:endParaRPr lang="en-US" dirty="0" smtClean="0"/>
          </a:p>
          <a:p>
            <a:pPr marL="0" indent="0">
              <a:buNone/>
            </a:pPr>
            <a:r>
              <a:rPr lang="en-US" baseline="30000" dirty="0" smtClean="0"/>
              <a:t>15</a:t>
            </a:r>
            <a:r>
              <a:rPr lang="en-US" dirty="0" smtClean="0"/>
              <a:t> </a:t>
            </a:r>
            <a:r>
              <a:rPr lang="en-US" dirty="0"/>
              <a:t>For you did not receive a spirit that makes you a slave again to fear, but you received the Spirit of sonship. And by him we cry, ""Abba," Father." </a:t>
            </a:r>
            <a:endParaRPr lang="en-US" dirty="0" smtClean="0"/>
          </a:p>
        </p:txBody>
      </p:sp>
      <p:sp>
        <p:nvSpPr>
          <p:cNvPr id="4" name="Rounded Rectangle 3"/>
          <p:cNvSpPr/>
          <p:nvPr/>
        </p:nvSpPr>
        <p:spPr>
          <a:xfrm>
            <a:off x="2171700" y="2120900"/>
            <a:ext cx="1955800" cy="14097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086100" y="5080000"/>
            <a:ext cx="787400"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3149600" y="3530600"/>
            <a:ext cx="330200" cy="15494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56377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4:18</a:t>
            </a:r>
            <a:endParaRPr lang="en-US" dirty="0"/>
          </a:p>
        </p:txBody>
      </p:sp>
      <p:sp>
        <p:nvSpPr>
          <p:cNvPr id="3" name="Content Placeholder 2"/>
          <p:cNvSpPr>
            <a:spLocks noGrp="1"/>
          </p:cNvSpPr>
          <p:nvPr>
            <p:ph idx="1"/>
          </p:nvPr>
        </p:nvSpPr>
        <p:spPr/>
        <p:txBody>
          <a:bodyPr>
            <a:normAutofit/>
          </a:bodyPr>
          <a:lstStyle/>
          <a:p>
            <a:pPr marL="0" indent="0">
              <a:buNone/>
            </a:pPr>
            <a:r>
              <a:rPr lang="en-US" dirty="0"/>
              <a:t>		  </a:t>
            </a:r>
            <a:r>
              <a:rPr lang="el-GR" dirty="0"/>
              <a:t>φόβος</a:t>
            </a:r>
            <a:endParaRPr lang="en-US" dirty="0"/>
          </a:p>
          <a:p>
            <a:pPr marL="0" indent="0">
              <a:buNone/>
            </a:pPr>
            <a:r>
              <a:rPr lang="en-US" dirty="0"/>
              <a:t>		(</a:t>
            </a:r>
            <a:r>
              <a:rPr lang="en-US" dirty="0" err="1"/>
              <a:t>phobos</a:t>
            </a:r>
            <a:r>
              <a:rPr lang="en-US" dirty="0"/>
              <a:t>)</a:t>
            </a:r>
          </a:p>
          <a:p>
            <a:pPr marL="0" indent="0">
              <a:buNone/>
            </a:pPr>
            <a:endParaRPr lang="en-US" dirty="0" smtClean="0"/>
          </a:p>
          <a:p>
            <a:pPr marL="0" indent="0">
              <a:buNone/>
            </a:pPr>
            <a:endParaRPr lang="en-US" dirty="0"/>
          </a:p>
          <a:p>
            <a:pPr marL="0" indent="0">
              <a:buNone/>
            </a:pPr>
            <a:r>
              <a:rPr lang="en-US" dirty="0" smtClean="0"/>
              <a:t>There </a:t>
            </a:r>
            <a:r>
              <a:rPr lang="en-US" dirty="0"/>
              <a:t>is no fear in love. But perfect love drives out fear, because fear has to do with punishment. The one who fears is not made perfect in love. </a:t>
            </a: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2200" y="3987800"/>
            <a:ext cx="811213" cy="481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ounded Rectangle 4"/>
          <p:cNvSpPr/>
          <p:nvPr/>
        </p:nvSpPr>
        <p:spPr>
          <a:xfrm>
            <a:off x="1155700" y="4495800"/>
            <a:ext cx="787400"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78200" y="4495800"/>
            <a:ext cx="811213" cy="481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Oval 3"/>
          <p:cNvSpPr/>
          <p:nvPr/>
        </p:nvSpPr>
        <p:spPr>
          <a:xfrm>
            <a:off x="2095500" y="1574800"/>
            <a:ext cx="2082800" cy="13970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3"/>
          </p:cNvCxnSpPr>
          <p:nvPr/>
        </p:nvCxnSpPr>
        <p:spPr>
          <a:xfrm flipV="1">
            <a:off x="1549400" y="2767214"/>
            <a:ext cx="851119" cy="172858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 name="Straight Connector 8"/>
          <p:cNvCxnSpPr>
            <a:stCxn id="10242" idx="0"/>
            <a:endCxn id="4" idx="4"/>
          </p:cNvCxnSpPr>
          <p:nvPr/>
        </p:nvCxnSpPr>
        <p:spPr>
          <a:xfrm flipV="1">
            <a:off x="2767807" y="2971800"/>
            <a:ext cx="369093" cy="10160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 name="Straight Connector 10"/>
          <p:cNvCxnSpPr>
            <a:stCxn id="10243" idx="0"/>
            <a:endCxn id="4" idx="5"/>
          </p:cNvCxnSpPr>
          <p:nvPr/>
        </p:nvCxnSpPr>
        <p:spPr>
          <a:xfrm flipV="1">
            <a:off x="3783807" y="2767214"/>
            <a:ext cx="89474" cy="172858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υἱοθεσία</a:t>
            </a:r>
            <a:endParaRPr lang="en-US" dirty="0"/>
          </a:p>
          <a:p>
            <a:pPr marL="0" indent="0">
              <a:buNone/>
            </a:pPr>
            <a:r>
              <a:rPr lang="en-US" dirty="0" smtClean="0"/>
              <a:t>	(</a:t>
            </a:r>
            <a:r>
              <a:rPr lang="en-US" dirty="0" err="1" smtClean="0"/>
              <a:t>huiothesia</a:t>
            </a:r>
            <a:r>
              <a:rPr lang="en-US" dirty="0" smtClean="0"/>
              <a:t>)</a:t>
            </a:r>
          </a:p>
          <a:p>
            <a:pPr marL="0" indent="0">
              <a:buNone/>
            </a:pPr>
            <a:endParaRPr lang="en-US" dirty="0"/>
          </a:p>
          <a:p>
            <a:pPr marL="0" indent="0">
              <a:buNone/>
            </a:pPr>
            <a:endParaRPr lang="en-US" dirty="0" smtClean="0"/>
          </a:p>
          <a:p>
            <a:pPr marL="0" indent="0">
              <a:buNone/>
            </a:pPr>
            <a:r>
              <a:rPr lang="en-US" baseline="30000" dirty="0" smtClean="0"/>
              <a:t>15</a:t>
            </a:r>
            <a:r>
              <a:rPr lang="en-US" dirty="0" smtClean="0"/>
              <a:t> </a:t>
            </a:r>
            <a:r>
              <a:rPr lang="en-US" dirty="0"/>
              <a:t>For you did not receive a spirit that makes you a slave again to fear, but you received the Spirit of sonship. And by him we cry, ""Abba," Father." </a:t>
            </a:r>
            <a:endParaRPr lang="en-US" dirty="0" smtClean="0"/>
          </a:p>
        </p:txBody>
      </p:sp>
      <p:sp>
        <p:nvSpPr>
          <p:cNvPr id="6" name="Rounded Rectangle 5"/>
          <p:cNvSpPr/>
          <p:nvPr/>
        </p:nvSpPr>
        <p:spPr>
          <a:xfrm>
            <a:off x="1244600" y="2171700"/>
            <a:ext cx="2451100" cy="1295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914400" y="5588000"/>
            <a:ext cx="1422400" cy="495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7" idx="0"/>
            <a:endCxn id="6" idx="2"/>
          </p:cNvCxnSpPr>
          <p:nvPr/>
        </p:nvCxnSpPr>
        <p:spPr>
          <a:xfrm flipV="1">
            <a:off x="1625600" y="3467100"/>
            <a:ext cx="844550" cy="21209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56377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8:23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n-US" dirty="0" smtClean="0"/>
              <a:t>	  </a:t>
            </a:r>
            <a:r>
              <a:rPr lang="el-GR" dirty="0"/>
              <a:t>υἱοθεσία</a:t>
            </a:r>
            <a:endParaRPr lang="en-US" dirty="0"/>
          </a:p>
          <a:p>
            <a:pPr marL="0" indent="0">
              <a:buNone/>
            </a:pPr>
            <a:r>
              <a:rPr lang="en-US" dirty="0"/>
              <a:t>	</a:t>
            </a:r>
            <a:r>
              <a:rPr lang="en-US" dirty="0" smtClean="0"/>
              <a:t>	(</a:t>
            </a:r>
            <a:r>
              <a:rPr lang="en-US" dirty="0" err="1"/>
              <a:t>huiothesia</a:t>
            </a:r>
            <a:r>
              <a:rPr lang="en-US" dirty="0"/>
              <a:t>)</a:t>
            </a:r>
          </a:p>
          <a:p>
            <a:pPr marL="0" indent="0">
              <a:buNone/>
            </a:pPr>
            <a:endParaRPr lang="en-US" dirty="0"/>
          </a:p>
          <a:p>
            <a:pPr marL="0" indent="0">
              <a:buNone/>
            </a:pPr>
            <a:r>
              <a:rPr lang="en-US" dirty="0" smtClean="0"/>
              <a:t>Not </a:t>
            </a:r>
            <a:r>
              <a:rPr lang="en-US" dirty="0"/>
              <a:t>only so, but we ourselves, who have the firstfruits of the Spirit, groan inwardly as we wait eagerly for our adoption as sons, the redemption of our bodies.</a:t>
            </a:r>
          </a:p>
        </p:txBody>
      </p:sp>
      <p:sp>
        <p:nvSpPr>
          <p:cNvPr id="4" name="Rounded Rectangle 3"/>
          <p:cNvSpPr/>
          <p:nvPr/>
        </p:nvSpPr>
        <p:spPr>
          <a:xfrm>
            <a:off x="2159000" y="2171700"/>
            <a:ext cx="2451100" cy="1295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022600" y="4978400"/>
            <a:ext cx="1600200" cy="5207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3384550" y="3467100"/>
            <a:ext cx="438150" cy="15113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Ephesians 1:5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υἱοθεσία</a:t>
            </a:r>
            <a:endParaRPr lang="en-US" dirty="0"/>
          </a:p>
          <a:p>
            <a:pPr marL="0" indent="0">
              <a:buNone/>
            </a:pPr>
            <a:r>
              <a:rPr lang="en-US" dirty="0" smtClean="0"/>
              <a:t>		</a:t>
            </a:r>
            <a:r>
              <a:rPr lang="en-US" dirty="0"/>
              <a:t>	(</a:t>
            </a:r>
            <a:r>
              <a:rPr lang="en-US" dirty="0" err="1"/>
              <a:t>huiothesia</a:t>
            </a:r>
            <a:r>
              <a:rPr lang="en-US" dirty="0"/>
              <a:t>)</a:t>
            </a:r>
          </a:p>
          <a:p>
            <a:pPr marL="0" indent="0">
              <a:buNone/>
            </a:pPr>
            <a:endParaRPr lang="en-US" dirty="0"/>
          </a:p>
          <a:p>
            <a:pPr marL="0" indent="0">
              <a:buNone/>
            </a:pPr>
            <a:endParaRPr lang="en-US" dirty="0" smtClean="0"/>
          </a:p>
          <a:p>
            <a:pPr marL="0" indent="0">
              <a:buNone/>
            </a:pPr>
            <a:r>
              <a:rPr lang="en-US" dirty="0" smtClean="0"/>
              <a:t>he </a:t>
            </a:r>
            <a:r>
              <a:rPr lang="en-US" dirty="0"/>
              <a:t>predestined us to be adopted as his sons through Jesus Christ, in accordance with his pleasure and will</a:t>
            </a:r>
          </a:p>
        </p:txBody>
      </p:sp>
      <p:sp>
        <p:nvSpPr>
          <p:cNvPr id="4" name="Rounded Rectangle 3"/>
          <p:cNvSpPr/>
          <p:nvPr/>
        </p:nvSpPr>
        <p:spPr>
          <a:xfrm>
            <a:off x="3073400" y="2197100"/>
            <a:ext cx="2451100" cy="1295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33888" y="4567238"/>
            <a:ext cx="1622425" cy="542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a:stCxn id="11266" idx="0"/>
            <a:endCxn id="4" idx="2"/>
          </p:cNvCxnSpPr>
          <p:nvPr/>
        </p:nvCxnSpPr>
        <p:spPr>
          <a:xfrm flipH="1" flipV="1">
            <a:off x="4298950" y="3492500"/>
            <a:ext cx="946151" cy="107473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κράζω</a:t>
            </a:r>
            <a:endParaRPr lang="en-US" dirty="0"/>
          </a:p>
          <a:p>
            <a:pPr marL="0" indent="0">
              <a:buNone/>
            </a:pPr>
            <a:r>
              <a:rPr lang="en-US" dirty="0" smtClean="0"/>
              <a:t>				(</a:t>
            </a:r>
            <a:r>
              <a:rPr lang="en-US" dirty="0" err="1" smtClean="0"/>
              <a:t>kraz</a:t>
            </a:r>
            <a:r>
              <a:rPr lang="en-US" dirty="0" err="1"/>
              <a:t>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15</a:t>
            </a:r>
            <a:r>
              <a:rPr lang="en-US" dirty="0" smtClean="0"/>
              <a:t> </a:t>
            </a:r>
            <a:r>
              <a:rPr lang="en-US" dirty="0"/>
              <a:t>For you did not receive a spirit that makes you a slave again to fear, but you received the Spirit of sonship. And by him we cry, ""Abba," Father." </a:t>
            </a:r>
            <a:endParaRPr lang="en-US" dirty="0" smtClean="0"/>
          </a:p>
        </p:txBody>
      </p:sp>
      <p:sp>
        <p:nvSpPr>
          <p:cNvPr id="4" name="Rounded Rectangle 3"/>
          <p:cNvSpPr/>
          <p:nvPr/>
        </p:nvSpPr>
        <p:spPr>
          <a:xfrm>
            <a:off x="3987800" y="2133600"/>
            <a:ext cx="1574800" cy="14097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927600" y="5613400"/>
            <a:ext cx="673100"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4775200" y="3543300"/>
            <a:ext cx="488950" cy="20701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56377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9:27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κράζω</a:t>
            </a:r>
            <a:endParaRPr lang="en-US" dirty="0"/>
          </a:p>
          <a:p>
            <a:pPr marL="0" indent="0">
              <a:buNone/>
            </a:pPr>
            <a:r>
              <a:rPr lang="en-US" dirty="0"/>
              <a:t>	(</a:t>
            </a:r>
            <a:r>
              <a:rPr lang="en-US" dirty="0" err="1"/>
              <a:t>krazō</a:t>
            </a:r>
            <a:r>
              <a:rPr lang="en-US" dirty="0"/>
              <a:t>)</a:t>
            </a:r>
          </a:p>
          <a:p>
            <a:pPr marL="0" indent="0">
              <a:buNone/>
            </a:pPr>
            <a:endParaRPr lang="en-US" dirty="0"/>
          </a:p>
          <a:p>
            <a:pPr marL="0" indent="0">
              <a:buNone/>
            </a:pPr>
            <a:endParaRPr lang="en-US" dirty="0" smtClean="0"/>
          </a:p>
          <a:p>
            <a:pPr marL="0" indent="0">
              <a:buNone/>
            </a:pPr>
            <a:r>
              <a:rPr lang="en-US" dirty="0" smtClean="0"/>
              <a:t>Isaiah </a:t>
            </a:r>
            <a:r>
              <a:rPr lang="en-US" dirty="0"/>
              <a:t>cries out concerning Israel: </a:t>
            </a:r>
            <a:r>
              <a:rPr lang="en-US" dirty="0" smtClean="0"/>
              <a:t>“</a:t>
            </a:r>
            <a:r>
              <a:rPr lang="en-US" dirty="0"/>
              <a:t>Though the number of the Israelites be like the sand by the sea, </a:t>
            </a:r>
            <a:r>
              <a:rPr lang="en-US" dirty="0" smtClean="0"/>
              <a:t>only </a:t>
            </a:r>
            <a:r>
              <a:rPr lang="en-US" dirty="0"/>
              <a:t>the remnant will be saved.</a:t>
            </a:r>
          </a:p>
          <a:p>
            <a:endParaRPr lang="en-US" dirty="0"/>
          </a:p>
        </p:txBody>
      </p:sp>
      <p:sp>
        <p:nvSpPr>
          <p:cNvPr id="4" name="Rounded Rectangle 3"/>
          <p:cNvSpPr/>
          <p:nvPr/>
        </p:nvSpPr>
        <p:spPr>
          <a:xfrm>
            <a:off x="1244600" y="2133600"/>
            <a:ext cx="1574800" cy="14097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1536700" y="4610100"/>
            <a:ext cx="889000"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7" idx="0"/>
            <a:endCxn id="4" idx="2"/>
          </p:cNvCxnSpPr>
          <p:nvPr/>
        </p:nvCxnSpPr>
        <p:spPr>
          <a:xfrm flipV="1">
            <a:off x="1981200" y="3543300"/>
            <a:ext cx="50800" cy="10668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Galatians 4:6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κράζω</a:t>
            </a:r>
            <a:endParaRPr lang="en-US" dirty="0"/>
          </a:p>
          <a:p>
            <a:pPr marL="0" indent="0">
              <a:buNone/>
            </a:pPr>
            <a:r>
              <a:rPr lang="en-US" dirty="0" smtClean="0"/>
              <a:t>					</a:t>
            </a:r>
            <a:r>
              <a:rPr lang="en-US" dirty="0"/>
              <a:t>	(</a:t>
            </a:r>
            <a:r>
              <a:rPr lang="en-US" dirty="0" err="1"/>
              <a:t>krazō</a:t>
            </a:r>
            <a:r>
              <a:rPr lang="en-US" dirty="0"/>
              <a:t>)</a:t>
            </a:r>
          </a:p>
          <a:p>
            <a:pPr marL="0" indent="0">
              <a:buNone/>
            </a:pPr>
            <a:endParaRPr lang="en-US" dirty="0"/>
          </a:p>
          <a:p>
            <a:pPr marL="0" indent="0">
              <a:buNone/>
            </a:pPr>
            <a:endParaRPr lang="en-US" dirty="0" smtClean="0"/>
          </a:p>
          <a:p>
            <a:pPr marL="0" indent="0">
              <a:buNone/>
            </a:pPr>
            <a:r>
              <a:rPr lang="en-US" dirty="0" smtClean="0"/>
              <a:t>Because </a:t>
            </a:r>
            <a:r>
              <a:rPr lang="en-US" dirty="0"/>
              <a:t>you are sons, God sent the Spirit of his Son into our hearts, the Spirit who calls out, “Abba, Father.”</a:t>
            </a:r>
          </a:p>
        </p:txBody>
      </p:sp>
      <p:sp>
        <p:nvSpPr>
          <p:cNvPr id="4" name="Rounded Rectangle 3"/>
          <p:cNvSpPr/>
          <p:nvPr/>
        </p:nvSpPr>
        <p:spPr>
          <a:xfrm>
            <a:off x="5791200" y="2146300"/>
            <a:ext cx="1574800" cy="14097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248400" y="5092700"/>
            <a:ext cx="812800"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578600" y="3556000"/>
            <a:ext cx="76200" cy="15367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8:15</a:t>
            </a:r>
            <a:endParaRPr lang="en-US" dirty="0"/>
          </a:p>
        </p:txBody>
      </p:sp>
      <p:sp>
        <p:nvSpPr>
          <p:cNvPr id="3" name="Content Placeholder 2"/>
          <p:cNvSpPr>
            <a:spLocks noGrp="1"/>
          </p:cNvSpPr>
          <p:nvPr>
            <p:ph idx="1"/>
          </p:nvPr>
        </p:nvSpPr>
        <p:spPr>
          <a:noFill/>
        </p:spPr>
        <p:txBody>
          <a:bodyPr>
            <a:normAutofit/>
          </a:bodyPr>
          <a:lstStyle/>
          <a:p>
            <a:pPr marL="0" indent="0">
              <a:buNone/>
            </a:pPr>
            <a:endParaRPr lang="en-US" dirty="0" smtClean="0"/>
          </a:p>
          <a:p>
            <a:pPr marL="0" indent="0">
              <a:buNone/>
            </a:pPr>
            <a:r>
              <a:rPr lang="en-US" dirty="0" smtClean="0"/>
              <a:t>		 </a:t>
            </a:r>
            <a:r>
              <a:rPr lang="el-GR" dirty="0" smtClean="0"/>
              <a:t>	</a:t>
            </a:r>
            <a:r>
              <a:rPr lang="he-IL" sz="4400" dirty="0" smtClean="0">
                <a:latin typeface="Times New Roman" panose="02020603050405020304" pitchFamily="18" charset="0"/>
                <a:cs typeface="Times New Roman" panose="02020603050405020304" pitchFamily="18" charset="0"/>
              </a:rPr>
              <a:t>אַבָּא</a:t>
            </a:r>
            <a:r>
              <a:rPr lang="en-US" dirty="0" smtClean="0"/>
              <a:t>	</a:t>
            </a:r>
            <a:r>
              <a:rPr lang="el-GR" dirty="0"/>
              <a:t>	</a:t>
            </a:r>
            <a:r>
              <a:rPr lang="en-US" dirty="0" smtClean="0"/>
              <a:t>	 </a:t>
            </a:r>
            <a:r>
              <a:rPr lang="el-GR" dirty="0" smtClean="0"/>
              <a:t>ἀββά</a:t>
            </a:r>
            <a:endParaRPr lang="en-US" dirty="0"/>
          </a:p>
          <a:p>
            <a:pPr marL="0" indent="0">
              <a:buNone/>
            </a:pPr>
            <a:r>
              <a:rPr lang="en-US" dirty="0" smtClean="0"/>
              <a:t>		        (</a:t>
            </a:r>
            <a:r>
              <a:rPr lang="en-US" dirty="0" err="1" smtClean="0"/>
              <a:t>ʾabbʾa</a:t>
            </a:r>
            <a:r>
              <a:rPr lang="en-US" dirty="0" smtClean="0"/>
              <a:t>)		(</a:t>
            </a:r>
            <a:r>
              <a:rPr lang="en-US" dirty="0" err="1" smtClean="0"/>
              <a:t>abba</a:t>
            </a:r>
            <a:r>
              <a:rPr lang="en-US" dirty="0" smtClean="0"/>
              <a:t>)</a:t>
            </a:r>
          </a:p>
          <a:p>
            <a:pPr marL="0" indent="0">
              <a:buNone/>
            </a:pPr>
            <a:endParaRPr lang="en-US" dirty="0"/>
          </a:p>
          <a:p>
            <a:pPr marL="0" indent="0">
              <a:buNone/>
            </a:pPr>
            <a:r>
              <a:rPr lang="en-US" baseline="30000" dirty="0" smtClean="0"/>
              <a:t>15</a:t>
            </a:r>
            <a:r>
              <a:rPr lang="en-US" dirty="0" smtClean="0"/>
              <a:t> </a:t>
            </a:r>
            <a:r>
              <a:rPr lang="en-US" dirty="0"/>
              <a:t>For you did not receive a spirit that makes you a slave again to fear, but you received the Spirit of sonship. And by him we cry, ""Abba," Father." </a:t>
            </a:r>
            <a:endParaRPr lang="en-US" dirty="0" smtClean="0"/>
          </a:p>
        </p:txBody>
      </p:sp>
      <p:sp>
        <p:nvSpPr>
          <p:cNvPr id="4" name="Rounded Rectangle 3"/>
          <p:cNvSpPr/>
          <p:nvPr/>
        </p:nvSpPr>
        <p:spPr>
          <a:xfrm>
            <a:off x="5854700" y="2235200"/>
            <a:ext cx="1447800" cy="14097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892800" y="5194300"/>
            <a:ext cx="1016000" cy="5207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6400800" y="3644900"/>
            <a:ext cx="177800" cy="15494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2" name="Rounded Rectangle 11"/>
          <p:cNvSpPr/>
          <p:nvPr/>
        </p:nvSpPr>
        <p:spPr>
          <a:xfrm>
            <a:off x="2959100" y="2273300"/>
            <a:ext cx="1549400" cy="1397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p:cNvCxnSpPr>
            <a:stCxn id="12" idx="3"/>
            <a:endCxn id="4" idx="1"/>
          </p:cNvCxnSpPr>
          <p:nvPr/>
        </p:nvCxnSpPr>
        <p:spPr>
          <a:xfrm flipV="1">
            <a:off x="4508500" y="2940050"/>
            <a:ext cx="1346200" cy="3175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56377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Mark 14:36</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r>
              <a:rPr lang="en-US" dirty="0" smtClean="0"/>
              <a:t>	</a:t>
            </a:r>
            <a:r>
              <a:rPr lang="el-GR" dirty="0" smtClean="0"/>
              <a:t>ἀββά</a:t>
            </a:r>
            <a:r>
              <a:rPr lang="en-US" dirty="0" smtClean="0"/>
              <a:t>			</a:t>
            </a:r>
            <a:r>
              <a:rPr lang="he-IL" sz="4400" dirty="0" smtClean="0">
                <a:latin typeface="Times New Roman" panose="02020603050405020304" pitchFamily="18" charset="0"/>
                <a:cs typeface="Times New Roman" panose="02020603050405020304" pitchFamily="18" charset="0"/>
              </a:rPr>
              <a:t>אַבָּא</a:t>
            </a:r>
            <a:r>
              <a:rPr lang="en-US" dirty="0"/>
              <a:t>	</a:t>
            </a:r>
          </a:p>
          <a:p>
            <a:pPr marL="0" indent="0">
              <a:buNone/>
            </a:pPr>
            <a:r>
              <a:rPr lang="en-US" dirty="0" smtClean="0"/>
              <a:t>	</a:t>
            </a:r>
            <a:r>
              <a:rPr lang="en-US" dirty="0"/>
              <a:t>(</a:t>
            </a:r>
            <a:r>
              <a:rPr lang="en-US" dirty="0" err="1"/>
              <a:t>abba</a:t>
            </a:r>
            <a:r>
              <a:rPr lang="en-US" dirty="0" smtClean="0"/>
              <a:t>)	</a:t>
            </a:r>
            <a:r>
              <a:rPr lang="en-US" dirty="0"/>
              <a:t> </a:t>
            </a:r>
            <a:r>
              <a:rPr lang="en-US" dirty="0" smtClean="0"/>
              <a:t>       (</a:t>
            </a:r>
            <a:r>
              <a:rPr lang="en-US" dirty="0" err="1"/>
              <a:t>ʾabbʾa</a:t>
            </a:r>
            <a:r>
              <a:rPr lang="en-US" dirty="0"/>
              <a:t>)</a:t>
            </a:r>
          </a:p>
          <a:p>
            <a:pPr marL="0" indent="0">
              <a:buNone/>
            </a:pPr>
            <a:endParaRPr lang="en-US" dirty="0"/>
          </a:p>
          <a:p>
            <a:pPr marL="0" indent="0">
              <a:buNone/>
            </a:pPr>
            <a:endParaRPr lang="en-US" dirty="0" smtClean="0"/>
          </a:p>
          <a:p>
            <a:pPr marL="0" indent="0">
              <a:buNone/>
            </a:pPr>
            <a:r>
              <a:rPr lang="en-US" dirty="0" smtClean="0"/>
              <a:t>“</a:t>
            </a:r>
            <a:r>
              <a:rPr lang="en-US" dirty="0">
                <a:solidFill>
                  <a:srgbClr val="FF0000"/>
                </a:solidFill>
              </a:rPr>
              <a:t>Abba, Father</a:t>
            </a:r>
            <a:r>
              <a:rPr lang="en-US" dirty="0"/>
              <a:t>,” he said, “</a:t>
            </a:r>
            <a:r>
              <a:rPr lang="en-US" dirty="0">
                <a:solidFill>
                  <a:srgbClr val="FF0000"/>
                </a:solidFill>
              </a:rPr>
              <a:t>everything is possible for you. Take this cup from me. Yet not what I will, but what you will</a:t>
            </a:r>
            <a:r>
              <a:rPr lang="en-US" dirty="0"/>
              <a:t>.” </a:t>
            </a:r>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7625" y="2159000"/>
            <a:ext cx="1579563" cy="1420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68413" y="2141538"/>
            <a:ext cx="1474787" cy="1431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12291" idx="3"/>
            <a:endCxn id="12290" idx="1"/>
          </p:cNvCxnSpPr>
          <p:nvPr/>
        </p:nvCxnSpPr>
        <p:spPr>
          <a:xfrm>
            <a:off x="2743200" y="2857501"/>
            <a:ext cx="1114425" cy="11906"/>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29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8488" y="4449763"/>
            <a:ext cx="1036637"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9" name="Straight Connector 8"/>
          <p:cNvCxnSpPr>
            <a:stCxn id="12292" idx="0"/>
            <a:endCxn id="12291" idx="2"/>
          </p:cNvCxnSpPr>
          <p:nvPr/>
        </p:nvCxnSpPr>
        <p:spPr>
          <a:xfrm flipV="1">
            <a:off x="1116807" y="3573463"/>
            <a:ext cx="889000" cy="8763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7" y="0"/>
            <a:ext cx="9141027"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4228913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ὁ</a:t>
            </a:r>
            <a:r>
              <a:rPr lang="en-US" dirty="0" smtClean="0"/>
              <a:t>  </a:t>
            </a:r>
            <a:r>
              <a:rPr lang="el-GR" dirty="0"/>
              <a:t>πατήρ</a:t>
            </a:r>
            <a:endParaRPr lang="en-US" dirty="0"/>
          </a:p>
          <a:p>
            <a:pPr marL="0" indent="0">
              <a:buNone/>
            </a:pPr>
            <a:r>
              <a:rPr lang="en-US" dirty="0" smtClean="0"/>
              <a:t>						(ho </a:t>
            </a:r>
            <a:r>
              <a:rPr lang="en-US" dirty="0" err="1" smtClean="0"/>
              <a:t>pat</a:t>
            </a:r>
            <a:r>
              <a:rPr lang="en-US" dirty="0" err="1"/>
              <a:t>ē</a:t>
            </a:r>
            <a:r>
              <a:rPr lang="en-US" dirty="0" err="1" smtClean="0"/>
              <a:t>r</a:t>
            </a:r>
            <a:r>
              <a:rPr lang="en-US" dirty="0" smtClean="0"/>
              <a:t>)</a:t>
            </a:r>
          </a:p>
          <a:p>
            <a:pPr marL="0" indent="0">
              <a:buNone/>
            </a:pPr>
            <a:endParaRPr lang="en-US" dirty="0"/>
          </a:p>
          <a:p>
            <a:pPr marL="0" indent="0">
              <a:buNone/>
            </a:pPr>
            <a:endParaRPr lang="en-US" dirty="0" smtClean="0"/>
          </a:p>
          <a:p>
            <a:pPr marL="0" indent="0">
              <a:buNone/>
            </a:pPr>
            <a:r>
              <a:rPr lang="en-US" baseline="30000" dirty="0" smtClean="0"/>
              <a:t>15</a:t>
            </a:r>
            <a:r>
              <a:rPr lang="en-US" dirty="0" smtClean="0"/>
              <a:t> </a:t>
            </a:r>
            <a:r>
              <a:rPr lang="en-US" dirty="0"/>
              <a:t>For you did not receive a spirit that makes you a slave again to fear, but you received the Spirit of sonship. And by him we cry, ""Abba," Father." </a:t>
            </a:r>
            <a:endParaRPr lang="en-US" dirty="0" smtClean="0"/>
          </a:p>
        </p:txBody>
      </p:sp>
      <p:sp>
        <p:nvSpPr>
          <p:cNvPr id="4" name="Rounded Rectangle 3"/>
          <p:cNvSpPr/>
          <p:nvPr/>
        </p:nvSpPr>
        <p:spPr>
          <a:xfrm>
            <a:off x="5829300" y="2133600"/>
            <a:ext cx="2032000" cy="13589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7124700" y="5588000"/>
            <a:ext cx="1219200" cy="4445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845300" y="3492500"/>
            <a:ext cx="889000" cy="20955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56377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1 Corinthians 2:12</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We </a:t>
            </a:r>
            <a:r>
              <a:rPr lang="en-US" dirty="0"/>
              <a:t>have not received the </a:t>
            </a:r>
            <a:r>
              <a:rPr lang="en-US" b="1" dirty="0">
                <a:solidFill>
                  <a:schemeClr val="accent6">
                    <a:lumMod val="75000"/>
                  </a:schemeClr>
                </a:solidFill>
              </a:rPr>
              <a:t>spirit of the world </a:t>
            </a:r>
            <a:r>
              <a:rPr lang="en-US" dirty="0"/>
              <a:t>but the </a:t>
            </a:r>
            <a:r>
              <a:rPr lang="en-US" b="1" dirty="0">
                <a:solidFill>
                  <a:schemeClr val="accent6">
                    <a:lumMod val="75000"/>
                  </a:schemeClr>
                </a:solidFill>
              </a:rPr>
              <a:t>Spirit who is from God</a:t>
            </a:r>
            <a:r>
              <a:rPr lang="en-US" dirty="0"/>
              <a:t>, that we may understand what God has freely given us.</a:t>
            </a:r>
          </a:p>
        </p:txBody>
      </p:sp>
    </p:spTree>
    <p:extLst>
      <p:ext uri="{BB962C8B-B14F-4D97-AF65-F5344CB8AC3E}">
        <p14:creationId xmlns:p14="http://schemas.microsoft.com/office/powerpoint/2010/main" val="83548523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2 Timothy 1:7</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For </a:t>
            </a:r>
            <a:r>
              <a:rPr lang="en-US" dirty="0"/>
              <a:t>God did not give us a </a:t>
            </a:r>
            <a:r>
              <a:rPr lang="en-US" b="1" dirty="0">
                <a:solidFill>
                  <a:schemeClr val="accent6">
                    <a:lumMod val="75000"/>
                  </a:schemeClr>
                </a:solidFill>
              </a:rPr>
              <a:t>spirit of timidity</a:t>
            </a:r>
            <a:r>
              <a:rPr lang="en-US" dirty="0"/>
              <a:t>, but a </a:t>
            </a:r>
            <a:r>
              <a:rPr lang="en-US" b="1" dirty="0">
                <a:solidFill>
                  <a:schemeClr val="accent6">
                    <a:lumMod val="75000"/>
                  </a:schemeClr>
                </a:solidFill>
              </a:rPr>
              <a:t>spirit of power</a:t>
            </a:r>
            <a:r>
              <a:rPr lang="en-US" dirty="0"/>
              <a:t>, of love and of self-discipline.</a:t>
            </a:r>
          </a:p>
        </p:txBody>
      </p:sp>
    </p:spTree>
    <p:extLst>
      <p:ext uri="{BB962C8B-B14F-4D97-AF65-F5344CB8AC3E}">
        <p14:creationId xmlns:p14="http://schemas.microsoft.com/office/powerpoint/2010/main" val="83548523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8:16</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16</a:t>
            </a:r>
            <a:r>
              <a:rPr lang="en-US" dirty="0" smtClean="0"/>
              <a:t> </a:t>
            </a:r>
            <a:r>
              <a:rPr lang="en-US" dirty="0"/>
              <a:t>The Spirit himself testifies with our spirit that we are God's children.</a:t>
            </a:r>
          </a:p>
        </p:txBody>
      </p:sp>
    </p:spTree>
    <p:extLst>
      <p:ext uri="{BB962C8B-B14F-4D97-AF65-F5344CB8AC3E}">
        <p14:creationId xmlns:p14="http://schemas.microsoft.com/office/powerpoint/2010/main" val="269881650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John 5:13 (Misquote)</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I </a:t>
            </a:r>
            <a:r>
              <a:rPr lang="en-US" dirty="0"/>
              <a:t>write these things to you who believe in the name of the Son of God so that you may </a:t>
            </a:r>
            <a:r>
              <a:rPr lang="en-US" dirty="0" smtClean="0"/>
              <a:t>hope </a:t>
            </a:r>
            <a:r>
              <a:rPr lang="en-US" dirty="0"/>
              <a:t>that you </a:t>
            </a:r>
            <a:r>
              <a:rPr lang="en-US" dirty="0" smtClean="0"/>
              <a:t>will have </a:t>
            </a:r>
            <a:r>
              <a:rPr lang="en-US" dirty="0"/>
              <a:t>eternal life</a:t>
            </a:r>
            <a:r>
              <a:rPr lang="en-US" dirty="0" smtClean="0"/>
              <a:t>.</a:t>
            </a:r>
            <a:endParaRPr lang="en-US" dirty="0"/>
          </a:p>
        </p:txBody>
      </p:sp>
    </p:spTree>
    <p:extLst>
      <p:ext uri="{BB962C8B-B14F-4D97-AF65-F5344CB8AC3E}">
        <p14:creationId xmlns:p14="http://schemas.microsoft.com/office/powerpoint/2010/main" val="322375252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John 5:13 (Misquote)</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I </a:t>
            </a:r>
            <a:r>
              <a:rPr lang="en-US" dirty="0"/>
              <a:t>write these things to you who believe in the name of the Son of God so that you may </a:t>
            </a:r>
            <a:r>
              <a:rPr lang="en-US" b="1" dirty="0" smtClean="0">
                <a:solidFill>
                  <a:srgbClr val="FF0000"/>
                </a:solidFill>
              </a:rPr>
              <a:t>HOPE</a:t>
            </a:r>
            <a:r>
              <a:rPr lang="en-US" dirty="0" smtClean="0"/>
              <a:t> </a:t>
            </a:r>
            <a:r>
              <a:rPr lang="en-US" dirty="0"/>
              <a:t>that you </a:t>
            </a:r>
            <a:r>
              <a:rPr lang="en-US" b="1" dirty="0" smtClean="0">
                <a:solidFill>
                  <a:srgbClr val="FF0000"/>
                </a:solidFill>
              </a:rPr>
              <a:t>WILL</a:t>
            </a:r>
            <a:r>
              <a:rPr lang="en-US" dirty="0" smtClean="0"/>
              <a:t> have </a:t>
            </a:r>
            <a:r>
              <a:rPr lang="en-US" dirty="0"/>
              <a:t>eternal life</a:t>
            </a:r>
            <a:r>
              <a:rPr lang="en-US" dirty="0" smtClean="0"/>
              <a:t>.</a:t>
            </a:r>
            <a:endParaRPr lang="en-US" dirty="0"/>
          </a:p>
        </p:txBody>
      </p:sp>
    </p:spTree>
    <p:extLst>
      <p:ext uri="{BB962C8B-B14F-4D97-AF65-F5344CB8AC3E}">
        <p14:creationId xmlns:p14="http://schemas.microsoft.com/office/powerpoint/2010/main" val="346987766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John 5:13</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I </a:t>
            </a:r>
            <a:r>
              <a:rPr lang="en-US" dirty="0"/>
              <a:t>write these things to you who believe in the name of the Son of God so that you may </a:t>
            </a:r>
            <a:r>
              <a:rPr lang="en-US" b="1" dirty="0" smtClean="0">
                <a:solidFill>
                  <a:srgbClr val="FF0000"/>
                </a:solidFill>
              </a:rPr>
              <a:t>KNOW</a:t>
            </a:r>
            <a:r>
              <a:rPr lang="en-US" dirty="0" smtClean="0"/>
              <a:t> </a:t>
            </a:r>
            <a:r>
              <a:rPr lang="en-US" dirty="0"/>
              <a:t>that you </a:t>
            </a:r>
            <a:r>
              <a:rPr lang="en-US" b="1" dirty="0" smtClean="0">
                <a:solidFill>
                  <a:srgbClr val="FF0000"/>
                </a:solidFill>
              </a:rPr>
              <a:t>HAVE</a:t>
            </a:r>
            <a:r>
              <a:rPr lang="en-US" dirty="0" smtClean="0"/>
              <a:t> </a:t>
            </a:r>
            <a:r>
              <a:rPr lang="en-US" dirty="0"/>
              <a:t>eternal life</a:t>
            </a:r>
            <a:r>
              <a:rPr lang="en-US" dirty="0" smtClean="0"/>
              <a:t>.</a:t>
            </a:r>
            <a:endParaRPr lang="en-US" dirty="0"/>
          </a:p>
        </p:txBody>
      </p:sp>
    </p:spTree>
    <p:extLst>
      <p:ext uri="{BB962C8B-B14F-4D97-AF65-F5344CB8AC3E}">
        <p14:creationId xmlns:p14="http://schemas.microsoft.com/office/powerpoint/2010/main" val="100386954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8:16</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16</a:t>
            </a:r>
            <a:r>
              <a:rPr lang="en-US" dirty="0" smtClean="0"/>
              <a:t> </a:t>
            </a:r>
            <a:r>
              <a:rPr lang="en-US" dirty="0"/>
              <a:t>The Spirit himself testifies with our spirit that we </a:t>
            </a:r>
            <a:r>
              <a:rPr lang="en-US" b="1" dirty="0" smtClean="0">
                <a:solidFill>
                  <a:srgbClr val="FF0000"/>
                </a:solidFill>
              </a:rPr>
              <a:t>ARE</a:t>
            </a:r>
            <a:r>
              <a:rPr lang="en-US" dirty="0" smtClean="0"/>
              <a:t> </a:t>
            </a:r>
            <a:r>
              <a:rPr lang="en-US" dirty="0"/>
              <a:t>God's children.</a:t>
            </a:r>
          </a:p>
        </p:txBody>
      </p:sp>
    </p:spTree>
    <p:extLst>
      <p:ext uri="{BB962C8B-B14F-4D97-AF65-F5344CB8AC3E}">
        <p14:creationId xmlns:p14="http://schemas.microsoft.com/office/powerpoint/2010/main" val="2613732426"/>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8:16</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r>
              <a:rPr lang="en-US" dirty="0" smtClean="0"/>
              <a:t>	</a:t>
            </a:r>
            <a:r>
              <a:rPr lang="el-GR" dirty="0" smtClean="0"/>
              <a:t>τὸ</a:t>
            </a:r>
            <a:r>
              <a:rPr lang="en-US" dirty="0" smtClean="0"/>
              <a:t>  </a:t>
            </a:r>
            <a:r>
              <a:rPr lang="el-GR" dirty="0" smtClean="0"/>
              <a:t>Πνεῦμα</a:t>
            </a:r>
            <a:r>
              <a:rPr lang="en-US" dirty="0" smtClean="0"/>
              <a:t>  </a:t>
            </a:r>
            <a:r>
              <a:rPr lang="el-GR" dirty="0"/>
              <a:t>αὐτὸ</a:t>
            </a:r>
            <a:endParaRPr lang="en-US" dirty="0" smtClean="0"/>
          </a:p>
          <a:p>
            <a:pPr marL="0" indent="0">
              <a:buNone/>
            </a:pPr>
            <a:r>
              <a:rPr lang="en-US" dirty="0" smtClean="0"/>
              <a:t>	(to </a:t>
            </a:r>
            <a:r>
              <a:rPr lang="en-US" dirty="0" err="1" smtClean="0"/>
              <a:t>Pneuma</a:t>
            </a:r>
            <a:r>
              <a:rPr lang="en-US" dirty="0" smtClean="0"/>
              <a:t> auto)</a:t>
            </a:r>
            <a:endParaRPr lang="en-US" dirty="0"/>
          </a:p>
          <a:p>
            <a:pPr marL="0" indent="0">
              <a:buNone/>
            </a:pPr>
            <a:endParaRPr lang="en-US" dirty="0" smtClean="0"/>
          </a:p>
          <a:p>
            <a:pPr marL="0" indent="0">
              <a:buNone/>
            </a:pPr>
            <a:endParaRPr lang="en-US" dirty="0"/>
          </a:p>
          <a:p>
            <a:pPr marL="0" indent="0">
              <a:buNone/>
            </a:pPr>
            <a:r>
              <a:rPr lang="en-US" baseline="30000" dirty="0" smtClean="0"/>
              <a:t>16</a:t>
            </a:r>
            <a:r>
              <a:rPr lang="en-US" dirty="0" smtClean="0"/>
              <a:t> </a:t>
            </a:r>
            <a:r>
              <a:rPr lang="en-US" dirty="0"/>
              <a:t>The Spirit himself testifies with our spirit that we are God's children.</a:t>
            </a:r>
          </a:p>
        </p:txBody>
      </p:sp>
      <p:sp>
        <p:nvSpPr>
          <p:cNvPr id="4" name="Rounded Rectangle 3"/>
          <p:cNvSpPr/>
          <p:nvPr/>
        </p:nvSpPr>
        <p:spPr>
          <a:xfrm>
            <a:off x="1181100" y="2565400"/>
            <a:ext cx="3441700" cy="1346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838200" y="4864100"/>
            <a:ext cx="2984500" cy="4445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2330450" y="3911600"/>
            <a:ext cx="571500" cy="9525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352456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8:26</a:t>
            </a:r>
            <a:endParaRPr lang="en-US" dirty="0"/>
          </a:p>
        </p:txBody>
      </p:sp>
      <p:sp>
        <p:nvSpPr>
          <p:cNvPr id="3" name="Content Placeholder 2"/>
          <p:cNvSpPr>
            <a:spLocks noGrp="1"/>
          </p:cNvSpPr>
          <p:nvPr>
            <p:ph idx="1"/>
          </p:nvPr>
        </p:nvSpPr>
        <p:spPr/>
        <p:txBody>
          <a:bodyPr>
            <a:normAutofit/>
          </a:bodyPr>
          <a:lstStyle/>
          <a:p>
            <a:pPr marL="0" indent="0">
              <a:buNone/>
            </a:pPr>
            <a:endParaRPr lang="en-US" dirty="0"/>
          </a:p>
          <a:p>
            <a:pPr marL="0" indent="0">
              <a:buNone/>
            </a:pPr>
            <a:r>
              <a:rPr lang="en-US" dirty="0" smtClean="0"/>
              <a:t>	</a:t>
            </a:r>
            <a:r>
              <a:rPr lang="en-US" dirty="0"/>
              <a:t>	</a:t>
            </a:r>
            <a:r>
              <a:rPr lang="el-GR" dirty="0"/>
              <a:t>τὸ</a:t>
            </a:r>
            <a:r>
              <a:rPr lang="en-US" dirty="0"/>
              <a:t>  </a:t>
            </a:r>
            <a:r>
              <a:rPr lang="el-GR" dirty="0"/>
              <a:t>Πνεῦμα</a:t>
            </a:r>
            <a:r>
              <a:rPr lang="en-US" dirty="0"/>
              <a:t>  </a:t>
            </a:r>
            <a:r>
              <a:rPr lang="el-GR" dirty="0"/>
              <a:t>αὐτὸ</a:t>
            </a:r>
            <a:endParaRPr lang="en-US" dirty="0"/>
          </a:p>
          <a:p>
            <a:pPr marL="0" indent="0">
              <a:buNone/>
            </a:pPr>
            <a:r>
              <a:rPr lang="en-US" dirty="0" smtClean="0"/>
              <a:t>	</a:t>
            </a:r>
            <a:r>
              <a:rPr lang="en-US" dirty="0"/>
              <a:t>	(to </a:t>
            </a:r>
            <a:r>
              <a:rPr lang="en-US" dirty="0" err="1"/>
              <a:t>Pneuma</a:t>
            </a:r>
            <a:r>
              <a:rPr lang="en-US" dirty="0"/>
              <a:t> auto)</a:t>
            </a:r>
          </a:p>
          <a:p>
            <a:pPr marL="0" indent="0">
              <a:buNone/>
            </a:pPr>
            <a:endParaRPr lang="en-US" dirty="0" smtClean="0"/>
          </a:p>
          <a:p>
            <a:pPr marL="0" indent="0">
              <a:buNone/>
            </a:pPr>
            <a:r>
              <a:rPr lang="en-US" dirty="0" smtClean="0"/>
              <a:t>In </a:t>
            </a:r>
            <a:r>
              <a:rPr lang="en-US" dirty="0"/>
              <a:t>the same way, the Spirit helps us in our weakness. We do not know what we ought to pray for, but the Spirit himself intercedes for us with groans that words cannot express.</a:t>
            </a:r>
            <a:endParaRPr lang="en-US" dirty="0"/>
          </a:p>
        </p:txBody>
      </p:sp>
      <p:sp>
        <p:nvSpPr>
          <p:cNvPr id="4" name="Rounded Rectangle 3"/>
          <p:cNvSpPr/>
          <p:nvPr/>
        </p:nvSpPr>
        <p:spPr>
          <a:xfrm>
            <a:off x="2057400" y="2133600"/>
            <a:ext cx="3441700" cy="1346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47938" y="4997450"/>
            <a:ext cx="3005137" cy="46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a:stCxn id="1026" idx="0"/>
            <a:endCxn id="4" idx="2"/>
          </p:cNvCxnSpPr>
          <p:nvPr/>
        </p:nvCxnSpPr>
        <p:spPr>
          <a:xfrm flipH="1" flipV="1">
            <a:off x="3778250" y="3479800"/>
            <a:ext cx="272257" cy="151765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12</a:t>
            </a:r>
            <a:r>
              <a:rPr lang="en-US" dirty="0" smtClean="0"/>
              <a:t> </a:t>
            </a:r>
            <a:r>
              <a:rPr lang="en-US" dirty="0"/>
              <a:t>Therefore, brothers, we have an obligation--but it is not to the sinful nature, to live according to it. </a:t>
            </a:r>
            <a:endParaRPr lang="en-US" dirty="0" smtClean="0"/>
          </a:p>
        </p:txBody>
      </p:sp>
    </p:spTree>
    <p:extLst>
      <p:ext uri="{BB962C8B-B14F-4D97-AF65-F5344CB8AC3E}">
        <p14:creationId xmlns:p14="http://schemas.microsoft.com/office/powerpoint/2010/main" val="1095127717"/>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8:16</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r>
              <a:rPr lang="en-US" dirty="0" smtClean="0"/>
              <a:t>			</a:t>
            </a:r>
            <a:r>
              <a:rPr lang="el-GR" dirty="0"/>
              <a:t>συμμαρτυρέω</a:t>
            </a:r>
            <a:endParaRPr lang="en-US" dirty="0" smtClean="0"/>
          </a:p>
          <a:p>
            <a:pPr marL="0" indent="0">
              <a:buNone/>
            </a:pPr>
            <a:r>
              <a:rPr lang="en-US" dirty="0" smtClean="0"/>
              <a:t>			(</a:t>
            </a:r>
            <a:r>
              <a:rPr lang="en-US" dirty="0" err="1" smtClean="0"/>
              <a:t>symmarture</a:t>
            </a:r>
            <a:r>
              <a:rPr lang="en-US" dirty="0" err="1"/>
              <a:t>ō</a:t>
            </a:r>
            <a:r>
              <a:rPr lang="en-US" dirty="0" smtClean="0"/>
              <a:t>)</a:t>
            </a:r>
            <a:endParaRPr lang="en-US" dirty="0"/>
          </a:p>
          <a:p>
            <a:pPr marL="0" indent="0">
              <a:buNone/>
            </a:pPr>
            <a:endParaRPr lang="en-US" dirty="0" smtClean="0"/>
          </a:p>
          <a:p>
            <a:pPr marL="0" indent="0">
              <a:buNone/>
            </a:pPr>
            <a:endParaRPr lang="en-US" dirty="0"/>
          </a:p>
          <a:p>
            <a:pPr marL="0" indent="0">
              <a:buNone/>
            </a:pPr>
            <a:r>
              <a:rPr lang="en-US" baseline="30000" dirty="0" smtClean="0"/>
              <a:t>16</a:t>
            </a:r>
            <a:r>
              <a:rPr lang="en-US" dirty="0" smtClean="0"/>
              <a:t> </a:t>
            </a:r>
            <a:r>
              <a:rPr lang="en-US" dirty="0"/>
              <a:t>The Spirit himself testifies with our spirit that we are God's children.</a:t>
            </a:r>
          </a:p>
        </p:txBody>
      </p:sp>
      <p:sp>
        <p:nvSpPr>
          <p:cNvPr id="4" name="Rounded Rectangle 3"/>
          <p:cNvSpPr/>
          <p:nvPr/>
        </p:nvSpPr>
        <p:spPr>
          <a:xfrm>
            <a:off x="3022600" y="2603500"/>
            <a:ext cx="2984500" cy="1295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822700" y="4838700"/>
            <a:ext cx="2247900" cy="482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4514850" y="3898900"/>
            <a:ext cx="431800" cy="9398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352456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9:1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συμμαρτυρέω</a:t>
            </a:r>
            <a:endParaRPr lang="en-US" dirty="0"/>
          </a:p>
          <a:p>
            <a:pPr marL="0" indent="0">
              <a:buNone/>
            </a:pPr>
            <a:r>
              <a:rPr lang="en-US" dirty="0"/>
              <a:t>	(</a:t>
            </a:r>
            <a:r>
              <a:rPr lang="en-US" dirty="0" err="1"/>
              <a:t>symmartureō</a:t>
            </a:r>
            <a:r>
              <a:rPr lang="en-US" dirty="0"/>
              <a:t>)</a:t>
            </a:r>
          </a:p>
          <a:p>
            <a:pPr marL="0" indent="0">
              <a:buNone/>
            </a:pPr>
            <a:endParaRPr lang="en-US" dirty="0"/>
          </a:p>
          <a:p>
            <a:pPr marL="0" indent="0">
              <a:buNone/>
            </a:pPr>
            <a:endParaRPr lang="en-US" dirty="0" smtClean="0"/>
          </a:p>
          <a:p>
            <a:pPr marL="0" indent="0">
              <a:buNone/>
            </a:pPr>
            <a:r>
              <a:rPr lang="en-US" dirty="0" smtClean="0"/>
              <a:t>I </a:t>
            </a:r>
            <a:r>
              <a:rPr lang="en-US" dirty="0"/>
              <a:t>speak the truth in Christ—I am not lying, my conscience confirms it in the Holy Spirit</a:t>
            </a:r>
            <a:endParaRPr lang="en-US" dirty="0"/>
          </a:p>
        </p:txBody>
      </p:sp>
      <p:sp>
        <p:nvSpPr>
          <p:cNvPr id="4" name="Rounded Rectangle 3"/>
          <p:cNvSpPr/>
          <p:nvPr/>
        </p:nvSpPr>
        <p:spPr>
          <a:xfrm>
            <a:off x="1168400" y="2209800"/>
            <a:ext cx="2984500" cy="1295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400300" y="5080000"/>
            <a:ext cx="1536700" cy="4699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2660650" y="3505200"/>
            <a:ext cx="508000" cy="15748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2:15</a:t>
            </a:r>
            <a:endParaRPr lang="en-US" dirty="0"/>
          </a:p>
        </p:txBody>
      </p:sp>
      <p:sp>
        <p:nvSpPr>
          <p:cNvPr id="3" name="Content Placeholder 2"/>
          <p:cNvSpPr>
            <a:spLocks noGrp="1"/>
          </p:cNvSpPr>
          <p:nvPr>
            <p:ph idx="1"/>
          </p:nvPr>
        </p:nvSpPr>
        <p:spPr/>
        <p:txBody>
          <a:bodyPr>
            <a:normAutofit/>
          </a:bodyPr>
          <a:lstStyle/>
          <a:p>
            <a:pPr marL="0" indent="0">
              <a:buNone/>
            </a:pPr>
            <a:r>
              <a:rPr lang="en-US" dirty="0"/>
              <a:t>			</a:t>
            </a:r>
            <a:r>
              <a:rPr lang="el-GR" dirty="0"/>
              <a:t>συμμαρτυρέω</a:t>
            </a:r>
            <a:endParaRPr lang="en-US" dirty="0"/>
          </a:p>
          <a:p>
            <a:pPr marL="0" indent="0">
              <a:buNone/>
            </a:pPr>
            <a:r>
              <a:rPr lang="en-US" dirty="0"/>
              <a:t>			(</a:t>
            </a:r>
            <a:r>
              <a:rPr lang="en-US" dirty="0" err="1"/>
              <a:t>symmartureō</a:t>
            </a:r>
            <a:r>
              <a:rPr lang="en-US" dirty="0"/>
              <a:t>)</a:t>
            </a:r>
          </a:p>
          <a:p>
            <a:pPr marL="0" indent="0">
              <a:buNone/>
            </a:pPr>
            <a:endParaRPr lang="en-US" dirty="0" smtClean="0"/>
          </a:p>
          <a:p>
            <a:pPr marL="0" indent="0">
              <a:buNone/>
            </a:pPr>
            <a:r>
              <a:rPr lang="en-US" dirty="0" smtClean="0"/>
              <a:t>since </a:t>
            </a:r>
            <a:r>
              <a:rPr lang="en-US" dirty="0"/>
              <a:t>they show that the requirements of the law are written on their hearts, their consciences also bearing witness, and their thoughts now accusing, now even defending them.)</a:t>
            </a: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54338" y="1614488"/>
            <a:ext cx="3005137" cy="1317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3314700" y="4406900"/>
            <a:ext cx="2692400" cy="482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2050" idx="2"/>
          </p:cNvCxnSpPr>
          <p:nvPr/>
        </p:nvCxnSpPr>
        <p:spPr>
          <a:xfrm flipH="1" flipV="1">
            <a:off x="4456907" y="2932113"/>
            <a:ext cx="203993" cy="147478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8:16</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r>
              <a:rPr lang="en-US" dirty="0" smtClean="0"/>
              <a:t>				</a:t>
            </a:r>
            <a:r>
              <a:rPr lang="el-GR" dirty="0" smtClean="0"/>
              <a:t>ἡμῶν</a:t>
            </a:r>
            <a:r>
              <a:rPr lang="en-US" dirty="0" smtClean="0"/>
              <a:t>  </a:t>
            </a:r>
            <a:r>
              <a:rPr lang="el-GR" dirty="0" smtClean="0"/>
              <a:t>τῷ</a:t>
            </a:r>
            <a:r>
              <a:rPr lang="en-US" dirty="0" smtClean="0"/>
              <a:t>  </a:t>
            </a:r>
            <a:r>
              <a:rPr lang="el-GR" dirty="0"/>
              <a:t>πνεύματι</a:t>
            </a:r>
            <a:endParaRPr lang="en-US" dirty="0" smtClean="0"/>
          </a:p>
          <a:p>
            <a:pPr marL="0" indent="0">
              <a:buNone/>
            </a:pPr>
            <a:r>
              <a:rPr lang="en-US" dirty="0" smtClean="0"/>
              <a:t>				(</a:t>
            </a:r>
            <a:r>
              <a:rPr lang="en-US" dirty="0" err="1" smtClean="0"/>
              <a:t>hēm</a:t>
            </a:r>
            <a:r>
              <a:rPr lang="en-US" dirty="0" err="1"/>
              <a:t>ō</a:t>
            </a:r>
            <a:r>
              <a:rPr lang="en-US" dirty="0" err="1" smtClean="0"/>
              <a:t>n</a:t>
            </a:r>
            <a:r>
              <a:rPr lang="en-US" dirty="0" smtClean="0"/>
              <a:t> </a:t>
            </a:r>
            <a:r>
              <a:rPr lang="en-US" dirty="0" err="1" smtClean="0"/>
              <a:t>t</a:t>
            </a:r>
            <a:r>
              <a:rPr lang="en-US" dirty="0" err="1"/>
              <a:t>ō</a:t>
            </a:r>
            <a:r>
              <a:rPr lang="en-US" dirty="0" smtClean="0"/>
              <a:t> </a:t>
            </a:r>
            <a:r>
              <a:rPr lang="en-US" dirty="0" err="1" smtClean="0"/>
              <a:t>pneumati</a:t>
            </a:r>
            <a:r>
              <a:rPr lang="en-US" dirty="0" smtClean="0"/>
              <a:t>)</a:t>
            </a:r>
            <a:endParaRPr lang="en-US" dirty="0"/>
          </a:p>
          <a:p>
            <a:pPr marL="0" indent="0">
              <a:buNone/>
            </a:pPr>
            <a:endParaRPr lang="en-US" dirty="0" smtClean="0"/>
          </a:p>
          <a:p>
            <a:pPr marL="0" indent="0">
              <a:buNone/>
            </a:pPr>
            <a:endParaRPr lang="en-US" dirty="0"/>
          </a:p>
          <a:p>
            <a:pPr marL="0" indent="0">
              <a:buNone/>
            </a:pPr>
            <a:r>
              <a:rPr lang="en-US" baseline="30000" dirty="0" smtClean="0"/>
              <a:t>16</a:t>
            </a:r>
            <a:r>
              <a:rPr lang="en-US" dirty="0" smtClean="0"/>
              <a:t> </a:t>
            </a:r>
            <a:r>
              <a:rPr lang="en-US" dirty="0"/>
              <a:t>The Spirit himself testifies with our spirit that we are God's children.</a:t>
            </a:r>
          </a:p>
        </p:txBody>
      </p:sp>
      <p:sp>
        <p:nvSpPr>
          <p:cNvPr id="4" name="Rounded Rectangle 3"/>
          <p:cNvSpPr/>
          <p:nvPr/>
        </p:nvSpPr>
        <p:spPr>
          <a:xfrm>
            <a:off x="3987800" y="2540000"/>
            <a:ext cx="3924300" cy="1371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6045200" y="4851400"/>
            <a:ext cx="1600200" cy="495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6" idx="0"/>
            <a:endCxn id="4" idx="2"/>
          </p:cNvCxnSpPr>
          <p:nvPr/>
        </p:nvCxnSpPr>
        <p:spPr>
          <a:xfrm flipH="1" flipV="1">
            <a:off x="5949950" y="3911600"/>
            <a:ext cx="895350" cy="9398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3524568"/>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Wisdom of Solomon 2:2-4</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baseline="30000" dirty="0"/>
              <a:t>2 </a:t>
            </a:r>
            <a:r>
              <a:rPr lang="en-US" dirty="0"/>
              <a:t>For we are born at all adventure: and we shall be hereafter as though we had never been: for the breath in our nostrils is as smoke, and a little spark in the moving of our heart: </a:t>
            </a:r>
            <a:r>
              <a:rPr lang="en-US" baseline="30000" dirty="0"/>
              <a:t>3 </a:t>
            </a:r>
            <a:r>
              <a:rPr lang="en-US" dirty="0"/>
              <a:t>which being extinguished, our body shall be turned into ashes, and </a:t>
            </a:r>
            <a:r>
              <a:rPr lang="en-US" b="1" dirty="0">
                <a:solidFill>
                  <a:schemeClr val="accent6">
                    <a:lumMod val="75000"/>
                  </a:schemeClr>
                </a:solidFill>
              </a:rPr>
              <a:t>our spirit </a:t>
            </a:r>
            <a:r>
              <a:rPr lang="en-US" dirty="0"/>
              <a:t>shall vanish as the soft air, </a:t>
            </a:r>
            <a:r>
              <a:rPr lang="en-US" baseline="30000" dirty="0"/>
              <a:t>4 </a:t>
            </a:r>
            <a:r>
              <a:rPr lang="en-US" dirty="0"/>
              <a:t>and our name shall be forgotten in time, and no man shall have our works in remembrance, and our life shall pass away as the trace of a cloud, and shall be dispersed as a mist, that is driven away with the beams of the sun, and overcome with the heat thereof.</a:t>
            </a:r>
            <a:endParaRPr lang="en-US" dirty="0"/>
          </a:p>
        </p:txBody>
      </p:sp>
    </p:spTree>
    <p:extLst>
      <p:ext uri="{BB962C8B-B14F-4D97-AF65-F5344CB8AC3E}">
        <p14:creationId xmlns:p14="http://schemas.microsoft.com/office/powerpoint/2010/main" val="282480676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8:16</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r>
              <a:rPr lang="en-US" dirty="0" smtClean="0"/>
              <a:t>		  </a:t>
            </a:r>
            <a:r>
              <a:rPr lang="el-GR" dirty="0" smtClean="0"/>
              <a:t>τέκνον</a:t>
            </a:r>
            <a:endParaRPr lang="en-US" dirty="0" smtClean="0"/>
          </a:p>
          <a:p>
            <a:pPr marL="0" indent="0">
              <a:buNone/>
            </a:pPr>
            <a:r>
              <a:rPr lang="en-US" dirty="0" smtClean="0"/>
              <a:t>		(</a:t>
            </a:r>
            <a:r>
              <a:rPr lang="en-US" dirty="0" err="1" smtClean="0"/>
              <a:t>teknon</a:t>
            </a:r>
            <a:r>
              <a:rPr lang="en-US" dirty="0" smtClean="0"/>
              <a:t>)</a:t>
            </a:r>
            <a:endParaRPr lang="en-US" dirty="0"/>
          </a:p>
          <a:p>
            <a:pPr marL="0" indent="0">
              <a:buNone/>
            </a:pPr>
            <a:endParaRPr lang="en-US" dirty="0" smtClean="0"/>
          </a:p>
          <a:p>
            <a:pPr marL="0" indent="0">
              <a:buNone/>
            </a:pPr>
            <a:endParaRPr lang="en-US" dirty="0"/>
          </a:p>
          <a:p>
            <a:pPr marL="0" indent="0">
              <a:buNone/>
            </a:pPr>
            <a:r>
              <a:rPr lang="en-US" baseline="30000" dirty="0" smtClean="0"/>
              <a:t>16</a:t>
            </a:r>
            <a:r>
              <a:rPr lang="en-US" dirty="0" smtClean="0"/>
              <a:t> </a:t>
            </a:r>
            <a:r>
              <a:rPr lang="en-US" dirty="0"/>
              <a:t>The Spirit himself testifies with our spirit that we are God's children.</a:t>
            </a:r>
          </a:p>
        </p:txBody>
      </p:sp>
      <p:sp>
        <p:nvSpPr>
          <p:cNvPr id="4" name="Rounded Rectangle 3"/>
          <p:cNvSpPr/>
          <p:nvPr/>
        </p:nvSpPr>
        <p:spPr>
          <a:xfrm>
            <a:off x="2057400" y="2616200"/>
            <a:ext cx="2032000" cy="13081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730500" y="5270500"/>
            <a:ext cx="1460500" cy="482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3073400" y="3924300"/>
            <a:ext cx="387350" cy="13462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3524568"/>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Philippians 2:15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τέκνον</a:t>
            </a:r>
            <a:endParaRPr lang="en-US" dirty="0"/>
          </a:p>
          <a:p>
            <a:pPr marL="0" indent="0">
              <a:buNone/>
            </a:pPr>
            <a:r>
              <a:rPr lang="en-US" dirty="0" smtClean="0"/>
              <a:t>(</a:t>
            </a:r>
            <a:r>
              <a:rPr lang="en-US" dirty="0" err="1"/>
              <a:t>teknon</a:t>
            </a:r>
            <a:r>
              <a:rPr lang="en-US" dirty="0"/>
              <a:t>)</a:t>
            </a:r>
          </a:p>
          <a:p>
            <a:pPr marL="0" indent="0">
              <a:buNone/>
            </a:pPr>
            <a:endParaRPr lang="en-US" dirty="0"/>
          </a:p>
          <a:p>
            <a:pPr marL="0" indent="0">
              <a:buNone/>
            </a:pPr>
            <a:r>
              <a:rPr lang="en-US" dirty="0" smtClean="0"/>
              <a:t>so </a:t>
            </a:r>
            <a:r>
              <a:rPr lang="en-US" dirty="0"/>
              <a:t>that you may become blameless and pure, children of God without fault in a crooked and depraved generation, in which you shine like stars in the universe</a:t>
            </a: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8288" y="2163763"/>
            <a:ext cx="2054225" cy="1335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4663" y="4495800"/>
            <a:ext cx="1487487" cy="506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3075" idx="0"/>
            <a:endCxn id="3074" idx="2"/>
          </p:cNvCxnSpPr>
          <p:nvPr/>
        </p:nvCxnSpPr>
        <p:spPr>
          <a:xfrm flipV="1">
            <a:off x="1218407" y="3498850"/>
            <a:ext cx="76994" cy="99695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1:12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n-US" dirty="0" smtClean="0"/>
              <a:t>  </a:t>
            </a:r>
            <a:r>
              <a:rPr lang="el-GR" dirty="0"/>
              <a:t>τέκνον</a:t>
            </a:r>
            <a:endParaRPr lang="en-US" dirty="0"/>
          </a:p>
          <a:p>
            <a:pPr marL="0" indent="0">
              <a:buNone/>
            </a:pPr>
            <a:r>
              <a:rPr lang="en-US" dirty="0"/>
              <a:t>	</a:t>
            </a:r>
            <a:r>
              <a:rPr lang="en-US" dirty="0" smtClean="0"/>
              <a:t>(</a:t>
            </a:r>
            <a:r>
              <a:rPr lang="en-US" dirty="0" err="1"/>
              <a:t>teknon</a:t>
            </a:r>
            <a:r>
              <a:rPr lang="en-US" dirty="0"/>
              <a:t>)</a:t>
            </a:r>
          </a:p>
          <a:p>
            <a:pPr marL="0" indent="0">
              <a:buNone/>
            </a:pPr>
            <a:endParaRPr lang="en-US" dirty="0"/>
          </a:p>
          <a:p>
            <a:pPr marL="0" indent="0">
              <a:buNone/>
            </a:pPr>
            <a:endParaRPr lang="en-US" dirty="0" smtClean="0"/>
          </a:p>
          <a:p>
            <a:pPr marL="0" indent="0">
              <a:buNone/>
            </a:pPr>
            <a:r>
              <a:rPr lang="en-US" dirty="0" smtClean="0"/>
              <a:t>Yet </a:t>
            </a:r>
            <a:r>
              <a:rPr lang="en-US" dirty="0"/>
              <a:t>to all who received him, to those who believed in his name, he gave the right to become children of God</a:t>
            </a:r>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9988" y="2163763"/>
            <a:ext cx="2054225" cy="1335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22463" y="5562600"/>
            <a:ext cx="1487487" cy="506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4099" idx="0"/>
            <a:endCxn id="4098" idx="2"/>
          </p:cNvCxnSpPr>
          <p:nvPr/>
        </p:nvCxnSpPr>
        <p:spPr>
          <a:xfrm flipH="1" flipV="1">
            <a:off x="2197101" y="3498850"/>
            <a:ext cx="469106" cy="206375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Cross-Ref. 2 Corinthians 1:21-22</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21 </a:t>
            </a:r>
            <a:r>
              <a:rPr lang="en-US" dirty="0"/>
              <a:t>Now it is God who makes both us and you stand firm in Christ. He anointed us, </a:t>
            </a:r>
            <a:r>
              <a:rPr lang="en-US" baseline="30000" dirty="0"/>
              <a:t>22 </a:t>
            </a:r>
            <a:r>
              <a:rPr lang="en-US" dirty="0"/>
              <a:t>set his seal of ownership on us, and put his Spirit in our hearts as a deposit, </a:t>
            </a:r>
            <a:r>
              <a:rPr lang="en-US" b="1" dirty="0">
                <a:solidFill>
                  <a:schemeClr val="accent6">
                    <a:lumMod val="75000"/>
                  </a:schemeClr>
                </a:solidFill>
              </a:rPr>
              <a:t>guaranteeing</a:t>
            </a:r>
            <a:r>
              <a:rPr lang="en-US" dirty="0"/>
              <a:t> what is to come.</a:t>
            </a:r>
          </a:p>
        </p:txBody>
      </p:sp>
    </p:spTree>
    <p:extLst>
      <p:ext uri="{BB962C8B-B14F-4D97-AF65-F5344CB8AC3E}">
        <p14:creationId xmlns:p14="http://schemas.microsoft.com/office/powerpoint/2010/main" val="835485234"/>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1 John 4:13</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We </a:t>
            </a:r>
            <a:r>
              <a:rPr lang="en-US" dirty="0"/>
              <a:t>know that </a:t>
            </a:r>
            <a:r>
              <a:rPr lang="en-US" b="1" dirty="0">
                <a:solidFill>
                  <a:schemeClr val="accent6">
                    <a:lumMod val="75000"/>
                  </a:schemeClr>
                </a:solidFill>
              </a:rPr>
              <a:t>we live in him </a:t>
            </a:r>
            <a:r>
              <a:rPr lang="en-US" dirty="0"/>
              <a:t>and he in us, because he has given us of his Spirit.</a:t>
            </a:r>
          </a:p>
        </p:txBody>
      </p:sp>
    </p:spTree>
    <p:extLst>
      <p:ext uri="{BB962C8B-B14F-4D97-AF65-F5344CB8AC3E}">
        <p14:creationId xmlns:p14="http://schemas.microsoft.com/office/powerpoint/2010/main" val="8354852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ἆρα</a:t>
            </a:r>
            <a:r>
              <a:rPr lang="en-US" dirty="0" smtClean="0"/>
              <a:t>  </a:t>
            </a:r>
            <a:r>
              <a:rPr lang="el-GR" dirty="0"/>
              <a:t>οὖν</a:t>
            </a:r>
            <a:endParaRPr lang="en-US" dirty="0"/>
          </a:p>
          <a:p>
            <a:pPr marL="0" indent="0">
              <a:buNone/>
            </a:pPr>
            <a:r>
              <a:rPr lang="en-US" dirty="0" smtClean="0"/>
              <a:t>	(</a:t>
            </a:r>
            <a:r>
              <a:rPr lang="en-US" dirty="0" err="1" smtClean="0"/>
              <a:t>ara</a:t>
            </a:r>
            <a:r>
              <a:rPr lang="en-US" dirty="0" smtClean="0"/>
              <a:t> </a:t>
            </a:r>
            <a:r>
              <a:rPr lang="en-US" dirty="0" err="1" smtClean="0"/>
              <a:t>oun</a:t>
            </a:r>
            <a:r>
              <a:rPr lang="en-US" dirty="0" smtClean="0"/>
              <a:t>)</a:t>
            </a:r>
          </a:p>
          <a:p>
            <a:pPr marL="0" indent="0">
              <a:buNone/>
            </a:pPr>
            <a:endParaRPr lang="en-US" dirty="0"/>
          </a:p>
          <a:p>
            <a:pPr marL="0" indent="0">
              <a:buNone/>
            </a:pPr>
            <a:endParaRPr lang="en-US" dirty="0" smtClean="0"/>
          </a:p>
          <a:p>
            <a:pPr marL="0" indent="0">
              <a:buNone/>
            </a:pPr>
            <a:r>
              <a:rPr lang="en-US" baseline="30000" dirty="0" smtClean="0"/>
              <a:t>12</a:t>
            </a:r>
            <a:r>
              <a:rPr lang="en-US" dirty="0" smtClean="0"/>
              <a:t> </a:t>
            </a:r>
            <a:r>
              <a:rPr lang="en-US" dirty="0"/>
              <a:t>Therefore, brothers, we have an obligation--but it is not to the sinful nature, to live according to it. </a:t>
            </a:r>
            <a:endParaRPr lang="en-US" dirty="0" smtClean="0"/>
          </a:p>
        </p:txBody>
      </p:sp>
      <p:sp>
        <p:nvSpPr>
          <p:cNvPr id="4" name="Rounded Rectangle 3"/>
          <p:cNvSpPr/>
          <p:nvPr/>
        </p:nvSpPr>
        <p:spPr>
          <a:xfrm>
            <a:off x="1244600" y="2070100"/>
            <a:ext cx="1905000" cy="14351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850900" y="4572000"/>
            <a:ext cx="1752600" cy="508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727200" y="3505200"/>
            <a:ext cx="469900" cy="10668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3589032"/>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17</a:t>
            </a:r>
            <a:r>
              <a:rPr lang="en-US" dirty="0" smtClean="0"/>
              <a:t> </a:t>
            </a:r>
            <a:r>
              <a:rPr lang="en-US" dirty="0"/>
              <a:t>Now if we are children, then we are heirs--heirs of God and co-heirs with Christ, if indeed we share in his sufferings in order that we may also share in his glory.</a:t>
            </a:r>
          </a:p>
        </p:txBody>
      </p:sp>
    </p:spTree>
    <p:extLst>
      <p:ext uri="{BB962C8B-B14F-4D97-AF65-F5344CB8AC3E}">
        <p14:creationId xmlns:p14="http://schemas.microsoft.com/office/powerpoint/2010/main" val="4206865318"/>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8:17</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			 </a:t>
            </a:r>
            <a:r>
              <a:rPr lang="el-GR" dirty="0" smtClean="0"/>
              <a:t>κληρονόμος</a:t>
            </a:r>
            <a:endParaRPr lang="en-US" dirty="0" smtClean="0"/>
          </a:p>
          <a:p>
            <a:pPr marL="0" indent="0">
              <a:buNone/>
            </a:pPr>
            <a:r>
              <a:rPr lang="en-US" dirty="0" smtClean="0"/>
              <a:t>			(</a:t>
            </a:r>
            <a:r>
              <a:rPr lang="en-US" dirty="0" err="1" smtClean="0"/>
              <a:t>kl</a:t>
            </a:r>
            <a:r>
              <a:rPr lang="en-US" dirty="0" err="1"/>
              <a:t>ē</a:t>
            </a:r>
            <a:r>
              <a:rPr lang="en-US" dirty="0" err="1" smtClean="0"/>
              <a:t>ronomos</a:t>
            </a:r>
            <a:r>
              <a:rPr lang="en-US" dirty="0" smtClean="0"/>
              <a:t>)</a:t>
            </a:r>
            <a:endParaRPr lang="en-US" dirty="0"/>
          </a:p>
          <a:p>
            <a:pPr marL="0" indent="0">
              <a:buNone/>
            </a:pPr>
            <a:endParaRPr lang="en-US" dirty="0" smtClean="0"/>
          </a:p>
          <a:p>
            <a:pPr marL="0" indent="0">
              <a:buNone/>
            </a:pPr>
            <a:endParaRPr lang="en-US" dirty="0"/>
          </a:p>
          <a:p>
            <a:pPr marL="0" indent="0">
              <a:buNone/>
            </a:pPr>
            <a:r>
              <a:rPr lang="en-US" baseline="30000" dirty="0" smtClean="0"/>
              <a:t>17</a:t>
            </a:r>
            <a:r>
              <a:rPr lang="en-US" dirty="0" smtClean="0"/>
              <a:t> </a:t>
            </a:r>
            <a:r>
              <a:rPr lang="en-US" dirty="0"/>
              <a:t>Now if we are children, then we are heirs--heirs of God and co-heirs with Christ, if indeed we share in his sufferings in order that we may also share in his glory.</a:t>
            </a:r>
          </a:p>
        </p:txBody>
      </p:sp>
      <p:sp>
        <p:nvSpPr>
          <p:cNvPr id="4" name="Oval 3"/>
          <p:cNvSpPr/>
          <p:nvPr/>
        </p:nvSpPr>
        <p:spPr>
          <a:xfrm>
            <a:off x="2882900" y="1409700"/>
            <a:ext cx="3048000" cy="16891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794500" y="4000500"/>
            <a:ext cx="965200" cy="4699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8788" y="4489450"/>
            <a:ext cx="987425"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Connector 6"/>
          <p:cNvCxnSpPr>
            <a:stCxn id="1026" idx="0"/>
            <a:endCxn id="4" idx="3"/>
          </p:cNvCxnSpPr>
          <p:nvPr/>
        </p:nvCxnSpPr>
        <p:spPr>
          <a:xfrm flipV="1">
            <a:off x="952501" y="2851437"/>
            <a:ext cx="2376768" cy="1638013"/>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 name="Straight Connector 8"/>
          <p:cNvCxnSpPr>
            <a:stCxn id="5" idx="0"/>
            <a:endCxn id="4" idx="5"/>
          </p:cNvCxnSpPr>
          <p:nvPr/>
        </p:nvCxnSpPr>
        <p:spPr>
          <a:xfrm flipH="1" flipV="1">
            <a:off x="5484531" y="2851437"/>
            <a:ext cx="1792569" cy="114906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49799884"/>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Galatians 4:7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κληρονόμος</a:t>
            </a:r>
            <a:endParaRPr lang="en-US" dirty="0"/>
          </a:p>
          <a:p>
            <a:pPr marL="0" indent="0">
              <a:buNone/>
            </a:pPr>
            <a:r>
              <a:rPr lang="en-US" dirty="0" smtClean="0"/>
              <a:t>(</a:t>
            </a:r>
            <a:r>
              <a:rPr lang="en-US" dirty="0" err="1"/>
              <a:t>klēronomos</a:t>
            </a:r>
            <a:r>
              <a:rPr lang="en-US" dirty="0"/>
              <a:t>)</a:t>
            </a:r>
          </a:p>
          <a:p>
            <a:pPr marL="0" indent="0">
              <a:buNone/>
            </a:pPr>
            <a:endParaRPr lang="en-US" dirty="0"/>
          </a:p>
          <a:p>
            <a:pPr marL="0" indent="0">
              <a:buNone/>
            </a:pPr>
            <a:endParaRPr lang="en-US" dirty="0" smtClean="0"/>
          </a:p>
          <a:p>
            <a:pPr marL="0" indent="0">
              <a:buNone/>
            </a:pPr>
            <a:r>
              <a:rPr lang="en-US" dirty="0" smtClean="0"/>
              <a:t>So </a:t>
            </a:r>
            <a:r>
              <a:rPr lang="en-US" dirty="0"/>
              <a:t>you are no longer a slave, but a son; and since you are a son, God has made you also an heir. </a:t>
            </a:r>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00" y="2012950"/>
            <a:ext cx="3073400" cy="1712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69900" y="5549900"/>
            <a:ext cx="825500" cy="508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5122" idx="2"/>
          </p:cNvCxnSpPr>
          <p:nvPr/>
        </p:nvCxnSpPr>
        <p:spPr>
          <a:xfrm flipV="1">
            <a:off x="882650" y="3725863"/>
            <a:ext cx="755650" cy="182403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Titus 3:7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κληρονόμος</a:t>
            </a:r>
            <a:endParaRPr lang="en-US" dirty="0"/>
          </a:p>
          <a:p>
            <a:pPr marL="0" indent="0">
              <a:buNone/>
            </a:pPr>
            <a:r>
              <a:rPr lang="en-US" dirty="0"/>
              <a:t>		(</a:t>
            </a:r>
            <a:r>
              <a:rPr lang="en-US" dirty="0" err="1"/>
              <a:t>klēronomos</a:t>
            </a:r>
            <a:r>
              <a:rPr lang="en-US" dirty="0"/>
              <a:t>)</a:t>
            </a:r>
          </a:p>
          <a:p>
            <a:pPr marL="0" indent="0">
              <a:buNone/>
            </a:pPr>
            <a:endParaRPr lang="en-US" dirty="0"/>
          </a:p>
          <a:p>
            <a:pPr marL="0" indent="0">
              <a:buNone/>
            </a:pPr>
            <a:endParaRPr lang="en-US" dirty="0" smtClean="0"/>
          </a:p>
          <a:p>
            <a:pPr marL="0" indent="0">
              <a:buNone/>
            </a:pPr>
            <a:r>
              <a:rPr lang="en-US" dirty="0" smtClean="0"/>
              <a:t>so </a:t>
            </a:r>
            <a:r>
              <a:rPr lang="en-US" dirty="0"/>
              <a:t>that, having been justified by his grace, we might become heirs having the hope of eternal life.</a:t>
            </a:r>
            <a:endParaRPr lang="en-US"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93900" y="2000250"/>
            <a:ext cx="3073400" cy="1712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09888" y="5073650"/>
            <a:ext cx="987425"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6147" idx="0"/>
            <a:endCxn id="6146" idx="2"/>
          </p:cNvCxnSpPr>
          <p:nvPr/>
        </p:nvCxnSpPr>
        <p:spPr>
          <a:xfrm flipV="1">
            <a:off x="3403601" y="3713163"/>
            <a:ext cx="126999" cy="136048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8:17 (NIV)</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συγκληρονόμος</a:t>
            </a:r>
            <a:endParaRPr lang="en-US" dirty="0"/>
          </a:p>
          <a:p>
            <a:pPr marL="0" indent="0">
              <a:buNone/>
            </a:pPr>
            <a:r>
              <a:rPr lang="en-US" dirty="0" smtClean="0"/>
              <a:t>			(</a:t>
            </a:r>
            <a:r>
              <a:rPr lang="en-US" dirty="0" err="1" smtClean="0"/>
              <a:t>synkl</a:t>
            </a:r>
            <a:r>
              <a:rPr lang="en-US" dirty="0" err="1"/>
              <a:t>ē</a:t>
            </a:r>
            <a:r>
              <a:rPr lang="en-US" dirty="0" err="1" smtClean="0"/>
              <a:t>ronomos</a:t>
            </a:r>
            <a:r>
              <a:rPr lang="en-US" dirty="0" smtClean="0"/>
              <a:t>)</a:t>
            </a:r>
          </a:p>
          <a:p>
            <a:pPr marL="0" indent="0">
              <a:buNone/>
            </a:pPr>
            <a:endParaRPr lang="en-US" dirty="0"/>
          </a:p>
          <a:p>
            <a:pPr marL="0" indent="0">
              <a:buNone/>
            </a:pPr>
            <a:r>
              <a:rPr lang="en-US" baseline="30000" dirty="0" smtClean="0"/>
              <a:t>17</a:t>
            </a:r>
            <a:r>
              <a:rPr lang="en-US" dirty="0" smtClean="0"/>
              <a:t> </a:t>
            </a:r>
            <a:r>
              <a:rPr lang="en-US" dirty="0"/>
              <a:t>Now if we are children, then we are heirs--heirs of God and co-heirs with Christ, if indeed we share in his sufferings in order that we may also share in his glory.</a:t>
            </a:r>
          </a:p>
        </p:txBody>
      </p:sp>
      <p:sp>
        <p:nvSpPr>
          <p:cNvPr id="4" name="Rounded Rectangle 3"/>
          <p:cNvSpPr/>
          <p:nvPr/>
        </p:nvSpPr>
        <p:spPr>
          <a:xfrm>
            <a:off x="2971800" y="2184400"/>
            <a:ext cx="3365500" cy="13335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3314700" y="4533900"/>
            <a:ext cx="1422400" cy="4191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6" idx="0"/>
            <a:endCxn id="4" idx="2"/>
          </p:cNvCxnSpPr>
          <p:nvPr/>
        </p:nvCxnSpPr>
        <p:spPr>
          <a:xfrm flipV="1">
            <a:off x="4025900" y="3517900"/>
            <a:ext cx="628650" cy="10160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49799884"/>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8:17 (KJV)</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baseline="30000" dirty="0" smtClean="0"/>
          </a:p>
          <a:p>
            <a:pPr marL="0" indent="0">
              <a:buNone/>
            </a:pPr>
            <a:endParaRPr lang="en-US" baseline="30000" dirty="0"/>
          </a:p>
          <a:p>
            <a:pPr marL="0" indent="0">
              <a:buNone/>
            </a:pPr>
            <a:r>
              <a:rPr lang="el-GR" dirty="0" smtClean="0"/>
              <a:t>συγκληρονόμος</a:t>
            </a:r>
            <a:endParaRPr lang="en-US" dirty="0"/>
          </a:p>
          <a:p>
            <a:pPr marL="0" indent="0">
              <a:buNone/>
            </a:pPr>
            <a:r>
              <a:rPr lang="en-US" dirty="0" smtClean="0"/>
              <a:t>(</a:t>
            </a:r>
            <a:r>
              <a:rPr lang="en-US" dirty="0" err="1"/>
              <a:t>synklēronomos</a:t>
            </a:r>
            <a:r>
              <a:rPr lang="en-US" dirty="0"/>
              <a:t>)</a:t>
            </a:r>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dirty="0" smtClean="0"/>
              <a:t>And </a:t>
            </a:r>
            <a:r>
              <a:rPr lang="en-US" dirty="0"/>
              <a:t>if children, then heirs; heirs of God, and </a:t>
            </a:r>
            <a:r>
              <a:rPr lang="en-US" b="1" dirty="0">
                <a:solidFill>
                  <a:schemeClr val="accent6">
                    <a:lumMod val="75000"/>
                  </a:schemeClr>
                </a:solidFill>
              </a:rPr>
              <a:t>joint-heirs</a:t>
            </a:r>
            <a:r>
              <a:rPr lang="en-US" dirty="0"/>
              <a:t> with Christ; if so be that we suffer with</a:t>
            </a:r>
            <a:r>
              <a:rPr lang="en-US" i="1" dirty="0"/>
              <a:t> him, that we may be also glorified together</a:t>
            </a:r>
            <a:r>
              <a:rPr lang="en-US" i="1" dirty="0" smtClean="0"/>
              <a:t>.</a:t>
            </a:r>
            <a:endParaRPr lang="en-US"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0350" y="2254250"/>
            <a:ext cx="3389313" cy="1358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06400" y="4927600"/>
            <a:ext cx="1943100" cy="533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7170" idx="2"/>
          </p:cNvCxnSpPr>
          <p:nvPr/>
        </p:nvCxnSpPr>
        <p:spPr>
          <a:xfrm flipV="1">
            <a:off x="1377950" y="3613150"/>
            <a:ext cx="577057" cy="131445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Ephesians 3:6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συγκληρονόμος</a:t>
            </a:r>
            <a:endParaRPr lang="en-US" dirty="0"/>
          </a:p>
          <a:p>
            <a:pPr marL="0" indent="0">
              <a:buNone/>
            </a:pPr>
            <a:r>
              <a:rPr lang="en-US" dirty="0" smtClean="0"/>
              <a:t>				(</a:t>
            </a:r>
            <a:r>
              <a:rPr lang="en-US" dirty="0" err="1"/>
              <a:t>synklēronomos</a:t>
            </a:r>
            <a:r>
              <a:rPr lang="en-US" dirty="0"/>
              <a:t>)</a:t>
            </a:r>
          </a:p>
          <a:p>
            <a:pPr marL="0" indent="0">
              <a:buNone/>
            </a:pPr>
            <a:endParaRPr lang="en-US" dirty="0"/>
          </a:p>
          <a:p>
            <a:pPr marL="0" indent="0">
              <a:buNone/>
            </a:pPr>
            <a:r>
              <a:rPr lang="en-US" dirty="0" smtClean="0"/>
              <a:t>This </a:t>
            </a:r>
            <a:r>
              <a:rPr lang="en-US" dirty="0"/>
              <a:t>mystery is that through the gospel the Gentiles are heirs together with Israel, members together of one body, and </a:t>
            </a:r>
            <a:r>
              <a:rPr lang="en-US" dirty="0" smtClean="0"/>
              <a:t>sharers </a:t>
            </a:r>
            <a:r>
              <a:rPr lang="en-US" dirty="0"/>
              <a:t>together in the promise in Christ Jesus. </a:t>
            </a:r>
            <a:endParaRPr lang="en-US"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41750" y="2165350"/>
            <a:ext cx="3389313" cy="1358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ounded Rectangle 4"/>
          <p:cNvSpPr/>
          <p:nvPr/>
        </p:nvSpPr>
        <p:spPr>
          <a:xfrm>
            <a:off x="4864100" y="4978400"/>
            <a:ext cx="2870200" cy="508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5536407" y="3524250"/>
            <a:ext cx="762793" cy="145415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7391341"/>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Hebrews 11:9</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r>
              <a:rPr lang="el-GR" dirty="0" smtClean="0"/>
              <a:t>συγκληρονόμος</a:t>
            </a:r>
            <a:endParaRPr lang="en-US" dirty="0"/>
          </a:p>
          <a:p>
            <a:pPr marL="0" indent="0">
              <a:buNone/>
            </a:pPr>
            <a:r>
              <a:rPr lang="en-US" dirty="0" smtClean="0"/>
              <a:t>(</a:t>
            </a:r>
            <a:r>
              <a:rPr lang="en-US" dirty="0" err="1"/>
              <a:t>synklēronomos</a:t>
            </a:r>
            <a:r>
              <a:rPr lang="en-US" dirty="0"/>
              <a:t>)</a:t>
            </a:r>
          </a:p>
          <a:p>
            <a:pPr marL="0" indent="0">
              <a:buNone/>
            </a:pPr>
            <a:endParaRPr lang="en-US" dirty="0"/>
          </a:p>
          <a:p>
            <a:pPr marL="0" indent="0">
              <a:buNone/>
            </a:pPr>
            <a:r>
              <a:rPr lang="en-US" dirty="0" smtClean="0"/>
              <a:t>By </a:t>
            </a:r>
            <a:r>
              <a:rPr lang="en-US" dirty="0"/>
              <a:t>faith he made his home in the promised </a:t>
            </a:r>
            <a:r>
              <a:rPr lang="en-US" dirty="0" smtClean="0"/>
              <a:t>land</a:t>
            </a:r>
          </a:p>
          <a:p>
            <a:pPr marL="0" indent="0">
              <a:buNone/>
            </a:pPr>
            <a:r>
              <a:rPr lang="en-US" dirty="0" smtClean="0"/>
              <a:t>like </a:t>
            </a:r>
            <a:r>
              <a:rPr lang="en-US" dirty="0"/>
              <a:t>a stranger in a foreign country; he lived </a:t>
            </a:r>
            <a:r>
              <a:rPr lang="en-US" dirty="0" smtClean="0"/>
              <a:t>in</a:t>
            </a:r>
          </a:p>
          <a:p>
            <a:pPr marL="0" indent="0">
              <a:buNone/>
            </a:pPr>
            <a:r>
              <a:rPr lang="en-US" dirty="0" smtClean="0"/>
              <a:t>tents</a:t>
            </a:r>
            <a:r>
              <a:rPr lang="en-US" dirty="0"/>
              <a:t>, as did Isaac and Jacob, who were </a:t>
            </a:r>
            <a:endParaRPr lang="en-US" dirty="0" smtClean="0"/>
          </a:p>
          <a:p>
            <a:pPr marL="0" indent="0">
              <a:buNone/>
            </a:pPr>
            <a:r>
              <a:rPr lang="en-US" dirty="0" smtClean="0"/>
              <a:t>heirs </a:t>
            </a:r>
            <a:r>
              <a:rPr lang="en-US" dirty="0"/>
              <a:t>with him of the same promise.</a:t>
            </a:r>
            <a:endParaRPr lang="en-US"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4950" y="2025650"/>
            <a:ext cx="3389313" cy="1358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ounded Rectangle 4"/>
          <p:cNvSpPr/>
          <p:nvPr/>
        </p:nvSpPr>
        <p:spPr>
          <a:xfrm>
            <a:off x="469900" y="5359400"/>
            <a:ext cx="2476500" cy="508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708150" y="3384550"/>
            <a:ext cx="221457" cy="197485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Peter 3:7</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l-GR" dirty="0" smtClean="0"/>
              <a:t>συγκληρονόμος</a:t>
            </a:r>
            <a:endParaRPr lang="en-US" dirty="0"/>
          </a:p>
          <a:p>
            <a:pPr marL="0" indent="0">
              <a:buNone/>
            </a:pPr>
            <a:r>
              <a:rPr lang="en-US" dirty="0" smtClean="0"/>
              <a:t>(</a:t>
            </a:r>
            <a:r>
              <a:rPr lang="en-US" dirty="0" err="1"/>
              <a:t>synklēronomos</a:t>
            </a:r>
            <a:r>
              <a:rPr lang="en-US" dirty="0"/>
              <a:t>)</a:t>
            </a:r>
          </a:p>
          <a:p>
            <a:pPr marL="0" indent="0">
              <a:buNone/>
            </a:pPr>
            <a:endParaRPr lang="en-US" dirty="0" smtClean="0"/>
          </a:p>
          <a:p>
            <a:pPr marL="0" indent="0">
              <a:buNone/>
            </a:pPr>
            <a:r>
              <a:rPr lang="en-US" dirty="0" smtClean="0"/>
              <a:t>Husbands</a:t>
            </a:r>
            <a:r>
              <a:rPr lang="en-US" dirty="0"/>
              <a:t>, in the same way be considerate as </a:t>
            </a:r>
            <a:endParaRPr lang="en-US" dirty="0" smtClean="0"/>
          </a:p>
          <a:p>
            <a:pPr marL="0" indent="0">
              <a:buNone/>
            </a:pPr>
            <a:r>
              <a:rPr lang="en-US" dirty="0" smtClean="0"/>
              <a:t>you </a:t>
            </a:r>
            <a:r>
              <a:rPr lang="en-US" dirty="0"/>
              <a:t>live with your wives, and treat them with </a:t>
            </a:r>
            <a:endParaRPr lang="en-US" dirty="0" smtClean="0"/>
          </a:p>
          <a:p>
            <a:pPr marL="0" indent="0">
              <a:buNone/>
            </a:pPr>
            <a:r>
              <a:rPr lang="en-US" dirty="0" smtClean="0"/>
              <a:t>respect </a:t>
            </a:r>
            <a:r>
              <a:rPr lang="en-US" dirty="0"/>
              <a:t>as the weaker partner and as </a:t>
            </a:r>
            <a:endParaRPr lang="en-US" dirty="0" smtClean="0"/>
          </a:p>
          <a:p>
            <a:pPr marL="0" indent="0">
              <a:buNone/>
            </a:pPr>
            <a:r>
              <a:rPr lang="en-US" dirty="0" smtClean="0"/>
              <a:t>heirs </a:t>
            </a:r>
            <a:r>
              <a:rPr lang="en-US" dirty="0"/>
              <a:t>with </a:t>
            </a:r>
            <a:r>
              <a:rPr lang="en-US" dirty="0" smtClean="0"/>
              <a:t>you </a:t>
            </a:r>
            <a:r>
              <a:rPr lang="en-US" dirty="0"/>
              <a:t>of the gracious gift of life, so that </a:t>
            </a:r>
            <a:endParaRPr lang="en-US" dirty="0" smtClean="0"/>
          </a:p>
          <a:p>
            <a:pPr marL="0" indent="0">
              <a:buNone/>
            </a:pPr>
            <a:r>
              <a:rPr lang="en-US" dirty="0" smtClean="0"/>
              <a:t>nothing will </a:t>
            </a:r>
            <a:r>
              <a:rPr lang="en-US" dirty="0"/>
              <a:t>hinder your prayers.</a:t>
            </a:r>
            <a:endParaRPr lang="en-US"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9550" y="1517650"/>
            <a:ext cx="3389313" cy="1358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3550" y="4824413"/>
            <a:ext cx="2500313"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8195" idx="0"/>
            <a:endCxn id="8194" idx="2"/>
          </p:cNvCxnSpPr>
          <p:nvPr/>
        </p:nvCxnSpPr>
        <p:spPr>
          <a:xfrm flipV="1">
            <a:off x="1713707" y="2876550"/>
            <a:ext cx="190500" cy="194786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7391341"/>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συμπάσχω</a:t>
            </a:r>
            <a:endParaRPr lang="en-US" dirty="0"/>
          </a:p>
          <a:p>
            <a:pPr marL="0" indent="0">
              <a:buNone/>
            </a:pPr>
            <a:r>
              <a:rPr lang="en-US" dirty="0" smtClean="0"/>
              <a:t>	(</a:t>
            </a:r>
            <a:r>
              <a:rPr lang="en-US" dirty="0" err="1" smtClean="0"/>
              <a:t>sympasch</a:t>
            </a:r>
            <a:r>
              <a:rPr lang="en-US" dirty="0" err="1"/>
              <a:t>ō</a:t>
            </a:r>
            <a:r>
              <a:rPr lang="en-US" dirty="0" smtClean="0"/>
              <a:t>)</a:t>
            </a:r>
          </a:p>
          <a:p>
            <a:pPr marL="0" indent="0">
              <a:buNone/>
            </a:pPr>
            <a:endParaRPr lang="en-US" dirty="0"/>
          </a:p>
          <a:p>
            <a:pPr marL="0" indent="0">
              <a:buNone/>
            </a:pPr>
            <a:r>
              <a:rPr lang="en-US" baseline="30000" dirty="0" smtClean="0"/>
              <a:t>17</a:t>
            </a:r>
            <a:r>
              <a:rPr lang="en-US" dirty="0" smtClean="0"/>
              <a:t> </a:t>
            </a:r>
            <a:r>
              <a:rPr lang="en-US" dirty="0"/>
              <a:t>Now if we are children, then we are heirs--heirs of God and co-heirs with Christ, if indeed we share in his sufferings in order that we may also share in his glory.</a:t>
            </a:r>
          </a:p>
        </p:txBody>
      </p:sp>
      <p:sp>
        <p:nvSpPr>
          <p:cNvPr id="4" name="Rounded Rectangle 3"/>
          <p:cNvSpPr/>
          <p:nvPr/>
        </p:nvSpPr>
        <p:spPr>
          <a:xfrm>
            <a:off x="1143000" y="2171700"/>
            <a:ext cx="2730500" cy="13208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57200" y="4978400"/>
            <a:ext cx="4318000" cy="482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2508250" y="3492500"/>
            <a:ext cx="107950" cy="14859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497998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ἀδελφός</a:t>
            </a:r>
            <a:endParaRPr lang="en-US" dirty="0"/>
          </a:p>
          <a:p>
            <a:pPr marL="0" indent="0">
              <a:buNone/>
            </a:pPr>
            <a:r>
              <a:rPr lang="en-US" dirty="0" smtClean="0"/>
              <a:t>		(</a:t>
            </a:r>
            <a:r>
              <a:rPr lang="en-US" dirty="0" err="1" smtClean="0"/>
              <a:t>adelphos</a:t>
            </a:r>
            <a:r>
              <a:rPr lang="en-US" dirty="0" smtClean="0"/>
              <a:t>)</a:t>
            </a:r>
          </a:p>
          <a:p>
            <a:pPr marL="0" indent="0">
              <a:buNone/>
            </a:pPr>
            <a:endParaRPr lang="en-US" dirty="0"/>
          </a:p>
          <a:p>
            <a:pPr marL="0" indent="0">
              <a:buNone/>
            </a:pPr>
            <a:endParaRPr lang="en-US" dirty="0" smtClean="0"/>
          </a:p>
          <a:p>
            <a:pPr marL="0" indent="0">
              <a:buNone/>
            </a:pPr>
            <a:r>
              <a:rPr lang="en-US" baseline="30000" dirty="0" smtClean="0"/>
              <a:t>12</a:t>
            </a:r>
            <a:r>
              <a:rPr lang="en-US" dirty="0" smtClean="0"/>
              <a:t> </a:t>
            </a:r>
            <a:r>
              <a:rPr lang="en-US" dirty="0"/>
              <a:t>Therefore, brothers, we have an obligation--but it is not to the sinful nature, to live according to it. </a:t>
            </a:r>
            <a:endParaRPr lang="en-US" dirty="0" smtClean="0"/>
          </a:p>
        </p:txBody>
      </p:sp>
      <p:sp>
        <p:nvSpPr>
          <p:cNvPr id="4" name="Rounded Rectangle 3"/>
          <p:cNvSpPr/>
          <p:nvPr/>
        </p:nvSpPr>
        <p:spPr>
          <a:xfrm>
            <a:off x="2197100" y="2095500"/>
            <a:ext cx="2133600" cy="1422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628900" y="4546600"/>
            <a:ext cx="1574800" cy="533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3263900" y="3517900"/>
            <a:ext cx="152400" cy="10287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3589032"/>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12:26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συμπάσχω</a:t>
            </a:r>
            <a:endParaRPr lang="en-US" dirty="0"/>
          </a:p>
          <a:p>
            <a:pPr marL="0" indent="0">
              <a:buNone/>
            </a:pPr>
            <a:r>
              <a:rPr lang="en-US" dirty="0" smtClean="0"/>
              <a:t>				</a:t>
            </a:r>
            <a:r>
              <a:rPr lang="en-US" dirty="0"/>
              <a:t>	(</a:t>
            </a:r>
            <a:r>
              <a:rPr lang="en-US" dirty="0" err="1"/>
              <a:t>sympaschō</a:t>
            </a:r>
            <a:r>
              <a:rPr lang="en-US" dirty="0"/>
              <a:t>)</a:t>
            </a:r>
          </a:p>
          <a:p>
            <a:pPr marL="0" indent="0">
              <a:buNone/>
            </a:pPr>
            <a:endParaRPr lang="en-US" dirty="0"/>
          </a:p>
          <a:p>
            <a:pPr marL="0" indent="0">
              <a:buNone/>
            </a:pPr>
            <a:endParaRPr lang="en-US" dirty="0" smtClean="0"/>
          </a:p>
          <a:p>
            <a:pPr marL="0" indent="0">
              <a:buNone/>
            </a:pPr>
            <a:r>
              <a:rPr lang="en-US" dirty="0" smtClean="0"/>
              <a:t>If </a:t>
            </a:r>
            <a:r>
              <a:rPr lang="en-US" dirty="0"/>
              <a:t>one part suffers, every part suffers with it; if one part is honored, every part rejoices with it.</a:t>
            </a:r>
            <a:endParaRPr lang="en-US" dirty="0"/>
          </a:p>
        </p:txBody>
      </p:sp>
      <p:sp>
        <p:nvSpPr>
          <p:cNvPr id="4" name="Rounded Rectangle 3"/>
          <p:cNvSpPr/>
          <p:nvPr/>
        </p:nvSpPr>
        <p:spPr>
          <a:xfrm>
            <a:off x="4775200" y="2171700"/>
            <a:ext cx="2730500" cy="13208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384800" y="4572000"/>
            <a:ext cx="2044700" cy="482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140450" y="3492500"/>
            <a:ext cx="266700" cy="10795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συνδοξάζω</a:t>
            </a:r>
            <a:endParaRPr lang="en-US" dirty="0"/>
          </a:p>
          <a:p>
            <a:pPr marL="0" indent="0">
              <a:buNone/>
            </a:pPr>
            <a:r>
              <a:rPr lang="en-US" dirty="0" smtClean="0"/>
              <a:t>	(</a:t>
            </a:r>
            <a:r>
              <a:rPr lang="en-US" dirty="0" err="1" smtClean="0"/>
              <a:t>syndoxaz</a:t>
            </a:r>
            <a:r>
              <a:rPr lang="en-US" dirty="0" err="1"/>
              <a:t>ō</a:t>
            </a:r>
            <a:r>
              <a:rPr lang="en-US" dirty="0" smtClean="0"/>
              <a:t>)</a:t>
            </a:r>
          </a:p>
          <a:p>
            <a:pPr marL="0" indent="0">
              <a:buNone/>
            </a:pPr>
            <a:endParaRPr lang="en-US" dirty="0"/>
          </a:p>
          <a:p>
            <a:pPr marL="0" indent="0">
              <a:buNone/>
            </a:pPr>
            <a:r>
              <a:rPr lang="en-US" baseline="30000" dirty="0" smtClean="0"/>
              <a:t>17</a:t>
            </a:r>
            <a:r>
              <a:rPr lang="en-US" dirty="0" smtClean="0"/>
              <a:t> </a:t>
            </a:r>
            <a:r>
              <a:rPr lang="en-US" dirty="0"/>
              <a:t>Now if we are children, then we are heirs--heirs of God and co-heirs with Christ, if indeed we share in his sufferings in order that we may also share in his glory.</a:t>
            </a:r>
          </a:p>
        </p:txBody>
      </p:sp>
      <p:sp>
        <p:nvSpPr>
          <p:cNvPr id="4" name="Rounded Rectangle 3"/>
          <p:cNvSpPr/>
          <p:nvPr/>
        </p:nvSpPr>
        <p:spPr>
          <a:xfrm>
            <a:off x="1219200" y="2146300"/>
            <a:ext cx="2451100" cy="1346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257300" y="5461000"/>
            <a:ext cx="2895600" cy="533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2444750" y="3492500"/>
            <a:ext cx="260350" cy="19685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49799884"/>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Galatians </a:t>
            </a:r>
            <a:r>
              <a:rPr lang="en-US" dirty="0" smtClean="0"/>
              <a:t>3:29</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If </a:t>
            </a:r>
            <a:r>
              <a:rPr lang="en-US" dirty="0"/>
              <a:t>you belong to Christ, then you are Abraham’s seed, and </a:t>
            </a:r>
            <a:r>
              <a:rPr lang="en-US" b="1" dirty="0">
                <a:solidFill>
                  <a:schemeClr val="accent6">
                    <a:lumMod val="75000"/>
                  </a:schemeClr>
                </a:solidFill>
              </a:rPr>
              <a:t>heirs</a:t>
            </a:r>
            <a:r>
              <a:rPr lang="en-US" dirty="0"/>
              <a:t> according to the promise. </a:t>
            </a:r>
            <a:endParaRPr lang="en-US" dirty="0"/>
          </a:p>
        </p:txBody>
      </p:sp>
    </p:spTree>
    <p:extLst>
      <p:ext uri="{BB962C8B-B14F-4D97-AF65-F5344CB8AC3E}">
        <p14:creationId xmlns:p14="http://schemas.microsoft.com/office/powerpoint/2010/main" val="835485234"/>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a:t>
            </a:r>
            <a:r>
              <a:rPr lang="en-US" dirty="0" smtClean="0"/>
              <a:t>Revelation 21:7</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a:t>He who overcomes will </a:t>
            </a:r>
            <a:r>
              <a:rPr lang="en-US" b="1" dirty="0">
                <a:solidFill>
                  <a:schemeClr val="accent6">
                    <a:lumMod val="75000"/>
                  </a:schemeClr>
                </a:solidFill>
              </a:rPr>
              <a:t>inherit</a:t>
            </a:r>
            <a:r>
              <a:rPr lang="en-US" dirty="0"/>
              <a:t> all this, and I will be his God and he will be my son.</a:t>
            </a:r>
            <a:endParaRPr lang="en-US" dirty="0"/>
          </a:p>
        </p:txBody>
      </p:sp>
    </p:spTree>
    <p:extLst>
      <p:ext uri="{BB962C8B-B14F-4D97-AF65-F5344CB8AC3E}">
        <p14:creationId xmlns:p14="http://schemas.microsoft.com/office/powerpoint/2010/main" val="835485234"/>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986" y="0"/>
            <a:ext cx="9170983" cy="6857999"/>
          </a:xfrm>
          <a:prstGeom prst="rect">
            <a:avLst/>
          </a:prstGeom>
        </p:spPr>
      </p:pic>
    </p:spTree>
    <p:extLst>
      <p:ext uri="{BB962C8B-B14F-4D97-AF65-F5344CB8AC3E}">
        <p14:creationId xmlns:p14="http://schemas.microsoft.com/office/powerpoint/2010/main" val="13076354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17297</TotalTime>
  <Words>10762</Words>
  <Application>Microsoft Office PowerPoint</Application>
  <PresentationFormat>On-screen Show (4:3)</PresentationFormat>
  <Paragraphs>2127</Paragraphs>
  <Slides>94</Slides>
  <Notes>94</Notes>
  <HiddenSlides>0</HiddenSlides>
  <MMClips>0</MMClips>
  <ScaleCrop>false</ScaleCrop>
  <HeadingPairs>
    <vt:vector size="4" baseType="variant">
      <vt:variant>
        <vt:lpstr>Theme</vt:lpstr>
      </vt:variant>
      <vt:variant>
        <vt:i4>1</vt:i4>
      </vt:variant>
      <vt:variant>
        <vt:lpstr>Slide Titles</vt:lpstr>
      </vt:variant>
      <vt:variant>
        <vt:i4>94</vt:i4>
      </vt:variant>
    </vt:vector>
  </HeadingPairs>
  <TitlesOfParts>
    <vt:vector size="95" baseType="lpstr">
      <vt:lpstr>Office Theme</vt:lpstr>
      <vt:lpstr>Romans 8:12-17 --- Heirs With Christ</vt:lpstr>
      <vt:lpstr>PowerPoint Presentation</vt:lpstr>
      <vt:lpstr>Romans 8:12-17</vt:lpstr>
      <vt:lpstr>Romans 8:12-17</vt:lpstr>
      <vt:lpstr>Romans 8:12-17</vt:lpstr>
      <vt:lpstr>PowerPoint Presentation</vt:lpstr>
      <vt:lpstr>Romans 8:12</vt:lpstr>
      <vt:lpstr>Romans 8:12</vt:lpstr>
      <vt:lpstr>Romans 8:12</vt:lpstr>
      <vt:lpstr>Luke 21:16</vt:lpstr>
      <vt:lpstr>Matthew 25:40</vt:lpstr>
      <vt:lpstr>Romans 8:12</vt:lpstr>
      <vt:lpstr>Galatians 5:3</vt:lpstr>
      <vt:lpstr>Romans 1:14</vt:lpstr>
      <vt:lpstr>Romans 8:12</vt:lpstr>
      <vt:lpstr>Cross-Reference 1 Corinthians 6:19-20</vt:lpstr>
      <vt:lpstr>Romans 8:13</vt:lpstr>
      <vt:lpstr>Romans 8:13</vt:lpstr>
      <vt:lpstr>John 8:24</vt:lpstr>
      <vt:lpstr>John 11:26</vt:lpstr>
      <vt:lpstr>Romans 8:13</vt:lpstr>
      <vt:lpstr>Romans 8:13</vt:lpstr>
      <vt:lpstr>Acts 19:18</vt:lpstr>
      <vt:lpstr>Colossians 3:9</vt:lpstr>
      <vt:lpstr>Cross-Reference Galatians 6:8</vt:lpstr>
      <vt:lpstr>Cross-Reference 1 Peter 2:11</vt:lpstr>
      <vt:lpstr>Romans 8:14</vt:lpstr>
      <vt:lpstr>Romans 8:14</vt:lpstr>
      <vt:lpstr>Romans 8:14</vt:lpstr>
      <vt:lpstr>Hebrews 2:10</vt:lpstr>
      <vt:lpstr>Galatians 5:18</vt:lpstr>
      <vt:lpstr>Romans 8:14</vt:lpstr>
      <vt:lpstr>NOTE – Galatians 3:28</vt:lpstr>
      <vt:lpstr>NOTE – Romans 8:17</vt:lpstr>
      <vt:lpstr>Cross-Reference Galatians 3:26</vt:lpstr>
      <vt:lpstr>Cross-Reference John 1:12</vt:lpstr>
      <vt:lpstr>Romans 8:15</vt:lpstr>
      <vt:lpstr>Romans 8:15</vt:lpstr>
      <vt:lpstr>Matthew 7:8</vt:lpstr>
      <vt:lpstr>Acts 20:35</vt:lpstr>
      <vt:lpstr>Romans 8:15</vt:lpstr>
      <vt:lpstr>Luke 8:55</vt:lpstr>
      <vt:lpstr>Ephesians 4:30</vt:lpstr>
      <vt:lpstr>Romans 8:15</vt:lpstr>
      <vt:lpstr>Hebrews 2:15</vt:lpstr>
      <vt:lpstr>Galatians 5:1</vt:lpstr>
      <vt:lpstr>Romans 8:15</vt:lpstr>
      <vt:lpstr>John 4:13</vt:lpstr>
      <vt:lpstr>Hebrews 5:12</vt:lpstr>
      <vt:lpstr>Romans 8:15</vt:lpstr>
      <vt:lpstr>John 4:18</vt:lpstr>
      <vt:lpstr>Romans 8:15</vt:lpstr>
      <vt:lpstr>Romans 8:23</vt:lpstr>
      <vt:lpstr>Ephesians 1:5</vt:lpstr>
      <vt:lpstr>Romans 8:15</vt:lpstr>
      <vt:lpstr>Romans 9:27</vt:lpstr>
      <vt:lpstr>Galatians 4:6</vt:lpstr>
      <vt:lpstr>Romans 8:15</vt:lpstr>
      <vt:lpstr>Mark 14:36</vt:lpstr>
      <vt:lpstr>Romans 8:15</vt:lpstr>
      <vt:lpstr>Cross-Reference 1 Corinthians 2:12</vt:lpstr>
      <vt:lpstr>Cross-Reference 2 Timothy 1:7</vt:lpstr>
      <vt:lpstr>Romans 8:16</vt:lpstr>
      <vt:lpstr>1 John 5:13 (Misquote)</vt:lpstr>
      <vt:lpstr>1 John 5:13 (Misquote)</vt:lpstr>
      <vt:lpstr>1 John 5:13</vt:lpstr>
      <vt:lpstr>Romans 8:16</vt:lpstr>
      <vt:lpstr>Romans 8:16</vt:lpstr>
      <vt:lpstr>Romans 8:26</vt:lpstr>
      <vt:lpstr>Romans 8:16</vt:lpstr>
      <vt:lpstr>Romans 9:1</vt:lpstr>
      <vt:lpstr>Romans 2:15</vt:lpstr>
      <vt:lpstr>Romans 8:16</vt:lpstr>
      <vt:lpstr>Wisdom of Solomon 2:2-4</vt:lpstr>
      <vt:lpstr>Romans 8:16</vt:lpstr>
      <vt:lpstr>Philippians 2:15</vt:lpstr>
      <vt:lpstr>John 1:12</vt:lpstr>
      <vt:lpstr>Cross-Ref. 2 Corinthians 1:21-22</vt:lpstr>
      <vt:lpstr>Cross-Reference 1 John 4:13</vt:lpstr>
      <vt:lpstr>Romans 8:17</vt:lpstr>
      <vt:lpstr>Romans 8:17</vt:lpstr>
      <vt:lpstr>Galatians 4:7</vt:lpstr>
      <vt:lpstr>Titus 3:7</vt:lpstr>
      <vt:lpstr>Romans 8:17 (NIV)</vt:lpstr>
      <vt:lpstr>Romans 8:17 (KJV)</vt:lpstr>
      <vt:lpstr>Ephesians 3:6</vt:lpstr>
      <vt:lpstr>Hebrews 11:9</vt:lpstr>
      <vt:lpstr>1 Peter 3:7</vt:lpstr>
      <vt:lpstr>Romans 8:17</vt:lpstr>
      <vt:lpstr>1 Corinthians 12:26</vt:lpstr>
      <vt:lpstr>Romans 8:17</vt:lpstr>
      <vt:lpstr>Cross-Reference Galatians 3:29</vt:lpstr>
      <vt:lpstr>Cross-Reference Revelation 21:7</vt:lpstr>
      <vt:lpstr>PowerPoint Presentation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Romans 1:1-7</dc:title>
  <dc:creator>MDJ</dc:creator>
  <cp:lastModifiedBy>MDJ</cp:lastModifiedBy>
  <cp:revision>192</cp:revision>
  <dcterms:created xsi:type="dcterms:W3CDTF">2014-03-14T14:55:41Z</dcterms:created>
  <dcterms:modified xsi:type="dcterms:W3CDTF">2015-11-13T22:39:28Z</dcterms:modified>
</cp:coreProperties>
</file>