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320" r:id="rId2"/>
    <p:sldId id="337" r:id="rId3"/>
    <p:sldId id="321" r:id="rId4"/>
    <p:sldId id="322" r:id="rId5"/>
    <p:sldId id="323" r:id="rId6"/>
    <p:sldId id="324" r:id="rId7"/>
    <p:sldId id="325" r:id="rId8"/>
    <p:sldId id="326" r:id="rId9"/>
    <p:sldId id="338" r:id="rId10"/>
    <p:sldId id="405" r:id="rId11"/>
    <p:sldId id="406" r:id="rId12"/>
    <p:sldId id="340" r:id="rId13"/>
    <p:sldId id="341" r:id="rId14"/>
    <p:sldId id="411" r:id="rId15"/>
    <p:sldId id="412" r:id="rId16"/>
    <p:sldId id="342" r:id="rId17"/>
    <p:sldId id="383" r:id="rId18"/>
    <p:sldId id="384" r:id="rId19"/>
    <p:sldId id="403" r:id="rId20"/>
    <p:sldId id="327" r:id="rId21"/>
    <p:sldId id="345" r:id="rId22"/>
    <p:sldId id="419" r:id="rId23"/>
    <p:sldId id="420" r:id="rId24"/>
    <p:sldId id="346" r:id="rId25"/>
    <p:sldId id="421" r:id="rId26"/>
    <p:sldId id="422" r:id="rId27"/>
    <p:sldId id="347" r:id="rId28"/>
    <p:sldId id="423" r:id="rId29"/>
    <p:sldId id="495" r:id="rId30"/>
    <p:sldId id="496" r:id="rId31"/>
    <p:sldId id="348" r:id="rId32"/>
    <p:sldId id="425" r:id="rId33"/>
    <p:sldId id="426" r:id="rId34"/>
    <p:sldId id="385" r:id="rId35"/>
    <p:sldId id="386" r:id="rId36"/>
    <p:sldId id="328" r:id="rId37"/>
    <p:sldId id="497" r:id="rId38"/>
    <p:sldId id="349" r:id="rId39"/>
    <p:sldId id="427" r:id="rId40"/>
    <p:sldId id="350" r:id="rId41"/>
    <p:sldId id="429" r:id="rId42"/>
    <p:sldId id="351" r:id="rId43"/>
    <p:sldId id="387" r:id="rId44"/>
    <p:sldId id="388" r:id="rId45"/>
    <p:sldId id="329" r:id="rId46"/>
    <p:sldId id="498" r:id="rId47"/>
    <p:sldId id="354" r:id="rId48"/>
    <p:sldId id="355" r:id="rId49"/>
    <p:sldId id="389" r:id="rId50"/>
    <p:sldId id="390" r:id="rId51"/>
    <p:sldId id="330" r:id="rId52"/>
    <p:sldId id="499" r:id="rId53"/>
    <p:sldId id="358" r:id="rId54"/>
    <p:sldId id="359" r:id="rId55"/>
    <p:sldId id="391" r:id="rId56"/>
    <p:sldId id="392" r:id="rId57"/>
    <p:sldId id="404" r:id="rId58"/>
    <p:sldId id="331" r:id="rId59"/>
    <p:sldId id="360" r:id="rId60"/>
    <p:sldId id="362" r:id="rId61"/>
    <p:sldId id="453" r:id="rId62"/>
    <p:sldId id="454" r:id="rId63"/>
    <p:sldId id="364" r:id="rId64"/>
    <p:sldId id="366" r:id="rId65"/>
    <p:sldId id="461" r:id="rId66"/>
    <p:sldId id="462" r:id="rId67"/>
    <p:sldId id="393" r:id="rId68"/>
    <p:sldId id="394" r:id="rId69"/>
    <p:sldId id="332" r:id="rId70"/>
    <p:sldId id="368" r:id="rId71"/>
    <p:sldId id="369" r:id="rId72"/>
    <p:sldId id="467" r:id="rId73"/>
    <p:sldId id="468" r:id="rId74"/>
    <p:sldId id="395" r:id="rId75"/>
    <p:sldId id="396" r:id="rId76"/>
    <p:sldId id="333" r:id="rId77"/>
    <p:sldId id="370" r:id="rId78"/>
    <p:sldId id="469" r:id="rId79"/>
    <p:sldId id="470" r:id="rId80"/>
    <p:sldId id="397" r:id="rId81"/>
    <p:sldId id="398" r:id="rId82"/>
    <p:sldId id="334" r:id="rId83"/>
    <p:sldId id="371" r:id="rId84"/>
    <p:sldId id="471" r:id="rId85"/>
    <p:sldId id="472" r:id="rId86"/>
    <p:sldId id="372" r:id="rId87"/>
    <p:sldId id="473" r:id="rId88"/>
    <p:sldId id="373" r:id="rId89"/>
    <p:sldId id="475" r:id="rId90"/>
    <p:sldId id="476" r:id="rId91"/>
    <p:sldId id="399" r:id="rId92"/>
    <p:sldId id="400" r:id="rId93"/>
    <p:sldId id="335" r:id="rId94"/>
    <p:sldId id="379" r:id="rId95"/>
    <p:sldId id="487" r:id="rId96"/>
    <p:sldId id="488" r:id="rId97"/>
    <p:sldId id="381" r:id="rId98"/>
    <p:sldId id="491" r:id="rId99"/>
    <p:sldId id="401" r:id="rId100"/>
    <p:sldId id="402" r:id="rId101"/>
    <p:sldId id="336" r:id="rId10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3" autoAdjust="0"/>
    <p:restoredTop sz="67657" autoAdjust="0"/>
  </p:normalViewPr>
  <p:slideViewPr>
    <p:cSldViewPr snapToGrid="0">
      <p:cViewPr varScale="1">
        <p:scale>
          <a:sx n="78" d="100"/>
          <a:sy n="78" d="100"/>
        </p:scale>
        <p:origin x="-2550" y="-90"/>
      </p:cViewPr>
      <p:guideLst>
        <p:guide orient="horz" pos="2160"/>
        <p:guide pos="2880"/>
      </p:guideLst>
    </p:cSldViewPr>
  </p:slideViewPr>
  <p:outlineViewPr>
    <p:cViewPr>
      <p:scale>
        <a:sx n="33" d="100"/>
        <a:sy n="33" d="100"/>
      </p:scale>
      <p:origin x="0" y="0"/>
    </p:cViewPr>
  </p:outlineViewPr>
  <p:notesTextViewPr>
    <p:cViewPr>
      <p:scale>
        <a:sx n="1" d="1"/>
        <a:sy n="1" d="1"/>
      </p:scale>
      <p:origin x="0" y="14454"/>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EF59A7-57A4-4529-AB87-B3AA26DD69DC}" type="datetimeFigureOut">
              <a:rPr lang="en-US" smtClean="0"/>
              <a:t>11/13/2015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4102A9-26DF-4918-9F45-F7076CE57E46}" type="slidenum">
              <a:rPr lang="en-US" smtClean="0"/>
              <a:t>‹#›</a:t>
            </a:fld>
            <a:endParaRPr lang="en-US"/>
          </a:p>
        </p:txBody>
      </p:sp>
    </p:spTree>
    <p:extLst>
      <p:ext uri="{BB962C8B-B14F-4D97-AF65-F5344CB8AC3E}">
        <p14:creationId xmlns:p14="http://schemas.microsoft.com/office/powerpoint/2010/main" val="3522141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a:t>
            </a:fld>
            <a:endParaRPr lang="en-US"/>
          </a:p>
        </p:txBody>
      </p:sp>
    </p:spTree>
    <p:extLst>
      <p:ext uri="{BB962C8B-B14F-4D97-AF65-F5344CB8AC3E}">
        <p14:creationId xmlns:p14="http://schemas.microsoft.com/office/powerpoint/2010/main" val="648904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a:t>
            </a:r>
            <a:r>
              <a:rPr lang="en-US" smtClean="0"/>
              <a:t>Romans 8:27</a:t>
            </a:r>
            <a:endParaRPr lang="en-US" dirty="0" smtClean="0"/>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100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baseline="0" dirty="0" err="1" smtClean="0"/>
              <a:t>ILLUS</a:t>
            </a:r>
            <a:r>
              <a:rPr lang="en-US" b="1" baseline="0" dirty="0" smtClean="0"/>
              <a:t>:</a:t>
            </a:r>
            <a:r>
              <a:rPr lang="en-US" baseline="0" dirty="0" smtClean="0"/>
              <a:t> </a:t>
            </a:r>
            <a:r>
              <a:rPr lang="en-US" sz="1200" dirty="0" smtClean="0"/>
              <a:t>The battles of Forts Mercer and Mifflin produced </a:t>
            </a:r>
          </a:p>
          <a:p>
            <a:pPr rtl="0"/>
            <a:r>
              <a:rPr lang="en-US" sz="1200" dirty="0" smtClean="0"/>
              <a:t>some of the most dramatic action of the Revolutionary </a:t>
            </a:r>
          </a:p>
          <a:p>
            <a:pPr rtl="0"/>
            <a:r>
              <a:rPr lang="en-US" sz="1200" dirty="0" smtClean="0"/>
              <a:t>War. </a:t>
            </a:r>
          </a:p>
          <a:p>
            <a:pPr rtl="0"/>
            <a:endParaRPr lang="en-US" sz="1200" dirty="0" smtClean="0"/>
          </a:p>
          <a:p>
            <a:pPr rtl="0"/>
            <a:r>
              <a:rPr lang="en-US" sz="1200" dirty="0" smtClean="0"/>
              <a:t>Four hundred Continental troops in each fort successfully </a:t>
            </a:r>
          </a:p>
          <a:p>
            <a:pPr rtl="0"/>
            <a:r>
              <a:rPr lang="en-US" sz="1200" dirty="0" smtClean="0"/>
              <a:t>withstood powerful attacks by Hessian troops and British </a:t>
            </a:r>
          </a:p>
          <a:p>
            <a:pPr rtl="0"/>
            <a:r>
              <a:rPr lang="en-US" sz="1200" dirty="0" smtClean="0"/>
              <a:t>cannon. </a:t>
            </a:r>
          </a:p>
          <a:p>
            <a:pPr rtl="0"/>
            <a:endParaRPr lang="en-US" sz="1200" dirty="0" smtClean="0"/>
          </a:p>
          <a:p>
            <a:pPr rtl="0"/>
            <a:r>
              <a:rPr lang="en-US" sz="1200" dirty="0" smtClean="0"/>
              <a:t>Fort Mercer, on the Jersey shore, viciously contested </a:t>
            </a:r>
          </a:p>
          <a:p>
            <a:pPr rtl="0"/>
            <a:r>
              <a:rPr lang="en-US" sz="1200" dirty="0" smtClean="0"/>
              <a:t>two assaults by Von </a:t>
            </a:r>
            <a:r>
              <a:rPr lang="en-US" sz="1200" dirty="0" err="1" smtClean="0"/>
              <a:t>Donop’s</a:t>
            </a:r>
            <a:r>
              <a:rPr lang="en-US" sz="1200" dirty="0" smtClean="0"/>
              <a:t> Hessians and wiped out a </a:t>
            </a:r>
          </a:p>
          <a:p>
            <a:pPr rtl="0"/>
            <a:r>
              <a:rPr lang="en-US" sz="1200" dirty="0" smtClean="0"/>
              <a:t>third of his command. </a:t>
            </a:r>
          </a:p>
          <a:p>
            <a:pPr rtl="0"/>
            <a:endParaRPr lang="en-US" sz="1200" dirty="0" smtClean="0"/>
          </a:p>
          <a:p>
            <a:pPr rtl="0"/>
            <a:r>
              <a:rPr lang="en-US" sz="1200" dirty="0" smtClean="0"/>
              <a:t>Fort Mifflin’s defenders, on Mud Island in the Delaware, </a:t>
            </a:r>
          </a:p>
          <a:p>
            <a:pPr rtl="0"/>
            <a:r>
              <a:rPr lang="en-US" sz="1200" dirty="0" smtClean="0"/>
              <a:t>resisted four days of savage bombardment from British </a:t>
            </a:r>
          </a:p>
          <a:p>
            <a:pPr rtl="0"/>
            <a:r>
              <a:rPr lang="en-US" sz="1200" dirty="0" smtClean="0"/>
              <a:t>ships of the line.</a:t>
            </a:r>
          </a:p>
          <a:p>
            <a:pPr rtl="0"/>
            <a:endParaRPr lang="en-US" sz="1200" dirty="0" smtClean="0"/>
          </a:p>
          <a:p>
            <a:pPr rtl="0"/>
            <a:r>
              <a:rPr lang="en-US" sz="1200" dirty="0" smtClean="0"/>
              <a:t>Why these battles haven’t received more attention is a </a:t>
            </a:r>
          </a:p>
          <a:p>
            <a:pPr rtl="0"/>
            <a:r>
              <a:rPr lang="en-US" sz="1200" dirty="0" smtClean="0"/>
              <a:t>mystery. Perhaps Private Joseph Martin, of the </a:t>
            </a:r>
          </a:p>
          <a:p>
            <a:pPr rtl="0"/>
            <a:r>
              <a:rPr lang="en-US" sz="1200" dirty="0" smtClean="0"/>
              <a:t>Connecticut line, accurately appraised it. “There was no </a:t>
            </a:r>
          </a:p>
          <a:p>
            <a:pPr rtl="0"/>
            <a:r>
              <a:rPr lang="en-US" sz="1200" dirty="0" smtClean="0"/>
              <a:t>Washington, Putnam, or Wayne there. Had there been, </a:t>
            </a:r>
          </a:p>
          <a:p>
            <a:pPr rtl="0"/>
            <a:r>
              <a:rPr lang="en-US" sz="1200" dirty="0" smtClean="0"/>
              <a:t>the affair … would have been extolled to the skies. No, </a:t>
            </a:r>
          </a:p>
          <a:p>
            <a:pPr rtl="0"/>
            <a:r>
              <a:rPr lang="en-US" sz="1200" dirty="0" smtClean="0"/>
              <a:t>it was only a few officers and soldiers who accomplished </a:t>
            </a:r>
          </a:p>
          <a:p>
            <a:pPr rtl="0"/>
            <a:r>
              <a:rPr lang="en-US" sz="1200" dirty="0" smtClean="0"/>
              <a:t>it in a remote quarter of the army…. Great men get great </a:t>
            </a:r>
          </a:p>
          <a:p>
            <a:pPr rtl="0"/>
            <a:r>
              <a:rPr lang="en-US" sz="1200" dirty="0" smtClean="0"/>
              <a:t>praise; little men, nothing.”</a:t>
            </a:r>
          </a:p>
          <a:p>
            <a:pPr rtl="0"/>
            <a:endParaRPr lang="en-US" sz="1200" dirty="0" smtClean="0"/>
          </a:p>
          <a:p>
            <a:pPr rtl="0"/>
            <a:r>
              <a:rPr lang="en-US" sz="1200" dirty="0" smtClean="0"/>
              <a:t>This is often true spiritually. Big churches get the press </a:t>
            </a:r>
          </a:p>
          <a:p>
            <a:pPr rtl="0"/>
            <a:r>
              <a:rPr lang="en-US" sz="1200" dirty="0" smtClean="0"/>
              <a:t>coverage, well-known preachers the renown, and visibly </a:t>
            </a:r>
          </a:p>
          <a:p>
            <a:pPr rtl="0"/>
            <a:r>
              <a:rPr lang="en-US" sz="1200" dirty="0" smtClean="0"/>
              <a:t>productive mission fields the lion’s share of support. </a:t>
            </a:r>
          </a:p>
          <a:p>
            <a:pPr rtl="0"/>
            <a:endParaRPr lang="en-US" sz="1200" dirty="0" smtClean="0"/>
          </a:p>
          <a:p>
            <a:pPr rtl="0"/>
            <a:r>
              <a:rPr lang="en-US" sz="1200" dirty="0" smtClean="0"/>
              <a:t>But workers in smaller churches and in less fertile fields </a:t>
            </a:r>
          </a:p>
          <a:p>
            <a:pPr rtl="0"/>
            <a:r>
              <a:rPr lang="en-US" sz="1200" dirty="0" smtClean="0"/>
              <a:t>work just as hard, expend just as much energy, and </a:t>
            </a:r>
          </a:p>
          <a:p>
            <a:pPr rtl="0"/>
            <a:r>
              <a:rPr lang="en-US" sz="1200" dirty="0" smtClean="0"/>
              <a:t>continue to pray in just as much hope.</a:t>
            </a:r>
          </a:p>
          <a:p>
            <a:pPr rtl="0"/>
            <a:endParaRPr lang="en-US" sz="1200" dirty="0" smtClean="0"/>
          </a:p>
          <a:p>
            <a:pPr rtl="0"/>
            <a:r>
              <a:rPr lang="en-US" sz="1200" kern="1200" dirty="0" smtClean="0">
                <a:solidFill>
                  <a:schemeClr val="tx1"/>
                </a:solidFill>
                <a:latin typeface="+mn-lt"/>
                <a:ea typeface="+mn-ea"/>
                <a:cs typeface="+mn-cs"/>
              </a:rPr>
              <a:t>They are God’s Joseph Martins—the unknowns who </a:t>
            </a:r>
          </a:p>
          <a:p>
            <a:pPr rtl="0"/>
            <a:r>
              <a:rPr lang="en-US" sz="1200" kern="1200" dirty="0" smtClean="0">
                <a:solidFill>
                  <a:schemeClr val="tx1"/>
                </a:solidFill>
                <a:latin typeface="+mn-lt"/>
                <a:ea typeface="+mn-ea"/>
                <a:cs typeface="+mn-cs"/>
              </a:rPr>
              <a:t>faithfully serve, but without bumper harvests or fame.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There may be no earthly honor for the obscure, but God </a:t>
            </a:r>
          </a:p>
          <a:p>
            <a:pPr rtl="0"/>
            <a:r>
              <a:rPr lang="en-US" sz="1200" kern="1200" dirty="0" smtClean="0">
                <a:solidFill>
                  <a:schemeClr val="tx1"/>
                </a:solidFill>
                <a:latin typeface="+mn-lt"/>
                <a:ea typeface="+mn-ea"/>
                <a:cs typeface="+mn-cs"/>
              </a:rPr>
              <a:t>sees the value of his servant in the honesty, intensity, </a:t>
            </a:r>
          </a:p>
          <a:p>
            <a:pPr rtl="0"/>
            <a:r>
              <a:rPr lang="en-US" sz="1200" kern="1200" dirty="0" smtClean="0">
                <a:solidFill>
                  <a:schemeClr val="tx1"/>
                </a:solidFill>
                <a:latin typeface="+mn-lt"/>
                <a:ea typeface="+mn-ea"/>
                <a:cs typeface="+mn-cs"/>
              </a:rPr>
              <a:t>and sincerity of the labor.</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a sermon back in the </a:t>
            </a:r>
            <a:r>
              <a:rPr lang="en-US" sz="1200" kern="1200" dirty="0" err="1" smtClean="0">
                <a:solidFill>
                  <a:schemeClr val="tx1"/>
                </a:solidFill>
                <a:latin typeface="+mn-lt"/>
                <a:ea typeface="+mn-ea"/>
                <a:cs typeface="+mn-cs"/>
              </a:rPr>
              <a:t>70’s</a:t>
            </a:r>
            <a:r>
              <a:rPr lang="en-US" sz="1200" kern="1200" dirty="0" smtClean="0">
                <a:solidFill>
                  <a:schemeClr val="tx1"/>
                </a:solidFill>
                <a:latin typeface="+mn-lt"/>
                <a:ea typeface="+mn-ea"/>
                <a:cs typeface="+mn-cs"/>
              </a:rPr>
              <a:t>, at the Moody Church in </a:t>
            </a:r>
          </a:p>
          <a:p>
            <a:pPr rtl="0"/>
            <a:r>
              <a:rPr lang="en-US" sz="1200" kern="1200" dirty="0" smtClean="0">
                <a:solidFill>
                  <a:schemeClr val="tx1"/>
                </a:solidFill>
                <a:latin typeface="+mn-lt"/>
                <a:ea typeface="+mn-ea"/>
                <a:cs typeface="+mn-cs"/>
              </a:rPr>
              <a:t>Chicago, Dr. George Sweeting remarked: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Someday, all</a:t>
            </a:r>
            <a:r>
              <a:rPr lang="en-US" sz="1200" kern="1200" baseline="0" dirty="0" smtClean="0">
                <a:solidFill>
                  <a:schemeClr val="tx1"/>
                </a:solidFill>
                <a:latin typeface="+mn-lt"/>
                <a:ea typeface="+mn-ea"/>
                <a:cs typeface="+mn-cs"/>
              </a:rPr>
              <a:t> these magnificent structures... </a:t>
            </a:r>
          </a:p>
          <a:p>
            <a:pPr rtl="0"/>
            <a:r>
              <a:rPr lang="en-US" sz="1200" kern="1200" baseline="0" dirty="0" smtClean="0">
                <a:solidFill>
                  <a:schemeClr val="tx1"/>
                </a:solidFill>
                <a:latin typeface="+mn-lt"/>
                <a:ea typeface="+mn-ea"/>
                <a:cs typeface="+mn-cs"/>
              </a:rPr>
              <a:t>all these great buildings on the Chicago skyline... </a:t>
            </a:r>
          </a:p>
          <a:p>
            <a:pPr rtl="0"/>
            <a:r>
              <a:rPr lang="en-US" sz="1200" kern="1200" baseline="0" dirty="0" smtClean="0">
                <a:solidFill>
                  <a:schemeClr val="tx1"/>
                </a:solidFill>
                <a:latin typeface="+mn-lt"/>
                <a:ea typeface="+mn-ea"/>
                <a:cs typeface="+mn-cs"/>
              </a:rPr>
              <a:t>All these towers of steel and concrete... </a:t>
            </a:r>
          </a:p>
          <a:p>
            <a:pPr rtl="0"/>
            <a:r>
              <a:rPr lang="en-US" sz="1200" kern="1200" baseline="0" dirty="0" smtClean="0">
                <a:solidFill>
                  <a:schemeClr val="tx1"/>
                </a:solidFill>
                <a:latin typeface="+mn-lt"/>
                <a:ea typeface="+mn-ea"/>
                <a:cs typeface="+mn-cs"/>
              </a:rPr>
              <a:t>will crumble to dust.</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All of our fame and honor will fade and be forgotten.</a:t>
            </a:r>
          </a:p>
          <a:p>
            <a:pPr rtl="0"/>
            <a:endParaRPr lang="en-US" sz="1200" kern="1200" baseline="0" dirty="0" smtClean="0">
              <a:solidFill>
                <a:schemeClr val="tx1"/>
              </a:solidFill>
              <a:latin typeface="+mn-lt"/>
              <a:ea typeface="+mn-ea"/>
              <a:cs typeface="+mn-cs"/>
            </a:endParaRPr>
          </a:p>
          <a:p>
            <a:pPr rtl="0"/>
            <a:r>
              <a:rPr lang="en-US" sz="1200" kern="1200" baseline="0" dirty="0" smtClean="0">
                <a:solidFill>
                  <a:schemeClr val="tx1"/>
                </a:solidFill>
                <a:latin typeface="+mn-lt"/>
                <a:ea typeface="+mn-ea"/>
                <a:cs typeface="+mn-cs"/>
              </a:rPr>
              <a:t>But... A cup of cold water, given in Jesus’ name... </a:t>
            </a:r>
          </a:p>
          <a:p>
            <a:pPr rtl="0"/>
            <a:r>
              <a:rPr lang="en-US" sz="1200" kern="1200" baseline="0" dirty="0" smtClean="0">
                <a:solidFill>
                  <a:schemeClr val="tx1"/>
                </a:solidFill>
                <a:latin typeface="+mn-lt"/>
                <a:ea typeface="+mn-ea"/>
                <a:cs typeface="+mn-cs"/>
              </a:rPr>
              <a:t>will break upon the shores of eternity!</a:t>
            </a:r>
            <a:endParaRPr lang="en-US" sz="1200" kern="1200" dirty="0" smtClean="0">
              <a:solidFill>
                <a:schemeClr val="tx1"/>
              </a:solidFill>
              <a:latin typeface="+mn-lt"/>
              <a:ea typeface="+mn-ea"/>
              <a:cs typeface="+mn-cs"/>
            </a:endParaRP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Hurley, V. (2000). </a:t>
            </a:r>
            <a:r>
              <a:rPr lang="en-US" b="0" i="1" u="none" strike="noStrike" baseline="0" dirty="0" smtClean="0"/>
              <a:t>Speaker’s sourcebook of new </a:t>
            </a:r>
          </a:p>
          <a:p>
            <a:r>
              <a:rPr lang="en-US" b="0" i="1" u="none" strike="noStrike" baseline="0" dirty="0" smtClean="0"/>
              <a:t>illustrations</a:t>
            </a:r>
            <a:r>
              <a:rPr lang="en-US" b="0" i="0" u="none" strike="noStrike" baseline="0" dirty="0" smtClean="0"/>
              <a:t> (electronic ed., pp. 77–78). Dallas: </a:t>
            </a:r>
          </a:p>
          <a:p>
            <a:r>
              <a:rPr lang="en-US" b="0" i="0" u="none" strike="noStrike" baseline="0" dirty="0" smtClean="0"/>
              <a:t>Word Publishers.</a:t>
            </a:r>
          </a:p>
          <a:p>
            <a:endParaRPr lang="en-US" baseline="0" dirty="0" smtClean="0"/>
          </a:p>
          <a:p>
            <a:r>
              <a:rPr lang="en-US" dirty="0" smtClean="0"/>
              <a:t>*** </a:t>
            </a:r>
            <a:r>
              <a:rPr lang="en-US" dirty="0" smtClean="0"/>
              <a:t>END ***</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101</a:t>
            </a:fld>
            <a:endParaRPr lang="en-US"/>
          </a:p>
        </p:txBody>
      </p:sp>
    </p:spTree>
    <p:extLst>
      <p:ext uri="{BB962C8B-B14F-4D97-AF65-F5344CB8AC3E}">
        <p14:creationId xmlns:p14="http://schemas.microsoft.com/office/powerpoint/2010/main" val="2210843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Tou</a:t>
            </a:r>
            <a:r>
              <a:rPr lang="en-US" dirty="0" smtClean="0"/>
              <a:t> means “the”, </a:t>
            </a:r>
            <a:r>
              <a:rPr lang="en-US" dirty="0" err="1" smtClean="0"/>
              <a:t>nyn</a:t>
            </a:r>
            <a:r>
              <a:rPr lang="en-US" dirty="0" smtClean="0"/>
              <a:t> means “now”, and </a:t>
            </a:r>
            <a:r>
              <a:rPr lang="en-US" dirty="0" err="1" smtClean="0"/>
              <a:t>kairou</a:t>
            </a:r>
            <a:r>
              <a:rPr lang="en-US" dirty="0" smtClean="0"/>
              <a:t> means </a:t>
            </a:r>
          </a:p>
          <a:p>
            <a:r>
              <a:rPr lang="en-US" dirty="0" smtClean="0"/>
              <a:t>“time”.</a:t>
            </a:r>
          </a:p>
          <a:p>
            <a:endParaRPr lang="en-US" dirty="0" smtClean="0"/>
          </a:p>
          <a:p>
            <a:r>
              <a:rPr lang="en-US" dirty="0" smtClean="0"/>
              <a:t>So. this phrase literally</a:t>
            </a:r>
            <a:r>
              <a:rPr lang="en-US" baseline="0" dirty="0" smtClean="0"/>
              <a:t> means “the now time”.</a:t>
            </a:r>
          </a:p>
          <a:p>
            <a:endParaRPr lang="en-US" baseline="0" dirty="0" smtClean="0"/>
          </a:p>
          <a:p>
            <a:r>
              <a:rPr lang="en-US" baseline="0" dirty="0" smtClean="0"/>
              <a:t>Or, as the King James Version puts it, “this present time.”</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12</a:t>
            </a:fld>
            <a:endParaRPr lang="en-US"/>
          </a:p>
        </p:txBody>
      </p:sp>
    </p:spTree>
    <p:extLst>
      <p:ext uri="{BB962C8B-B14F-4D97-AF65-F5344CB8AC3E}">
        <p14:creationId xmlns:p14="http://schemas.microsoft.com/office/powerpoint/2010/main" val="2361091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axios</a:t>
            </a:r>
            <a:r>
              <a:rPr lang="en-US" dirty="0" smtClean="0"/>
              <a:t> </a:t>
            </a:r>
            <a:r>
              <a:rPr lang="en-US" sz="1200" b="0" i="0" dirty="0" smtClean="0"/>
              <a:t>pertains to having a relatively high degree of </a:t>
            </a:r>
          </a:p>
          <a:p>
            <a:r>
              <a:rPr lang="en-US" sz="1200" b="0" i="0" dirty="0" smtClean="0"/>
              <a:t>comparable worth or value; that is, to be corresponding </a:t>
            </a:r>
          </a:p>
          <a:p>
            <a:r>
              <a:rPr lang="en-US" sz="1200" b="0" i="0" dirty="0" smtClean="0"/>
              <a:t>to, to be comparable to, or to be worthy.</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13</a:t>
            </a:fld>
            <a:endParaRPr lang="en-US"/>
          </a:p>
        </p:txBody>
      </p:sp>
    </p:spTree>
    <p:extLst>
      <p:ext uri="{BB962C8B-B14F-4D97-AF65-F5344CB8AC3E}">
        <p14:creationId xmlns:p14="http://schemas.microsoft.com/office/powerpoint/2010/main" val="2361091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15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Greek, there is a subtle idiom, a subtle figure of </a:t>
            </a:r>
          </a:p>
          <a:p>
            <a:r>
              <a:rPr lang="en-US" dirty="0" smtClean="0"/>
              <a:t>speech</a:t>
            </a:r>
            <a:r>
              <a:rPr lang="en-US" baseline="0" dirty="0" smtClean="0"/>
              <a:t> here.</a:t>
            </a:r>
            <a:endParaRPr lang="en-US" dirty="0" smtClean="0"/>
          </a:p>
          <a:p>
            <a:endParaRPr lang="en-US" dirty="0" smtClean="0"/>
          </a:p>
          <a:p>
            <a:r>
              <a:rPr lang="en-US" dirty="0" smtClean="0"/>
              <a:t>Technically, </a:t>
            </a:r>
            <a:r>
              <a:rPr lang="en-US" dirty="0" err="1" smtClean="0"/>
              <a:t>mello</a:t>
            </a:r>
            <a:r>
              <a:rPr lang="en-US" baseline="0" dirty="0" smtClean="0"/>
              <a:t> means </a:t>
            </a:r>
            <a:r>
              <a:rPr lang="en-US" dirty="0" smtClean="0"/>
              <a:t>“to be </a:t>
            </a:r>
            <a:r>
              <a:rPr lang="en-US" dirty="0" smtClean="0"/>
              <a:t>about to</a:t>
            </a:r>
            <a:r>
              <a:rPr lang="en-US" dirty="0" smtClean="0"/>
              <a:t>”, but that usual </a:t>
            </a:r>
          </a:p>
          <a:p>
            <a:r>
              <a:rPr lang="en-US" dirty="0" smtClean="0"/>
              <a:t>meaning is superseded by the</a:t>
            </a:r>
            <a:r>
              <a:rPr lang="en-US" baseline="0" dirty="0" smtClean="0"/>
              <a:t> word’s position and usage </a:t>
            </a:r>
          </a:p>
          <a:p>
            <a:r>
              <a:rPr lang="en-US" baseline="0" dirty="0" smtClean="0"/>
              <a:t>along with </a:t>
            </a:r>
            <a:r>
              <a:rPr lang="en-US" baseline="0" dirty="0" err="1" smtClean="0"/>
              <a:t>apokalypto</a:t>
            </a:r>
            <a:r>
              <a:rPr lang="en-US" baseline="0" dirty="0" smtClean="0"/>
              <a:t>.</a:t>
            </a:r>
            <a:r>
              <a:rPr lang="en-US" dirty="0" smtClean="0"/>
              <a:t> </a:t>
            </a:r>
          </a:p>
          <a:p>
            <a:endParaRPr lang="en-US" dirty="0" smtClean="0"/>
          </a:p>
          <a:p>
            <a:r>
              <a:rPr lang="en-US" dirty="0" err="1" smtClean="0"/>
              <a:t>Bullinger</a:t>
            </a:r>
            <a:r>
              <a:rPr lang="en-US" dirty="0" smtClean="0"/>
              <a:t> says, “A</a:t>
            </a:r>
            <a:r>
              <a:rPr lang="en-US" baseline="0" dirty="0" smtClean="0"/>
              <a:t> person has a particular chair in his </a:t>
            </a:r>
          </a:p>
          <a:p>
            <a:r>
              <a:rPr lang="en-US" baseline="0" dirty="0" smtClean="0"/>
              <a:t>room, which he wants his friends to notice. They </a:t>
            </a:r>
          </a:p>
          <a:p>
            <a:r>
              <a:rPr lang="en-US" baseline="0" dirty="0" smtClean="0"/>
              <a:t>continue to call, but do not notice it. It is in its usual </a:t>
            </a:r>
          </a:p>
          <a:p>
            <a:r>
              <a:rPr lang="en-US" baseline="0" dirty="0" smtClean="0"/>
              <a:t>place where chairs ought to be, and so does not attract </a:t>
            </a:r>
          </a:p>
          <a:p>
            <a:r>
              <a:rPr lang="en-US" baseline="0" dirty="0" smtClean="0"/>
              <a:t>any special attention. But, one day, he places this chair </a:t>
            </a:r>
          </a:p>
          <a:p>
            <a:r>
              <a:rPr lang="en-US" baseline="0" dirty="0" smtClean="0"/>
              <a:t>upon the table. Who can then fail to observe it, the </a:t>
            </a:r>
          </a:p>
          <a:p>
            <a:r>
              <a:rPr lang="en-US" baseline="0" dirty="0" smtClean="0"/>
              <a:t>moment the room is entered.</a:t>
            </a:r>
          </a:p>
          <a:p>
            <a:endParaRPr lang="en-US" baseline="0" dirty="0" smtClean="0"/>
          </a:p>
          <a:p>
            <a:r>
              <a:rPr lang="en-US" baseline="0" dirty="0" smtClean="0"/>
              <a:t>“This is exactly what takes place with words in [this </a:t>
            </a:r>
          </a:p>
          <a:p>
            <a:r>
              <a:rPr lang="en-US" baseline="0" dirty="0" smtClean="0"/>
              <a:t>figure of speech]. Special attention is desired for some </a:t>
            </a:r>
          </a:p>
          <a:p>
            <a:r>
              <a:rPr lang="en-US" baseline="0" dirty="0" smtClean="0"/>
              <a:t>particular word. Placed in its ordinary and usual position, </a:t>
            </a:r>
          </a:p>
          <a:p>
            <a:r>
              <a:rPr lang="en-US" baseline="0" dirty="0" smtClean="0"/>
              <a:t>it may not be noticed. But, put out of its usual order... it </a:t>
            </a:r>
          </a:p>
          <a:p>
            <a:r>
              <a:rPr lang="en-US" baseline="0" dirty="0" smtClean="0"/>
              <a:t>is impossible not to be arrested by it.....</a:t>
            </a:r>
          </a:p>
          <a:p>
            <a:endParaRPr lang="en-US" baseline="0" dirty="0" smtClean="0"/>
          </a:p>
          <a:p>
            <a:r>
              <a:rPr lang="en-US" baseline="0" dirty="0" smtClean="0"/>
              <a:t>“Here, [in Romans 8:18,] the emphasis is placed on the </a:t>
            </a:r>
          </a:p>
          <a:p>
            <a:r>
              <a:rPr lang="en-US" baseline="0" dirty="0" smtClean="0"/>
              <a:t>non-worthiness of the sufferings, and the nearness of the </a:t>
            </a:r>
          </a:p>
          <a:p>
            <a:r>
              <a:rPr lang="en-US" baseline="0" dirty="0" smtClean="0"/>
              <a:t>revelation of the glory”: (1)</a:t>
            </a:r>
          </a:p>
          <a:p>
            <a:endParaRPr lang="en-US" baseline="0" dirty="0" smtClean="0"/>
          </a:p>
          <a:p>
            <a:r>
              <a:rPr lang="en-US" baseline="0" dirty="0" smtClean="0"/>
              <a:t>NOT WORTHY are the sufferings of the present time </a:t>
            </a:r>
          </a:p>
          <a:p>
            <a:r>
              <a:rPr lang="en-US" baseline="0" dirty="0" smtClean="0"/>
              <a:t>[compared with] the coming glory, TO BE REVEALED.</a:t>
            </a:r>
          </a:p>
          <a:p>
            <a:endParaRPr lang="en-US" baseline="0" dirty="0" smtClean="0"/>
          </a:p>
          <a:p>
            <a:pPr rtl="0"/>
            <a:r>
              <a:rPr lang="en-US" b="1" baseline="0" dirty="0" err="1" smtClean="0"/>
              <a:t>ILLUS</a:t>
            </a:r>
            <a:r>
              <a:rPr lang="en-US" b="1" baseline="0" dirty="0" smtClean="0"/>
              <a:t>:</a:t>
            </a:r>
            <a:r>
              <a:rPr lang="en-US" baseline="0" dirty="0" smtClean="0"/>
              <a:t> </a:t>
            </a:r>
            <a:r>
              <a:rPr lang="en-US" sz="1200" i="0" kern="1200" dirty="0" smtClean="0">
                <a:solidFill>
                  <a:schemeClr val="tx1"/>
                </a:solidFill>
                <a:latin typeface="+mn-lt"/>
                <a:ea typeface="+mn-ea"/>
                <a:cs typeface="+mn-cs"/>
              </a:rPr>
              <a:t>When Jewish psychiatrist Victor Frankl was </a:t>
            </a:r>
          </a:p>
          <a:p>
            <a:pPr rtl="0"/>
            <a:r>
              <a:rPr lang="en-US" sz="1200" i="0" kern="1200" dirty="0" smtClean="0">
                <a:solidFill>
                  <a:schemeClr val="tx1"/>
                </a:solidFill>
                <a:latin typeface="+mn-lt"/>
                <a:ea typeface="+mn-ea"/>
                <a:cs typeface="+mn-cs"/>
              </a:rPr>
              <a:t>arrested by the Nazis in World War II, he was stripped </a:t>
            </a:r>
          </a:p>
          <a:p>
            <a:pPr rtl="0"/>
            <a:r>
              <a:rPr lang="en-US" sz="1200" i="0" kern="1200" dirty="0" smtClean="0">
                <a:solidFill>
                  <a:schemeClr val="tx1"/>
                </a:solidFill>
                <a:latin typeface="+mn-lt"/>
                <a:ea typeface="+mn-ea"/>
                <a:cs typeface="+mn-cs"/>
              </a:rPr>
              <a:t>of everything—property, family, possessions.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He had spent years researching and writing a book on </a:t>
            </a:r>
          </a:p>
          <a:p>
            <a:pPr rtl="0"/>
            <a:r>
              <a:rPr lang="en-US" sz="1200" i="0" kern="1200" dirty="0" smtClean="0">
                <a:solidFill>
                  <a:schemeClr val="tx1"/>
                </a:solidFill>
                <a:latin typeface="+mn-lt"/>
                <a:ea typeface="+mn-ea"/>
                <a:cs typeface="+mn-cs"/>
              </a:rPr>
              <a:t>the importance of finding meaning in life—concepts that </a:t>
            </a:r>
          </a:p>
          <a:p>
            <a:pPr rtl="0"/>
            <a:r>
              <a:rPr lang="en-US" sz="1200" i="0" kern="1200" dirty="0" smtClean="0">
                <a:solidFill>
                  <a:schemeClr val="tx1"/>
                </a:solidFill>
                <a:latin typeface="+mn-lt"/>
                <a:ea typeface="+mn-ea"/>
                <a:cs typeface="+mn-cs"/>
              </a:rPr>
              <a:t>later would become known as </a:t>
            </a:r>
            <a:r>
              <a:rPr lang="en-US" sz="1200" i="0" kern="1200" dirty="0" err="1" smtClean="0">
                <a:solidFill>
                  <a:schemeClr val="tx1"/>
                </a:solidFill>
                <a:latin typeface="+mn-lt"/>
                <a:ea typeface="+mn-ea"/>
                <a:cs typeface="+mn-cs"/>
              </a:rPr>
              <a:t>logotherapy</a:t>
            </a:r>
            <a:r>
              <a:rPr lang="en-US" sz="1200" i="0" kern="1200" dirty="0" smtClean="0">
                <a:solidFill>
                  <a:schemeClr val="tx1"/>
                </a:solidFill>
                <a:latin typeface="+mn-lt"/>
                <a:ea typeface="+mn-ea"/>
                <a:cs typeface="+mn-cs"/>
              </a:rPr>
              <a:t>. When he </a:t>
            </a:r>
          </a:p>
          <a:p>
            <a:pPr rtl="0"/>
            <a:r>
              <a:rPr lang="en-US" sz="1200" i="0" kern="1200" dirty="0" smtClean="0">
                <a:solidFill>
                  <a:schemeClr val="tx1"/>
                </a:solidFill>
                <a:latin typeface="+mn-lt"/>
                <a:ea typeface="+mn-ea"/>
                <a:cs typeface="+mn-cs"/>
              </a:rPr>
              <a:t>arrived in Auschwitz, the infamous death camp, even </a:t>
            </a:r>
          </a:p>
          <a:p>
            <a:pPr rtl="0"/>
            <a:r>
              <a:rPr lang="en-US" sz="1200" i="0" kern="1200" dirty="0" smtClean="0">
                <a:solidFill>
                  <a:schemeClr val="tx1"/>
                </a:solidFill>
                <a:latin typeface="+mn-lt"/>
                <a:ea typeface="+mn-ea"/>
                <a:cs typeface="+mn-cs"/>
              </a:rPr>
              <a:t>his manuscript, which he had hidden in the lining of his </a:t>
            </a:r>
          </a:p>
          <a:p>
            <a:pPr rtl="0"/>
            <a:r>
              <a:rPr lang="en-US" sz="1200" i="0" kern="1200" dirty="0" smtClean="0">
                <a:solidFill>
                  <a:schemeClr val="tx1"/>
                </a:solidFill>
                <a:latin typeface="+mn-lt"/>
                <a:ea typeface="+mn-ea"/>
                <a:cs typeface="+mn-cs"/>
              </a:rPr>
              <a:t>coat, was taken away.</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had to undergo and overcome the loss of my spiritual </a:t>
            </a:r>
          </a:p>
          <a:p>
            <a:pPr rtl="0"/>
            <a:r>
              <a:rPr lang="en-US" sz="1200" i="0" kern="1200" dirty="0" smtClean="0">
                <a:solidFill>
                  <a:schemeClr val="tx1"/>
                </a:solidFill>
                <a:latin typeface="+mn-lt"/>
                <a:ea typeface="+mn-ea"/>
                <a:cs typeface="+mn-cs"/>
              </a:rPr>
              <a:t>child,” Frankl writes. “Now it seemed as if nothing and no </a:t>
            </a:r>
          </a:p>
          <a:p>
            <a:pPr rtl="0"/>
            <a:r>
              <a:rPr lang="en-US" sz="1200" i="0" kern="1200" dirty="0" smtClean="0">
                <a:solidFill>
                  <a:schemeClr val="tx1"/>
                </a:solidFill>
                <a:latin typeface="+mn-lt"/>
                <a:ea typeface="+mn-ea"/>
                <a:cs typeface="+mn-cs"/>
              </a:rPr>
              <a:t>one would survive me; neither a physical nor a spiritual </a:t>
            </a:r>
          </a:p>
          <a:p>
            <a:pPr rtl="0"/>
            <a:r>
              <a:rPr lang="en-US" sz="1200" i="0" kern="1200" dirty="0" smtClean="0">
                <a:solidFill>
                  <a:schemeClr val="tx1"/>
                </a:solidFill>
                <a:latin typeface="+mn-lt"/>
                <a:ea typeface="+mn-ea"/>
                <a:cs typeface="+mn-cs"/>
              </a:rPr>
              <a:t>child of my own!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found myself confronted with the question of whether </a:t>
            </a:r>
          </a:p>
          <a:p>
            <a:pPr rtl="0"/>
            <a:r>
              <a:rPr lang="en-US" sz="1200" i="0" kern="1200" dirty="0" smtClean="0">
                <a:solidFill>
                  <a:schemeClr val="tx1"/>
                </a:solidFill>
                <a:latin typeface="+mn-lt"/>
                <a:ea typeface="+mn-ea"/>
                <a:cs typeface="+mn-cs"/>
              </a:rPr>
              <a:t>under such circumstances my life was ultimately void of </a:t>
            </a:r>
          </a:p>
          <a:p>
            <a:pPr rtl="0"/>
            <a:r>
              <a:rPr lang="en-US" sz="1200" i="0" kern="1200" dirty="0" smtClean="0">
                <a:solidFill>
                  <a:schemeClr val="tx1"/>
                </a:solidFill>
                <a:latin typeface="+mn-lt"/>
                <a:ea typeface="+mn-ea"/>
                <a:cs typeface="+mn-cs"/>
              </a:rPr>
              <a:t>any meaning.”</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He was still wrestling with that question a few days later </a:t>
            </a:r>
          </a:p>
          <a:p>
            <a:pPr rtl="0"/>
            <a:r>
              <a:rPr lang="en-US" sz="1200" i="0" kern="1200" dirty="0" smtClean="0">
                <a:solidFill>
                  <a:schemeClr val="tx1"/>
                </a:solidFill>
                <a:latin typeface="+mn-lt"/>
                <a:ea typeface="+mn-ea"/>
                <a:cs typeface="+mn-cs"/>
              </a:rPr>
              <a:t>when the Nazis forced the prisoners to give up their </a:t>
            </a:r>
          </a:p>
          <a:p>
            <a:pPr rtl="0"/>
            <a:r>
              <a:rPr lang="en-US" sz="1200" i="0" kern="1200" dirty="0" smtClean="0">
                <a:solidFill>
                  <a:schemeClr val="tx1"/>
                </a:solidFill>
                <a:latin typeface="+mn-lt"/>
                <a:ea typeface="+mn-ea"/>
                <a:cs typeface="+mn-cs"/>
              </a:rPr>
              <a:t>clothes.</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had to surrender my clothes and in turn inherited the </a:t>
            </a:r>
          </a:p>
          <a:p>
            <a:pPr rtl="0"/>
            <a:r>
              <a:rPr lang="en-US" sz="1200" i="0" kern="1200" dirty="0" smtClean="0">
                <a:solidFill>
                  <a:schemeClr val="tx1"/>
                </a:solidFill>
                <a:latin typeface="+mn-lt"/>
                <a:ea typeface="+mn-ea"/>
                <a:cs typeface="+mn-cs"/>
              </a:rPr>
              <a:t>worn out rags of an inmate who had been sent to the </a:t>
            </a:r>
          </a:p>
          <a:p>
            <a:pPr rtl="0"/>
            <a:r>
              <a:rPr lang="en-US" sz="1200" i="0" kern="1200" dirty="0" smtClean="0">
                <a:solidFill>
                  <a:schemeClr val="tx1"/>
                </a:solidFill>
                <a:latin typeface="+mn-lt"/>
                <a:ea typeface="+mn-ea"/>
                <a:cs typeface="+mn-cs"/>
              </a:rPr>
              <a:t>gas chamber,” says Frankl.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“Instead of the many pages of my manuscript, I found in </a:t>
            </a:r>
          </a:p>
          <a:p>
            <a:pPr rtl="0"/>
            <a:r>
              <a:rPr lang="en-US" sz="1200" i="0" kern="1200" dirty="0" smtClean="0">
                <a:solidFill>
                  <a:schemeClr val="tx1"/>
                </a:solidFill>
                <a:latin typeface="+mn-lt"/>
                <a:ea typeface="+mn-ea"/>
                <a:cs typeface="+mn-cs"/>
              </a:rPr>
              <a:t>the pocket of the newly acquired coat a single page torn </a:t>
            </a:r>
          </a:p>
          <a:p>
            <a:pPr rtl="0"/>
            <a:r>
              <a:rPr lang="en-US" sz="1200" i="0" kern="1200" dirty="0" smtClean="0">
                <a:solidFill>
                  <a:schemeClr val="tx1"/>
                </a:solidFill>
                <a:latin typeface="+mn-lt"/>
                <a:ea typeface="+mn-ea"/>
                <a:cs typeface="+mn-cs"/>
              </a:rPr>
              <a:t>out of a Hebrew prayer book, which contained the main </a:t>
            </a:r>
          </a:p>
          <a:p>
            <a:pPr rtl="0"/>
            <a:r>
              <a:rPr lang="en-US" sz="1200" i="0" kern="1200" dirty="0" smtClean="0">
                <a:solidFill>
                  <a:schemeClr val="tx1"/>
                </a:solidFill>
                <a:latin typeface="+mn-lt"/>
                <a:ea typeface="+mn-ea"/>
                <a:cs typeface="+mn-cs"/>
              </a:rPr>
              <a:t>Jewish prayer, Shema </a:t>
            </a:r>
            <a:r>
              <a:rPr lang="en-US" sz="1200" i="0" kern="1200" dirty="0" err="1" smtClean="0">
                <a:solidFill>
                  <a:schemeClr val="tx1"/>
                </a:solidFill>
                <a:latin typeface="+mn-lt"/>
                <a:ea typeface="+mn-ea"/>
                <a:cs typeface="+mn-cs"/>
              </a:rPr>
              <a:t>Yisrael</a:t>
            </a:r>
            <a:r>
              <a:rPr lang="en-US" sz="1200" i="0" kern="1200" dirty="0" smtClean="0">
                <a:solidFill>
                  <a:schemeClr val="tx1"/>
                </a:solidFill>
                <a:latin typeface="+mn-lt"/>
                <a:ea typeface="+mn-ea"/>
                <a:cs typeface="+mn-cs"/>
              </a:rPr>
              <a:t> (Hear, O Israel! The Lord </a:t>
            </a:r>
          </a:p>
          <a:p>
            <a:pPr rtl="0"/>
            <a:r>
              <a:rPr lang="en-US" sz="1200" i="0" kern="1200" dirty="0" smtClean="0">
                <a:solidFill>
                  <a:schemeClr val="tx1"/>
                </a:solidFill>
                <a:latin typeface="+mn-lt"/>
                <a:ea typeface="+mn-ea"/>
                <a:cs typeface="+mn-cs"/>
              </a:rPr>
              <a:t>our God is one God. And you shall love the Lord your </a:t>
            </a:r>
          </a:p>
          <a:p>
            <a:pPr rtl="0"/>
            <a:r>
              <a:rPr lang="en-US" sz="1200" i="0" kern="1200" dirty="0" smtClean="0">
                <a:solidFill>
                  <a:schemeClr val="tx1"/>
                </a:solidFill>
                <a:latin typeface="+mn-lt"/>
                <a:ea typeface="+mn-ea"/>
                <a:cs typeface="+mn-cs"/>
              </a:rPr>
              <a:t>God with all your heart and with all your soul and with </a:t>
            </a:r>
          </a:p>
          <a:p>
            <a:pPr rtl="0"/>
            <a:r>
              <a:rPr lang="en-US" sz="1200" i="0" kern="1200" dirty="0" smtClean="0">
                <a:solidFill>
                  <a:schemeClr val="tx1"/>
                </a:solidFill>
                <a:latin typeface="+mn-lt"/>
                <a:ea typeface="+mn-ea"/>
                <a:cs typeface="+mn-cs"/>
              </a:rPr>
              <a:t>all your might.)</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“How should I have interpreted such a coincidence other </a:t>
            </a:r>
          </a:p>
          <a:p>
            <a:pPr rtl="0"/>
            <a:r>
              <a:rPr lang="en-US" sz="1200" i="0" kern="1200" dirty="0" smtClean="0">
                <a:solidFill>
                  <a:schemeClr val="tx1"/>
                </a:solidFill>
                <a:latin typeface="+mn-lt"/>
                <a:ea typeface="+mn-ea"/>
                <a:cs typeface="+mn-cs"/>
              </a:rPr>
              <a:t>than as a challenge to live my thoughts instead of merely </a:t>
            </a:r>
          </a:p>
          <a:p>
            <a:pPr rtl="0"/>
            <a:r>
              <a:rPr lang="en-US" sz="1200" i="0" kern="1200" dirty="0" smtClean="0">
                <a:solidFill>
                  <a:schemeClr val="tx1"/>
                </a:solidFill>
                <a:latin typeface="+mn-lt"/>
                <a:ea typeface="+mn-ea"/>
                <a:cs typeface="+mn-cs"/>
              </a:rPr>
              <a:t>putting them on paper?”</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Later, as Frankl reflected on his ordeal, he wrote in his </a:t>
            </a:r>
          </a:p>
          <a:p>
            <a:pPr rtl="0"/>
            <a:r>
              <a:rPr lang="en-US" sz="1200" i="0" kern="1200" dirty="0" smtClean="0">
                <a:solidFill>
                  <a:schemeClr val="tx1"/>
                </a:solidFill>
                <a:latin typeface="+mn-lt"/>
                <a:ea typeface="+mn-ea"/>
                <a:cs typeface="+mn-cs"/>
              </a:rPr>
              <a:t>book Man’s Search for Meaning, “There is nothing in the </a:t>
            </a:r>
          </a:p>
          <a:p>
            <a:pPr rtl="0"/>
            <a:r>
              <a:rPr lang="en-US" sz="1200" i="0" kern="1200" dirty="0" smtClean="0">
                <a:solidFill>
                  <a:schemeClr val="tx1"/>
                </a:solidFill>
                <a:latin typeface="+mn-lt"/>
                <a:ea typeface="+mn-ea"/>
                <a:cs typeface="+mn-cs"/>
              </a:rPr>
              <a:t>world that would so effectively help one to survive even </a:t>
            </a:r>
          </a:p>
          <a:p>
            <a:pPr rtl="0"/>
            <a:r>
              <a:rPr lang="en-US" sz="1200" i="0" kern="1200" dirty="0" smtClean="0">
                <a:solidFill>
                  <a:schemeClr val="tx1"/>
                </a:solidFill>
                <a:latin typeface="+mn-lt"/>
                <a:ea typeface="+mn-ea"/>
                <a:cs typeface="+mn-cs"/>
              </a:rPr>
              <a:t>the worst conditions, as the knowledge that there is a </a:t>
            </a:r>
          </a:p>
          <a:p>
            <a:pPr rtl="0"/>
            <a:r>
              <a:rPr lang="en-US" sz="1200" i="0" kern="1200" dirty="0" smtClean="0">
                <a:solidFill>
                  <a:schemeClr val="tx1"/>
                </a:solidFill>
                <a:latin typeface="+mn-lt"/>
                <a:ea typeface="+mn-ea"/>
                <a:cs typeface="+mn-cs"/>
              </a:rPr>
              <a:t>meaning in one’s life.… He who has a why to live for can </a:t>
            </a:r>
          </a:p>
          <a:p>
            <a:pPr rtl="0"/>
            <a:r>
              <a:rPr lang="en-US" sz="1200" i="0" kern="1200" dirty="0" smtClean="0">
                <a:solidFill>
                  <a:schemeClr val="tx1"/>
                </a:solidFill>
                <a:latin typeface="+mn-lt"/>
                <a:ea typeface="+mn-ea"/>
                <a:cs typeface="+mn-cs"/>
              </a:rPr>
              <a:t>bear almost any how.”</a:t>
            </a:r>
          </a:p>
          <a:p>
            <a:endParaRPr lang="en-US" dirty="0" smtClean="0"/>
          </a:p>
          <a:p>
            <a:r>
              <a:rPr lang="en-US" dirty="0" smtClean="0"/>
              <a:t>-----</a:t>
            </a:r>
          </a:p>
          <a:p>
            <a:endParaRPr lang="en-US" dirty="0" smtClean="0"/>
          </a:p>
          <a:p>
            <a:pPr marL="228600" indent="-228600">
              <a:buAutoNum type="arabicParenBoth"/>
            </a:pPr>
            <a:r>
              <a:rPr lang="en-US" dirty="0" err="1" smtClean="0"/>
              <a:t>Bullinger</a:t>
            </a:r>
            <a:r>
              <a:rPr lang="en-US" dirty="0" smtClean="0"/>
              <a:t>, E. W. (1986). Figures of Speech in the </a:t>
            </a:r>
          </a:p>
          <a:p>
            <a:pPr marL="0" indent="0">
              <a:buNone/>
            </a:pPr>
            <a:r>
              <a:rPr lang="en-US" dirty="0" smtClean="0"/>
              <a:t>Bible Explained and Illustrated (pp.</a:t>
            </a:r>
            <a:r>
              <a:rPr lang="en-US" baseline="0" dirty="0" smtClean="0"/>
              <a:t> 693, 696). Grand </a:t>
            </a:r>
          </a:p>
          <a:p>
            <a:pPr marL="0" indent="0">
              <a:buNone/>
            </a:pPr>
            <a:r>
              <a:rPr lang="en-US" baseline="0" dirty="0" smtClean="0"/>
              <a:t>Rapids, MI: Baker Book House.</a:t>
            </a:r>
          </a:p>
          <a:p>
            <a:pPr marL="0" indent="0">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 </a:t>
            </a:r>
            <a:r>
              <a:rPr lang="en-US" b="0" i="0" u="none" strike="noStrike" baseline="0" dirty="0" smtClean="0"/>
              <a:t>Leadership Ministries Worldwide. (2004). </a:t>
            </a:r>
            <a:r>
              <a:rPr lang="en-US" b="0" i="1" u="none" strike="noStrike" baseline="0" dirty="0" smtClean="0"/>
              <a:t>Practical </a:t>
            </a:r>
          </a:p>
          <a:p>
            <a:pPr marL="0" marR="0" indent="0" algn="l" defTabSz="914400" rtl="0" eaLnBrk="1" fontAlgn="auto" latinLnBrk="0" hangingPunct="1">
              <a:lnSpc>
                <a:spcPct val="100000"/>
              </a:lnSpc>
              <a:spcBef>
                <a:spcPts val="0"/>
              </a:spcBef>
              <a:spcAft>
                <a:spcPts val="0"/>
              </a:spcAft>
              <a:buClrTx/>
              <a:buSzTx/>
              <a:buFontTx/>
              <a:buNone/>
              <a:tabLst/>
              <a:defRPr/>
            </a:pPr>
            <a:r>
              <a:rPr lang="en-US" b="0" i="1" u="none" strike="noStrike" baseline="0" dirty="0" smtClean="0"/>
              <a:t>Illustrations: Romans</a:t>
            </a:r>
            <a:r>
              <a:rPr lang="en-US" b="0" i="0" u="none" strike="noStrike" baseline="0" dirty="0" smtClean="0"/>
              <a:t> (p. 93). Chattanooga, TN: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u="none" strike="noStrike" baseline="0" dirty="0" smtClean="0"/>
              <a:t>Leadership Ministries Worldwide.</a:t>
            </a:r>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16</a:t>
            </a:fld>
            <a:endParaRPr lang="en-US"/>
          </a:p>
        </p:txBody>
      </p:sp>
    </p:spTree>
    <p:extLst>
      <p:ext uri="{BB962C8B-B14F-4D97-AF65-F5344CB8AC3E}">
        <p14:creationId xmlns:p14="http://schemas.microsoft.com/office/powerpoint/2010/main" val="2361091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8:18</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18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Humanity is not alone in waiting to be redeemed from </a:t>
            </a:r>
          </a:p>
          <a:p>
            <a:r>
              <a:rPr lang="en-US" sz="1200" kern="1200" dirty="0" smtClean="0">
                <a:solidFill>
                  <a:schemeClr val="tx1"/>
                </a:solidFill>
                <a:latin typeface="+mn-lt"/>
                <a:ea typeface="+mn-ea"/>
                <a:cs typeface="+mn-cs"/>
              </a:rPr>
              <a:t>the consequences of sin. All of creation waits, groaning </a:t>
            </a:r>
          </a:p>
          <a:p>
            <a:r>
              <a:rPr lang="en-US" sz="1200" kern="1200" dirty="0" smtClean="0">
                <a:solidFill>
                  <a:schemeClr val="tx1"/>
                </a:solidFill>
                <a:latin typeface="+mn-lt"/>
                <a:ea typeface="+mn-ea"/>
                <a:cs typeface="+mn-cs"/>
              </a:rPr>
              <a:t>in anticipation.</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 </a:t>
            </a:r>
          </a:p>
          <a:p>
            <a:r>
              <a:rPr lang="en-US" b="0" i="1" u="none" strike="noStrike" baseline="0" dirty="0" smtClean="0"/>
              <a:t>Romans</a:t>
            </a:r>
            <a:r>
              <a:rPr lang="en-US" b="0" i="0" u="none" strike="noStrike" baseline="0" dirty="0" smtClean="0"/>
              <a:t> (p. 149).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19</a:t>
            </a:fld>
            <a:endParaRPr lang="en-US"/>
          </a:p>
        </p:txBody>
      </p:sp>
    </p:spTree>
    <p:extLst>
      <p:ext uri="{BB962C8B-B14F-4D97-AF65-F5344CB8AC3E}">
        <p14:creationId xmlns:p14="http://schemas.microsoft.com/office/powerpoint/2010/main" val="1159806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baseline="0" dirty="0" err="1" smtClean="0"/>
              <a:t>ILLUS</a:t>
            </a:r>
            <a:r>
              <a:rPr lang="en-US" b="1" baseline="0" dirty="0" smtClean="0"/>
              <a:t>:</a:t>
            </a:r>
            <a:r>
              <a:rPr lang="en-US" baseline="0" dirty="0" smtClean="0"/>
              <a:t> </a:t>
            </a:r>
            <a:r>
              <a:rPr lang="en-US" sz="1200" kern="1200" dirty="0" smtClean="0">
                <a:solidFill>
                  <a:schemeClr val="tx1"/>
                </a:solidFill>
                <a:latin typeface="+mn-lt"/>
                <a:ea typeface="+mn-ea"/>
                <a:cs typeface="+mn-cs"/>
              </a:rPr>
              <a:t>In 1946 Akio Morita and another man started a </a:t>
            </a:r>
          </a:p>
          <a:p>
            <a:pPr rtl="0"/>
            <a:r>
              <a:rPr lang="en-US" sz="1200" kern="1200" dirty="0" smtClean="0">
                <a:solidFill>
                  <a:schemeClr val="tx1"/>
                </a:solidFill>
                <a:latin typeface="+mn-lt"/>
                <a:ea typeface="+mn-ea"/>
                <a:cs typeface="+mn-cs"/>
              </a:rPr>
              <a:t>new company called Tokyo Telecommunications </a:t>
            </a:r>
          </a:p>
          <a:p>
            <a:pPr rtl="0"/>
            <a:r>
              <a:rPr lang="en-US" sz="1200" kern="1200" dirty="0" smtClean="0">
                <a:solidFill>
                  <a:schemeClr val="tx1"/>
                </a:solidFill>
                <a:latin typeface="+mn-lt"/>
                <a:ea typeface="+mn-ea"/>
                <a:cs typeface="+mn-cs"/>
              </a:rPr>
              <a:t>Engineering in a bombed-out department store in </a:t>
            </a:r>
          </a:p>
          <a:p>
            <a:pPr rtl="0"/>
            <a:r>
              <a:rPr lang="en-US" sz="1200" kern="1200" dirty="0" smtClean="0">
                <a:solidFill>
                  <a:schemeClr val="tx1"/>
                </a:solidFill>
                <a:latin typeface="+mn-lt"/>
                <a:ea typeface="+mn-ea"/>
                <a:cs typeface="+mn-cs"/>
              </a:rPr>
              <a:t>Tokyo, says writer Kevin </a:t>
            </a:r>
            <a:r>
              <a:rPr lang="en-US" sz="1200" kern="1200" dirty="0" err="1" smtClean="0">
                <a:solidFill>
                  <a:schemeClr val="tx1"/>
                </a:solidFill>
                <a:latin typeface="+mn-lt"/>
                <a:ea typeface="+mn-ea"/>
                <a:cs typeface="+mn-cs"/>
              </a:rPr>
              <a:t>Maney</a:t>
            </a:r>
            <a:r>
              <a:rPr lang="en-US" sz="1200" kern="1200" dirty="0" smtClean="0">
                <a:solidFill>
                  <a:schemeClr val="tx1"/>
                </a:solidFill>
                <a:latin typeface="+mn-lt"/>
                <a:ea typeface="+mn-ea"/>
                <a:cs typeface="+mn-cs"/>
              </a:rPr>
              <a:t>.</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1955 Mr. Morita’s company made the world’s first </a:t>
            </a:r>
          </a:p>
          <a:p>
            <a:pPr rtl="0"/>
            <a:r>
              <a:rPr lang="en-US" sz="1200" kern="1200" dirty="0" smtClean="0">
                <a:solidFill>
                  <a:schemeClr val="tx1"/>
                </a:solidFill>
                <a:latin typeface="+mn-lt"/>
                <a:ea typeface="+mn-ea"/>
                <a:cs typeface="+mn-cs"/>
              </a:rPr>
              <a:t>portable transistor radio. An American company, </a:t>
            </a:r>
            <a:r>
              <a:rPr lang="en-US" sz="1200" kern="1200" dirty="0" err="1" smtClean="0">
                <a:solidFill>
                  <a:schemeClr val="tx1"/>
                </a:solidFill>
                <a:latin typeface="+mn-lt"/>
                <a:ea typeface="+mn-ea"/>
                <a:cs typeface="+mn-cs"/>
              </a:rPr>
              <a:t>Bulova</a:t>
            </a:r>
            <a:r>
              <a:rPr lang="en-US" sz="1200" kern="1200" dirty="0" smtClean="0">
                <a:solidFill>
                  <a:schemeClr val="tx1"/>
                </a:solidFill>
                <a:latin typeface="+mn-lt"/>
                <a:ea typeface="+mn-ea"/>
                <a:cs typeface="+mn-cs"/>
              </a:rPr>
              <a:t>, </a:t>
            </a:r>
          </a:p>
          <a:p>
            <a:pPr rtl="0"/>
            <a:r>
              <a:rPr lang="en-US" sz="1200" kern="1200" dirty="0" smtClean="0">
                <a:solidFill>
                  <a:schemeClr val="tx1"/>
                </a:solidFill>
                <a:latin typeface="+mn-lt"/>
                <a:ea typeface="+mn-ea"/>
                <a:cs typeface="+mn-cs"/>
              </a:rPr>
              <a:t>offered to buy the radios at a handsome profit, but the </a:t>
            </a:r>
          </a:p>
          <a:p>
            <a:pPr rtl="0"/>
            <a:r>
              <a:rPr lang="en-US" sz="1200" kern="1200" dirty="0" smtClean="0">
                <a:solidFill>
                  <a:schemeClr val="tx1"/>
                </a:solidFill>
                <a:latin typeface="+mn-lt"/>
                <a:ea typeface="+mn-ea"/>
                <a:cs typeface="+mn-cs"/>
              </a:rPr>
              <a:t>deal troubled Mr. Morita.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Under the deal </a:t>
            </a:r>
            <a:r>
              <a:rPr lang="en-US" sz="1200" kern="1200" dirty="0" err="1" smtClean="0">
                <a:solidFill>
                  <a:schemeClr val="tx1"/>
                </a:solidFill>
                <a:latin typeface="+mn-lt"/>
                <a:ea typeface="+mn-ea"/>
                <a:cs typeface="+mn-cs"/>
              </a:rPr>
              <a:t>Bulova</a:t>
            </a:r>
            <a:r>
              <a:rPr lang="en-US" sz="1200" kern="1200" dirty="0" smtClean="0">
                <a:solidFill>
                  <a:schemeClr val="tx1"/>
                </a:solidFill>
                <a:latin typeface="+mn-lt"/>
                <a:ea typeface="+mn-ea"/>
                <a:cs typeface="+mn-cs"/>
              </a:rPr>
              <a:t> would sell the radios under their </a:t>
            </a:r>
          </a:p>
          <a:p>
            <a:pPr rtl="0"/>
            <a:r>
              <a:rPr lang="en-US" sz="1200" kern="1200" dirty="0" smtClean="0">
                <a:solidFill>
                  <a:schemeClr val="tx1"/>
                </a:solidFill>
                <a:latin typeface="+mn-lt"/>
                <a:ea typeface="+mn-ea"/>
                <a:cs typeface="+mn-cs"/>
              </a:rPr>
              <a:t>own name.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Morita wanted to establish his own company’s brand </a:t>
            </a:r>
          </a:p>
          <a:p>
            <a:pPr rtl="0"/>
            <a:r>
              <a:rPr lang="en-US" sz="1200" kern="1200" dirty="0" smtClean="0">
                <a:solidFill>
                  <a:schemeClr val="tx1"/>
                </a:solidFill>
                <a:latin typeface="+mn-lt"/>
                <a:ea typeface="+mn-ea"/>
                <a:cs typeface="+mn-cs"/>
              </a:rPr>
              <a:t>name. So even though the deal would have brought his </a:t>
            </a:r>
          </a:p>
          <a:p>
            <a:pPr rtl="0"/>
            <a:r>
              <a:rPr lang="en-US" sz="1200" kern="1200" dirty="0" smtClean="0">
                <a:solidFill>
                  <a:schemeClr val="tx1"/>
                </a:solidFill>
                <a:latin typeface="+mn-lt"/>
                <a:ea typeface="+mn-ea"/>
                <a:cs typeface="+mn-cs"/>
              </a:rPr>
              <a:t>struggling company a much needed infusion of cash, </a:t>
            </a:r>
          </a:p>
          <a:p>
            <a:pPr rtl="0"/>
            <a:r>
              <a:rPr lang="en-US" sz="1200" kern="1200" dirty="0" smtClean="0">
                <a:solidFill>
                  <a:schemeClr val="tx1"/>
                </a:solidFill>
                <a:latin typeface="+mn-lt"/>
                <a:ea typeface="+mn-ea"/>
                <a:cs typeface="+mn-cs"/>
              </a:rPr>
              <a:t>Morita decided against the deal, telling the executives at </a:t>
            </a:r>
          </a:p>
          <a:p>
            <a:pPr rtl="0"/>
            <a:r>
              <a:rPr lang="en-US" sz="1200" kern="1200" dirty="0" err="1" smtClean="0">
                <a:solidFill>
                  <a:schemeClr val="tx1"/>
                </a:solidFill>
                <a:latin typeface="+mn-lt"/>
                <a:ea typeface="+mn-ea"/>
                <a:cs typeface="+mn-cs"/>
              </a:rPr>
              <a:t>Bulova</a:t>
            </a:r>
            <a:r>
              <a:rPr lang="en-US" sz="1200" kern="1200" dirty="0" smtClean="0">
                <a:solidFill>
                  <a:schemeClr val="tx1"/>
                </a:solidFill>
                <a:latin typeface="+mn-lt"/>
                <a:ea typeface="+mn-ea"/>
                <a:cs typeface="+mn-cs"/>
              </a:rPr>
              <a:t>, “I am now taking the first step for the next fifty </a:t>
            </a:r>
          </a:p>
          <a:p>
            <a:pPr rtl="0"/>
            <a:r>
              <a:rPr lang="en-US" sz="1200" kern="1200" dirty="0" smtClean="0">
                <a:solidFill>
                  <a:schemeClr val="tx1"/>
                </a:solidFill>
                <a:latin typeface="+mn-lt"/>
                <a:ea typeface="+mn-ea"/>
                <a:cs typeface="+mn-cs"/>
              </a:rPr>
              <a:t>years of my company.”</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Morita’s company went on to become one of the greatest</a:t>
            </a:r>
          </a:p>
          <a:p>
            <a:pPr rtl="0"/>
            <a:r>
              <a:rPr lang="en-US" sz="1200" kern="1200" dirty="0" smtClean="0">
                <a:solidFill>
                  <a:schemeClr val="tx1"/>
                </a:solidFill>
                <a:latin typeface="+mn-lt"/>
                <a:ea typeface="+mn-ea"/>
                <a:cs typeface="+mn-cs"/>
              </a:rPr>
              <a:t> success stories in business. Besides the transistor radio, </a:t>
            </a:r>
          </a:p>
          <a:p>
            <a:pPr rtl="0"/>
            <a:r>
              <a:rPr lang="en-US" sz="1200" kern="1200" dirty="0" smtClean="0">
                <a:solidFill>
                  <a:schemeClr val="tx1"/>
                </a:solidFill>
                <a:latin typeface="+mn-lt"/>
                <a:ea typeface="+mn-ea"/>
                <a:cs typeface="+mn-cs"/>
              </a:rPr>
              <a:t>they built the first VCRs and the first compact disc </a:t>
            </a:r>
          </a:p>
          <a:p>
            <a:pPr rtl="0"/>
            <a:r>
              <a:rPr lang="en-US" sz="1200" kern="1200" dirty="0" smtClean="0">
                <a:solidFill>
                  <a:schemeClr val="tx1"/>
                </a:solidFill>
                <a:latin typeface="+mn-lt"/>
                <a:ea typeface="+mn-ea"/>
                <a:cs typeface="+mn-cs"/>
              </a:rPr>
              <a:t>players.</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Incidentally, by the time he turned down the deal with </a:t>
            </a:r>
          </a:p>
          <a:p>
            <a:pPr rtl="0"/>
            <a:r>
              <a:rPr lang="en-US" sz="1200" kern="1200" dirty="0" err="1" smtClean="0">
                <a:solidFill>
                  <a:schemeClr val="tx1"/>
                </a:solidFill>
                <a:latin typeface="+mn-lt"/>
                <a:ea typeface="+mn-ea"/>
                <a:cs typeface="+mn-cs"/>
              </a:rPr>
              <a:t>Bulova</a:t>
            </a:r>
            <a:r>
              <a:rPr lang="en-US" sz="1200" kern="1200" dirty="0" smtClean="0">
                <a:solidFill>
                  <a:schemeClr val="tx1"/>
                </a:solidFill>
                <a:latin typeface="+mn-lt"/>
                <a:ea typeface="+mn-ea"/>
                <a:cs typeface="+mn-cs"/>
              </a:rPr>
              <a:t>, Morita had already changed the name of his </a:t>
            </a:r>
          </a:p>
          <a:p>
            <a:pPr rtl="0"/>
            <a:r>
              <a:rPr lang="en-US" sz="1200" kern="1200" dirty="0" smtClean="0">
                <a:solidFill>
                  <a:schemeClr val="tx1"/>
                </a:solidFill>
                <a:latin typeface="+mn-lt"/>
                <a:ea typeface="+mn-ea"/>
                <a:cs typeface="+mn-cs"/>
              </a:rPr>
              <a:t>company—to Sony.</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In business the choice is often between present and </a:t>
            </a:r>
          </a:p>
          <a:p>
            <a:pPr rtl="0"/>
            <a:r>
              <a:rPr lang="en-US" sz="1200" kern="1200" dirty="0" smtClean="0">
                <a:solidFill>
                  <a:schemeClr val="tx1"/>
                </a:solidFill>
                <a:latin typeface="+mn-lt"/>
                <a:ea typeface="+mn-ea"/>
                <a:cs typeface="+mn-cs"/>
              </a:rPr>
              <a:t>future rewards—with the biggest rewards coming in the </a:t>
            </a:r>
          </a:p>
          <a:p>
            <a:pPr rtl="0"/>
            <a:r>
              <a:rPr lang="en-US" sz="1200" kern="1200" dirty="0" smtClean="0">
                <a:solidFill>
                  <a:schemeClr val="tx1"/>
                </a:solidFill>
                <a:latin typeface="+mn-lt"/>
                <a:ea typeface="+mn-ea"/>
                <a:cs typeface="+mn-cs"/>
              </a:rPr>
              <a:t>years ahead.</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To enter the kingdom of God, we must forsake the </a:t>
            </a:r>
          </a:p>
          <a:p>
            <a:pPr rtl="0"/>
            <a:r>
              <a:rPr lang="en-US" sz="1200" kern="1200" dirty="0" smtClean="0">
                <a:solidFill>
                  <a:schemeClr val="tx1"/>
                </a:solidFill>
                <a:latin typeface="+mn-lt"/>
                <a:ea typeface="+mn-ea"/>
                <a:cs typeface="+mn-cs"/>
              </a:rPr>
              <a:t>enticing but small rewards this life offers to gain the </a:t>
            </a:r>
          </a:p>
          <a:p>
            <a:pPr rtl="0"/>
            <a:r>
              <a:rPr lang="en-US" sz="1200" kern="1200" dirty="0" smtClean="0">
                <a:solidFill>
                  <a:schemeClr val="tx1"/>
                </a:solidFill>
                <a:latin typeface="+mn-lt"/>
                <a:ea typeface="+mn-ea"/>
                <a:cs typeface="+mn-cs"/>
              </a:rPr>
              <a:t>reward of life eternal.</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(pp. 459–460). Grand </a:t>
            </a:r>
          </a:p>
          <a:p>
            <a:r>
              <a:rPr lang="en-US" b="0" i="0" u="none" strike="noStrike" baseline="0" dirty="0" smtClean="0"/>
              <a:t>Rapids, MI: Baker Books.</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a:t>
            </a:fld>
            <a:endParaRPr lang="en-US"/>
          </a:p>
        </p:txBody>
      </p:sp>
    </p:spTree>
    <p:extLst>
      <p:ext uri="{BB962C8B-B14F-4D97-AF65-F5344CB8AC3E}">
        <p14:creationId xmlns:p14="http://schemas.microsoft.com/office/powerpoint/2010/main" val="2787327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James M. </a:t>
            </a:r>
            <a:r>
              <a:rPr lang="en-US" dirty="0" err="1" smtClean="0"/>
              <a:t>Boice</a:t>
            </a:r>
            <a:r>
              <a:rPr lang="en-US" dirty="0" smtClean="0"/>
              <a:t> says:</a:t>
            </a:r>
          </a:p>
          <a:p>
            <a:endParaRPr lang="en-US" dirty="0" smtClean="0"/>
          </a:p>
          <a:p>
            <a:pPr rtl="0"/>
            <a:r>
              <a:rPr lang="en-US" sz="1200" i="0" dirty="0" smtClean="0"/>
              <a:t>“The new element at this point is ‘the creation’ or, as we </a:t>
            </a:r>
          </a:p>
          <a:p>
            <a:pPr rtl="0"/>
            <a:r>
              <a:rPr lang="en-US" sz="1200" i="0" dirty="0" smtClean="0"/>
              <a:t>would probably say today, ‘the cosmos.’ </a:t>
            </a:r>
          </a:p>
          <a:p>
            <a:pPr rtl="0"/>
            <a:endParaRPr lang="en-US" sz="1200" i="0" dirty="0" smtClean="0"/>
          </a:p>
          <a:p>
            <a:pPr rtl="0"/>
            <a:r>
              <a:rPr lang="en-US" sz="1200" i="0" dirty="0" smtClean="0"/>
              <a:t>“It is important to get this reference straight, for the word </a:t>
            </a:r>
          </a:p>
          <a:p>
            <a:pPr rtl="0"/>
            <a:r>
              <a:rPr lang="en-US" sz="1200" i="0" dirty="0" smtClean="0"/>
              <a:t>creation can obviously refer to every and all things God </a:t>
            </a:r>
          </a:p>
          <a:p>
            <a:pPr rtl="0"/>
            <a:r>
              <a:rPr lang="en-US" sz="1200" i="0" dirty="0" smtClean="0"/>
              <a:t>has made: man, the angels, demons, the physical </a:t>
            </a:r>
          </a:p>
          <a:p>
            <a:pPr rtl="0"/>
            <a:r>
              <a:rPr lang="en-US" sz="1200" i="0" dirty="0" smtClean="0"/>
              <a:t>universe, animals, whatever. </a:t>
            </a:r>
          </a:p>
          <a:p>
            <a:pPr rtl="0"/>
            <a:endParaRPr lang="en-US" sz="1200" i="0" dirty="0" smtClean="0"/>
          </a:p>
          <a:p>
            <a:pPr rtl="0"/>
            <a:r>
              <a:rPr lang="en-US" sz="1200" i="0" dirty="0" smtClean="0"/>
              <a:t>“But is that its meaning here? A little thought will show </a:t>
            </a:r>
          </a:p>
          <a:p>
            <a:pPr rtl="0"/>
            <a:r>
              <a:rPr lang="en-US" sz="1200" i="0" dirty="0" smtClean="0"/>
              <a:t>that in these verses creation must have a restricted </a:t>
            </a:r>
          </a:p>
          <a:p>
            <a:pPr rtl="0"/>
            <a:r>
              <a:rPr lang="en-US" sz="1200" i="0" dirty="0" smtClean="0"/>
              <a:t>meaning.</a:t>
            </a:r>
          </a:p>
          <a:p>
            <a:pPr rtl="0"/>
            <a:endParaRPr lang="en-US" sz="1200" i="0" dirty="0" smtClean="0"/>
          </a:p>
          <a:p>
            <a:pPr rtl="0"/>
            <a:r>
              <a:rPr lang="en-US" sz="1200" i="0" dirty="0" smtClean="0"/>
              <a:t>“John Murray does the best job of anyone in analyzing </a:t>
            </a:r>
          </a:p>
          <a:p>
            <a:pPr rtl="0"/>
            <a:r>
              <a:rPr lang="en-US" sz="1200" i="0" dirty="0" smtClean="0"/>
              <a:t>this, for he shows in his commentary that verses 20–23 </a:t>
            </a:r>
          </a:p>
          <a:p>
            <a:pPr rtl="0"/>
            <a:r>
              <a:rPr lang="en-US" sz="1200" i="0" dirty="0" smtClean="0"/>
              <a:t>clearly delimit the term. </a:t>
            </a:r>
          </a:p>
          <a:p>
            <a:pPr rtl="0"/>
            <a:endParaRPr lang="en-US" sz="1200" i="0" dirty="0" smtClean="0"/>
          </a:p>
          <a:p>
            <a:pPr rtl="0"/>
            <a:r>
              <a:rPr lang="en-US" sz="1200" i="0" dirty="0" smtClean="0"/>
              <a:t>“’Angels are not included because they were not subjected </a:t>
            </a:r>
          </a:p>
          <a:p>
            <a:pPr rtl="0"/>
            <a:r>
              <a:rPr lang="en-US" sz="1200" i="0" dirty="0" smtClean="0"/>
              <a:t>to vanity and to the bondage of corruption. </a:t>
            </a:r>
          </a:p>
          <a:p>
            <a:pPr rtl="0"/>
            <a:endParaRPr lang="en-US" sz="1200" i="0" dirty="0" smtClean="0"/>
          </a:p>
          <a:p>
            <a:pPr rtl="0"/>
            <a:r>
              <a:rPr lang="en-US" sz="1200" i="0" dirty="0" smtClean="0"/>
              <a:t>“Satan and the demons are not included because they </a:t>
            </a:r>
          </a:p>
          <a:p>
            <a:pPr rtl="0"/>
            <a:r>
              <a:rPr lang="en-US" sz="1200" i="0" dirty="0" smtClean="0"/>
              <a:t>cannot be regarded as longing for the manifestation of </a:t>
            </a:r>
          </a:p>
          <a:p>
            <a:pPr rtl="0"/>
            <a:r>
              <a:rPr lang="en-US" sz="1200" i="0" dirty="0" smtClean="0"/>
              <a:t>the sons of God and they will not share in the liberty of </a:t>
            </a:r>
          </a:p>
          <a:p>
            <a:pPr rtl="0"/>
            <a:r>
              <a:rPr lang="en-US" sz="1200" i="0" dirty="0" smtClean="0"/>
              <a:t>the glory of the children of God. </a:t>
            </a:r>
          </a:p>
          <a:p>
            <a:pPr rtl="0"/>
            <a:endParaRPr lang="en-US" sz="1200" i="0" dirty="0" smtClean="0"/>
          </a:p>
          <a:p>
            <a:pPr rtl="0"/>
            <a:r>
              <a:rPr lang="en-US" sz="1200" i="0" dirty="0" smtClean="0"/>
              <a:t>“The children of God themselves are not included because </a:t>
            </a:r>
          </a:p>
          <a:p>
            <a:pPr rtl="0"/>
            <a:r>
              <a:rPr lang="en-US" sz="1200" i="0" dirty="0" smtClean="0"/>
              <a:t>they are distinguished from the creation.… </a:t>
            </a:r>
          </a:p>
          <a:p>
            <a:pPr rtl="0"/>
            <a:endParaRPr lang="en-US" sz="1200" i="0" dirty="0" smtClean="0"/>
          </a:p>
          <a:p>
            <a:pPr rtl="0"/>
            <a:r>
              <a:rPr lang="en-US" sz="1200" i="0" dirty="0" smtClean="0"/>
              <a:t>“The unbelieving of mankind cannot be included because </a:t>
            </a:r>
          </a:p>
          <a:p>
            <a:pPr rtl="0"/>
            <a:r>
              <a:rPr lang="en-US" sz="1200" i="0" dirty="0" smtClean="0"/>
              <a:t>the earnest expectation does not characterize them.’ </a:t>
            </a:r>
          </a:p>
          <a:p>
            <a:pPr rtl="0"/>
            <a:endParaRPr lang="en-US" sz="1200" i="0" dirty="0" smtClean="0"/>
          </a:p>
          <a:p>
            <a:pPr rtl="0"/>
            <a:r>
              <a:rPr lang="en-US" sz="1200" i="0" dirty="0" smtClean="0"/>
              <a:t>In other words, ‘all of rational creation is excluded by the </a:t>
            </a:r>
          </a:p>
          <a:p>
            <a:pPr rtl="0"/>
            <a:r>
              <a:rPr lang="en-US" sz="1200" i="0" dirty="0" smtClean="0"/>
              <a:t>terms of verses 20–23.’ The only thing that is left is the </a:t>
            </a:r>
          </a:p>
          <a:p>
            <a:pPr rtl="0"/>
            <a:r>
              <a:rPr lang="en-US" sz="1200" i="0" dirty="0" smtClean="0"/>
              <a:t>‘non-rational creation, animate and inanimate.’</a:t>
            </a:r>
          </a:p>
          <a:p>
            <a:pPr rtl="0"/>
            <a:endParaRPr lang="en-US" sz="1200" i="0" dirty="0" smtClean="0"/>
          </a:p>
          <a:p>
            <a:pPr rtl="0"/>
            <a:r>
              <a:rPr lang="en-US" sz="1200" i="0" kern="1200" dirty="0" smtClean="0">
                <a:solidFill>
                  <a:schemeClr val="tx1"/>
                </a:solidFill>
                <a:latin typeface="+mn-lt"/>
                <a:ea typeface="+mn-ea"/>
                <a:cs typeface="+mn-cs"/>
              </a:rPr>
              <a:t>“And that is just it! Paul is talking about the physical </a:t>
            </a:r>
          </a:p>
          <a:p>
            <a:pPr rtl="0"/>
            <a:r>
              <a:rPr lang="en-US" sz="1200" i="0" kern="1200" dirty="0" smtClean="0">
                <a:solidFill>
                  <a:schemeClr val="tx1"/>
                </a:solidFill>
                <a:latin typeface="+mn-lt"/>
                <a:ea typeface="+mn-ea"/>
                <a:cs typeface="+mn-cs"/>
              </a:rPr>
              <a:t>world of matter, plants, and animals. His argument is </a:t>
            </a:r>
          </a:p>
          <a:p>
            <a:pPr rtl="0"/>
            <a:r>
              <a:rPr lang="en-US" sz="1200" i="0" kern="1200" dirty="0" smtClean="0">
                <a:solidFill>
                  <a:schemeClr val="tx1"/>
                </a:solidFill>
                <a:latin typeface="+mn-lt"/>
                <a:ea typeface="+mn-ea"/>
                <a:cs typeface="+mn-cs"/>
              </a:rPr>
              <a:t>that nature is in a presently imperfect state, but that it </a:t>
            </a:r>
          </a:p>
          <a:p>
            <a:pPr rtl="0"/>
            <a:r>
              <a:rPr lang="en-US" sz="1200" i="0" kern="1200" dirty="0" smtClean="0">
                <a:solidFill>
                  <a:schemeClr val="tx1"/>
                </a:solidFill>
                <a:latin typeface="+mn-lt"/>
                <a:ea typeface="+mn-ea"/>
                <a:cs typeface="+mn-cs"/>
              </a:rPr>
              <a:t>is longing for the day of liberation.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“Paul is personifying nature, of course, but he does not </a:t>
            </a:r>
          </a:p>
          <a:p>
            <a:pPr rtl="0"/>
            <a:r>
              <a:rPr lang="en-US" sz="1200" i="0" kern="1200" dirty="0" smtClean="0">
                <a:solidFill>
                  <a:schemeClr val="tx1"/>
                </a:solidFill>
                <a:latin typeface="+mn-lt"/>
                <a:ea typeface="+mn-ea"/>
                <a:cs typeface="+mn-cs"/>
              </a:rPr>
              <a:t>mean that inanimate nature has personal feelings that </a:t>
            </a:r>
          </a:p>
          <a:p>
            <a:pPr rtl="0"/>
            <a:r>
              <a:rPr lang="en-US" sz="1200" i="0" kern="1200" dirty="0" smtClean="0">
                <a:solidFill>
                  <a:schemeClr val="tx1"/>
                </a:solidFill>
                <a:latin typeface="+mn-lt"/>
                <a:ea typeface="+mn-ea"/>
                <a:cs typeface="+mn-cs"/>
              </a:rPr>
              <a:t>correspond to ours. He means only that nature is not </a:t>
            </a:r>
          </a:p>
          <a:p>
            <a:pPr rtl="0"/>
            <a:r>
              <a:rPr lang="en-US" sz="1200" i="0" kern="1200" dirty="0" smtClean="0">
                <a:solidFill>
                  <a:schemeClr val="tx1"/>
                </a:solidFill>
                <a:latin typeface="+mn-lt"/>
                <a:ea typeface="+mn-ea"/>
                <a:cs typeface="+mn-cs"/>
              </a:rPr>
              <a:t>yet all that God has predestined it to be.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is waiting for its true fulfillment. But if nature is </a:t>
            </a:r>
          </a:p>
          <a:p>
            <a:pPr rtl="0"/>
            <a:r>
              <a:rPr lang="en-US" sz="1200" i="0" kern="1200" dirty="0" smtClean="0">
                <a:solidFill>
                  <a:schemeClr val="tx1"/>
                </a:solidFill>
                <a:latin typeface="+mn-lt"/>
                <a:ea typeface="+mn-ea"/>
                <a:cs typeface="+mn-cs"/>
              </a:rPr>
              <a:t>waiting, we should be willing to wait in hope, too, </a:t>
            </a:r>
          </a:p>
          <a:p>
            <a:pPr rtl="0"/>
            <a:r>
              <a:rPr lang="en-US" sz="1200" i="0" kern="1200" dirty="0" smtClean="0">
                <a:solidFill>
                  <a:schemeClr val="tx1"/>
                </a:solidFill>
                <a:latin typeface="+mn-lt"/>
                <a:ea typeface="+mn-ea"/>
                <a:cs typeface="+mn-cs"/>
              </a:rPr>
              <a:t>knowing that a glorious outcome is certain.”</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870–871).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20</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ktisis</a:t>
            </a:r>
            <a:r>
              <a:rPr lang="en-US" dirty="0" smtClean="0"/>
              <a:t> means </a:t>
            </a:r>
            <a:r>
              <a:rPr lang="en-US" sz="1200" b="0" i="0" dirty="0" smtClean="0"/>
              <a:t>the result of a creative act; </a:t>
            </a:r>
          </a:p>
          <a:p>
            <a:r>
              <a:rPr lang="en-US" sz="1200" b="0" i="0" dirty="0" smtClean="0"/>
              <a:t>in other words, that which is created.</a:t>
            </a:r>
          </a:p>
          <a:p>
            <a:endParaRPr lang="en-US" sz="1200" b="0" i="0" dirty="0" smtClean="0"/>
          </a:p>
          <a:p>
            <a:r>
              <a:rPr lang="en-US" sz="1200" b="0" i="0" dirty="0" err="1" smtClean="0"/>
              <a:t>Ktisis</a:t>
            </a:r>
            <a:r>
              <a:rPr lang="en-US" sz="1200" b="0" i="0" dirty="0" smtClean="0"/>
              <a:t> appears in this verse 19, in verse</a:t>
            </a:r>
            <a:r>
              <a:rPr lang="en-US" sz="1200" b="0" i="0" baseline="0" dirty="0" smtClean="0"/>
              <a:t> 20, in verse 21, </a:t>
            </a:r>
          </a:p>
          <a:p>
            <a:r>
              <a:rPr lang="en-US" sz="1200" b="0" i="0" baseline="0" dirty="0" smtClean="0"/>
              <a:t>and in verse 22, and it is also alluded to in verse 23.</a:t>
            </a:r>
            <a:r>
              <a:rPr lang="en-US" sz="1200" b="0" i="0" dirty="0" smtClean="0"/>
              <a:t> </a:t>
            </a:r>
          </a:p>
          <a:p>
            <a:endParaRPr lang="en-US" sz="1200" b="0" i="0" dirty="0" smtClean="0"/>
          </a:p>
          <a:p>
            <a:r>
              <a:rPr lang="en-US" sz="1200" b="0" i="0" dirty="0" smtClean="0"/>
              <a:t>As we’ll see as we go along, Paul is here talking about </a:t>
            </a:r>
          </a:p>
          <a:p>
            <a:r>
              <a:rPr lang="en-US" sz="1200" b="0" i="0" dirty="0" smtClean="0"/>
              <a:t>the entirety of all creation.</a:t>
            </a:r>
          </a:p>
          <a:p>
            <a:endParaRPr lang="en-US" sz="1200" b="0" i="0" dirty="0" smtClean="0"/>
          </a:p>
          <a:p>
            <a:r>
              <a:rPr lang="en-US" sz="1200" b="0" i="0" dirty="0" smtClean="0"/>
              <a:t>It’s also used in this fashion in:</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21</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Apekdechomai</a:t>
            </a:r>
            <a:r>
              <a:rPr lang="en-US" dirty="0" smtClean="0"/>
              <a:t> means “to eagerly await”.</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24</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Apokaradokia</a:t>
            </a:r>
            <a:r>
              <a:rPr lang="en-US" baseline="0" dirty="0" smtClean="0"/>
              <a:t> means eager expectation.</a:t>
            </a:r>
          </a:p>
          <a:p>
            <a:endParaRPr lang="en-US" dirty="0" smtClean="0"/>
          </a:p>
          <a:p>
            <a:r>
              <a:rPr lang="en-US" dirty="0" smtClean="0"/>
              <a:t>This word is used in only one other place in the New </a:t>
            </a:r>
          </a:p>
          <a:p>
            <a:r>
              <a:rPr lang="en-US" dirty="0" smtClean="0"/>
              <a:t>Testament, in: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27</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28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“eager” overlap</a:t>
            </a:r>
            <a:r>
              <a:rPr lang="en-US" baseline="0" dirty="0" smtClean="0"/>
              <a:t> here. The concept of “eager”</a:t>
            </a:r>
          </a:p>
          <a:p>
            <a:r>
              <a:rPr lang="en-US" baseline="0" dirty="0" smtClean="0"/>
              <a:t>occurs twice in the Greek, but is only translated once</a:t>
            </a:r>
          </a:p>
          <a:p>
            <a:r>
              <a:rPr lang="en-US" baseline="0" dirty="0" smtClean="0"/>
              <a:t>in our English versions.</a:t>
            </a:r>
          </a:p>
          <a:p>
            <a:endParaRPr lang="en-US" baseline="0" dirty="0" smtClean="0"/>
          </a:p>
          <a:p>
            <a:r>
              <a:rPr lang="en-US" baseline="0" dirty="0" smtClean="0"/>
              <a:t>Thus, “eager” seems worthy of double emphasis here.</a:t>
            </a:r>
          </a:p>
          <a:p>
            <a:endParaRPr lang="en-US" baseline="0" dirty="0" smtClean="0"/>
          </a:p>
          <a:p>
            <a:r>
              <a:rPr lang="en-US" baseline="0" dirty="0" smtClean="0"/>
              <a:t>We might thus translate this verse as:</a:t>
            </a:r>
            <a:endParaRPr lang="en-US"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29</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a:t>
            </a:fld>
            <a:endParaRPr lang="en-US"/>
          </a:p>
        </p:txBody>
      </p:sp>
    </p:spTree>
    <p:extLst>
      <p:ext uri="{BB962C8B-B14F-4D97-AF65-F5344CB8AC3E}">
        <p14:creationId xmlns:p14="http://schemas.microsoft.com/office/powerpoint/2010/main" val="3785307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30</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Apokalypsis</a:t>
            </a:r>
            <a:r>
              <a:rPr lang="en-US" dirty="0" smtClean="0"/>
              <a:t> means </a:t>
            </a:r>
            <a:r>
              <a:rPr lang="en-US" b="0" i="0" dirty="0" smtClean="0"/>
              <a:t>the </a:t>
            </a:r>
            <a:r>
              <a:rPr lang="en-US" sz="1200" b="0" i="0" dirty="0" smtClean="0"/>
              <a:t>making of something fully known; </a:t>
            </a:r>
          </a:p>
          <a:p>
            <a:r>
              <a:rPr lang="en-US" sz="1200" b="0" i="0" dirty="0" smtClean="0"/>
              <a:t>that is, revelation, or disclosure.</a:t>
            </a:r>
          </a:p>
          <a:p>
            <a:endParaRPr lang="en-US" sz="1200" b="0" i="0" dirty="0" smtClean="0"/>
          </a:p>
          <a:p>
            <a:r>
              <a:rPr lang="en-US" sz="1200" b="0" i="0" dirty="0" smtClean="0"/>
              <a:t>Here in Romans 8:19, it refers specifically to </a:t>
            </a:r>
            <a:r>
              <a:rPr lang="en-US" sz="1200" dirty="0" smtClean="0"/>
              <a:t>the </a:t>
            </a:r>
          </a:p>
          <a:p>
            <a:r>
              <a:rPr lang="en-US" sz="1200" dirty="0" smtClean="0"/>
              <a:t>disclosure of secrets belonging to the last days.</a:t>
            </a:r>
          </a:p>
          <a:p>
            <a:endParaRPr lang="en-US" sz="1200" b="0" i="0" dirty="0" smtClean="0"/>
          </a:p>
          <a:p>
            <a:r>
              <a:rPr lang="en-US" sz="1200" b="0" i="0" dirty="0" smtClean="0"/>
              <a:t>It’s used in the same way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31</a:t>
            </a:fld>
            <a:endParaRPr lang="en-US"/>
          </a:p>
        </p:txBody>
      </p:sp>
    </p:spTree>
    <p:extLst>
      <p:ext uri="{BB962C8B-B14F-4D97-AF65-F5344CB8AC3E}">
        <p14:creationId xmlns:p14="http://schemas.microsoft.com/office/powerpoint/2010/main" val="17276998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baseline="0" dirty="0" err="1" smtClean="0"/>
              <a:t>ILLUS</a:t>
            </a:r>
            <a:r>
              <a:rPr lang="en-US" b="1" baseline="0" dirty="0" smtClean="0"/>
              <a:t>:</a:t>
            </a:r>
            <a:r>
              <a:rPr lang="en-US" baseline="0" dirty="0" smtClean="0"/>
              <a:t> </a:t>
            </a:r>
            <a:r>
              <a:rPr lang="en-US" sz="1200" dirty="0" smtClean="0"/>
              <a:t>Good Friday and Easter Sunday have earned </a:t>
            </a:r>
          </a:p>
          <a:p>
            <a:pPr rtl="0"/>
            <a:r>
              <a:rPr lang="en-US" sz="1200" dirty="0" smtClean="0"/>
              <a:t>names on the calendar. </a:t>
            </a:r>
          </a:p>
          <a:p>
            <a:pPr rtl="0"/>
            <a:endParaRPr lang="en-US" sz="1200" dirty="0" smtClean="0"/>
          </a:p>
          <a:p>
            <a:pPr rtl="0"/>
            <a:r>
              <a:rPr lang="en-US" sz="1200" dirty="0" smtClean="0"/>
              <a:t>Yet in a real sense we live on Saturday, the day with no </a:t>
            </a:r>
          </a:p>
          <a:p>
            <a:pPr rtl="0"/>
            <a:r>
              <a:rPr lang="en-US" sz="1200" dirty="0" smtClean="0"/>
              <a:t>name. </a:t>
            </a:r>
          </a:p>
          <a:p>
            <a:pPr rtl="0"/>
            <a:endParaRPr lang="en-US" sz="1200" dirty="0" smtClean="0"/>
          </a:p>
          <a:p>
            <a:pPr rtl="0"/>
            <a:r>
              <a:rPr lang="en-US" sz="1200" dirty="0" smtClean="0"/>
              <a:t>What the disciples experienced in small scale—three </a:t>
            </a:r>
          </a:p>
          <a:p>
            <a:pPr rtl="0"/>
            <a:r>
              <a:rPr lang="en-US" sz="1200" dirty="0" smtClean="0"/>
              <a:t>days in grief over one man who had died on a cross—we </a:t>
            </a:r>
          </a:p>
          <a:p>
            <a:pPr rtl="0"/>
            <a:r>
              <a:rPr lang="en-US" sz="1200" dirty="0" smtClean="0"/>
              <a:t>now live through on a cosmic scale.</a:t>
            </a:r>
          </a:p>
          <a:p>
            <a:pPr rtl="0"/>
            <a:endParaRPr lang="en-US" sz="1200" dirty="0" smtClean="0"/>
          </a:p>
          <a:p>
            <a:pPr rtl="0"/>
            <a:r>
              <a:rPr lang="en-US" sz="1200" dirty="0" smtClean="0"/>
              <a:t>Human history grinds on between the time of [the] </a:t>
            </a:r>
          </a:p>
          <a:p>
            <a:pPr rtl="0"/>
            <a:r>
              <a:rPr lang="en-US" sz="1200" dirty="0" smtClean="0"/>
              <a:t>promise and [</a:t>
            </a:r>
            <a:r>
              <a:rPr lang="en-US" sz="1200" dirty="0" smtClean="0"/>
              <a:t>the time of the] </a:t>
            </a:r>
            <a:r>
              <a:rPr lang="en-US" sz="1200" dirty="0" smtClean="0"/>
              <a:t>fulfillment. </a:t>
            </a:r>
          </a:p>
          <a:p>
            <a:pPr rtl="0"/>
            <a:endParaRPr lang="en-US" sz="1200" dirty="0" smtClean="0"/>
          </a:p>
          <a:p>
            <a:pPr rtl="0"/>
            <a:r>
              <a:rPr lang="en-US" sz="1200" dirty="0" smtClean="0"/>
              <a:t>Can we trust that God can make something holy and </a:t>
            </a:r>
          </a:p>
          <a:p>
            <a:pPr rtl="0"/>
            <a:r>
              <a:rPr lang="en-US" sz="1200" dirty="0" smtClean="0"/>
              <a:t>beautiful and good out of a world that includes [Syria] </a:t>
            </a:r>
          </a:p>
          <a:p>
            <a:pPr rtl="0"/>
            <a:r>
              <a:rPr lang="en-US" sz="1200" dirty="0" smtClean="0"/>
              <a:t>and [ISIS] and inner-city [violence] and jammed prisons </a:t>
            </a:r>
          </a:p>
          <a:p>
            <a:pPr rtl="0"/>
            <a:r>
              <a:rPr lang="en-US" sz="1200" dirty="0" smtClean="0"/>
              <a:t>in the richest nation on earth? </a:t>
            </a:r>
          </a:p>
          <a:p>
            <a:pPr rtl="0"/>
            <a:endParaRPr lang="en-US" sz="1200" dirty="0" smtClean="0"/>
          </a:p>
          <a:p>
            <a:pPr rtl="0"/>
            <a:r>
              <a:rPr lang="en-US" sz="1200" dirty="0" smtClean="0"/>
              <a:t>It’s Saturday on planet Earth. Will Sunday ever come?</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385). Grand Rapids, MI: Zondervan </a:t>
            </a:r>
          </a:p>
          <a:p>
            <a:r>
              <a:rPr lang="en-US" b="0" i="0" u="none" strike="noStrike" baseline="0" dirty="0" smtClean="0"/>
              <a:t>Publishing House.</a:t>
            </a:r>
          </a:p>
          <a:p>
            <a:endParaRPr lang="en-US"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8:19</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35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Boice</a:t>
            </a:r>
            <a:r>
              <a:rPr lang="en-US" dirty="0" smtClean="0"/>
              <a:t> continues:</a:t>
            </a:r>
          </a:p>
          <a:p>
            <a:endParaRPr lang="en-US" dirty="0" smtClean="0"/>
          </a:p>
          <a:p>
            <a:pPr rtl="0"/>
            <a:r>
              <a:rPr lang="en-US" sz="1200" i="0" dirty="0" smtClean="0"/>
              <a:t>“This world is not what it was created to be. </a:t>
            </a:r>
          </a:p>
          <a:p>
            <a:pPr rtl="0"/>
            <a:endParaRPr lang="en-US" sz="1200" i="0" dirty="0" smtClean="0"/>
          </a:p>
          <a:p>
            <a:pPr rtl="0"/>
            <a:r>
              <a:rPr lang="en-US" sz="1200" i="0" dirty="0" smtClean="0"/>
              <a:t>“The problems with the cosmos are not only those that </a:t>
            </a:r>
          </a:p>
          <a:p>
            <a:pPr rtl="0"/>
            <a:r>
              <a:rPr lang="en-US" sz="1200" i="0" dirty="0" smtClean="0"/>
              <a:t>the human race has inflicted on it, mostly destruction </a:t>
            </a:r>
          </a:p>
          <a:p>
            <a:pPr rtl="0"/>
            <a:r>
              <a:rPr lang="en-US" sz="1200" i="0" dirty="0" smtClean="0"/>
              <a:t>and pollution. </a:t>
            </a:r>
          </a:p>
          <a:p>
            <a:pPr rtl="0"/>
            <a:endParaRPr lang="en-US" sz="1200" i="0" dirty="0" smtClean="0"/>
          </a:p>
          <a:p>
            <a:pPr rtl="0"/>
            <a:r>
              <a:rPr lang="en-US" sz="1200" i="0" dirty="0" smtClean="0"/>
              <a:t>“The world has also been subjected to troubles as the </a:t>
            </a:r>
          </a:p>
          <a:p>
            <a:pPr rtl="0"/>
            <a:r>
              <a:rPr lang="en-US" sz="1200" i="0" dirty="0" smtClean="0"/>
              <a:t>result of God’s judgment on man, rendered at the time </a:t>
            </a:r>
          </a:p>
          <a:p>
            <a:pPr rtl="0"/>
            <a:r>
              <a:rPr lang="en-US" sz="1200" i="0" dirty="0" smtClean="0"/>
              <a:t>of the fall. God told Adam, ‘Cursed is the ground because </a:t>
            </a:r>
          </a:p>
          <a:p>
            <a:pPr rtl="0"/>
            <a:r>
              <a:rPr lang="en-US" sz="1200" i="0" dirty="0" smtClean="0"/>
              <a:t>of you,’ and ‘It will produce thorns and thistles for you’... </a:t>
            </a:r>
          </a:p>
          <a:p>
            <a:pPr rtl="0"/>
            <a:endParaRPr lang="en-US" sz="1200" i="0" dirty="0" smtClean="0"/>
          </a:p>
          <a:p>
            <a:pPr rtl="0"/>
            <a:r>
              <a:rPr lang="en-US" sz="1200" i="0" dirty="0" smtClean="0"/>
              <a:t>“Nature had not sinned; Adam had. But nature was </a:t>
            </a:r>
          </a:p>
          <a:p>
            <a:pPr rtl="0"/>
            <a:r>
              <a:rPr lang="en-US" sz="1200" i="0" dirty="0" smtClean="0"/>
              <a:t>subjected to a downgrading because of him and thus </a:t>
            </a:r>
          </a:p>
          <a:p>
            <a:pPr rtl="0"/>
            <a:r>
              <a:rPr lang="en-US" sz="1200" i="0" dirty="0" smtClean="0"/>
              <a:t>entered into his judgment. It is this trouble, the result of </a:t>
            </a:r>
          </a:p>
          <a:p>
            <a:pPr rtl="0"/>
            <a:r>
              <a:rPr lang="en-US" sz="1200" i="0" dirty="0" smtClean="0"/>
              <a:t>God’s judgment on sin, that Paul is particularly </a:t>
            </a:r>
          </a:p>
          <a:p>
            <a:pPr rtl="0"/>
            <a:r>
              <a:rPr lang="en-US" sz="1200" i="0" dirty="0" smtClean="0"/>
              <a:t>concerned with in Romans. </a:t>
            </a:r>
          </a:p>
          <a:p>
            <a:pPr rtl="0"/>
            <a:endParaRPr lang="en-US" sz="1200" i="0" dirty="0" smtClean="0"/>
          </a:p>
          <a:p>
            <a:pPr rtl="0"/>
            <a:r>
              <a:rPr lang="en-US" sz="1200" i="0" dirty="0" smtClean="0"/>
              <a:t>“He uses three words to describe it.</a:t>
            </a:r>
          </a:p>
          <a:p>
            <a:pPr rtl="0"/>
            <a:endParaRPr lang="en-US" sz="1200" i="0" dirty="0" smtClean="0"/>
          </a:p>
          <a:p>
            <a:pPr rtl="0"/>
            <a:r>
              <a:rPr lang="en-US" sz="1200" i="0" dirty="0" smtClean="0"/>
              <a:t>“First, frustration. This is the feeling we humans have </a:t>
            </a:r>
          </a:p>
          <a:p>
            <a:pPr rtl="0"/>
            <a:r>
              <a:rPr lang="en-US" sz="1200" i="0" dirty="0" smtClean="0"/>
              <a:t>when we know we should attain to some goal and are </a:t>
            </a:r>
          </a:p>
          <a:p>
            <a:pPr rtl="0"/>
            <a:r>
              <a:rPr lang="en-US" sz="1200" i="0" dirty="0" smtClean="0"/>
              <a:t>trying to reach it but are repeatedly </a:t>
            </a:r>
            <a:r>
              <a:rPr lang="en-US" sz="1200" i="0" kern="1200" dirty="0" smtClean="0">
                <a:solidFill>
                  <a:schemeClr val="tx1"/>
                </a:solidFill>
                <a:latin typeface="+mn-lt"/>
                <a:ea typeface="+mn-ea"/>
                <a:cs typeface="+mn-cs"/>
              </a:rPr>
              <a:t>thrown back or </a:t>
            </a:r>
          </a:p>
          <a:p>
            <a:pPr rtl="0"/>
            <a:r>
              <a:rPr lang="en-US" sz="1200" i="0" kern="1200" dirty="0" smtClean="0">
                <a:solidFill>
                  <a:schemeClr val="tx1"/>
                </a:solidFill>
                <a:latin typeface="+mn-lt"/>
                <a:ea typeface="+mn-ea"/>
                <a:cs typeface="+mn-cs"/>
              </a:rPr>
              <a:t>defeated.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 want to go carefully at this point, since Paul does not </a:t>
            </a:r>
          </a:p>
          <a:p>
            <a:pPr rtl="0"/>
            <a:r>
              <a:rPr lang="en-US" sz="1200" i="0" kern="1200" dirty="0" smtClean="0">
                <a:solidFill>
                  <a:schemeClr val="tx1"/>
                </a:solidFill>
                <a:latin typeface="+mn-lt"/>
                <a:ea typeface="+mn-ea"/>
                <a:cs typeface="+mn-cs"/>
              </a:rPr>
              <a:t>explain exactly what he is thinking of. But let me suggest </a:t>
            </a:r>
          </a:p>
          <a:p>
            <a:pPr rtl="0"/>
            <a:r>
              <a:rPr lang="en-US" sz="1200" i="0" kern="1200" dirty="0" smtClean="0">
                <a:solidFill>
                  <a:schemeClr val="tx1"/>
                </a:solidFill>
                <a:latin typeface="+mn-lt"/>
                <a:ea typeface="+mn-ea"/>
                <a:cs typeface="+mn-cs"/>
              </a:rPr>
              <a:t>that (whether or not this is exactly what he has in mind) </a:t>
            </a:r>
          </a:p>
          <a:p>
            <a:pPr rtl="0"/>
            <a:r>
              <a:rPr lang="en-US" sz="1200" i="0" kern="1200" dirty="0" smtClean="0">
                <a:solidFill>
                  <a:schemeClr val="tx1"/>
                </a:solidFill>
                <a:latin typeface="+mn-lt"/>
                <a:ea typeface="+mn-ea"/>
                <a:cs typeface="+mn-cs"/>
              </a:rPr>
              <a:t>we have a picture of the creation’s ‘frustration’ in the way </a:t>
            </a:r>
          </a:p>
          <a:p>
            <a:pPr rtl="0"/>
            <a:r>
              <a:rPr lang="en-US" sz="1200" i="0" kern="1200" dirty="0" smtClean="0">
                <a:solidFill>
                  <a:schemeClr val="tx1"/>
                </a:solidFill>
                <a:latin typeface="+mn-lt"/>
                <a:ea typeface="+mn-ea"/>
                <a:cs typeface="+mn-cs"/>
              </a:rPr>
              <a:t>nature asserts itself in the annual renewal of springtime </a:t>
            </a:r>
          </a:p>
          <a:p>
            <a:pPr rtl="0"/>
            <a:r>
              <a:rPr lang="en-US" sz="1200" i="0" kern="1200" dirty="0" smtClean="0">
                <a:solidFill>
                  <a:schemeClr val="tx1"/>
                </a:solidFill>
                <a:latin typeface="+mn-lt"/>
                <a:ea typeface="+mn-ea"/>
                <a:cs typeface="+mn-cs"/>
              </a:rPr>
              <a:t>but is constantly defeated as spring passes into autumn </a:t>
            </a:r>
          </a:p>
          <a:p>
            <a:pPr rtl="0"/>
            <a:r>
              <a:rPr lang="en-US" sz="1200" i="0" kern="1200" dirty="0" smtClean="0">
                <a:solidFill>
                  <a:schemeClr val="tx1"/>
                </a:solidFill>
                <a:latin typeface="+mn-lt"/>
                <a:ea typeface="+mn-ea"/>
                <a:cs typeface="+mn-cs"/>
              </a:rPr>
              <a:t>and autumn into winter.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“It is as if nature wants always to be glorious but is </a:t>
            </a:r>
          </a:p>
          <a:p>
            <a:pPr rtl="0"/>
            <a:r>
              <a:rPr lang="en-US" sz="1200" i="0" kern="1200" dirty="0" smtClean="0">
                <a:solidFill>
                  <a:schemeClr val="tx1"/>
                </a:solidFill>
                <a:latin typeface="+mn-lt"/>
                <a:ea typeface="+mn-ea"/>
                <a:cs typeface="+mn-cs"/>
              </a:rPr>
              <a:t>impeded in its attempts to be so.</a:t>
            </a:r>
          </a:p>
          <a:p>
            <a:pPr rtl="0"/>
            <a:endParaRPr lang="en-US" sz="1200" i="0" kern="1200" dirty="0" smtClean="0">
              <a:solidFill>
                <a:schemeClr val="tx1"/>
              </a:solidFill>
              <a:latin typeface="+mn-lt"/>
              <a:ea typeface="+mn-ea"/>
              <a:cs typeface="+mn-cs"/>
            </a:endParaRPr>
          </a:p>
          <a:p>
            <a:pPr rtl="0"/>
            <a:r>
              <a:rPr lang="en-US" sz="1200" i="0" dirty="0" smtClean="0"/>
              <a:t>“If that is a valid example, it leads me to think further to </a:t>
            </a:r>
          </a:p>
          <a:p>
            <a:pPr rtl="0"/>
            <a:r>
              <a:rPr lang="en-US" sz="1200" i="0" dirty="0" smtClean="0"/>
              <a:t>the way C. S. Lewis developed the idea in the first of his </a:t>
            </a:r>
          </a:p>
          <a:p>
            <a:pPr rtl="0"/>
            <a:r>
              <a:rPr lang="en-US" sz="1200" i="0" dirty="0" smtClean="0"/>
              <a:t>Narnia Chronicles, The Lion, the Witch, and the Wardrobe. </a:t>
            </a:r>
          </a:p>
          <a:p>
            <a:pPr rtl="0"/>
            <a:endParaRPr lang="en-US" sz="1200" i="0" dirty="0" smtClean="0"/>
          </a:p>
          <a:p>
            <a:pPr rtl="0"/>
            <a:r>
              <a:rPr lang="en-US" sz="1200" i="0" dirty="0" smtClean="0"/>
              <a:t>“You may recall that in the first section of that book, when </a:t>
            </a:r>
          </a:p>
          <a:p>
            <a:pPr rtl="0"/>
            <a:r>
              <a:rPr lang="en-US" sz="1200" i="0" dirty="0" smtClean="0"/>
              <a:t>Narnia was under the power of the wicked Witch of the </a:t>
            </a:r>
          </a:p>
          <a:p>
            <a:pPr rtl="0"/>
            <a:r>
              <a:rPr lang="en-US" sz="1200" i="0" dirty="0" smtClean="0"/>
              <a:t>North, the land was in a state of perpetual winter. Spring </a:t>
            </a:r>
          </a:p>
          <a:p>
            <a:pPr rtl="0"/>
            <a:r>
              <a:rPr lang="en-US" sz="1200" i="0" dirty="0" smtClean="0"/>
              <a:t>never came. </a:t>
            </a:r>
          </a:p>
          <a:p>
            <a:pPr rtl="0"/>
            <a:endParaRPr lang="en-US" sz="1200" i="0" dirty="0" smtClean="0"/>
          </a:p>
          <a:p>
            <a:pPr rtl="0"/>
            <a:r>
              <a:rPr lang="en-US" sz="1200" i="0" dirty="0" smtClean="0"/>
              <a:t>“But when Aslan died and rose again, a picture of Christ’s </a:t>
            </a:r>
          </a:p>
          <a:p>
            <a:pPr rtl="0"/>
            <a:r>
              <a:rPr lang="en-US" sz="1200" i="0" dirty="0" smtClean="0"/>
              <a:t>resurrection, the ice began to melt, flowers began to </a:t>
            </a:r>
          </a:p>
          <a:p>
            <a:pPr rtl="0"/>
            <a:r>
              <a:rPr lang="en-US" sz="1200" i="0" dirty="0" smtClean="0"/>
              <a:t>bloom, the trees turned green, and an eternal spring </a:t>
            </a:r>
          </a:p>
          <a:p>
            <a:pPr rtl="0"/>
            <a:r>
              <a:rPr lang="en-US" sz="1200" i="0" dirty="0" smtClean="0"/>
              <a:t>was brought into existence. </a:t>
            </a:r>
          </a:p>
          <a:p>
            <a:pPr rtl="0"/>
            <a:endParaRPr lang="en-US" sz="1200" i="0" dirty="0" smtClean="0"/>
          </a:p>
          <a:p>
            <a:pPr rtl="0"/>
            <a:r>
              <a:rPr lang="en-US" sz="1200" i="0" dirty="0" smtClean="0"/>
              <a:t>“Using that image, we could say that the cosmos as we </a:t>
            </a:r>
          </a:p>
          <a:p>
            <a:pPr rtl="0"/>
            <a:r>
              <a:rPr lang="en-US" sz="1200" i="0" dirty="0" smtClean="0"/>
              <a:t>know it is in a state of winter now but is looking forward </a:t>
            </a:r>
          </a:p>
          <a:p>
            <a:pPr rtl="0"/>
            <a:r>
              <a:rPr lang="en-US" sz="1200" i="0" dirty="0" smtClean="0"/>
              <a:t>to that eternal spring of which the diurnal springs we </a:t>
            </a:r>
          </a:p>
          <a:p>
            <a:pPr rtl="0"/>
            <a:r>
              <a:rPr lang="en-US" sz="1200" i="0" dirty="0" smtClean="0"/>
              <a:t>know here are only hints of what is promised.</a:t>
            </a:r>
          </a:p>
          <a:p>
            <a:pPr rtl="0"/>
            <a:endParaRPr lang="en-US" sz="1200" i="0" dirty="0" smtClean="0"/>
          </a:p>
          <a:p>
            <a:pPr rtl="0"/>
            <a:r>
              <a:rPr lang="en-US" sz="1200" i="0" dirty="0" smtClean="0"/>
              <a:t>“Our winters, the ‘winters of our discontent,’ link us to </a:t>
            </a:r>
          </a:p>
          <a:p>
            <a:pPr rtl="0"/>
            <a:r>
              <a:rPr lang="en-US" sz="1200" i="0" dirty="0" smtClean="0"/>
              <a:t>inanimate nature in its and our own frustrations.”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872–873).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36</a:t>
            </a:fld>
            <a:endParaRPr lang="en-US"/>
          </a:p>
        </p:txBody>
      </p:sp>
    </p:spTree>
    <p:extLst>
      <p:ext uri="{BB962C8B-B14F-4D97-AF65-F5344CB8AC3E}">
        <p14:creationId xmlns:p14="http://schemas.microsoft.com/office/powerpoint/2010/main" val="4867409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t>
            </a:r>
            <a:r>
              <a:rPr lang="en-US" dirty="0" err="1" smtClean="0"/>
              <a:t>ktisis</a:t>
            </a:r>
            <a:r>
              <a:rPr lang="en-US" dirty="0" smtClean="0"/>
              <a:t> again – creation.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37</a:t>
            </a:fld>
            <a:endParaRPr lang="en-US"/>
          </a:p>
        </p:txBody>
      </p:sp>
    </p:spTree>
    <p:extLst>
      <p:ext uri="{BB962C8B-B14F-4D97-AF65-F5344CB8AC3E}">
        <p14:creationId xmlns:p14="http://schemas.microsoft.com/office/powerpoint/2010/main" val="486740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hypotasso</a:t>
            </a:r>
            <a:r>
              <a:rPr lang="en-US" dirty="0" smtClean="0"/>
              <a:t> means </a:t>
            </a:r>
            <a:r>
              <a:rPr lang="en-US" sz="1200" b="0" i="0" dirty="0" smtClean="0"/>
              <a:t>to cause to be in a </a:t>
            </a:r>
          </a:p>
          <a:p>
            <a:r>
              <a:rPr lang="en-US" sz="1200" b="0" i="0" dirty="0" smtClean="0"/>
              <a:t>submissive relationship; that is, to subject, or to </a:t>
            </a:r>
          </a:p>
          <a:p>
            <a:r>
              <a:rPr lang="en-US" sz="1200" b="0" i="0" dirty="0" smtClean="0"/>
              <a:t>subordinate.</a:t>
            </a:r>
          </a:p>
          <a:p>
            <a:endParaRPr lang="en-US" sz="1200" b="0" i="0" dirty="0" smtClean="0"/>
          </a:p>
          <a:p>
            <a:r>
              <a:rPr lang="en-US" sz="1200" b="0" i="0" dirty="0" smtClean="0"/>
              <a:t>The entire creation was subjected.</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38</a:t>
            </a:fld>
            <a:endParaRPr lang="en-US"/>
          </a:p>
        </p:txBody>
      </p:sp>
    </p:spTree>
    <p:extLst>
      <p:ext uri="{BB962C8B-B14F-4D97-AF65-F5344CB8AC3E}">
        <p14:creationId xmlns:p14="http://schemas.microsoft.com/office/powerpoint/2010/main" val="4867409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39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a:t>
            </a:fld>
            <a:endParaRPr lang="en-US"/>
          </a:p>
        </p:txBody>
      </p:sp>
    </p:spTree>
    <p:extLst>
      <p:ext uri="{BB962C8B-B14F-4D97-AF65-F5344CB8AC3E}">
        <p14:creationId xmlns:p14="http://schemas.microsoft.com/office/powerpoint/2010/main" val="13059518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Mataiotes</a:t>
            </a:r>
            <a:r>
              <a:rPr lang="en-US" dirty="0" smtClean="0"/>
              <a:t> is the</a:t>
            </a:r>
            <a:r>
              <a:rPr lang="en-US" baseline="0" dirty="0" smtClean="0"/>
              <a:t> </a:t>
            </a:r>
            <a:r>
              <a:rPr lang="en-US" sz="1200" b="0" i="0" dirty="0" smtClean="0"/>
              <a:t>state of being without use or value; that </a:t>
            </a:r>
          </a:p>
          <a:p>
            <a:r>
              <a:rPr lang="en-US" sz="1200" b="0" i="0" dirty="0" smtClean="0"/>
              <a:t>is, emptiness, futility, purposelessness, or transitoriness.</a:t>
            </a:r>
          </a:p>
          <a:p>
            <a:endParaRPr lang="en-US" sz="1200" b="0" i="0" dirty="0" smtClean="0"/>
          </a:p>
          <a:p>
            <a:r>
              <a:rPr lang="en-US" sz="1200" b="0" i="0" dirty="0" smtClean="0"/>
              <a:t>The</a:t>
            </a:r>
            <a:r>
              <a:rPr lang="en-US" sz="1200" b="0" i="0" baseline="0" dirty="0" smtClean="0"/>
              <a:t> entire creation has been subjected to emptiness and </a:t>
            </a:r>
          </a:p>
          <a:p>
            <a:r>
              <a:rPr lang="en-US" sz="1200" b="0" i="0" baseline="0" dirty="0" smtClean="0"/>
              <a:t>futility.</a:t>
            </a:r>
          </a:p>
          <a:p>
            <a:endParaRPr lang="en-US" sz="1200" b="0" i="0" baseline="0" dirty="0" smtClean="0"/>
          </a:p>
          <a:p>
            <a:r>
              <a:rPr lang="en-US" sz="1200" b="0" i="0" baseline="0" dirty="0" smtClean="0"/>
              <a:t>Well might one ask, “What is the purpose of it all?”</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40</a:t>
            </a:fld>
            <a:endParaRPr lang="en-US"/>
          </a:p>
        </p:txBody>
      </p:sp>
    </p:spTree>
    <p:extLst>
      <p:ext uri="{BB962C8B-B14F-4D97-AF65-F5344CB8AC3E}">
        <p14:creationId xmlns:p14="http://schemas.microsoft.com/office/powerpoint/2010/main" val="4867409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41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Ou</a:t>
            </a:r>
            <a:r>
              <a:rPr lang="en-US" dirty="0" smtClean="0"/>
              <a:t> means not.</a:t>
            </a:r>
          </a:p>
          <a:p>
            <a:endParaRPr lang="en-US" dirty="0" smtClean="0"/>
          </a:p>
          <a:p>
            <a:r>
              <a:rPr lang="en-US" dirty="0" smtClean="0"/>
              <a:t>And </a:t>
            </a:r>
            <a:r>
              <a:rPr lang="en-US" dirty="0" err="1" smtClean="0"/>
              <a:t>hekon</a:t>
            </a:r>
            <a:r>
              <a:rPr lang="en-US" baseline="0" dirty="0" smtClean="0"/>
              <a:t> </a:t>
            </a:r>
            <a:r>
              <a:rPr lang="en-US" sz="1200" b="0" i="0" dirty="0" smtClean="0"/>
              <a:t>pertains to being favorably disposed to do </a:t>
            </a:r>
          </a:p>
          <a:p>
            <a:r>
              <a:rPr lang="en-US" sz="1200" b="0" i="0" dirty="0" smtClean="0"/>
              <a:t>something without pressure; that is, willingly, or gladly.</a:t>
            </a:r>
            <a:endParaRPr lang="en-US" b="0" i="0" dirty="0" smtClean="0"/>
          </a:p>
          <a:p>
            <a:endParaRPr lang="en-US" dirty="0" smtClean="0"/>
          </a:p>
          <a:p>
            <a:r>
              <a:rPr lang="en-US" dirty="0" smtClean="0"/>
              <a:t>So, </a:t>
            </a:r>
            <a:r>
              <a:rPr lang="en-US" dirty="0" err="1" smtClean="0"/>
              <a:t>ou</a:t>
            </a:r>
            <a:r>
              <a:rPr lang="en-US" dirty="0" smtClean="0"/>
              <a:t> </a:t>
            </a:r>
            <a:r>
              <a:rPr lang="en-US" dirty="0" err="1" smtClean="0"/>
              <a:t>hekon</a:t>
            </a:r>
            <a:r>
              <a:rPr lang="en-US" dirty="0" smtClean="0"/>
              <a:t> means “not willingly</a:t>
            </a:r>
            <a:r>
              <a:rPr lang="en-US" dirty="0" smtClean="0"/>
              <a:t>”.</a:t>
            </a:r>
          </a:p>
          <a:p>
            <a:endParaRPr lang="en-US" dirty="0" smtClean="0"/>
          </a:p>
          <a:p>
            <a:pPr rtl="0"/>
            <a:r>
              <a:rPr lang="en-US" b="1" baseline="0" dirty="0" err="1" smtClean="0"/>
              <a:t>ILLUS</a:t>
            </a:r>
            <a:r>
              <a:rPr lang="en-US" b="1" baseline="0" dirty="0" smtClean="0"/>
              <a:t>:</a:t>
            </a:r>
            <a:r>
              <a:rPr lang="en-US" baseline="0" dirty="0" smtClean="0"/>
              <a:t> </a:t>
            </a:r>
            <a:r>
              <a:rPr lang="en-US" sz="1200" dirty="0" smtClean="0"/>
              <a:t>In Old Topanga Canyon, Southern California, </a:t>
            </a:r>
          </a:p>
          <a:p>
            <a:pPr rtl="0"/>
            <a:r>
              <a:rPr lang="en-US" sz="1200" dirty="0" smtClean="0"/>
              <a:t>dissimilar groups manage a peaceful coexistence: pot </a:t>
            </a:r>
          </a:p>
          <a:p>
            <a:pPr rtl="0"/>
            <a:r>
              <a:rPr lang="en-US" sz="1200" dirty="0" smtClean="0"/>
              <a:t>growers, a nudist colony, a sprout farm, and million </a:t>
            </a:r>
          </a:p>
          <a:p>
            <a:pPr rtl="0"/>
            <a:r>
              <a:rPr lang="en-US" sz="1200" dirty="0" smtClean="0"/>
              <a:t>dollar homeowners. </a:t>
            </a:r>
          </a:p>
          <a:p>
            <a:pPr rtl="0"/>
            <a:endParaRPr lang="en-US" sz="1200" dirty="0" smtClean="0"/>
          </a:p>
          <a:p>
            <a:pPr rtl="0"/>
            <a:r>
              <a:rPr lang="en-US" sz="1200" dirty="0" smtClean="0"/>
              <a:t>The common factor is their relationship with nature. </a:t>
            </a:r>
          </a:p>
          <a:p>
            <a:pPr rtl="0"/>
            <a:endParaRPr lang="en-US" sz="1200" dirty="0" smtClean="0"/>
          </a:p>
          <a:p>
            <a:pPr rtl="0"/>
            <a:r>
              <a:rPr lang="en-US" sz="1200" dirty="0" smtClean="0"/>
              <a:t>When the great fires of 1993 burned towards them, the </a:t>
            </a:r>
          </a:p>
          <a:p>
            <a:pPr rtl="0"/>
            <a:r>
              <a:rPr lang="en-US" sz="1200" dirty="0" smtClean="0"/>
              <a:t>counter-culture devotees looked to nature for help. “Can </a:t>
            </a:r>
          </a:p>
          <a:p>
            <a:pPr rtl="0"/>
            <a:r>
              <a:rPr lang="en-US" sz="1200" dirty="0" smtClean="0"/>
              <a:t>you feel the spirits closing in around us?” one whispered. </a:t>
            </a:r>
          </a:p>
          <a:p>
            <a:pPr rtl="0"/>
            <a:r>
              <a:rPr lang="en-US" sz="1200" dirty="0" smtClean="0"/>
              <a:t>“The harmonic convergence of nature will protect us.”</a:t>
            </a:r>
          </a:p>
          <a:p>
            <a:pPr rtl="0"/>
            <a:endParaRPr lang="en-US" sz="1200" dirty="0" smtClean="0"/>
          </a:p>
          <a:p>
            <a:pPr rtl="0"/>
            <a:r>
              <a:rPr lang="en-US" sz="1200" dirty="0" smtClean="0"/>
              <a:t>As an Arctic explorer lay in his sleeping bag, the green </a:t>
            </a:r>
          </a:p>
          <a:p>
            <a:pPr rtl="0"/>
            <a:r>
              <a:rPr lang="en-US" sz="1200" dirty="0" smtClean="0"/>
              <a:t>eyes of a male wolf glowed in the dark. The wolf </a:t>
            </a:r>
          </a:p>
          <a:p>
            <a:pPr rtl="0"/>
            <a:r>
              <a:rPr lang="en-US" sz="1200" dirty="0" smtClean="0"/>
              <a:t>repeatedly paced, sat, and stared. </a:t>
            </a:r>
          </a:p>
          <a:p>
            <a:pPr rtl="0"/>
            <a:endParaRPr lang="en-US" sz="1200" dirty="0" smtClean="0"/>
          </a:p>
          <a:p>
            <a:pPr rtl="0"/>
            <a:r>
              <a:rPr lang="en-US" sz="1200" dirty="0" smtClean="0"/>
              <a:t>The man said that seeing the wolf’s eyes reminded him </a:t>
            </a:r>
          </a:p>
          <a:p>
            <a:pPr rtl="0"/>
            <a:r>
              <a:rPr lang="en-US" sz="1200" dirty="0" smtClean="0"/>
              <a:t>how humans are necessarily coupled with other beings. </a:t>
            </a:r>
          </a:p>
          <a:p>
            <a:pPr rtl="0"/>
            <a:endParaRPr lang="en-US" sz="1200" dirty="0" smtClean="0"/>
          </a:p>
          <a:p>
            <a:pPr rtl="0"/>
            <a:r>
              <a:rPr lang="en-US" sz="1200" dirty="0" smtClean="0"/>
              <a:t>N. C. Wyeth, commenting on the natural world, said, “I </a:t>
            </a:r>
          </a:p>
          <a:p>
            <a:pPr rtl="0"/>
            <a:r>
              <a:rPr lang="en-US" sz="1200" dirty="0" smtClean="0"/>
              <a:t>feel so moved sometimes toward nature that I could </a:t>
            </a:r>
          </a:p>
          <a:p>
            <a:pPr rtl="0"/>
            <a:r>
              <a:rPr lang="en-US" sz="1200" dirty="0" smtClean="0"/>
              <a:t>almost throw myself down into a ploughed furrow.”</a:t>
            </a:r>
          </a:p>
          <a:p>
            <a:pPr rtl="0"/>
            <a:endParaRPr lang="en-US" sz="1200" dirty="0" smtClean="0"/>
          </a:p>
          <a:p>
            <a:pPr rtl="0"/>
            <a:r>
              <a:rPr lang="en-US" sz="1200" dirty="0" smtClean="0"/>
              <a:t>What is this yearning in man, ancient and modern, to </a:t>
            </a:r>
          </a:p>
          <a:p>
            <a:pPr rtl="0"/>
            <a:r>
              <a:rPr lang="en-US" sz="1200" dirty="0" smtClean="0"/>
              <a:t>return to nature for spiritual values? </a:t>
            </a:r>
          </a:p>
          <a:p>
            <a:pPr rtl="0"/>
            <a:endParaRPr lang="en-US" sz="1200" dirty="0" smtClean="0"/>
          </a:p>
          <a:p>
            <a:pPr rtl="0"/>
            <a:r>
              <a:rPr lang="en-US" sz="1200" dirty="0" smtClean="0"/>
              <a:t>What is this longing for something in our past that we </a:t>
            </a:r>
          </a:p>
          <a:p>
            <a:pPr rtl="0"/>
            <a:r>
              <a:rPr lang="en-US" sz="1200" dirty="0" smtClean="0"/>
              <a:t>call nature, that gives us peace and purpose? </a:t>
            </a:r>
          </a:p>
          <a:p>
            <a:pPr rtl="0"/>
            <a:endParaRPr lang="en-US" sz="1200" dirty="0" smtClean="0"/>
          </a:p>
          <a:p>
            <a:pPr rtl="0"/>
            <a:r>
              <a:rPr lang="en-US" sz="1200" dirty="0" smtClean="0"/>
              <a:t>Is it a beauty that casts a spell and charms like </a:t>
            </a:r>
          </a:p>
          <a:p>
            <a:pPr rtl="0"/>
            <a:r>
              <a:rPr lang="en-US" sz="1200" dirty="0" smtClean="0"/>
              <a:t>Chinooks in winter? </a:t>
            </a:r>
          </a:p>
          <a:p>
            <a:pPr rtl="0"/>
            <a:endParaRPr lang="en-US" sz="1200" dirty="0" smtClean="0"/>
          </a:p>
          <a:p>
            <a:pPr rtl="0"/>
            <a:r>
              <a:rPr lang="en-US" sz="1200" dirty="0" smtClean="0"/>
              <a:t>Or do we see in nature a permanence denied us? Or an </a:t>
            </a:r>
          </a:p>
          <a:p>
            <a:pPr rtl="0"/>
            <a:r>
              <a:rPr lang="en-US" sz="1200" dirty="0" smtClean="0"/>
              <a:t>endless mocking of our aging, wrinkled bodies? </a:t>
            </a:r>
          </a:p>
          <a:p>
            <a:pPr rtl="0"/>
            <a:endParaRPr lang="en-US" sz="1200" dirty="0" smtClean="0"/>
          </a:p>
          <a:p>
            <a:pPr rtl="0"/>
            <a:r>
              <a:rPr lang="en-US" sz="1200" dirty="0" smtClean="0"/>
              <a:t>Nature has no answer, for it too is fallen, and fallen </a:t>
            </a:r>
          </a:p>
          <a:p>
            <a:pPr rtl="0"/>
            <a:r>
              <a:rPr lang="en-US" sz="1200" dirty="0" smtClean="0"/>
              <a:t>because of us. And since creation looks to us for its </a:t>
            </a:r>
          </a:p>
          <a:p>
            <a:pPr rtl="0"/>
            <a:r>
              <a:rPr lang="en-US" sz="1200" dirty="0" smtClean="0"/>
              <a:t>redemption, why would we look to it for peace? </a:t>
            </a:r>
          </a:p>
          <a:p>
            <a:pPr rtl="0"/>
            <a:endParaRPr lang="en-US" sz="1200" dirty="0" smtClean="0"/>
          </a:p>
          <a:p>
            <a:pPr rtl="0"/>
            <a:r>
              <a:rPr lang="en-US" sz="1200" dirty="0" smtClean="0"/>
              <a:t>How can what depends on us for its renewal be</a:t>
            </a:r>
            <a:r>
              <a:rPr lang="en-US" sz="1200" baseline="0" dirty="0" smtClean="0"/>
              <a:t> </a:t>
            </a:r>
          </a:p>
          <a:p>
            <a:pPr rtl="0"/>
            <a:r>
              <a:rPr lang="en-US" sz="1200" dirty="0" smtClean="0"/>
              <a:t>simultaneously the source of our peace?</a:t>
            </a:r>
          </a:p>
          <a:p>
            <a:pPr lvl="1"/>
            <a:r>
              <a:rPr lang="en-US" dirty="0" smtClean="0"/>
              <a:t>.</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Hurley, V. (2000). </a:t>
            </a:r>
            <a:r>
              <a:rPr lang="en-US" b="0" i="1" u="none" strike="noStrike" baseline="0" dirty="0" smtClean="0"/>
              <a:t>Speaker’s sourcebook of new </a:t>
            </a:r>
          </a:p>
          <a:p>
            <a:r>
              <a:rPr lang="en-US" b="0" i="1" u="none" strike="noStrike" baseline="0" dirty="0" smtClean="0"/>
              <a:t>illustrations</a:t>
            </a:r>
            <a:r>
              <a:rPr lang="en-US" b="0" i="0" u="none" strike="noStrike" baseline="0" dirty="0" smtClean="0"/>
              <a:t> (electronic ed., p. 158). Dallas: Word </a:t>
            </a:r>
          </a:p>
          <a:p>
            <a:r>
              <a:rPr lang="en-US" b="0" i="0" u="none" strike="noStrike" baseline="0" dirty="0" smtClean="0"/>
              <a:t>Publishers.</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42</a:t>
            </a:fld>
            <a:endParaRPr lang="en-US"/>
          </a:p>
        </p:txBody>
      </p:sp>
    </p:spTree>
    <p:extLst>
      <p:ext uri="{BB962C8B-B14F-4D97-AF65-F5344CB8AC3E}">
        <p14:creationId xmlns:p14="http://schemas.microsoft.com/office/powerpoint/2010/main" val="4867409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43</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8:20</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I noted above, James </a:t>
            </a:r>
            <a:r>
              <a:rPr lang="en-US" dirty="0" err="1" smtClean="0"/>
              <a:t>Boice</a:t>
            </a:r>
            <a:r>
              <a:rPr lang="en-US" dirty="0" smtClean="0"/>
              <a:t> has said:</a:t>
            </a:r>
          </a:p>
          <a:p>
            <a:endParaRPr lang="en-US" dirty="0" smtClean="0"/>
          </a:p>
          <a:p>
            <a:r>
              <a:rPr lang="en-US" sz="1200" dirty="0" smtClean="0"/>
              <a:t>“Nature had not sinned; Adam had. But nature was </a:t>
            </a:r>
          </a:p>
          <a:p>
            <a:r>
              <a:rPr lang="en-US" sz="1200" dirty="0" smtClean="0"/>
              <a:t>subjected to a downgrading because of him and thus </a:t>
            </a:r>
          </a:p>
          <a:p>
            <a:r>
              <a:rPr lang="en-US" sz="1200" dirty="0" smtClean="0"/>
              <a:t>entered into his judgment. It is this trouble, the result </a:t>
            </a:r>
          </a:p>
          <a:p>
            <a:r>
              <a:rPr lang="en-US" sz="1200" dirty="0" smtClean="0"/>
              <a:t>of God’s judgment on sin, that Paul is particularly </a:t>
            </a:r>
          </a:p>
          <a:p>
            <a:r>
              <a:rPr lang="en-US" sz="1200" dirty="0" smtClean="0"/>
              <a:t>concerned with in Romans. He uses three words to </a:t>
            </a:r>
          </a:p>
          <a:p>
            <a:r>
              <a:rPr lang="en-US" sz="1200" dirty="0" smtClean="0"/>
              <a:t>describe it.”</a:t>
            </a:r>
          </a:p>
          <a:p>
            <a:endParaRPr lang="en-US" sz="1200" dirty="0" smtClean="0"/>
          </a:p>
          <a:p>
            <a:r>
              <a:rPr lang="en-US" sz="1200" dirty="0" smtClean="0"/>
              <a:t>The</a:t>
            </a:r>
            <a:r>
              <a:rPr lang="en-US" sz="1200" baseline="0" dirty="0" smtClean="0"/>
              <a:t> first word was frustration. And, now, Dr. </a:t>
            </a:r>
            <a:r>
              <a:rPr lang="en-US" sz="1200" baseline="0" dirty="0" err="1" smtClean="0"/>
              <a:t>Boice</a:t>
            </a:r>
            <a:r>
              <a:rPr lang="en-US" sz="1200" baseline="0" dirty="0" smtClean="0"/>
              <a:t> </a:t>
            </a:r>
          </a:p>
          <a:p>
            <a:r>
              <a:rPr lang="en-US" sz="1200" baseline="0" dirty="0" smtClean="0"/>
              <a:t>continues with the other two:</a:t>
            </a:r>
            <a:endParaRPr lang="en-US" sz="1200" dirty="0" smtClean="0"/>
          </a:p>
          <a:p>
            <a:endParaRPr lang="en-US" sz="1200" dirty="0" smtClean="0"/>
          </a:p>
          <a:p>
            <a:pPr rtl="0"/>
            <a:r>
              <a:rPr lang="en-US" sz="1200" i="0" baseline="0" dirty="0" smtClean="0"/>
              <a:t>“Second, bondage. The bondage of nature is linked to its </a:t>
            </a:r>
          </a:p>
          <a:p>
            <a:pPr rtl="0"/>
            <a:r>
              <a:rPr lang="en-US" sz="1200" i="0" baseline="0" dirty="0" smtClean="0"/>
              <a:t>frustration and is the cause of it. </a:t>
            </a:r>
          </a:p>
          <a:p>
            <a:pPr rtl="0"/>
            <a:endParaRPr lang="en-US" sz="1200" i="0" baseline="0" dirty="0" smtClean="0"/>
          </a:p>
          <a:p>
            <a:pPr rtl="0"/>
            <a:r>
              <a:rPr lang="en-US" sz="1200" i="0" baseline="0" dirty="0" smtClean="0"/>
              <a:t>“But bondage speaks of the actual state of things, while </a:t>
            </a:r>
          </a:p>
          <a:p>
            <a:pPr rtl="0"/>
            <a:r>
              <a:rPr lang="en-US" sz="1200" i="0" baseline="0" dirty="0" smtClean="0"/>
              <a:t>frustration has to due with the resulting feelings. </a:t>
            </a:r>
          </a:p>
          <a:p>
            <a:pPr rtl="0"/>
            <a:r>
              <a:rPr lang="en-US" sz="1200" i="0" baseline="0" dirty="0" smtClean="0"/>
              <a:t>Bondage literally means slavery, wherein one entity is </a:t>
            </a:r>
          </a:p>
          <a:p>
            <a:pPr rtl="0"/>
            <a:r>
              <a:rPr lang="en-US" sz="1200" i="0" baseline="0" dirty="0" smtClean="0"/>
              <a:t>unwillingly subjected to the authority of another. </a:t>
            </a:r>
          </a:p>
          <a:p>
            <a:pPr rtl="0"/>
            <a:endParaRPr lang="en-US" sz="1200" i="0" baseline="0" dirty="0" smtClean="0"/>
          </a:p>
          <a:p>
            <a:pPr rtl="0"/>
            <a:r>
              <a:rPr lang="en-US" sz="1200" i="0" baseline="0" dirty="0" smtClean="0"/>
              <a:t>“This is what Paul means here. He is saying that although </a:t>
            </a:r>
          </a:p>
          <a:p>
            <a:pPr rtl="0"/>
            <a:r>
              <a:rPr lang="en-US" sz="1200" i="0" baseline="0" dirty="0" smtClean="0"/>
              <a:t>nature does not want to be as it is, it is powerless to do </a:t>
            </a:r>
          </a:p>
          <a:p>
            <a:pPr rtl="0"/>
            <a:r>
              <a:rPr lang="en-US" sz="1200" i="0" baseline="0" dirty="0" smtClean="0"/>
              <a:t>anything about it. The creation needs to be delivered by </a:t>
            </a:r>
          </a:p>
          <a:p>
            <a:pPr rtl="0"/>
            <a:r>
              <a:rPr lang="en-US" sz="1200" i="0" baseline="0" dirty="0" smtClean="0"/>
              <a:t>God.</a:t>
            </a:r>
          </a:p>
          <a:p>
            <a:pPr rtl="0"/>
            <a:endParaRPr lang="en-US" sz="1200" i="0" baseline="0" dirty="0" smtClean="0"/>
          </a:p>
          <a:p>
            <a:pPr rtl="0"/>
            <a:r>
              <a:rPr lang="en-US" sz="1200" i="0" baseline="0" dirty="0" smtClean="0"/>
              <a:t>“This is what redemption is all about, of course, which is </a:t>
            </a:r>
          </a:p>
          <a:p>
            <a:pPr rtl="0"/>
            <a:r>
              <a:rPr lang="en-US" sz="1200" i="0" baseline="0" dirty="0" smtClean="0"/>
              <a:t>why I have called this chapter ‘The Redemption of </a:t>
            </a:r>
          </a:p>
          <a:p>
            <a:pPr rtl="0"/>
            <a:r>
              <a:rPr lang="en-US" sz="1200" i="0" baseline="0" dirty="0" smtClean="0"/>
              <a:t>Creation.’ The creation longs for redemption, and it will </a:t>
            </a:r>
          </a:p>
          <a:p>
            <a:pPr rtl="0"/>
            <a:r>
              <a:rPr lang="en-US" sz="1200" i="0" baseline="0" dirty="0" smtClean="0"/>
              <a:t>have it when the children of God are likewise fully </a:t>
            </a:r>
          </a:p>
          <a:p>
            <a:pPr rtl="0"/>
            <a:r>
              <a:rPr lang="en-US" sz="1200" i="0" baseline="0" dirty="0" smtClean="0"/>
              <a:t>redeemed.</a:t>
            </a:r>
          </a:p>
          <a:p>
            <a:pPr rtl="0"/>
            <a:endParaRPr lang="en-US" sz="1200" i="0" baseline="0" dirty="0" smtClean="0"/>
          </a:p>
          <a:p>
            <a:pPr rtl="0"/>
            <a:r>
              <a:rPr lang="en-US" sz="1200" i="0" baseline="0" dirty="0" smtClean="0"/>
              <a:t>“Third, decay. Nothing Paul says about creation is as </a:t>
            </a:r>
          </a:p>
          <a:p>
            <a:pPr rtl="0"/>
            <a:r>
              <a:rPr lang="en-US" sz="1200" i="0" baseline="0" dirty="0" smtClean="0"/>
              <a:t>obvious to today’s scientific observers as this: the </a:t>
            </a:r>
          </a:p>
          <a:p>
            <a:pPr rtl="0"/>
            <a:r>
              <a:rPr lang="en-US" sz="1200" i="0" baseline="0" dirty="0" smtClean="0"/>
              <a:t>cosmos is decaying or running down. </a:t>
            </a:r>
          </a:p>
          <a:p>
            <a:pPr rtl="0"/>
            <a:endParaRPr lang="en-US" sz="1200" i="0" baseline="0" dirty="0" smtClean="0"/>
          </a:p>
          <a:p>
            <a:pPr rtl="0"/>
            <a:r>
              <a:rPr lang="en-US" sz="1200" i="0" baseline="0" dirty="0" smtClean="0"/>
              <a:t>“This is called the second law of thermodynamics. </a:t>
            </a:r>
          </a:p>
          <a:p>
            <a:pPr rtl="0"/>
            <a:endParaRPr lang="en-US" sz="1200" i="0" baseline="0" dirty="0" smtClean="0"/>
          </a:p>
          <a:p>
            <a:pPr rtl="0"/>
            <a:r>
              <a:rPr lang="en-US" sz="1200" i="0" baseline="0" dirty="0" smtClean="0"/>
              <a:t>“It is another scientific axiom that neither mass nor </a:t>
            </a:r>
          </a:p>
          <a:p>
            <a:pPr rtl="0"/>
            <a:r>
              <a:rPr lang="en-US" sz="1200" i="0" baseline="0" dirty="0" smtClean="0"/>
              <a:t>energy are destroyed but are only converted from one to </a:t>
            </a:r>
          </a:p>
          <a:p>
            <a:pPr rtl="0"/>
            <a:r>
              <a:rPr lang="en-US" sz="1200" i="0" baseline="0" dirty="0" smtClean="0"/>
              <a:t>the other. </a:t>
            </a:r>
          </a:p>
          <a:p>
            <a:pPr rtl="0"/>
            <a:endParaRPr lang="en-US" sz="1200" i="0" baseline="0" dirty="0" smtClean="0"/>
          </a:p>
          <a:p>
            <a:pPr rtl="0"/>
            <a:r>
              <a:rPr lang="en-US" sz="1200" i="0" baseline="0" dirty="0" smtClean="0"/>
              <a:t>“Einstein’s formula of relativity, E=</a:t>
            </a:r>
            <a:r>
              <a:rPr lang="en-US" sz="1200" i="0" baseline="0" dirty="0" err="1" smtClean="0"/>
              <a:t>Mc2</a:t>
            </a:r>
            <a:r>
              <a:rPr lang="en-US" sz="1200" i="0" baseline="0" dirty="0" smtClean="0"/>
              <a:t>, is an expression </a:t>
            </a:r>
          </a:p>
          <a:p>
            <a:pPr rtl="0"/>
            <a:r>
              <a:rPr lang="en-US" sz="1200" i="0" baseline="0" dirty="0" smtClean="0"/>
              <a:t>of this. </a:t>
            </a:r>
          </a:p>
          <a:p>
            <a:pPr rtl="0"/>
            <a:endParaRPr lang="en-US" sz="1200" i="0" baseline="0" dirty="0" smtClean="0"/>
          </a:p>
          <a:p>
            <a:pPr rtl="0"/>
            <a:r>
              <a:rPr lang="en-US" sz="1200" i="0" baseline="0" dirty="0" smtClean="0"/>
              <a:t>“But although, by this formula, energy is not being </a:t>
            </a:r>
          </a:p>
          <a:p>
            <a:pPr rtl="0"/>
            <a:r>
              <a:rPr lang="en-US" sz="1200" i="0" baseline="0" dirty="0" smtClean="0"/>
              <a:t>destroyed, it is nevertheless becoming increasingly </a:t>
            </a:r>
          </a:p>
          <a:p>
            <a:pPr rtl="0"/>
            <a:r>
              <a:rPr lang="en-US" sz="1200" i="0" baseline="0" dirty="0" smtClean="0"/>
              <a:t>dissipated, which means that it is becoming </a:t>
            </a:r>
          </a:p>
          <a:p>
            <a:pPr rtl="0"/>
            <a:r>
              <a:rPr lang="en-US" sz="1200" i="0" baseline="0" dirty="0" smtClean="0"/>
              <a:t>increasingly less useful. </a:t>
            </a:r>
          </a:p>
          <a:p>
            <a:pPr rtl="0"/>
            <a:endParaRPr lang="en-US" sz="1200" i="0" baseline="0" dirty="0" smtClean="0"/>
          </a:p>
          <a:p>
            <a:pPr rtl="0"/>
            <a:r>
              <a:rPr lang="en-US" sz="1200" i="0" baseline="0" dirty="0" smtClean="0"/>
              <a:t>“For example, the sun’s energy is not being lost even </a:t>
            </a:r>
          </a:p>
          <a:p>
            <a:pPr rtl="0"/>
            <a:r>
              <a:rPr lang="en-US" sz="1200" i="0" baseline="0" dirty="0" smtClean="0"/>
              <a:t>though its mass is being converted into energy. But that </a:t>
            </a:r>
          </a:p>
          <a:p>
            <a:pPr rtl="0"/>
            <a:r>
              <a:rPr lang="en-US" sz="1200" i="0" baseline="0" dirty="0" smtClean="0"/>
              <a:t>energy is being dissipated into space, where it is not </a:t>
            </a:r>
          </a:p>
          <a:p>
            <a:pPr rtl="0"/>
            <a:r>
              <a:rPr lang="en-US" sz="1200" i="0" baseline="0" dirty="0" smtClean="0"/>
              <a:t>accomplishing anything, and one day the sun will use </a:t>
            </a:r>
          </a:p>
          <a:p>
            <a:pPr rtl="0"/>
            <a:r>
              <a:rPr lang="en-US" sz="1200" i="0" baseline="0" dirty="0" smtClean="0"/>
              <a:t>up its energy and be gone. </a:t>
            </a:r>
          </a:p>
          <a:p>
            <a:pPr rtl="0"/>
            <a:endParaRPr lang="en-US" sz="1200" i="0" baseline="0" dirty="0" smtClean="0"/>
          </a:p>
          <a:p>
            <a:pPr rtl="0"/>
            <a:r>
              <a:rPr lang="en-US" sz="1200" i="0" baseline="0" dirty="0" smtClean="0"/>
              <a:t>“The whole universe is like that. It is all running down, </a:t>
            </a:r>
          </a:p>
          <a:p>
            <a:pPr rtl="0"/>
            <a:r>
              <a:rPr lang="en-US" sz="1200" i="0" baseline="0" dirty="0" smtClean="0"/>
              <a:t>dissipating, becoming increasingly useless.</a:t>
            </a:r>
          </a:p>
          <a:p>
            <a:pPr rtl="0"/>
            <a:endParaRPr lang="en-US" sz="1200" i="0" baseline="0" dirty="0" smtClean="0"/>
          </a:p>
          <a:p>
            <a:pPr rtl="0"/>
            <a:r>
              <a:rPr lang="en-US" sz="1200" i="0" kern="1200" baseline="0" dirty="0" smtClean="0">
                <a:solidFill>
                  <a:schemeClr val="tx1"/>
                </a:solidFill>
                <a:latin typeface="+mn-lt"/>
                <a:ea typeface="+mn-ea"/>
                <a:cs typeface="+mn-cs"/>
              </a:rPr>
              <a:t>“However, Paul was probably thinking specifically of </a:t>
            </a:r>
          </a:p>
          <a:p>
            <a:pPr rtl="0"/>
            <a:r>
              <a:rPr lang="en-US" sz="1200" i="0" kern="1200" baseline="0" dirty="0" smtClean="0">
                <a:solidFill>
                  <a:schemeClr val="tx1"/>
                </a:solidFill>
                <a:latin typeface="+mn-lt"/>
                <a:ea typeface="+mn-ea"/>
                <a:cs typeface="+mn-cs"/>
              </a:rPr>
              <a:t>death, which comes to all living things, rather than the</a:t>
            </a:r>
          </a:p>
          <a:p>
            <a:pPr rtl="0"/>
            <a:r>
              <a:rPr lang="en-US" sz="1200" i="0" kern="1200" baseline="0" dirty="0" smtClean="0">
                <a:solidFill>
                  <a:schemeClr val="tx1"/>
                </a:solidFill>
                <a:latin typeface="+mn-lt"/>
                <a:ea typeface="+mn-ea"/>
                <a:cs typeface="+mn-cs"/>
              </a:rPr>
              <a:t> scientific principles I mentioned, since he would hardly </a:t>
            </a:r>
          </a:p>
          <a:p>
            <a:pPr rtl="0"/>
            <a:r>
              <a:rPr lang="en-US" sz="1200" i="0" kern="1200" baseline="0" dirty="0" smtClean="0">
                <a:solidFill>
                  <a:schemeClr val="tx1"/>
                </a:solidFill>
                <a:latin typeface="+mn-lt"/>
                <a:ea typeface="+mn-ea"/>
                <a:cs typeface="+mn-cs"/>
              </a:rPr>
              <a:t>have known of these ‘laws’ except by general </a:t>
            </a:r>
          </a:p>
          <a:p>
            <a:pPr rtl="0"/>
            <a:r>
              <a:rPr lang="en-US" sz="1200" i="0" kern="1200" baseline="0" dirty="0" smtClean="0">
                <a:solidFill>
                  <a:schemeClr val="tx1"/>
                </a:solidFill>
                <a:latin typeface="+mn-lt"/>
                <a:ea typeface="+mn-ea"/>
                <a:cs typeface="+mn-cs"/>
              </a:rPr>
              <a:t>observation. </a:t>
            </a:r>
          </a:p>
          <a:p>
            <a:pPr rtl="0"/>
            <a:endParaRPr lang="en-US" sz="1200" i="0" kern="1200" baseline="0" dirty="0" smtClean="0">
              <a:solidFill>
                <a:schemeClr val="tx1"/>
              </a:solidFill>
              <a:latin typeface="+mn-lt"/>
              <a:ea typeface="+mn-ea"/>
              <a:cs typeface="+mn-cs"/>
            </a:endParaRPr>
          </a:p>
          <a:p>
            <a:pPr rtl="0"/>
            <a:r>
              <a:rPr lang="en-US" sz="1200" i="0" kern="1200" baseline="0" dirty="0" smtClean="0">
                <a:solidFill>
                  <a:schemeClr val="tx1"/>
                </a:solidFill>
                <a:latin typeface="+mn-lt"/>
                <a:ea typeface="+mn-ea"/>
                <a:cs typeface="+mn-cs"/>
              </a:rPr>
              <a:t>“It is not only the sun that is dying, of course. </a:t>
            </a:r>
          </a:p>
          <a:p>
            <a:pPr rtl="0"/>
            <a:r>
              <a:rPr lang="en-US" sz="1200" i="0" kern="1200" baseline="0" dirty="0" smtClean="0">
                <a:solidFill>
                  <a:schemeClr val="tx1"/>
                </a:solidFill>
                <a:latin typeface="+mn-lt"/>
                <a:ea typeface="+mn-ea"/>
                <a:cs typeface="+mn-cs"/>
              </a:rPr>
              <a:t>Living creatures die, too.”</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872–874).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45</a:t>
            </a:fld>
            <a:endParaRPr lang="en-US"/>
          </a:p>
        </p:txBody>
      </p:sp>
    </p:spTree>
    <p:extLst>
      <p:ext uri="{BB962C8B-B14F-4D97-AF65-F5344CB8AC3E}">
        <p14:creationId xmlns:p14="http://schemas.microsoft.com/office/powerpoint/2010/main" val="7844468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again, </a:t>
            </a:r>
            <a:r>
              <a:rPr lang="en-US" dirty="0" err="1" smtClean="0"/>
              <a:t>ktisis</a:t>
            </a:r>
            <a:r>
              <a:rPr lang="en-US" dirty="0" smtClean="0"/>
              <a:t> means “creation”.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46</a:t>
            </a:fld>
            <a:endParaRPr lang="en-US"/>
          </a:p>
        </p:txBody>
      </p:sp>
    </p:spTree>
    <p:extLst>
      <p:ext uri="{BB962C8B-B14F-4D97-AF65-F5344CB8AC3E}">
        <p14:creationId xmlns:p14="http://schemas.microsoft.com/office/powerpoint/2010/main" val="7844468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eleutheroo</a:t>
            </a:r>
            <a:r>
              <a:rPr lang="en-US" dirty="0" smtClean="0"/>
              <a:t> four weeks ago. It means </a:t>
            </a:r>
            <a:r>
              <a:rPr lang="en-US" sz="1200" b="0" i="0" dirty="0" smtClean="0"/>
              <a:t>to cause </a:t>
            </a:r>
          </a:p>
          <a:p>
            <a:r>
              <a:rPr lang="en-US" sz="1200" b="0" i="0" dirty="0" smtClean="0"/>
              <a:t>someone to be freed from domination; that is, to free, </a:t>
            </a:r>
          </a:p>
          <a:p>
            <a:r>
              <a:rPr lang="en-US" sz="1200" b="0" i="0" dirty="0" smtClean="0"/>
              <a:t>or to set free.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47</a:t>
            </a:fld>
            <a:endParaRPr lang="en-US"/>
          </a:p>
        </p:txBody>
      </p:sp>
    </p:spTree>
    <p:extLst>
      <p:ext uri="{BB962C8B-B14F-4D97-AF65-F5344CB8AC3E}">
        <p14:creationId xmlns:p14="http://schemas.microsoft.com/office/powerpoint/2010/main" val="7844468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entire creation is currently in bondage to decay.</a:t>
            </a:r>
          </a:p>
          <a:p>
            <a:endParaRPr lang="en-US" dirty="0" smtClean="0"/>
          </a:p>
          <a:p>
            <a:r>
              <a:rPr lang="en-US" dirty="0" smtClean="0"/>
              <a:t>The</a:t>
            </a:r>
            <a:r>
              <a:rPr lang="en-US" baseline="0" dirty="0" smtClean="0"/>
              <a:t> equation says that the change in entropy is always </a:t>
            </a:r>
          </a:p>
          <a:p>
            <a:r>
              <a:rPr lang="en-US" baseline="0" dirty="0" smtClean="0"/>
              <a:t>greater than zero.</a:t>
            </a:r>
          </a:p>
          <a:p>
            <a:endParaRPr lang="en-US" baseline="0" dirty="0" smtClean="0"/>
          </a:p>
          <a:p>
            <a:r>
              <a:rPr lang="en-US" baseline="0" dirty="0" smtClean="0"/>
              <a:t>That’s the Second Law of Thermodynamics.</a:t>
            </a:r>
          </a:p>
          <a:p>
            <a:endParaRPr lang="en-US" baseline="0" dirty="0" smtClean="0"/>
          </a:p>
          <a:p>
            <a:r>
              <a:rPr lang="en-US" baseline="0" dirty="0" smtClean="0"/>
              <a:t>It means that everything is running down; that </a:t>
            </a:r>
          </a:p>
          <a:p>
            <a:r>
              <a:rPr lang="en-US" baseline="0" dirty="0" smtClean="0"/>
              <a:t>everything is tending towards chaos and disorder.</a:t>
            </a:r>
          </a:p>
          <a:p>
            <a:endParaRPr lang="en-US" baseline="0" dirty="0" smtClean="0"/>
          </a:p>
          <a:p>
            <a:r>
              <a:rPr lang="en-US" baseline="0" dirty="0" smtClean="0"/>
              <a:t>The Three Laws of Thermodynamics can be irreverently </a:t>
            </a:r>
          </a:p>
          <a:p>
            <a:r>
              <a:rPr lang="en-US" baseline="0" dirty="0" smtClean="0"/>
              <a:t>described as:</a:t>
            </a:r>
          </a:p>
          <a:p>
            <a:endParaRPr lang="en-US" baseline="0" dirty="0" smtClean="0"/>
          </a:p>
          <a:p>
            <a:pPr marL="0" indent="0">
              <a:buNone/>
            </a:pPr>
            <a:r>
              <a:rPr lang="en-US" baseline="0" dirty="0" smtClean="0"/>
              <a:t>1. You can’t win.</a:t>
            </a:r>
          </a:p>
          <a:p>
            <a:pPr marL="0" indent="0">
              <a:buNone/>
            </a:pPr>
            <a:endParaRPr lang="en-US" baseline="0" dirty="0" smtClean="0"/>
          </a:p>
          <a:p>
            <a:pPr marL="0" indent="0">
              <a:buNone/>
            </a:pPr>
            <a:r>
              <a:rPr lang="en-US" baseline="0" dirty="0" smtClean="0"/>
              <a:t>2. You can’t break even.</a:t>
            </a:r>
          </a:p>
          <a:p>
            <a:pPr marL="0" indent="0">
              <a:buNone/>
            </a:pPr>
            <a:endParaRPr lang="en-US" baseline="0" dirty="0" smtClean="0"/>
          </a:p>
          <a:p>
            <a:pPr marL="0" indent="0">
              <a:buNone/>
            </a:pPr>
            <a:r>
              <a:rPr lang="en-US" baseline="0" dirty="0" smtClean="0"/>
              <a:t>And</a:t>
            </a:r>
          </a:p>
          <a:p>
            <a:pPr marL="0" indent="0">
              <a:buNone/>
            </a:pPr>
            <a:endParaRPr lang="en-US" baseline="0" dirty="0" smtClean="0"/>
          </a:p>
          <a:p>
            <a:pPr marL="0" indent="0">
              <a:buNone/>
            </a:pPr>
            <a:r>
              <a:rPr lang="en-US" baseline="0" dirty="0" smtClean="0"/>
              <a:t>3. You can’t get out of the game.</a:t>
            </a:r>
          </a:p>
          <a:p>
            <a:pPr marL="0" indent="0">
              <a:buNone/>
            </a:pPr>
            <a:endParaRPr lang="en-US" baseline="0" dirty="0" smtClean="0"/>
          </a:p>
          <a:p>
            <a:pPr marL="0" indent="0">
              <a:buNone/>
            </a:pPr>
            <a:r>
              <a:rPr lang="en-US" baseline="0" dirty="0" smtClean="0"/>
              <a:t>The entire creation is trapped in a spiral of decay from </a:t>
            </a:r>
          </a:p>
          <a:p>
            <a:pPr marL="0" indent="0">
              <a:buNone/>
            </a:pPr>
            <a:r>
              <a:rPr lang="en-US" baseline="0" dirty="0" smtClean="0"/>
              <a:t>which it can’t escape.</a:t>
            </a:r>
          </a:p>
          <a:p>
            <a:pPr marL="0" indent="0">
              <a:buNone/>
            </a:pPr>
            <a:endParaRPr lang="en-US" baseline="0" dirty="0" smtClean="0"/>
          </a:p>
          <a:p>
            <a:pPr marL="0" indent="0">
              <a:buNone/>
            </a:pPr>
            <a:r>
              <a:rPr lang="en-US" baseline="0" dirty="0" smtClean="0"/>
              <a:t>But, Romans 8:21 is Good News Indeed.</a:t>
            </a:r>
          </a:p>
          <a:p>
            <a:pPr marL="0" indent="0">
              <a:buNone/>
            </a:pPr>
            <a:endParaRPr lang="en-US" baseline="0" dirty="0" smtClean="0"/>
          </a:p>
          <a:p>
            <a:pPr marL="0" indent="0">
              <a:buNone/>
            </a:pPr>
            <a:r>
              <a:rPr lang="en-US" baseline="0" dirty="0" smtClean="0"/>
              <a:t>Someday, God is going to lift His creation out of its </a:t>
            </a:r>
          </a:p>
          <a:p>
            <a:pPr marL="0" indent="0">
              <a:buNone/>
            </a:pPr>
            <a:r>
              <a:rPr lang="en-US" baseline="0" dirty="0" smtClean="0"/>
              <a:t>bondage; out of its spiraling decay. He’s going to </a:t>
            </a:r>
          </a:p>
          <a:p>
            <a:pPr marL="0" indent="0">
              <a:buNone/>
            </a:pPr>
            <a:r>
              <a:rPr lang="en-US" baseline="0" dirty="0" smtClean="0"/>
              <a:t>liberate the entire creation and stand it up new and </a:t>
            </a:r>
          </a:p>
          <a:p>
            <a:pPr marL="0" indent="0">
              <a:buNone/>
            </a:pPr>
            <a:r>
              <a:rPr lang="en-US" baseline="0" dirty="0" smtClean="0"/>
              <a:t>renewed in the glorious freedom of His own children.</a:t>
            </a:r>
          </a:p>
          <a:p>
            <a:pPr marL="0" indent="0">
              <a:buNone/>
            </a:pPr>
            <a:endParaRPr lang="en-US" baseline="0" dirty="0" smtClean="0"/>
          </a:p>
          <a:p>
            <a:pPr marL="0" indent="0">
              <a:buNone/>
            </a:pPr>
            <a:r>
              <a:rPr lang="en-US" baseline="0" dirty="0" smtClean="0"/>
              <a:t>That’s us!</a:t>
            </a:r>
            <a:endParaRPr lang="en-US" dirty="0" smtClean="0"/>
          </a:p>
          <a:p>
            <a:endParaRPr lang="en-US" dirty="0" smtClean="0"/>
          </a:p>
          <a:p>
            <a:pPr rtl="0"/>
            <a:r>
              <a:rPr lang="en-US" b="1" baseline="0" dirty="0" err="1" smtClean="0"/>
              <a:t>ILLUS</a:t>
            </a:r>
            <a:r>
              <a:rPr lang="en-US" b="1" baseline="0" dirty="0" smtClean="0"/>
              <a:t>:</a:t>
            </a:r>
            <a:r>
              <a:rPr lang="en-US" baseline="0" dirty="0" smtClean="0"/>
              <a:t> </a:t>
            </a:r>
            <a:r>
              <a:rPr lang="en-US" sz="1200" i="0" dirty="0" smtClean="0"/>
              <a:t>A little girl in England, Josie </a:t>
            </a:r>
            <a:r>
              <a:rPr lang="en-US" sz="1200" i="0" dirty="0" err="1" smtClean="0"/>
              <a:t>Caven</a:t>
            </a:r>
            <a:r>
              <a:rPr lang="en-US" sz="1200" i="0" dirty="0" smtClean="0"/>
              <a:t>, was born </a:t>
            </a:r>
          </a:p>
          <a:p>
            <a:pPr rtl="0"/>
            <a:r>
              <a:rPr lang="en-US" sz="1200" i="0" dirty="0" smtClean="0"/>
              <a:t>profoundly deaf. She often felt isolated as a child </a:t>
            </a:r>
          </a:p>
          <a:p>
            <a:pPr rtl="0"/>
            <a:r>
              <a:rPr lang="en-US" sz="1200" i="0" dirty="0" smtClean="0"/>
              <a:t>because of her inability to hear, but that changed after </a:t>
            </a:r>
          </a:p>
          <a:p>
            <a:pPr rtl="0"/>
            <a:r>
              <a:rPr lang="en-US" sz="1200" i="0" dirty="0" smtClean="0"/>
              <a:t>she received a cochlear implant during the Christmas </a:t>
            </a:r>
          </a:p>
          <a:p>
            <a:pPr rtl="0"/>
            <a:r>
              <a:rPr lang="en-US" sz="1200" i="0" dirty="0" smtClean="0"/>
              <a:t>season. </a:t>
            </a:r>
          </a:p>
          <a:p>
            <a:pPr rtl="0"/>
            <a:endParaRPr lang="en-US" sz="1200" i="0" dirty="0" smtClean="0"/>
          </a:p>
          <a:p>
            <a:pPr rtl="0"/>
            <a:r>
              <a:rPr lang="en-US" sz="1200" i="0" dirty="0" smtClean="0"/>
              <a:t>At the age of twelve, she heard clearly for the first time. </a:t>
            </a:r>
          </a:p>
          <a:p>
            <a:pPr rtl="0"/>
            <a:r>
              <a:rPr lang="en-US" sz="1200" i="0" dirty="0" smtClean="0"/>
              <a:t>The first sound she heard was the song “Jingle Bells” </a:t>
            </a:r>
          </a:p>
          <a:p>
            <a:pPr rtl="0"/>
            <a:r>
              <a:rPr lang="en-US" sz="1200" i="0" dirty="0" smtClean="0"/>
              <a:t>coming from the radio.</a:t>
            </a:r>
          </a:p>
          <a:p>
            <a:pPr rtl="0"/>
            <a:endParaRPr lang="en-US" sz="1200" i="0" dirty="0" smtClean="0"/>
          </a:p>
          <a:p>
            <a:pPr rtl="0"/>
            <a:r>
              <a:rPr lang="en-US" sz="1200" i="0" dirty="0" smtClean="0"/>
              <a:t>Was Josie’s hearing restored? Yes—completely. Was she </a:t>
            </a:r>
          </a:p>
          <a:p>
            <a:pPr rtl="0"/>
            <a:r>
              <a:rPr lang="en-US" sz="1200" i="0" dirty="0" smtClean="0"/>
              <a:t>hearing well immediately? Not exactly. </a:t>
            </a:r>
          </a:p>
          <a:p>
            <a:pPr rtl="0"/>
            <a:endParaRPr lang="en-US" sz="1200" i="0" dirty="0" smtClean="0"/>
          </a:p>
          <a:p>
            <a:pPr rtl="0"/>
            <a:r>
              <a:rPr lang="en-US" sz="1200" i="0" dirty="0" smtClean="0"/>
              <a:t>Her mother said, “She is having to learn what each new </a:t>
            </a:r>
          </a:p>
          <a:p>
            <a:pPr rtl="0"/>
            <a:r>
              <a:rPr lang="en-US" sz="1200" i="0" dirty="0" smtClean="0"/>
              <a:t>sound is and what it means. She will ask, ‘Was that a </a:t>
            </a:r>
          </a:p>
          <a:p>
            <a:pPr rtl="0"/>
            <a:r>
              <a:rPr lang="en-US" sz="1200" i="0" dirty="0" smtClean="0"/>
              <a:t>door closing?’ and has realized for the first time that the </a:t>
            </a:r>
          </a:p>
          <a:p>
            <a:pPr rtl="0"/>
            <a:r>
              <a:rPr lang="en-US" sz="1200" i="0" dirty="0" smtClean="0"/>
              <a:t>light in her room hums when it is switched on. </a:t>
            </a:r>
          </a:p>
          <a:p>
            <a:pPr rtl="0"/>
            <a:endParaRPr lang="en-US" sz="1200" i="0" dirty="0" smtClean="0"/>
          </a:p>
          <a:p>
            <a:pPr rtl="0"/>
            <a:r>
              <a:rPr lang="en-US" sz="1200" i="0" dirty="0" smtClean="0"/>
              <a:t>She even knows what her name sounds like now, </a:t>
            </a:r>
          </a:p>
          <a:p>
            <a:pPr rtl="0"/>
            <a:r>
              <a:rPr lang="en-US" sz="1200" i="0" dirty="0" smtClean="0"/>
              <a:t>because before she could not hear the soft s sound in </a:t>
            </a:r>
          </a:p>
          <a:p>
            <a:pPr rtl="0"/>
            <a:r>
              <a:rPr lang="en-US" sz="1200" i="0" dirty="0" smtClean="0"/>
              <a:t>the middle of the word. </a:t>
            </a:r>
          </a:p>
          <a:p>
            <a:pPr rtl="0"/>
            <a:endParaRPr lang="en-US" sz="1200" i="0" dirty="0" smtClean="0"/>
          </a:p>
          <a:p>
            <a:pPr rtl="0"/>
            <a:r>
              <a:rPr lang="en-US" sz="1200" i="0" dirty="0" smtClean="0"/>
              <a:t>Seeing her face light up as she hears everything around </a:t>
            </a:r>
          </a:p>
          <a:p>
            <a:pPr rtl="0"/>
            <a:r>
              <a:rPr lang="en-US" sz="1200" i="0" dirty="0" smtClean="0"/>
              <a:t>her is all I could have wished for this Christmas.”</a:t>
            </a:r>
          </a:p>
          <a:p>
            <a:pPr rtl="0"/>
            <a:endParaRPr lang="en-US" sz="1200" i="0" dirty="0" smtClean="0"/>
          </a:p>
          <a:p>
            <a:pPr rtl="0"/>
            <a:r>
              <a:rPr lang="en-US" sz="1200" i="0" dirty="0" smtClean="0"/>
              <a:t>Josie’s hearing was restored, but that restoration </a:t>
            </a:r>
          </a:p>
          <a:p>
            <a:pPr rtl="0"/>
            <a:r>
              <a:rPr lang="en-US" sz="1200" i="0" dirty="0" smtClean="0"/>
              <a:t>introduced her to the daily adventure of learning to </a:t>
            </a:r>
          </a:p>
          <a:p>
            <a:pPr rtl="0"/>
            <a:r>
              <a:rPr lang="en-US" sz="1200" i="0" dirty="0" smtClean="0"/>
              <a:t>distinguish each new sound in the hearing world. </a:t>
            </a:r>
          </a:p>
          <a:p>
            <a:pPr rtl="0"/>
            <a:endParaRPr lang="en-US" sz="1200" i="0" dirty="0" smtClean="0"/>
          </a:p>
          <a:p>
            <a:pPr rtl="0"/>
            <a:r>
              <a:rPr lang="en-US" sz="1200" i="0" dirty="0" smtClean="0"/>
              <a:t>It’s the already and the not yet—a phrase that aptly </a:t>
            </a:r>
          </a:p>
          <a:p>
            <a:pPr rtl="0"/>
            <a:r>
              <a:rPr lang="en-US" sz="1200" i="0" dirty="0" smtClean="0"/>
              <a:t>describes the perspective </a:t>
            </a:r>
            <a:r>
              <a:rPr lang="en-US" sz="1200" i="0" kern="1200" dirty="0" smtClean="0">
                <a:solidFill>
                  <a:schemeClr val="tx1"/>
                </a:solidFill>
                <a:latin typeface="+mn-lt"/>
                <a:ea typeface="+mn-ea"/>
                <a:cs typeface="+mn-cs"/>
              </a:rPr>
              <a:t>of believers in Christ who </a:t>
            </a:r>
          </a:p>
          <a:p>
            <a:pPr rtl="0"/>
            <a:r>
              <a:rPr lang="en-US" sz="1200" i="0" kern="1200" dirty="0" smtClean="0">
                <a:solidFill>
                  <a:schemeClr val="tx1"/>
                </a:solidFill>
                <a:latin typeface="+mn-lt"/>
                <a:ea typeface="+mn-ea"/>
                <a:cs typeface="+mn-cs"/>
              </a:rPr>
              <a:t>have not yet experienced the fullness of redemption </a:t>
            </a:r>
          </a:p>
          <a:p>
            <a:pPr rtl="0"/>
            <a:r>
              <a:rPr lang="en-US" sz="1200" i="0" kern="1200" dirty="0" smtClean="0">
                <a:solidFill>
                  <a:schemeClr val="tx1"/>
                </a:solidFill>
                <a:latin typeface="+mn-lt"/>
                <a:ea typeface="+mn-ea"/>
                <a:cs typeface="+mn-cs"/>
              </a:rPr>
              <a:t>that will one day be realized in heaven.</a:t>
            </a:r>
          </a:p>
          <a:p>
            <a:pPr rtl="0"/>
            <a:endParaRPr lang="en-US" sz="1200" i="0" kern="1200" dirty="0" smtClean="0">
              <a:solidFill>
                <a:schemeClr val="tx1"/>
              </a:solidFill>
              <a:latin typeface="+mn-lt"/>
              <a:ea typeface="+mn-ea"/>
              <a:cs typeface="+mn-cs"/>
            </a:endParaRPr>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(pp. 402–403). Grand Rapids, MI: </a:t>
            </a:r>
          </a:p>
          <a:p>
            <a:r>
              <a:rPr lang="en-US" b="0" i="0" u="none" strike="noStrike" baseline="0" dirty="0" smtClean="0"/>
              <a:t>Zondervan Publishing House.</a:t>
            </a:r>
          </a:p>
          <a:p>
            <a:endParaRPr lang="en-US" baseline="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48</a:t>
            </a:fld>
            <a:endParaRPr lang="en-US"/>
          </a:p>
        </p:txBody>
      </p:sp>
    </p:spTree>
    <p:extLst>
      <p:ext uri="{BB962C8B-B14F-4D97-AF65-F5344CB8AC3E}">
        <p14:creationId xmlns:p14="http://schemas.microsoft.com/office/powerpoint/2010/main" val="7844468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49</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a:t>
            </a:fld>
            <a:endParaRPr lang="en-US"/>
          </a:p>
        </p:txBody>
      </p:sp>
    </p:spTree>
    <p:extLst>
      <p:ext uri="{BB962C8B-B14F-4D97-AF65-F5344CB8AC3E}">
        <p14:creationId xmlns:p14="http://schemas.microsoft.com/office/powerpoint/2010/main" val="3407900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8:21</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1938, W. R. Newell wrote:</a:t>
            </a:r>
          </a:p>
          <a:p>
            <a:endParaRPr lang="en-US" dirty="0" smtClean="0"/>
          </a:p>
          <a:p>
            <a:pPr rtl="0"/>
            <a:r>
              <a:rPr lang="en-US" sz="1200" b="0" i="0" dirty="0" smtClean="0"/>
              <a:t>“We know—Always this is the expression of Christian </a:t>
            </a:r>
          </a:p>
          <a:p>
            <a:pPr rtl="0"/>
            <a:r>
              <a:rPr lang="en-US" sz="1200" b="0" i="0" dirty="0" smtClean="0"/>
              <a:t>knowledge. </a:t>
            </a:r>
          </a:p>
          <a:p>
            <a:pPr rtl="0"/>
            <a:endParaRPr lang="en-US" sz="1200" b="0" i="0" dirty="0" smtClean="0"/>
          </a:p>
          <a:p>
            <a:pPr rtl="0"/>
            <a:r>
              <a:rPr lang="en-US" sz="1200" b="0" i="0" dirty="0" smtClean="0"/>
              <a:t>“This earth’s poets, philosophers, scientists, face to face </a:t>
            </a:r>
          </a:p>
          <a:p>
            <a:pPr rtl="0"/>
            <a:r>
              <a:rPr lang="en-US" sz="1200" b="0" i="0" dirty="0" smtClean="0"/>
              <a:t>with death with a capital D,—in every crushed ocean </a:t>
            </a:r>
          </a:p>
          <a:p>
            <a:pPr rtl="0"/>
            <a:r>
              <a:rPr lang="en-US" sz="1200" b="0" i="0" dirty="0" smtClean="0"/>
              <a:t>shell, in every rotten log, in the very minor keys in which</a:t>
            </a:r>
          </a:p>
          <a:p>
            <a:pPr rtl="0"/>
            <a:r>
              <a:rPr lang="en-US" sz="1200" b="0" i="0" dirty="0" smtClean="0"/>
              <a:t> the voices of beasts and birds are pitched, seem never </a:t>
            </a:r>
          </a:p>
          <a:p>
            <a:pPr rtl="0"/>
            <a:r>
              <a:rPr lang="en-US" sz="1200" b="0" i="0" dirty="0" smtClean="0"/>
              <a:t>even to get a glimpse of the bondage of corruption in </a:t>
            </a:r>
          </a:p>
          <a:p>
            <a:pPr rtl="0"/>
            <a:r>
              <a:rPr lang="en-US" sz="1200" b="0" i="0" dirty="0" smtClean="0"/>
              <a:t>which all creation is groaning; but talk in sprightly ways </a:t>
            </a:r>
          </a:p>
          <a:p>
            <a:pPr rtl="0"/>
            <a:r>
              <a:rPr lang="en-US" sz="1200" b="0" i="0" dirty="0" smtClean="0"/>
              <a:t>of ‘progress,’ of ‘evolution’! </a:t>
            </a:r>
          </a:p>
          <a:p>
            <a:pPr rtl="0"/>
            <a:endParaRPr lang="en-US" sz="1200" b="0" i="0" dirty="0" smtClean="0"/>
          </a:p>
          <a:p>
            <a:pPr rtl="0"/>
            <a:r>
              <a:rPr lang="en-US" sz="1200" b="0" i="0" dirty="0" smtClean="0"/>
              <a:t>“How far from understanding the creation around them </a:t>
            </a:r>
          </a:p>
          <a:p>
            <a:pPr rtl="0"/>
            <a:r>
              <a:rPr lang="en-US" sz="1200" b="0" i="0" dirty="0" smtClean="0"/>
              <a:t>are human beings all,—except Spirit-taught Christians! </a:t>
            </a:r>
          </a:p>
          <a:p>
            <a:pPr rtl="0"/>
            <a:endParaRPr lang="en-US" sz="1200" b="0" i="0" dirty="0" smtClean="0"/>
          </a:p>
          <a:p>
            <a:pPr rtl="0"/>
            <a:r>
              <a:rPr lang="en-US" sz="1200" b="0" i="0" dirty="0" smtClean="0"/>
              <a:t>“’Their own poets’ write thus,—of a ‘groaning creation’:</a:t>
            </a:r>
          </a:p>
          <a:p>
            <a:pPr rtl="0"/>
            <a:endParaRPr lang="en-US" sz="1200" b="0" i="0" dirty="0" smtClean="0"/>
          </a:p>
          <a:p>
            <a:pPr rtl="0"/>
            <a:r>
              <a:rPr lang="en-US" sz="1200" b="0" i="0" dirty="0" smtClean="0"/>
              <a:t>The year’s at the spring,</a:t>
            </a:r>
          </a:p>
          <a:p>
            <a:pPr rtl="0"/>
            <a:r>
              <a:rPr lang="en-US" sz="1200" b="0" i="0" dirty="0" smtClean="0"/>
              <a:t>And day’s at the morn;</a:t>
            </a:r>
          </a:p>
          <a:p>
            <a:pPr rtl="0"/>
            <a:r>
              <a:rPr lang="en-US" sz="1200" b="0" i="0" dirty="0" smtClean="0"/>
              <a:t>Morning’s at seven;</a:t>
            </a:r>
          </a:p>
          <a:p>
            <a:pPr rtl="0"/>
            <a:r>
              <a:rPr lang="en-US" sz="1200" b="0" i="0" dirty="0" smtClean="0"/>
              <a:t>The hill-side’s dew-pearled;</a:t>
            </a:r>
          </a:p>
          <a:p>
            <a:pPr rtl="0"/>
            <a:endParaRPr lang="en-US" sz="1200" b="0" i="0" dirty="0" smtClean="0"/>
          </a:p>
          <a:p>
            <a:pPr rtl="0"/>
            <a:r>
              <a:rPr lang="en-US" sz="1200" b="0" i="0" kern="1200" dirty="0" smtClean="0">
                <a:solidFill>
                  <a:schemeClr val="tx1"/>
                </a:solidFill>
                <a:latin typeface="+mn-lt"/>
                <a:ea typeface="+mn-ea"/>
                <a:cs typeface="+mn-cs"/>
              </a:rPr>
              <a:t>The lark’s on the wing;</a:t>
            </a:r>
          </a:p>
          <a:p>
            <a:pPr rtl="0"/>
            <a:r>
              <a:rPr lang="en-US" sz="1200" b="0" i="0" dirty="0" smtClean="0"/>
              <a:t>The snail’s on the thorn;</a:t>
            </a:r>
          </a:p>
          <a:p>
            <a:pPr rtl="0"/>
            <a:r>
              <a:rPr lang="en-US" sz="1200" b="0" i="0" dirty="0" smtClean="0"/>
              <a:t>God’s in His heaven—</a:t>
            </a:r>
          </a:p>
          <a:p>
            <a:pPr rtl="0"/>
            <a:r>
              <a:rPr lang="en-US" sz="1200" b="0" i="0" dirty="0" smtClean="0"/>
              <a:t>All’s well with the world!</a:t>
            </a:r>
          </a:p>
          <a:p>
            <a:pPr rtl="0"/>
            <a:endParaRPr lang="en-US" sz="1200" b="0" i="0" dirty="0" smtClean="0"/>
          </a:p>
          <a:p>
            <a:pPr rtl="0"/>
            <a:r>
              <a:rPr lang="en-US" sz="1200" b="0" i="0" dirty="0" smtClean="0"/>
              <a:t>“To think of writing ‘All’s well,’ in a world where all are </a:t>
            </a:r>
          </a:p>
          <a:p>
            <a:pPr rtl="0"/>
            <a:r>
              <a:rPr lang="en-US" sz="1200" b="0" i="0" dirty="0" smtClean="0"/>
              <a:t>dying! </a:t>
            </a:r>
          </a:p>
          <a:p>
            <a:pPr rtl="0"/>
            <a:endParaRPr lang="en-US" sz="1200" b="0" i="0" dirty="0" smtClean="0"/>
          </a:p>
          <a:p>
            <a:pPr rtl="0"/>
            <a:r>
              <a:rPr lang="en-US" sz="1200" b="0" i="0" dirty="0" smtClean="0"/>
              <a:t>“Christians, and only Christians see the present creation </a:t>
            </a:r>
          </a:p>
          <a:p>
            <a:pPr rtl="0"/>
            <a:r>
              <a:rPr lang="en-US" sz="1200" b="0" i="0" dirty="0" smtClean="0"/>
              <a:t>with new vision, as the work of their dear Father. </a:t>
            </a:r>
          </a:p>
          <a:p>
            <a:pPr rtl="0"/>
            <a:endParaRPr lang="en-US" sz="1200" b="0" i="0" dirty="0" smtClean="0"/>
          </a:p>
          <a:p>
            <a:pPr rtl="0"/>
            <a:r>
              <a:rPr lang="en-US" sz="1200" b="0" i="0" dirty="0" smtClean="0"/>
              <a:t>“As Wade Robinson’s hymn says,</a:t>
            </a:r>
          </a:p>
          <a:p>
            <a:pPr rtl="0"/>
            <a:endParaRPr lang="en-US" sz="1200" b="0" i="0" dirty="0" smtClean="0"/>
          </a:p>
          <a:p>
            <a:pPr rtl="0"/>
            <a:r>
              <a:rPr lang="en-US" sz="1200" b="0" i="0" dirty="0" smtClean="0"/>
              <a:t>Heaven above is softer blue,</a:t>
            </a:r>
          </a:p>
          <a:p>
            <a:pPr rtl="0"/>
            <a:r>
              <a:rPr lang="en-US" sz="1200" b="0" i="0" dirty="0" smtClean="0"/>
              <a:t>Earth around is sweeter green!</a:t>
            </a:r>
          </a:p>
          <a:p>
            <a:pPr rtl="0"/>
            <a:r>
              <a:rPr lang="en-US" sz="1200" b="0" i="0" dirty="0" smtClean="0"/>
              <a:t>Something lives in every hue</a:t>
            </a:r>
          </a:p>
          <a:p>
            <a:pPr rtl="0"/>
            <a:r>
              <a:rPr lang="en-US" sz="1200" b="0" i="0" dirty="0" err="1" smtClean="0"/>
              <a:t>Christless</a:t>
            </a:r>
            <a:r>
              <a:rPr lang="en-US" sz="1200" b="0" i="0" dirty="0" smtClean="0"/>
              <a:t> eyes have never seen:</a:t>
            </a:r>
          </a:p>
          <a:p>
            <a:pPr rtl="0"/>
            <a:endParaRPr lang="en-US" sz="1200" b="0" i="0" dirty="0" smtClean="0"/>
          </a:p>
          <a:p>
            <a:pPr rtl="0"/>
            <a:r>
              <a:rPr lang="en-US" sz="1200" b="0" i="0" dirty="0" smtClean="0"/>
              <a:t>Birds with gladder songs </a:t>
            </a:r>
            <a:r>
              <a:rPr lang="en-US" sz="1200" b="0" i="0" dirty="0" err="1" smtClean="0"/>
              <a:t>o’erflow</a:t>
            </a:r>
            <a:r>
              <a:rPr lang="en-US" sz="1200" b="0" i="0" dirty="0" smtClean="0"/>
              <a:t>,</a:t>
            </a:r>
          </a:p>
          <a:p>
            <a:pPr rtl="0"/>
            <a:r>
              <a:rPr lang="en-US" sz="1200" b="0" i="0" dirty="0" smtClean="0"/>
              <a:t>Flowers with deeper beauties shine,</a:t>
            </a:r>
          </a:p>
          <a:p>
            <a:pPr rtl="0"/>
            <a:r>
              <a:rPr lang="en-US" sz="1200" b="0" i="0" dirty="0" smtClean="0"/>
              <a:t>Since I know, as now I know,</a:t>
            </a:r>
          </a:p>
          <a:p>
            <a:pPr rtl="0"/>
            <a:r>
              <a:rPr lang="en-US" sz="1200" b="0" i="0" dirty="0" smtClean="0"/>
              <a:t>I am His, and He is mine...</a:t>
            </a:r>
          </a:p>
          <a:p>
            <a:pPr rtl="0"/>
            <a:endParaRPr lang="en-US" sz="1200" b="0" i="0" dirty="0" smtClean="0"/>
          </a:p>
          <a:p>
            <a:pPr rtl="0"/>
            <a:r>
              <a:rPr lang="en-US" sz="1200" b="0" i="0" dirty="0" smtClean="0"/>
              <a:t>“Ever since Adam’s sin, the curse lies on all the earth. </a:t>
            </a:r>
          </a:p>
          <a:p>
            <a:pPr rtl="0"/>
            <a:r>
              <a:rPr lang="en-US" sz="1200" b="0" i="0" dirty="0" smtClean="0"/>
              <a:t>The earth and the creatures are away from God. All is </a:t>
            </a:r>
          </a:p>
          <a:p>
            <a:pPr rtl="0"/>
            <a:r>
              <a:rPr lang="en-US" sz="1200" b="0" i="0" dirty="0" smtClean="0"/>
              <a:t>estranged, consequently ‘groaning’ and ‘travailing’ are </a:t>
            </a:r>
          </a:p>
          <a:p>
            <a:pPr rtl="0"/>
            <a:r>
              <a:rPr lang="en-US" sz="1200" b="0" i="0" dirty="0" smtClean="0"/>
              <a:t>everywhere.... </a:t>
            </a:r>
          </a:p>
          <a:p>
            <a:pPr rtl="0"/>
            <a:endParaRPr lang="en-US" sz="1200" b="0" i="0" dirty="0" smtClean="0"/>
          </a:p>
          <a:p>
            <a:pPr rtl="0"/>
            <a:r>
              <a:rPr lang="en-US" sz="1200" b="0" i="0" dirty="0" smtClean="0"/>
              <a:t>“Until now—No ‘evolution,’ ‘progress,’—but the </a:t>
            </a:r>
          </a:p>
          <a:p>
            <a:pPr rtl="0"/>
            <a:r>
              <a:rPr lang="en-US" sz="1200" b="0" i="0" dirty="0" smtClean="0"/>
              <a:t>opposite,—until Christ shall come with the ‘liberty of </a:t>
            </a:r>
          </a:p>
          <a:p>
            <a:pPr rtl="0"/>
            <a:r>
              <a:rPr lang="en-US" sz="1200" b="0" i="0" dirty="0" smtClean="0"/>
              <a:t>the glory.’</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a:t>
            </a:r>
          </a:p>
          <a:p>
            <a:r>
              <a:rPr lang="en-US" b="0" i="0" u="none" strike="noStrike" baseline="0" dirty="0" smtClean="0"/>
              <a:t>(pp. 224–225). Grand Rapids, MI: Christian Classics </a:t>
            </a:r>
          </a:p>
          <a:p>
            <a:r>
              <a:rPr lang="en-US" b="0" i="0" u="none" strike="noStrike" baseline="0" dirty="0" smtClean="0"/>
              <a:t>Ethereal Library.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51</a:t>
            </a:fld>
            <a:endParaRPr lang="en-US"/>
          </a:p>
        </p:txBody>
      </p:sp>
    </p:spTree>
    <p:extLst>
      <p:ext uri="{BB962C8B-B14F-4D97-AF65-F5344CB8AC3E}">
        <p14:creationId xmlns:p14="http://schemas.microsoft.com/office/powerpoint/2010/main" val="5469381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the fourth appearance of </a:t>
            </a:r>
            <a:r>
              <a:rPr lang="en-US" dirty="0" err="1" smtClean="0"/>
              <a:t>ktisis</a:t>
            </a:r>
            <a:r>
              <a:rPr lang="en-US" dirty="0" smtClean="0"/>
              <a:t> in four verses.</a:t>
            </a:r>
          </a:p>
          <a:p>
            <a:endParaRPr lang="en-US" dirty="0" smtClean="0"/>
          </a:p>
          <a:p>
            <a:r>
              <a:rPr lang="en-US" dirty="0" smtClean="0"/>
              <a:t>This time,</a:t>
            </a:r>
            <a:r>
              <a:rPr lang="en-US" baseline="0" dirty="0" smtClean="0"/>
              <a:t> it’s combined with the word pas, meaning </a:t>
            </a:r>
          </a:p>
          <a:p>
            <a:r>
              <a:rPr lang="en-US" baseline="0" dirty="0" smtClean="0"/>
              <a:t>all or the whole.</a:t>
            </a:r>
          </a:p>
          <a:p>
            <a:endParaRPr lang="en-US" baseline="0" dirty="0" smtClean="0"/>
          </a:p>
          <a:p>
            <a:r>
              <a:rPr lang="en-US" baseline="0" dirty="0" smtClean="0"/>
              <a:t>This makes it doubly explicit:</a:t>
            </a:r>
          </a:p>
          <a:p>
            <a:endParaRPr lang="en-US" baseline="0" dirty="0" smtClean="0"/>
          </a:p>
          <a:p>
            <a:r>
              <a:rPr lang="en-US" baseline="0" dirty="0" smtClean="0"/>
              <a:t>The WHOLE creation is eagerly waiting and longing for </a:t>
            </a:r>
          </a:p>
          <a:p>
            <a:r>
              <a:rPr lang="en-US" baseline="0" dirty="0" smtClean="0"/>
              <a:t>us to be revealed in God’s presence.</a:t>
            </a:r>
          </a:p>
          <a:p>
            <a:endParaRPr lang="en-US" baseline="0" dirty="0" smtClean="0"/>
          </a:p>
          <a:p>
            <a:r>
              <a:rPr lang="en-US" baseline="0" dirty="0" smtClean="0"/>
              <a:t>The WHOLE creation was subjected to emptiness and </a:t>
            </a:r>
          </a:p>
          <a:p>
            <a:r>
              <a:rPr lang="en-US" baseline="0" dirty="0" smtClean="0"/>
              <a:t>futility. </a:t>
            </a:r>
          </a:p>
          <a:p>
            <a:endParaRPr lang="en-US" baseline="0" dirty="0" smtClean="0"/>
          </a:p>
          <a:p>
            <a:r>
              <a:rPr lang="en-US" baseline="0" dirty="0" smtClean="0"/>
              <a:t>The WHOLE creation is going to be set free from its </a:t>
            </a:r>
          </a:p>
          <a:p>
            <a:r>
              <a:rPr lang="en-US" baseline="0" dirty="0" smtClean="0"/>
              <a:t>bondage to corruption and decay.</a:t>
            </a:r>
          </a:p>
          <a:p>
            <a:endParaRPr lang="en-US" baseline="0" dirty="0" smtClean="0"/>
          </a:p>
          <a:p>
            <a:r>
              <a:rPr lang="en-US" baseline="0" dirty="0" smtClean="0"/>
              <a:t>And the WHOLE CREATION has been groaning in pain </a:t>
            </a:r>
          </a:p>
          <a:p>
            <a:r>
              <a:rPr lang="en-US" baseline="0" dirty="0" smtClean="0"/>
              <a:t>as it awaits this redemption.</a:t>
            </a:r>
          </a:p>
          <a:p>
            <a:endParaRPr lang="en-US" baseline="0" dirty="0" smtClean="0"/>
          </a:p>
          <a:p>
            <a:r>
              <a:rPr lang="en-US" baseline="0" dirty="0" smtClean="0"/>
              <a:t>Dr. Henry M. Morris, of the Institute for Creation </a:t>
            </a:r>
          </a:p>
          <a:p>
            <a:r>
              <a:rPr lang="en-US" baseline="0" dirty="0" smtClean="0"/>
              <a:t>Research, writes:</a:t>
            </a:r>
          </a:p>
          <a:p>
            <a:endParaRPr lang="en-US" baseline="0" dirty="0" smtClean="0"/>
          </a:p>
          <a:p>
            <a:r>
              <a:rPr lang="en-US" baseline="0" dirty="0" smtClean="0"/>
              <a:t>“The sin of Adam, rebelling against the word of God, </a:t>
            </a:r>
          </a:p>
          <a:p>
            <a:r>
              <a:rPr lang="en-US" baseline="0" dirty="0" smtClean="0"/>
              <a:t>brought death into God’s previously ‘very good’ world... </a:t>
            </a:r>
          </a:p>
          <a:p>
            <a:r>
              <a:rPr lang="en-US" baseline="0" dirty="0" smtClean="0"/>
              <a:t>In contrast, the obedience of Christ brought the free </a:t>
            </a:r>
          </a:p>
          <a:p>
            <a:r>
              <a:rPr lang="en-US" baseline="0" dirty="0" smtClean="0"/>
              <a:t>gift of salvation into the lost world.</a:t>
            </a:r>
          </a:p>
          <a:p>
            <a:endParaRPr lang="en-US" baseline="0" dirty="0" smtClean="0"/>
          </a:p>
          <a:p>
            <a:r>
              <a:rPr lang="en-US" baseline="0" dirty="0" smtClean="0"/>
              <a:t>“Adam, therefore, beyond doubt, is viewed by the </a:t>
            </a:r>
          </a:p>
          <a:p>
            <a:r>
              <a:rPr lang="en-US" baseline="0" dirty="0" smtClean="0"/>
              <a:t>Apostle Paul as a real man, not some kind of allegory. </a:t>
            </a:r>
          </a:p>
          <a:p>
            <a:r>
              <a:rPr lang="en-US" baseline="0" dirty="0" smtClean="0"/>
              <a:t>If he is not real, then Christ is not real....</a:t>
            </a:r>
          </a:p>
          <a:p>
            <a:endParaRPr lang="en-US" baseline="0" dirty="0" smtClean="0"/>
          </a:p>
          <a:p>
            <a:r>
              <a:rPr lang="en-US" baseline="0" dirty="0" smtClean="0"/>
              <a:t>“It is very important also to note that there was no death </a:t>
            </a:r>
          </a:p>
          <a:p>
            <a:r>
              <a:rPr lang="en-US" baseline="0" dirty="0" smtClean="0"/>
              <a:t>in the world until sin entered the world through Adam... </a:t>
            </a:r>
          </a:p>
          <a:p>
            <a:r>
              <a:rPr lang="en-US" baseline="0" dirty="0" smtClean="0"/>
              <a:t>Modern evolutionary theory assumes that suffering and </a:t>
            </a:r>
          </a:p>
          <a:p>
            <a:r>
              <a:rPr lang="en-US" baseline="0" dirty="0" smtClean="0"/>
              <a:t>death reigned in the world for hundreds of millions of </a:t>
            </a:r>
          </a:p>
          <a:p>
            <a:r>
              <a:rPr lang="en-US" baseline="0" dirty="0" smtClean="0"/>
              <a:t>years before man appeared and brought sin into the </a:t>
            </a:r>
          </a:p>
          <a:p>
            <a:r>
              <a:rPr lang="en-US" baseline="0" dirty="0" smtClean="0"/>
              <a:t>world. </a:t>
            </a:r>
          </a:p>
          <a:p>
            <a:endParaRPr lang="en-US" baseline="0" dirty="0" smtClean="0"/>
          </a:p>
          <a:p>
            <a:r>
              <a:rPr lang="en-US" baseline="0" dirty="0" smtClean="0"/>
              <a:t>“By such a concept, death is part of nature itself, having </a:t>
            </a:r>
          </a:p>
          <a:p>
            <a:r>
              <a:rPr lang="en-US" baseline="0" dirty="0" smtClean="0"/>
              <a:t>no relation to sin at all. Thus, God would become directly </a:t>
            </a:r>
          </a:p>
          <a:p>
            <a:r>
              <a:rPr lang="en-US" baseline="0" dirty="0" smtClean="0"/>
              <a:t>responsible for the supposed worldwide, billion-year-long </a:t>
            </a:r>
          </a:p>
          <a:p>
            <a:r>
              <a:rPr lang="en-US" baseline="0" dirty="0" smtClean="0"/>
              <a:t>monstrous system of suffering and death – and this </a:t>
            </a:r>
          </a:p>
          <a:p>
            <a:r>
              <a:rPr lang="en-US" baseline="0" dirty="0" smtClean="0"/>
              <a:t>cannot possible be true of the omniscient, omnipotent, </a:t>
            </a:r>
          </a:p>
          <a:p>
            <a:r>
              <a:rPr lang="en-US" baseline="0" dirty="0" smtClean="0"/>
              <a:t>loving, gracious God revealed in the Bible.</a:t>
            </a:r>
          </a:p>
          <a:p>
            <a:endParaRPr lang="en-US" baseline="0" dirty="0" smtClean="0"/>
          </a:p>
          <a:p>
            <a:r>
              <a:rPr lang="en-US" baseline="0" dirty="0" smtClean="0"/>
              <a:t>“Evolution perhaps can be rationalized in terms of atheism </a:t>
            </a:r>
          </a:p>
          <a:p>
            <a:r>
              <a:rPr lang="en-US" baseline="0" dirty="0" smtClean="0"/>
              <a:t>or pantheism, but certainly not in monotheism.</a:t>
            </a:r>
          </a:p>
          <a:p>
            <a:endParaRPr lang="en-US" baseline="0" dirty="0" smtClean="0"/>
          </a:p>
          <a:p>
            <a:r>
              <a:rPr lang="en-US" baseline="0" dirty="0" smtClean="0"/>
              <a:t>“Furthermore, if death reigned for a billion years and, </a:t>
            </a:r>
          </a:p>
          <a:p>
            <a:r>
              <a:rPr lang="en-US" baseline="0" dirty="0" smtClean="0"/>
              <a:t>therefore, is not really the divine penalty for sin, then the </a:t>
            </a:r>
          </a:p>
          <a:p>
            <a:r>
              <a:rPr lang="en-US" baseline="0" dirty="0" smtClean="0"/>
              <a:t>death of Christ can have no special significance, and we </a:t>
            </a:r>
          </a:p>
          <a:p>
            <a:r>
              <a:rPr lang="en-US" baseline="0" dirty="0" smtClean="0"/>
              <a:t>have no promise of salvation and eternal life after all.</a:t>
            </a:r>
          </a:p>
          <a:p>
            <a:endParaRPr lang="en-US" baseline="0" dirty="0" smtClean="0"/>
          </a:p>
          <a:p>
            <a:r>
              <a:rPr lang="en-US" baseline="0" dirty="0" smtClean="0"/>
              <a:t>“The whole scenario of evolution, however, is nothing but </a:t>
            </a:r>
          </a:p>
          <a:p>
            <a:r>
              <a:rPr lang="en-US" baseline="0" dirty="0" smtClean="0"/>
              <a:t>a humanistic nightmare, with no reality to it at all. Adam </a:t>
            </a:r>
          </a:p>
          <a:p>
            <a:r>
              <a:rPr lang="en-US" baseline="0" dirty="0" smtClean="0"/>
              <a:t>DID bring sin and death into the world, and Christ DID </a:t>
            </a:r>
          </a:p>
          <a:p>
            <a:r>
              <a:rPr lang="en-US" baseline="0" dirty="0" smtClean="0"/>
              <a:t>bring righteousness and life back into the world, and the </a:t>
            </a:r>
          </a:p>
          <a:p>
            <a:r>
              <a:rPr lang="en-US" baseline="0" dirty="0" smtClean="0"/>
              <a:t>free gift of God’s grace IS real!</a:t>
            </a:r>
          </a:p>
          <a:p>
            <a:endParaRPr lang="en-US" baseline="0" dirty="0" smtClean="0"/>
          </a:p>
          <a:p>
            <a:r>
              <a:rPr lang="en-US" baseline="0" dirty="0" smtClean="0"/>
              <a:t>“There are still certain Christian compromisers, however, </a:t>
            </a:r>
          </a:p>
          <a:p>
            <a:r>
              <a:rPr lang="en-US" baseline="0" dirty="0" smtClean="0"/>
              <a:t>who argue that it was only human death that Adam </a:t>
            </a:r>
          </a:p>
          <a:p>
            <a:r>
              <a:rPr lang="en-US" baseline="0" dirty="0" smtClean="0"/>
              <a:t>brought into the world with his sin, and that animals </a:t>
            </a:r>
          </a:p>
          <a:p>
            <a:r>
              <a:rPr lang="en-US" baseline="0" dirty="0" smtClean="0"/>
              <a:t>(including human-like creatures before Adam) had, </a:t>
            </a:r>
          </a:p>
          <a:p>
            <a:r>
              <a:rPr lang="en-US" baseline="0" dirty="0" smtClean="0"/>
              <a:t>indeed, been suffering and dying for long ages prior </a:t>
            </a:r>
          </a:p>
          <a:p>
            <a:r>
              <a:rPr lang="en-US" baseline="0" dirty="0" smtClean="0"/>
              <a:t>to man.</a:t>
            </a:r>
          </a:p>
          <a:p>
            <a:endParaRPr lang="en-US" baseline="0" dirty="0" smtClean="0"/>
          </a:p>
          <a:p>
            <a:r>
              <a:rPr lang="en-US" baseline="0" dirty="0" smtClean="0"/>
              <a:t>“This unwarranted twisting of the plain meaning of the </a:t>
            </a:r>
          </a:p>
          <a:p>
            <a:r>
              <a:rPr lang="en-US" baseline="0" dirty="0" smtClean="0"/>
              <a:t>Scriptures is completely refuted by the tremendous </a:t>
            </a:r>
          </a:p>
          <a:p>
            <a:r>
              <a:rPr lang="en-US" baseline="0" dirty="0" smtClean="0"/>
              <a:t>testimony of Romans 8:19-23.” – </a:t>
            </a:r>
          </a:p>
          <a:p>
            <a:endParaRPr lang="en-US" baseline="0" dirty="0" smtClean="0"/>
          </a:p>
          <a:p>
            <a:r>
              <a:rPr lang="en-US" sz="1200" b="0" kern="1200" baseline="30000" dirty="0" smtClean="0">
                <a:solidFill>
                  <a:schemeClr val="tx1"/>
                </a:solidFill>
                <a:latin typeface="+mn-lt"/>
                <a:ea typeface="+mn-ea"/>
                <a:cs typeface="+mn-cs"/>
              </a:rPr>
              <a:t>19</a:t>
            </a:r>
            <a:r>
              <a:rPr lang="en-US" sz="1200" b="0" kern="1200" baseline="0" dirty="0" smtClean="0">
                <a:solidFill>
                  <a:schemeClr val="tx1"/>
                </a:solidFill>
                <a:latin typeface="+mn-lt"/>
                <a:ea typeface="+mn-ea"/>
                <a:cs typeface="+mn-cs"/>
              </a:rPr>
              <a:t> For the creation waits with eager longing for the </a:t>
            </a:r>
          </a:p>
          <a:p>
            <a:r>
              <a:rPr lang="en-US" sz="1200" b="0" kern="1200" baseline="0" dirty="0" smtClean="0">
                <a:solidFill>
                  <a:schemeClr val="tx1"/>
                </a:solidFill>
                <a:latin typeface="+mn-lt"/>
                <a:ea typeface="+mn-ea"/>
                <a:cs typeface="+mn-cs"/>
              </a:rPr>
              <a:t>revealing of the sons of God. </a:t>
            </a:r>
          </a:p>
          <a:p>
            <a:endParaRPr lang="en-US" sz="1200" b="0" kern="1200" baseline="0" dirty="0" smtClean="0">
              <a:solidFill>
                <a:schemeClr val="tx1"/>
              </a:solidFill>
              <a:latin typeface="+mn-lt"/>
              <a:ea typeface="+mn-ea"/>
              <a:cs typeface="+mn-cs"/>
            </a:endParaRPr>
          </a:p>
          <a:p>
            <a:r>
              <a:rPr lang="en-US" sz="1200" b="0" kern="1200" baseline="30000" dirty="0" smtClean="0">
                <a:solidFill>
                  <a:schemeClr val="tx1"/>
                </a:solidFill>
                <a:latin typeface="+mn-lt"/>
                <a:ea typeface="+mn-ea"/>
                <a:cs typeface="+mn-cs"/>
              </a:rPr>
              <a:t>20 </a:t>
            </a:r>
            <a:r>
              <a:rPr lang="en-US" sz="1200" b="0" kern="1200" baseline="0" dirty="0" smtClean="0">
                <a:solidFill>
                  <a:schemeClr val="tx1"/>
                </a:solidFill>
                <a:latin typeface="+mn-lt"/>
                <a:ea typeface="+mn-ea"/>
                <a:cs typeface="+mn-cs"/>
              </a:rPr>
              <a:t>For the creation was subjected to futility, not willingly, </a:t>
            </a:r>
          </a:p>
          <a:p>
            <a:r>
              <a:rPr lang="en-US" sz="1200" b="0" kern="1200" baseline="0" dirty="0" smtClean="0">
                <a:solidFill>
                  <a:schemeClr val="tx1"/>
                </a:solidFill>
                <a:latin typeface="+mn-lt"/>
                <a:ea typeface="+mn-ea"/>
                <a:cs typeface="+mn-cs"/>
              </a:rPr>
              <a:t>but because of him who subjected it, in hope </a:t>
            </a:r>
          </a:p>
          <a:p>
            <a:endParaRPr lang="en-US" sz="1200" b="0" kern="1200" baseline="0" dirty="0" smtClean="0">
              <a:solidFill>
                <a:schemeClr val="tx1"/>
              </a:solidFill>
              <a:latin typeface="+mn-lt"/>
              <a:ea typeface="+mn-ea"/>
              <a:cs typeface="+mn-cs"/>
            </a:endParaRPr>
          </a:p>
          <a:p>
            <a:r>
              <a:rPr lang="en-US" sz="1200" b="0" kern="1200" baseline="30000" dirty="0" smtClean="0">
                <a:solidFill>
                  <a:schemeClr val="tx1"/>
                </a:solidFill>
                <a:latin typeface="+mn-lt"/>
                <a:ea typeface="+mn-ea"/>
                <a:cs typeface="+mn-cs"/>
              </a:rPr>
              <a:t>21 </a:t>
            </a:r>
            <a:r>
              <a:rPr lang="en-US" sz="1200" b="0" kern="1200" baseline="0" dirty="0" smtClean="0">
                <a:solidFill>
                  <a:schemeClr val="tx1"/>
                </a:solidFill>
                <a:latin typeface="+mn-lt"/>
                <a:ea typeface="+mn-ea"/>
                <a:cs typeface="+mn-cs"/>
              </a:rPr>
              <a:t>that the creation itself will be set free from its bondage </a:t>
            </a:r>
          </a:p>
          <a:p>
            <a:r>
              <a:rPr lang="en-US" sz="1200" b="0" kern="1200" baseline="0" dirty="0" smtClean="0">
                <a:solidFill>
                  <a:schemeClr val="tx1"/>
                </a:solidFill>
                <a:latin typeface="+mn-lt"/>
                <a:ea typeface="+mn-ea"/>
                <a:cs typeface="+mn-cs"/>
              </a:rPr>
              <a:t>to corruption and obtain the freedom of the glory of the </a:t>
            </a:r>
          </a:p>
          <a:p>
            <a:r>
              <a:rPr lang="en-US" sz="1200" b="0" kern="1200" baseline="0" dirty="0" smtClean="0">
                <a:solidFill>
                  <a:schemeClr val="tx1"/>
                </a:solidFill>
                <a:latin typeface="+mn-lt"/>
                <a:ea typeface="+mn-ea"/>
                <a:cs typeface="+mn-cs"/>
              </a:rPr>
              <a:t>children of God. </a:t>
            </a:r>
          </a:p>
          <a:p>
            <a:endParaRPr lang="en-US" sz="1200" b="0" kern="1200" baseline="0" dirty="0" smtClean="0">
              <a:solidFill>
                <a:schemeClr val="tx1"/>
              </a:solidFill>
              <a:latin typeface="+mn-lt"/>
              <a:ea typeface="+mn-ea"/>
              <a:cs typeface="+mn-cs"/>
            </a:endParaRPr>
          </a:p>
          <a:p>
            <a:r>
              <a:rPr lang="en-US" sz="1200" b="0" kern="1200" baseline="30000" dirty="0" smtClean="0">
                <a:solidFill>
                  <a:schemeClr val="tx1"/>
                </a:solidFill>
                <a:latin typeface="+mn-lt"/>
                <a:ea typeface="+mn-ea"/>
                <a:cs typeface="+mn-cs"/>
              </a:rPr>
              <a:t>22 </a:t>
            </a:r>
            <a:r>
              <a:rPr lang="en-US" sz="1200" b="0" kern="1200" baseline="0" dirty="0" smtClean="0">
                <a:solidFill>
                  <a:schemeClr val="tx1"/>
                </a:solidFill>
                <a:latin typeface="+mn-lt"/>
                <a:ea typeface="+mn-ea"/>
                <a:cs typeface="+mn-cs"/>
              </a:rPr>
              <a:t>For we know that the whole creation has been </a:t>
            </a:r>
          </a:p>
          <a:p>
            <a:r>
              <a:rPr lang="en-US" sz="1200" b="0" kern="1200" baseline="0" dirty="0" smtClean="0">
                <a:solidFill>
                  <a:schemeClr val="tx1"/>
                </a:solidFill>
                <a:latin typeface="+mn-lt"/>
                <a:ea typeface="+mn-ea"/>
                <a:cs typeface="+mn-cs"/>
              </a:rPr>
              <a:t>groaning together in the pains of childbirth until now. </a:t>
            </a:r>
          </a:p>
          <a:p>
            <a:endParaRPr lang="en-US" sz="1200" b="0" kern="1200" baseline="0" dirty="0" smtClean="0">
              <a:solidFill>
                <a:schemeClr val="tx1"/>
              </a:solidFill>
              <a:latin typeface="+mn-lt"/>
              <a:ea typeface="+mn-ea"/>
              <a:cs typeface="+mn-cs"/>
            </a:endParaRPr>
          </a:p>
          <a:p>
            <a:r>
              <a:rPr lang="en-US" sz="1200" b="0" kern="1200" baseline="30000" dirty="0" smtClean="0">
                <a:solidFill>
                  <a:schemeClr val="tx1"/>
                </a:solidFill>
                <a:latin typeface="+mn-lt"/>
                <a:ea typeface="+mn-ea"/>
                <a:cs typeface="+mn-cs"/>
              </a:rPr>
              <a:t>23 </a:t>
            </a:r>
            <a:r>
              <a:rPr lang="en-US" sz="1200" b="0" kern="1200" baseline="0" dirty="0" smtClean="0">
                <a:solidFill>
                  <a:schemeClr val="tx1"/>
                </a:solidFill>
                <a:latin typeface="+mn-lt"/>
                <a:ea typeface="+mn-ea"/>
                <a:cs typeface="+mn-cs"/>
              </a:rPr>
              <a:t>And not only the creation, but we ourselves, who have </a:t>
            </a:r>
          </a:p>
          <a:p>
            <a:r>
              <a:rPr lang="en-US" sz="1200" b="0" kern="1200" baseline="0" dirty="0" smtClean="0">
                <a:solidFill>
                  <a:schemeClr val="tx1"/>
                </a:solidFill>
                <a:latin typeface="+mn-lt"/>
                <a:ea typeface="+mn-ea"/>
                <a:cs typeface="+mn-cs"/>
              </a:rPr>
              <a:t>the </a:t>
            </a:r>
            <a:r>
              <a:rPr lang="en-US" sz="1200" b="0" kern="1200" baseline="0" dirty="0" err="1" smtClean="0">
                <a:solidFill>
                  <a:schemeClr val="tx1"/>
                </a:solidFill>
                <a:latin typeface="+mn-lt"/>
                <a:ea typeface="+mn-ea"/>
                <a:cs typeface="+mn-cs"/>
              </a:rPr>
              <a:t>firstfruits</a:t>
            </a:r>
            <a:r>
              <a:rPr lang="en-US" sz="1200" b="0" kern="1200" baseline="0" dirty="0" smtClean="0">
                <a:solidFill>
                  <a:schemeClr val="tx1"/>
                </a:solidFill>
                <a:latin typeface="+mn-lt"/>
                <a:ea typeface="+mn-ea"/>
                <a:cs typeface="+mn-cs"/>
              </a:rPr>
              <a:t> of the Spirit, groan inwardly as we wait </a:t>
            </a:r>
          </a:p>
          <a:p>
            <a:r>
              <a:rPr lang="en-US" sz="1200" b="0" kern="1200" baseline="0" dirty="0" smtClean="0">
                <a:solidFill>
                  <a:schemeClr val="tx1"/>
                </a:solidFill>
                <a:latin typeface="+mn-lt"/>
                <a:ea typeface="+mn-ea"/>
                <a:cs typeface="+mn-cs"/>
              </a:rPr>
              <a:t>eagerly for adoption as sons, the redemption of our </a:t>
            </a:r>
          </a:p>
          <a:p>
            <a:r>
              <a:rPr lang="en-US" sz="1200" b="0" kern="1200" baseline="0" dirty="0" smtClean="0">
                <a:solidFill>
                  <a:schemeClr val="tx1"/>
                </a:solidFill>
                <a:latin typeface="+mn-lt"/>
                <a:ea typeface="+mn-ea"/>
                <a:cs typeface="+mn-cs"/>
              </a:rPr>
              <a:t>bodies. (</a:t>
            </a:r>
            <a:r>
              <a:rPr lang="en-US" sz="1200" b="0" kern="1200" baseline="0" dirty="0" err="1" smtClean="0">
                <a:solidFill>
                  <a:schemeClr val="tx1"/>
                </a:solidFill>
                <a:latin typeface="+mn-lt"/>
                <a:ea typeface="+mn-ea"/>
                <a:cs typeface="+mn-cs"/>
              </a:rPr>
              <a:t>ESV</a:t>
            </a:r>
            <a:r>
              <a:rPr lang="en-US" sz="1200" b="0" kern="1200" baseline="0" dirty="0" smtClean="0">
                <a:solidFill>
                  <a:schemeClr val="tx1"/>
                </a:solidFill>
                <a:latin typeface="+mn-lt"/>
                <a:ea typeface="+mn-ea"/>
                <a:cs typeface="+mn-cs"/>
              </a:rPr>
              <a:t>).</a:t>
            </a:r>
          </a:p>
          <a:p>
            <a:endParaRPr lang="en-US" sz="1200" b="0" kern="1200" baseline="0" dirty="0" smtClean="0">
              <a:solidFill>
                <a:schemeClr val="tx1"/>
              </a:solidFill>
              <a:latin typeface="+mn-lt"/>
              <a:ea typeface="+mn-ea"/>
              <a:cs typeface="+mn-cs"/>
            </a:endParaRPr>
          </a:p>
          <a:p>
            <a:r>
              <a:rPr lang="en-US" sz="1200" b="0" kern="1200" baseline="0" dirty="0" smtClean="0">
                <a:solidFill>
                  <a:schemeClr val="tx1"/>
                </a:solidFill>
                <a:latin typeface="+mn-lt"/>
                <a:ea typeface="+mn-ea"/>
                <a:cs typeface="+mn-cs"/>
              </a:rPr>
              <a:t>“It is thus not just the human realm, but the WHOLE </a:t>
            </a:r>
          </a:p>
          <a:p>
            <a:r>
              <a:rPr lang="en-US" sz="1200" b="0" kern="1200" baseline="0" dirty="0" smtClean="0">
                <a:solidFill>
                  <a:schemeClr val="tx1"/>
                </a:solidFill>
                <a:latin typeface="+mn-lt"/>
                <a:ea typeface="+mn-ea"/>
                <a:cs typeface="+mn-cs"/>
              </a:rPr>
              <a:t>CREATION that is travailing in pain under the ‘bondage </a:t>
            </a:r>
          </a:p>
          <a:p>
            <a:r>
              <a:rPr lang="en-US" sz="1200" b="0" kern="1200" baseline="0" dirty="0" smtClean="0">
                <a:solidFill>
                  <a:schemeClr val="tx1"/>
                </a:solidFill>
                <a:latin typeface="+mn-lt"/>
                <a:ea typeface="+mn-ea"/>
                <a:cs typeface="+mn-cs"/>
              </a:rPr>
              <a:t>of corruption’ brought on by man’s sin.”</a:t>
            </a:r>
            <a:endParaRPr lang="en-US" b="0" baseline="0" dirty="0" smtClean="0"/>
          </a:p>
          <a:p>
            <a:endParaRPr lang="en-US" baseline="0" dirty="0" smtClean="0"/>
          </a:p>
          <a:p>
            <a:r>
              <a:rPr lang="en-US" baseline="0" dirty="0" smtClean="0"/>
              <a:t>-----</a:t>
            </a:r>
          </a:p>
          <a:p>
            <a:endParaRPr lang="en-US" baseline="0" dirty="0" smtClean="0"/>
          </a:p>
          <a:p>
            <a:r>
              <a:rPr lang="en-US" dirty="0" smtClean="0"/>
              <a:t>Morris, Henry M. (2000). Biblical Creationism:</a:t>
            </a:r>
            <a:r>
              <a:rPr lang="en-US" baseline="0" dirty="0" smtClean="0"/>
              <a:t> What Each </a:t>
            </a:r>
          </a:p>
          <a:p>
            <a:r>
              <a:rPr lang="en-US" baseline="0" dirty="0" smtClean="0"/>
              <a:t>Book of the Bible Teaches About Creation and the Flood </a:t>
            </a:r>
          </a:p>
          <a:p>
            <a:r>
              <a:rPr lang="en-US" baseline="0" dirty="0" smtClean="0"/>
              <a:t>(pp. 162-163). Green Forest, AR: Master Books.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52</a:t>
            </a:fld>
            <a:endParaRPr lang="en-US"/>
          </a:p>
        </p:txBody>
      </p:sp>
    </p:spTree>
    <p:extLst>
      <p:ext uri="{BB962C8B-B14F-4D97-AF65-F5344CB8AC3E}">
        <p14:creationId xmlns:p14="http://schemas.microsoft.com/office/powerpoint/2010/main" val="5469381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Systenazo</a:t>
            </a:r>
            <a:r>
              <a:rPr lang="en-US" dirty="0" smtClean="0"/>
              <a:t> means </a:t>
            </a:r>
            <a:r>
              <a:rPr lang="en-US" sz="1200" b="0" i="0" dirty="0" smtClean="0"/>
              <a:t>to groan together with; that is, to </a:t>
            </a:r>
          </a:p>
          <a:p>
            <a:r>
              <a:rPr lang="en-US" sz="1200" b="0" i="0" dirty="0" smtClean="0"/>
              <a:t>lament, or to groan.</a:t>
            </a:r>
          </a:p>
          <a:p>
            <a:endParaRPr lang="en-US" sz="1200" b="0" i="0" dirty="0" smtClean="0"/>
          </a:p>
          <a:p>
            <a:r>
              <a:rPr lang="en-US" sz="1200" b="0" i="0" dirty="0" smtClean="0"/>
              <a:t>This is the only verse in the New Testament where </a:t>
            </a:r>
          </a:p>
          <a:p>
            <a:r>
              <a:rPr lang="en-US" sz="1200" b="0" i="0" dirty="0" err="1" smtClean="0"/>
              <a:t>systenazo</a:t>
            </a:r>
            <a:r>
              <a:rPr lang="en-US" sz="1200" b="0" i="0" dirty="0" smtClean="0"/>
              <a:t> appears.</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53</a:t>
            </a:fld>
            <a:endParaRPr lang="en-US"/>
          </a:p>
        </p:txBody>
      </p:sp>
    </p:spTree>
    <p:extLst>
      <p:ext uri="{BB962C8B-B14F-4D97-AF65-F5344CB8AC3E}">
        <p14:creationId xmlns:p14="http://schemas.microsoft.com/office/powerpoint/2010/main" val="5469381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Synodino</a:t>
            </a:r>
            <a:r>
              <a:rPr lang="en-US" dirty="0" smtClean="0"/>
              <a:t> means to </a:t>
            </a:r>
            <a:r>
              <a:rPr lang="en-US" sz="1200" b="0" i="0" dirty="0" smtClean="0"/>
              <a:t>suffer agony together.</a:t>
            </a:r>
          </a:p>
          <a:p>
            <a:endParaRPr lang="en-US" sz="1200" b="0" i="0" dirty="0" smtClean="0"/>
          </a:p>
          <a:p>
            <a:r>
              <a:rPr lang="en-US" sz="1200" b="0" i="0" dirty="0" smtClean="0"/>
              <a:t>This is also the only verse in the New Testament where </a:t>
            </a:r>
          </a:p>
          <a:p>
            <a:r>
              <a:rPr lang="en-US" sz="1200" b="0" i="0" dirty="0" err="1" smtClean="0"/>
              <a:t>synodino</a:t>
            </a:r>
            <a:r>
              <a:rPr lang="en-US" sz="1200" b="0" i="0" dirty="0" smtClean="0"/>
              <a:t> appears.</a:t>
            </a:r>
          </a:p>
          <a:p>
            <a:endParaRPr lang="en-US" sz="1200" b="0" i="0" dirty="0" smtClean="0"/>
          </a:p>
          <a:p>
            <a:r>
              <a:rPr lang="en-US" sz="1200" b="0" i="0" dirty="0" smtClean="0"/>
              <a:t>The word does not itself denote the specific pain of </a:t>
            </a:r>
          </a:p>
          <a:p>
            <a:r>
              <a:rPr lang="en-US" sz="1200" b="0" i="0" dirty="0" smtClean="0"/>
              <a:t>childbirth. Instead, that connotation comes from the way </a:t>
            </a:r>
          </a:p>
          <a:p>
            <a:r>
              <a:rPr lang="en-US" sz="1200" b="0" i="0" dirty="0" smtClean="0"/>
              <a:t>Aristotle and some others used the word.</a:t>
            </a:r>
          </a:p>
          <a:p>
            <a:endParaRPr lang="en-US" sz="1200" b="0" i="0" dirty="0" smtClean="0"/>
          </a:p>
          <a:p>
            <a:r>
              <a:rPr lang="en-US" sz="1200" b="0" i="0" baseline="0" dirty="0" smtClean="0"/>
              <a:t>For example, </a:t>
            </a:r>
            <a:r>
              <a:rPr lang="en-US" sz="1200" b="0" i="0" baseline="0" dirty="0" err="1" smtClean="0"/>
              <a:t>Hericlitus</a:t>
            </a:r>
            <a:r>
              <a:rPr lang="en-US" sz="1200" b="0" i="0" baseline="0" dirty="0" smtClean="0"/>
              <a:t> wrote of </a:t>
            </a:r>
            <a:r>
              <a:rPr lang="en-US" sz="1200" dirty="0" smtClean="0"/>
              <a:t>when [after the winter’s </a:t>
            </a:r>
          </a:p>
          <a:p>
            <a:r>
              <a:rPr lang="en-US" sz="1200" dirty="0" smtClean="0"/>
              <a:t>cold] the groaning earth [gave] birth in pain to what [had] </a:t>
            </a:r>
          </a:p>
          <a:p>
            <a:r>
              <a:rPr lang="en-US" sz="1200" dirty="0" smtClean="0"/>
              <a:t>been formed within her. </a:t>
            </a:r>
          </a:p>
          <a:p>
            <a:endParaRPr lang="en-US" sz="1200" dirty="0" smtClean="0"/>
          </a:p>
          <a:p>
            <a:r>
              <a:rPr lang="en-US" b="0" i="0" dirty="0" smtClean="0"/>
              <a:t>But, </a:t>
            </a:r>
            <a:r>
              <a:rPr lang="en-US" b="0" i="0" dirty="0" err="1" smtClean="0"/>
              <a:t>Diodgenes</a:t>
            </a:r>
            <a:r>
              <a:rPr lang="en-US" b="0" i="0" dirty="0" smtClean="0"/>
              <a:t> wrote that </a:t>
            </a:r>
            <a:r>
              <a:rPr lang="en-US" sz="1200" dirty="0" smtClean="0"/>
              <a:t>all Sicily, filled with fire from </a:t>
            </a:r>
          </a:p>
          <a:p>
            <a:r>
              <a:rPr lang="en-US" sz="1200" dirty="0" smtClean="0"/>
              <a:t>Aetna, groaned over the loss of Persephone. THAT usage </a:t>
            </a:r>
          </a:p>
          <a:p>
            <a:r>
              <a:rPr lang="en-US" sz="1200" dirty="0" smtClean="0"/>
              <a:t>doesn’t follow the childbirth motif at all.</a:t>
            </a:r>
          </a:p>
          <a:p>
            <a:endParaRPr lang="en-US" sz="1200" b="0" i="0" dirty="0" smtClean="0"/>
          </a:p>
          <a:p>
            <a:r>
              <a:rPr lang="en-US" sz="1200" b="0" i="0" dirty="0" smtClean="0"/>
              <a:t>So, it might be better to avoid the connotation of </a:t>
            </a:r>
          </a:p>
          <a:p>
            <a:r>
              <a:rPr lang="en-US" sz="1200" b="0" i="0" dirty="0" smtClean="0"/>
              <a:t>childbirth here, and simply affirm that the whole </a:t>
            </a:r>
          </a:p>
          <a:p>
            <a:r>
              <a:rPr lang="en-US" sz="1200" b="0" i="0" dirty="0" smtClean="0"/>
              <a:t>creation has been groaning together in agony. (1)</a:t>
            </a:r>
          </a:p>
          <a:p>
            <a:endParaRPr lang="en-US" sz="1200" b="0" i="0" dirty="0" smtClean="0"/>
          </a:p>
          <a:p>
            <a:pPr rtl="0"/>
            <a:r>
              <a:rPr lang="en-US" b="1" baseline="0" dirty="0" err="1" smtClean="0"/>
              <a:t>ILLUS</a:t>
            </a:r>
            <a:r>
              <a:rPr lang="en-US" b="1" baseline="0" dirty="0" smtClean="0"/>
              <a:t>:</a:t>
            </a:r>
            <a:r>
              <a:rPr lang="en-US" baseline="0" dirty="0" smtClean="0"/>
              <a:t> </a:t>
            </a:r>
            <a:r>
              <a:rPr lang="en-US" sz="1200" b="0" dirty="0" smtClean="0"/>
              <a:t>What was the curse that God put on creation? </a:t>
            </a:r>
          </a:p>
          <a:p>
            <a:pPr rtl="0"/>
            <a:endParaRPr lang="en-US" sz="1200" b="0" dirty="0" smtClean="0"/>
          </a:p>
          <a:p>
            <a:pPr rtl="0"/>
            <a:r>
              <a:rPr lang="en-US" sz="1200" b="0" dirty="0" smtClean="0"/>
              <a:t>One of the most stubborn myths in Western culture is </a:t>
            </a:r>
          </a:p>
          <a:p>
            <a:pPr rtl="0"/>
            <a:r>
              <a:rPr lang="en-US" sz="1200" b="0" dirty="0" smtClean="0"/>
              <a:t>that God imposed work as a curse to punish Adam and </a:t>
            </a:r>
          </a:p>
          <a:p>
            <a:pPr rtl="0"/>
            <a:r>
              <a:rPr lang="en-US" sz="1200" b="0" dirty="0" smtClean="0"/>
              <a:t>Eve’s sin. </a:t>
            </a:r>
          </a:p>
          <a:p>
            <a:pPr rtl="0"/>
            <a:endParaRPr lang="en-US" sz="1200" b="0" dirty="0" smtClean="0"/>
          </a:p>
          <a:p>
            <a:pPr rtl="0"/>
            <a:r>
              <a:rPr lang="en-US" sz="1200" b="0" dirty="0" smtClean="0"/>
              <a:t>As a result, some people view work as something evil.  </a:t>
            </a:r>
          </a:p>
          <a:p>
            <a:pPr rtl="0"/>
            <a:r>
              <a:rPr lang="en-US" sz="1200" b="0" dirty="0" smtClean="0"/>
              <a:t>Scripture does not support that idea:</a:t>
            </a:r>
          </a:p>
          <a:p>
            <a:pPr rtl="0"/>
            <a:endParaRPr lang="en-US" sz="1200" b="0" dirty="0" smtClean="0"/>
          </a:p>
          <a:p>
            <a:pPr marL="228600" indent="-228600" rtl="0">
              <a:buAutoNum type="arabicPeriod"/>
            </a:pPr>
            <a:r>
              <a:rPr lang="en-US" sz="1200" i="0" dirty="0" smtClean="0"/>
              <a:t>God Himself is a worker. The fact that God works </a:t>
            </a:r>
          </a:p>
          <a:p>
            <a:pPr marL="0" indent="0" rtl="0">
              <a:buNone/>
            </a:pPr>
            <a:r>
              <a:rPr lang="en-US" sz="1200" i="0" dirty="0" smtClean="0"/>
              <a:t>shows that work is not evil, since by definition God </a:t>
            </a:r>
          </a:p>
          <a:p>
            <a:pPr marL="0" indent="0" rtl="0">
              <a:buNone/>
            </a:pPr>
            <a:r>
              <a:rPr lang="en-US" sz="1200" i="0" dirty="0" smtClean="0"/>
              <a:t>cannot do evil. On the contrary, work is an activity </a:t>
            </a:r>
          </a:p>
          <a:p>
            <a:pPr marL="0" indent="0" rtl="0">
              <a:buNone/>
            </a:pPr>
            <a:r>
              <a:rPr lang="en-US" sz="1200" i="0" dirty="0" smtClean="0"/>
              <a:t>that God carries out. </a:t>
            </a:r>
          </a:p>
          <a:p>
            <a:pPr marL="228600" indent="-228600" rtl="0">
              <a:buAutoNum type="arabicPeriod"/>
            </a:pPr>
            <a:endParaRPr lang="en-US" sz="1200" i="0" dirty="0" smtClean="0"/>
          </a:p>
          <a:p>
            <a:pPr rtl="0"/>
            <a:r>
              <a:rPr lang="en-US" sz="1200" i="0" dirty="0" smtClean="0"/>
              <a:t>2. God created people in His image to be His coworkers. </a:t>
            </a:r>
          </a:p>
          <a:p>
            <a:pPr rtl="0"/>
            <a:r>
              <a:rPr lang="en-US" sz="1200" i="0" dirty="0" smtClean="0"/>
              <a:t>He gives us ability and authority to manage His creation.</a:t>
            </a:r>
          </a:p>
          <a:p>
            <a:pPr rtl="0"/>
            <a:endParaRPr lang="en-US" sz="1200" i="0" dirty="0" smtClean="0"/>
          </a:p>
          <a:p>
            <a:pPr rtl="0"/>
            <a:r>
              <a:rPr lang="en-US" sz="1200" i="0" dirty="0" smtClean="0"/>
              <a:t>3. God established work before the fall. Genesis records </a:t>
            </a:r>
          </a:p>
          <a:p>
            <a:pPr rtl="0"/>
            <a:r>
              <a:rPr lang="en-US" sz="1200" i="0" dirty="0" smtClean="0"/>
              <a:t>how God created the world. The account tells how He </a:t>
            </a:r>
          </a:p>
          <a:p>
            <a:pPr rtl="0"/>
            <a:r>
              <a:rPr lang="en-US" sz="1200" i="0" dirty="0" smtClean="0"/>
              <a:t>placed the first humans in a garden “to tend and keep it” </a:t>
            </a:r>
          </a:p>
          <a:p>
            <a:pPr rtl="0"/>
            <a:r>
              <a:rPr lang="en-US" sz="1200" i="0" dirty="0" smtClean="0"/>
              <a:t>This work assignment was given before sin entered the </a:t>
            </a:r>
          </a:p>
          <a:p>
            <a:pPr rtl="0"/>
            <a:r>
              <a:rPr lang="en-US" sz="1200" i="0" dirty="0" smtClean="0"/>
              <a:t>world and God pronounced the curse. Obviously, then, </a:t>
            </a:r>
          </a:p>
          <a:p>
            <a:pPr rtl="0"/>
            <a:r>
              <a:rPr lang="en-US" sz="1200" i="0" dirty="0" smtClean="0"/>
              <a:t>work cannot be a result of the fall since people were </a:t>
            </a:r>
          </a:p>
          <a:p>
            <a:pPr rtl="0"/>
            <a:r>
              <a:rPr lang="en-US" sz="1200" i="0" dirty="0" smtClean="0"/>
              <a:t>working before the fall.</a:t>
            </a:r>
          </a:p>
          <a:p>
            <a:pPr rtl="0"/>
            <a:endParaRPr lang="en-US" sz="1200" i="0" dirty="0" smtClean="0"/>
          </a:p>
          <a:p>
            <a:pPr rtl="0"/>
            <a:r>
              <a:rPr lang="en-US" sz="1200" i="0" dirty="0" smtClean="0"/>
              <a:t>4. God commends work even after the fall. If work were </a:t>
            </a:r>
          </a:p>
          <a:p>
            <a:pPr rtl="0"/>
            <a:r>
              <a:rPr lang="en-US" sz="1200" i="0" dirty="0" smtClean="0"/>
              <a:t>evil in and of itself, God would never encourage people </a:t>
            </a:r>
          </a:p>
          <a:p>
            <a:pPr rtl="0"/>
            <a:r>
              <a:rPr lang="en-US" sz="1200" i="0" dirty="0" smtClean="0"/>
              <a:t>to engage in it. But He does. For example, He told Noah </a:t>
            </a:r>
          </a:p>
          <a:p>
            <a:pPr rtl="0"/>
            <a:r>
              <a:rPr lang="en-US" sz="1200" i="0" dirty="0" smtClean="0"/>
              <a:t>and his family the same thing He told Adam and Eve—to </a:t>
            </a:r>
          </a:p>
          <a:p>
            <a:pPr rtl="0"/>
            <a:r>
              <a:rPr lang="en-US" sz="1200" i="0" dirty="0" smtClean="0"/>
              <a:t>have dominion over the earth. In the New Testament, </a:t>
            </a:r>
          </a:p>
          <a:p>
            <a:pPr rtl="0"/>
            <a:r>
              <a:rPr lang="en-US" sz="1200" i="0" dirty="0" smtClean="0"/>
              <a:t>Christians are commanded to work in Colossians 3:23</a:t>
            </a:r>
            <a:r>
              <a:rPr lang="en-US" sz="1200" i="0" baseline="0" dirty="0" smtClean="0"/>
              <a:t> </a:t>
            </a:r>
          </a:p>
          <a:p>
            <a:pPr rtl="0"/>
            <a:r>
              <a:rPr lang="en-US" sz="1200" i="0" baseline="0" dirty="0" smtClean="0"/>
              <a:t>and in</a:t>
            </a:r>
            <a:r>
              <a:rPr lang="en-US" sz="1200" i="0" dirty="0" smtClean="0"/>
              <a:t> 1 Thessalonians 4:11.</a:t>
            </a:r>
          </a:p>
          <a:p>
            <a:pPr rtl="0"/>
            <a:endParaRPr lang="en-US" sz="1200" i="0" dirty="0" smtClean="0"/>
          </a:p>
          <a:p>
            <a:pPr rtl="0"/>
            <a:r>
              <a:rPr lang="en-US" sz="1200" i="0" dirty="0" smtClean="0"/>
              <a:t>5. Work itself was not cursed in the fall. A careful reading </a:t>
            </a:r>
          </a:p>
          <a:p>
            <a:pPr rtl="0"/>
            <a:r>
              <a:rPr lang="en-US" sz="1200" i="0" dirty="0" smtClean="0"/>
              <a:t>of Genesis 3:17–19 shows that God cursed the ground as </a:t>
            </a:r>
          </a:p>
          <a:p>
            <a:pPr rtl="0"/>
            <a:r>
              <a:rPr lang="en-US" sz="1200" i="0" dirty="0" smtClean="0"/>
              <a:t>a result of Adam’s sin—but not work:</a:t>
            </a:r>
          </a:p>
          <a:p>
            <a:pPr rtl="0"/>
            <a:endParaRPr lang="en-US" sz="1200" i="0" dirty="0" smtClean="0"/>
          </a:p>
          <a:p>
            <a:pPr rtl="0"/>
            <a:r>
              <a:rPr lang="en-US" sz="1200" i="0" dirty="0" smtClean="0"/>
              <a:t>“Cursed is the ground for your sake;</a:t>
            </a:r>
            <a:br>
              <a:rPr lang="en-US" sz="1200" i="0" dirty="0" smtClean="0"/>
            </a:br>
            <a:r>
              <a:rPr lang="en-US" sz="1200" i="0" dirty="0" smtClean="0"/>
              <a:t>In toil you shall eat of it</a:t>
            </a:r>
            <a:br>
              <a:rPr lang="en-US" sz="1200" i="0" dirty="0" smtClean="0"/>
            </a:br>
            <a:r>
              <a:rPr lang="en-US" sz="1200" i="0" dirty="0" smtClean="0"/>
              <a:t>All the days of your life.</a:t>
            </a:r>
            <a:br>
              <a:rPr lang="en-US" sz="1200" i="0" dirty="0" smtClean="0"/>
            </a:br>
            <a:r>
              <a:rPr lang="en-US" sz="1200" i="0" dirty="0" smtClean="0"/>
              <a:t>Both thorns and thistles it shall bring forth for you,</a:t>
            </a:r>
            <a:br>
              <a:rPr lang="en-US" sz="1200" i="0" dirty="0" smtClean="0"/>
            </a:br>
            <a:r>
              <a:rPr lang="en-US" sz="1200" i="0" dirty="0" smtClean="0"/>
              <a:t>And you shall eat the herb of the field.</a:t>
            </a:r>
            <a:br>
              <a:rPr lang="en-US" sz="1200" i="0" dirty="0" smtClean="0"/>
            </a:br>
            <a:r>
              <a:rPr lang="en-US" sz="1200" i="0" dirty="0" smtClean="0"/>
              <a:t>In the sweat of your face you shall eat bread</a:t>
            </a:r>
            <a:br>
              <a:rPr lang="en-US" sz="1200" i="0" dirty="0" smtClean="0"/>
            </a:br>
            <a:r>
              <a:rPr lang="en-US" sz="1200" i="0" dirty="0" smtClean="0"/>
              <a:t>Till you return to the ground,</a:t>
            </a:r>
            <a:br>
              <a:rPr lang="en-US" sz="1200" i="0" dirty="0" smtClean="0"/>
            </a:br>
            <a:r>
              <a:rPr lang="en-US" sz="1200" i="0" dirty="0" smtClean="0"/>
              <a:t>For out of it you were taken;</a:t>
            </a:r>
            <a:br>
              <a:rPr lang="en-US" sz="1200" i="0" dirty="0" smtClean="0"/>
            </a:br>
            <a:r>
              <a:rPr lang="en-US" sz="1200" i="0" dirty="0" smtClean="0"/>
              <a:t>For dust you are,</a:t>
            </a:r>
            <a:br>
              <a:rPr lang="en-US" sz="1200" i="0" dirty="0" smtClean="0"/>
            </a:br>
            <a:r>
              <a:rPr lang="en-US" sz="1200" i="0" dirty="0" smtClean="0"/>
              <a:t>And to dust you shall return.”</a:t>
            </a:r>
          </a:p>
          <a:p>
            <a:pPr rtl="0"/>
            <a:endParaRPr lang="en-US" sz="1200" i="0" dirty="0" smtClean="0"/>
          </a:p>
          <a:p>
            <a:pPr rtl="0"/>
            <a:r>
              <a:rPr lang="en-US" sz="1200" i="0" dirty="0" smtClean="0"/>
              <a:t>Notice three ways that this curse affected work:</a:t>
            </a:r>
          </a:p>
          <a:p>
            <a:pPr rtl="0"/>
            <a:endParaRPr lang="en-US" sz="1200" i="0" dirty="0" smtClean="0"/>
          </a:p>
          <a:p>
            <a:pPr marL="0" indent="0" rtl="0">
              <a:buNone/>
            </a:pPr>
            <a:r>
              <a:rPr lang="en-US" sz="1200" i="0" dirty="0" smtClean="0"/>
              <a:t>1. Work had been a joy, but now it would be “toil.” </a:t>
            </a:r>
          </a:p>
          <a:p>
            <a:pPr marL="0" indent="0" rtl="0">
              <a:buNone/>
            </a:pPr>
            <a:r>
              <a:rPr lang="en-US" sz="1200" i="0" dirty="0" smtClean="0"/>
              <a:t>People would feel burdened down by it, and even come </a:t>
            </a:r>
          </a:p>
          <a:p>
            <a:pPr marL="0" indent="0" rtl="0">
              <a:buNone/>
            </a:pPr>
            <a:r>
              <a:rPr lang="en-US" sz="1200" i="0" dirty="0" smtClean="0"/>
              <a:t>to hate it.</a:t>
            </a:r>
          </a:p>
          <a:p>
            <a:pPr marL="0" indent="0" rtl="0">
              <a:buNone/>
            </a:pPr>
            <a:endParaRPr lang="en-US" sz="1200" i="0" dirty="0" smtClean="0"/>
          </a:p>
          <a:p>
            <a:pPr rtl="0"/>
            <a:r>
              <a:rPr lang="en-US" sz="1200" i="0" dirty="0" smtClean="0"/>
              <a:t>2. “Thorns and thistles” would hamper people’s efforts to </a:t>
            </a:r>
          </a:p>
          <a:p>
            <a:pPr rtl="0"/>
            <a:r>
              <a:rPr lang="en-US" sz="1200" i="0" dirty="0" smtClean="0"/>
              <a:t>exercise dominion. In other words, the earth would not </a:t>
            </a:r>
          </a:p>
          <a:p>
            <a:pPr rtl="0"/>
            <a:r>
              <a:rPr lang="en-US" sz="1200" i="0" dirty="0" smtClean="0"/>
              <a:t>be as cooperative as it had been.</a:t>
            </a:r>
          </a:p>
          <a:p>
            <a:pPr rtl="0"/>
            <a:endParaRPr lang="en-US" sz="1200" i="0" dirty="0" smtClean="0"/>
          </a:p>
          <a:p>
            <a:pPr rtl="0"/>
            <a:r>
              <a:rPr lang="en-US" sz="1200" i="0" dirty="0" smtClean="0"/>
              <a:t>3. People would have to “sweat” to accomplish their </a:t>
            </a:r>
          </a:p>
          <a:p>
            <a:pPr rtl="0"/>
            <a:r>
              <a:rPr lang="en-US" sz="1200" i="0" dirty="0" smtClean="0"/>
              <a:t>tasks. Work would require enormous effort and energy.</a:t>
            </a:r>
          </a:p>
          <a:p>
            <a:pPr rtl="0"/>
            <a:endParaRPr lang="en-US" sz="1200" i="0" dirty="0" smtClean="0"/>
          </a:p>
          <a:p>
            <a:pPr rtl="0"/>
            <a:r>
              <a:rPr lang="en-US" sz="1200" i="0" dirty="0" smtClean="0"/>
              <a:t>Most of us know all too well how burdensome work can </a:t>
            </a:r>
          </a:p>
          <a:p>
            <a:pPr rtl="0"/>
            <a:r>
              <a:rPr lang="en-US" sz="1200" i="0" dirty="0" smtClean="0"/>
              <a:t>be. Workplace stresses and pressures, occupational </a:t>
            </a:r>
          </a:p>
          <a:p>
            <a:pPr rtl="0"/>
            <a:r>
              <a:rPr lang="en-US" sz="1200" i="0" dirty="0" smtClean="0"/>
              <a:t>hazards, the daily grind, office politics, crushing </a:t>
            </a:r>
          </a:p>
          <a:p>
            <a:pPr rtl="0"/>
            <a:r>
              <a:rPr lang="en-US" sz="1200" i="0" dirty="0" smtClean="0"/>
              <a:t>boredom, endless routine, disappointments, setbacks, </a:t>
            </a:r>
          </a:p>
          <a:p>
            <a:pPr rtl="0"/>
            <a:r>
              <a:rPr lang="en-US" sz="1200" i="0" dirty="0" smtClean="0"/>
              <a:t>catastrophes, frustration, cutthroat competition, fraud, </a:t>
            </a:r>
          </a:p>
          <a:p>
            <a:pPr rtl="0"/>
            <a:r>
              <a:rPr lang="en-US" sz="1200" i="0" dirty="0" smtClean="0"/>
              <a:t>deception, injustice—</a:t>
            </a:r>
          </a:p>
          <a:p>
            <a:pPr rtl="0"/>
            <a:endParaRPr lang="en-US" sz="1200" i="0" dirty="0" smtClean="0"/>
          </a:p>
          <a:p>
            <a:pPr rtl="0"/>
            <a:r>
              <a:rPr lang="en-US" sz="1200" i="0" dirty="0" smtClean="0"/>
              <a:t>there is no end of evils connected with work. But work </a:t>
            </a:r>
          </a:p>
          <a:p>
            <a:pPr rtl="0"/>
            <a:r>
              <a:rPr lang="en-US" sz="1200" i="0" dirty="0" smtClean="0"/>
              <a:t>itself is not evil. Far from naming it a curse, the Bible </a:t>
            </a:r>
          </a:p>
          <a:p>
            <a:pPr rtl="0"/>
            <a:r>
              <a:rPr lang="en-US" sz="1200" i="0" dirty="0" smtClean="0"/>
              <a:t>calls work and its fruit a gift from God. (2)</a:t>
            </a:r>
          </a:p>
          <a:p>
            <a:endParaRPr lang="en-US" baseline="0" dirty="0" smtClean="0"/>
          </a:p>
          <a:p>
            <a:r>
              <a:rPr lang="en-US" sz="1200" b="0" i="0" dirty="0" smtClean="0"/>
              <a:t>-----</a:t>
            </a:r>
          </a:p>
          <a:p>
            <a:endParaRPr lang="en-US" sz="1200" b="0" i="0" dirty="0" smtClean="0"/>
          </a:p>
          <a:p>
            <a:pPr marL="228600" indent="-228600">
              <a:buAutoNum type="arabicParenBoth"/>
            </a:pPr>
            <a:r>
              <a:rPr lang="en-US" sz="1200" b="0" i="0" dirty="0" err="1" smtClean="0"/>
              <a:t>BDAG</a:t>
            </a:r>
            <a:r>
              <a:rPr lang="en-US" sz="1200" b="0" i="0" dirty="0" smtClean="0"/>
              <a:t>.</a:t>
            </a:r>
          </a:p>
          <a:p>
            <a:pPr marL="0" indent="0">
              <a:buNone/>
            </a:pPr>
            <a:endParaRPr lang="en-US" sz="1200" b="0" i="0" dirty="0" smtClean="0"/>
          </a:p>
          <a:p>
            <a:pPr marL="0" indent="0">
              <a:buNone/>
            </a:pPr>
            <a:r>
              <a:rPr lang="en-US" sz="1200" b="0" i="0" dirty="0" smtClean="0"/>
              <a:t>(2) </a:t>
            </a:r>
            <a:r>
              <a:rPr lang="en-US" b="0" i="0" u="none" strike="noStrike" baseline="0" dirty="0" err="1" smtClean="0"/>
              <a:t>Galaxie</a:t>
            </a:r>
            <a:r>
              <a:rPr lang="en-US" b="0" i="0" u="none" strike="noStrike" baseline="0" dirty="0" smtClean="0"/>
              <a:t> Software. (2002). </a:t>
            </a:r>
            <a:r>
              <a:rPr lang="en-US" b="0" i="1" u="none" strike="noStrike" baseline="0" dirty="0" smtClean="0"/>
              <a:t>10,000 Sermon </a:t>
            </a:r>
          </a:p>
          <a:p>
            <a:pPr marL="0" indent="0">
              <a:buNone/>
            </a:pPr>
            <a:r>
              <a:rPr lang="en-US" b="0" i="1" u="none" strike="noStrike" baseline="0" dirty="0" smtClean="0"/>
              <a:t>Illustrations</a:t>
            </a:r>
            <a:r>
              <a:rPr lang="en-US" b="0" i="0" u="none" strike="noStrike" baseline="0" dirty="0" smtClean="0"/>
              <a:t>. Biblical Studies Press.</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54</a:t>
            </a:fld>
            <a:endParaRPr lang="en-US"/>
          </a:p>
        </p:txBody>
      </p:sp>
    </p:spTree>
    <p:extLst>
      <p:ext uri="{BB962C8B-B14F-4D97-AF65-F5344CB8AC3E}">
        <p14:creationId xmlns:p14="http://schemas.microsoft.com/office/powerpoint/2010/main" val="5469381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8:22</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56</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Just as creation eagerly awaits final redemption, believers </a:t>
            </a:r>
          </a:p>
          <a:p>
            <a:r>
              <a:rPr lang="en-US" sz="1200" kern="1200" dirty="0" smtClean="0">
                <a:solidFill>
                  <a:schemeClr val="tx1"/>
                </a:solidFill>
                <a:latin typeface="+mn-lt"/>
                <a:ea typeface="+mn-ea"/>
                <a:cs typeface="+mn-cs"/>
              </a:rPr>
              <a:t>also await the renewal of our bodies. No longer will there </a:t>
            </a:r>
          </a:p>
          <a:p>
            <a:r>
              <a:rPr lang="en-US" sz="1200" kern="1200" dirty="0" smtClean="0">
                <a:solidFill>
                  <a:schemeClr val="tx1"/>
                </a:solidFill>
                <a:latin typeface="+mn-lt"/>
                <a:ea typeface="+mn-ea"/>
                <a:cs typeface="+mn-cs"/>
              </a:rPr>
              <a:t>be the war between our flesh pursuing sin and our inner </a:t>
            </a:r>
          </a:p>
          <a:p>
            <a:r>
              <a:rPr lang="en-US" sz="1200" kern="1200" dirty="0" smtClean="0">
                <a:solidFill>
                  <a:schemeClr val="tx1"/>
                </a:solidFill>
                <a:latin typeface="+mn-lt"/>
                <a:ea typeface="+mn-ea"/>
                <a:cs typeface="+mn-cs"/>
              </a:rPr>
              <a:t>person pursuing God.</a:t>
            </a:r>
          </a:p>
          <a:p>
            <a:pPr lvl="1"/>
            <a:r>
              <a:rPr lang="en-US" dirty="0" smtClean="0"/>
              <a:t> </a:t>
            </a:r>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err="1" smtClean="0"/>
              <a:t>Runge</a:t>
            </a:r>
            <a:r>
              <a:rPr lang="en-US" b="0" i="0" u="none" strike="noStrike" baseline="0" dirty="0" smtClean="0"/>
              <a:t>, S. E. (2014). </a:t>
            </a:r>
            <a:r>
              <a:rPr lang="en-US" b="0" i="1" u="none" strike="noStrike" baseline="0" dirty="0" smtClean="0"/>
              <a:t>High Definition Commentary</a:t>
            </a:r>
            <a:r>
              <a:rPr lang="en-US" b="0" i="1" u="none" strike="noStrike" baseline="0" smtClean="0"/>
              <a:t>: </a:t>
            </a:r>
          </a:p>
          <a:p>
            <a:r>
              <a:rPr lang="en-US" b="0" i="1" u="none" strike="noStrike" baseline="0" smtClean="0"/>
              <a:t>Romans</a:t>
            </a:r>
            <a:r>
              <a:rPr lang="en-US" b="0" i="0" u="none" strike="noStrike" baseline="0" smtClean="0"/>
              <a:t> </a:t>
            </a:r>
            <a:r>
              <a:rPr lang="en-US" b="0" i="0" u="none" strike="noStrike" baseline="0" dirty="0" smtClean="0"/>
              <a:t>(p. 149). Bellingham, WA: </a:t>
            </a:r>
            <a:r>
              <a:rPr lang="en-US" b="0" i="0" u="none" strike="noStrike" baseline="0" dirty="0" err="1" smtClean="0"/>
              <a:t>Lexham</a:t>
            </a:r>
            <a:r>
              <a:rPr lang="en-US" b="0" i="0" u="none" strike="noStrike" baseline="0" dirty="0" smtClean="0"/>
              <a:t> Press.</a:t>
            </a:r>
          </a:p>
          <a:p>
            <a:endParaRPr lang="en-US" b="0" i="0" u="none" strike="noStrike" baseline="0" dirty="0" smtClean="0"/>
          </a:p>
          <a:p>
            <a:r>
              <a:rPr lang="en-US" b="0" i="0" u="none" strike="noStrike" baseline="0" dirty="0" smtClean="0"/>
              <a:t>*****</a:t>
            </a:r>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57</a:t>
            </a:fld>
            <a:endParaRPr lang="en-US"/>
          </a:p>
        </p:txBody>
      </p:sp>
    </p:spTree>
    <p:extLst>
      <p:ext uri="{BB962C8B-B14F-4D97-AF65-F5344CB8AC3E}">
        <p14:creationId xmlns:p14="http://schemas.microsoft.com/office/powerpoint/2010/main" val="10711784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Newell continues:</a:t>
            </a:r>
          </a:p>
          <a:p>
            <a:endParaRPr lang="en-US" dirty="0" smtClean="0"/>
          </a:p>
          <a:p>
            <a:pPr rtl="0"/>
            <a:r>
              <a:rPr lang="en-US" sz="1200" b="0" i="0" dirty="0" smtClean="0"/>
              <a:t>“Let us note that the Spirit does not take us out of </a:t>
            </a:r>
          </a:p>
          <a:p>
            <a:pPr rtl="0"/>
            <a:r>
              <a:rPr lang="en-US" sz="1200" b="0" i="0" dirty="0" smtClean="0"/>
              <a:t>sympathy with groaning creation, but rather supports us </a:t>
            </a:r>
          </a:p>
          <a:p>
            <a:pPr rtl="0"/>
            <a:r>
              <a:rPr lang="en-US" sz="1200" b="0" i="0" dirty="0" smtClean="0"/>
              <a:t>in such sympathy! </a:t>
            </a:r>
          </a:p>
          <a:p>
            <a:pPr rtl="0"/>
            <a:endParaRPr lang="en-US" sz="1200" b="0" i="0" dirty="0" smtClean="0"/>
          </a:p>
          <a:p>
            <a:pPr rtl="0"/>
            <a:r>
              <a:rPr lang="en-US" sz="1200" b="0" i="0" dirty="0" smtClean="0"/>
              <a:t>“Being ourselves, as to the body, in a groaning condition, </a:t>
            </a:r>
          </a:p>
          <a:p>
            <a:pPr rtl="0"/>
            <a:r>
              <a:rPr lang="en-US" sz="1200" b="0" i="0" dirty="0" smtClean="0"/>
              <a:t>‘longing to be clothed upon with our house which is from </a:t>
            </a:r>
          </a:p>
          <a:p>
            <a:pPr rtl="0"/>
            <a:r>
              <a:rPr lang="en-US" sz="1200" b="0" i="0" dirty="0" smtClean="0"/>
              <a:t>heaven’... we are able to sympathize with the creatures </a:t>
            </a:r>
          </a:p>
          <a:p>
            <a:pPr rtl="0"/>
            <a:r>
              <a:rPr lang="en-US" sz="1200" b="0" i="0" dirty="0" smtClean="0"/>
              <a:t>about us, which is a precious thing! </a:t>
            </a:r>
          </a:p>
          <a:p>
            <a:pPr rtl="0"/>
            <a:endParaRPr lang="en-US" sz="1200" b="0" i="0" dirty="0" smtClean="0"/>
          </a:p>
          <a:p>
            <a:pPr rtl="0"/>
            <a:r>
              <a:rPr lang="en-US" sz="1200" b="0" i="0" dirty="0" smtClean="0"/>
              <a:t>“No one should feel as tender as should the child of God </a:t>
            </a:r>
          </a:p>
          <a:p>
            <a:pPr rtl="0"/>
            <a:r>
              <a:rPr lang="en-US" sz="1200" b="0" i="0" dirty="0" smtClean="0"/>
              <a:t>toward suffering creation. No one should be as gentle. </a:t>
            </a:r>
          </a:p>
          <a:p>
            <a:pPr rtl="0"/>
            <a:endParaRPr lang="en-US" sz="1200" b="0" i="0" dirty="0" smtClean="0"/>
          </a:p>
          <a:p>
            <a:pPr rtl="0"/>
            <a:r>
              <a:rPr lang="en-US" sz="1200" b="0" i="0" dirty="0" smtClean="0"/>
              <a:t>“Not only should this be true about us as concerns </a:t>
            </a:r>
          </a:p>
          <a:p>
            <a:pPr rtl="0"/>
            <a:r>
              <a:rPr lang="en-US" sz="1200" b="0" i="0" dirty="0" smtClean="0"/>
              <a:t>unsaved people: as Paul says, ‘Be gentle, showing all </a:t>
            </a:r>
          </a:p>
          <a:p>
            <a:pPr rtl="0"/>
            <a:r>
              <a:rPr lang="en-US" sz="1200" b="0" i="0" dirty="0" smtClean="0"/>
              <a:t>meekness toward all men,’ but, I say, we should be </a:t>
            </a:r>
          </a:p>
          <a:p>
            <a:pPr rtl="0"/>
            <a:r>
              <a:rPr lang="en-US" sz="1200" b="0" i="0" dirty="0" smtClean="0"/>
              <a:t>tender and patient toward animals, for they are in a </a:t>
            </a:r>
          </a:p>
          <a:p>
            <a:pPr rtl="0"/>
            <a:r>
              <a:rPr lang="en-US" sz="1200" b="0" i="0" dirty="0" smtClean="0"/>
              <a:t>dying state—until our bodies are redeemed.</a:t>
            </a:r>
          </a:p>
          <a:p>
            <a:pPr rtl="0"/>
            <a:endParaRPr lang="en-US" sz="1200" b="0" i="0" dirty="0" smtClean="0"/>
          </a:p>
          <a:p>
            <a:pPr rtl="0"/>
            <a:r>
              <a:rPr lang="en-US" sz="1200" b="0" i="0" dirty="0" smtClean="0"/>
              <a:t>“What a marvelous position, then, is the Christian’s! On </a:t>
            </a:r>
          </a:p>
          <a:p>
            <a:pPr rtl="0"/>
            <a:r>
              <a:rPr lang="en-US" sz="1200" b="0" i="0" dirty="0" smtClean="0"/>
              <a:t>the heavenly side, the side of grace, in Christ, sharing in </a:t>
            </a:r>
          </a:p>
          <a:p>
            <a:pPr rtl="0"/>
            <a:r>
              <a:rPr lang="en-US" sz="1200" b="0" i="0" dirty="0" smtClean="0"/>
              <a:t>His risen life, delivered from sin and law and all worldly </a:t>
            </a:r>
          </a:p>
          <a:p>
            <a:pPr rtl="0"/>
            <a:r>
              <a:rPr lang="en-US" sz="1200" b="0" i="0" dirty="0" smtClean="0"/>
              <a:t>things. </a:t>
            </a:r>
          </a:p>
          <a:p>
            <a:pPr rtl="0"/>
            <a:endParaRPr lang="en-US" sz="1200" b="0" i="0" dirty="0" smtClean="0"/>
          </a:p>
          <a:p>
            <a:pPr rtl="0"/>
            <a:r>
              <a:rPr lang="en-US" sz="1200" b="0" i="0" dirty="0" smtClean="0"/>
              <a:t>“On the other hand, not yet partaker of glory (though </a:t>
            </a:r>
          </a:p>
          <a:p>
            <a:pPr rtl="0"/>
            <a:r>
              <a:rPr lang="en-US" sz="1200" b="0" i="0" dirty="0" smtClean="0"/>
              <a:t>expecting and awaiting it), but kept in an unredeemed </a:t>
            </a:r>
          </a:p>
          <a:p>
            <a:pPr rtl="0"/>
            <a:r>
              <a:rPr lang="en-US" sz="1200" b="0" i="0" dirty="0" smtClean="0"/>
              <a:t>body,—not fitted yet for heaven: and in which the </a:t>
            </a:r>
          </a:p>
          <a:p>
            <a:pPr rtl="0"/>
            <a:r>
              <a:rPr lang="en-US" sz="1200" b="0" i="0" dirty="0" smtClean="0"/>
              <a:t>longing spirit, knowing itself ‘meet to be partaker of the </a:t>
            </a:r>
          </a:p>
          <a:p>
            <a:pPr rtl="0"/>
            <a:r>
              <a:rPr lang="en-US" sz="1200" b="0" i="0" dirty="0" smtClean="0"/>
              <a:t>inheritance of the saints in light,’ can only ‘groan’!</a:t>
            </a:r>
          </a:p>
          <a:p>
            <a:pPr rtl="0"/>
            <a:endParaRPr lang="en-US" sz="1200" b="0" i="0" kern="1200" dirty="0" smtClean="0">
              <a:solidFill>
                <a:schemeClr val="tx1"/>
              </a:solidFill>
              <a:latin typeface="+mn-lt"/>
              <a:ea typeface="+mn-ea"/>
              <a:cs typeface="+mn-cs"/>
            </a:endParaRPr>
          </a:p>
          <a:p>
            <a:pPr rtl="0"/>
            <a:r>
              <a:rPr lang="en-US" sz="1200" b="0" i="0" kern="1200" dirty="0" smtClean="0">
                <a:solidFill>
                  <a:schemeClr val="tx1"/>
                </a:solidFill>
                <a:latin typeface="+mn-lt"/>
                <a:ea typeface="+mn-ea"/>
                <a:cs typeface="+mn-cs"/>
              </a:rPr>
              <a:t>“This groaning is not at all that of the ‘wretched man’ of </a:t>
            </a:r>
          </a:p>
          <a:p>
            <a:pPr rtl="0"/>
            <a:r>
              <a:rPr lang="en-US" sz="1200" b="0" i="0" kern="1200" dirty="0" smtClean="0">
                <a:solidFill>
                  <a:schemeClr val="tx1"/>
                </a:solidFill>
                <a:latin typeface="+mn-lt"/>
                <a:ea typeface="+mn-ea"/>
                <a:cs typeface="+mn-cs"/>
              </a:rPr>
              <a:t>Romans [Chapter] Seven. For not only is spiritual victory </a:t>
            </a:r>
          </a:p>
          <a:p>
            <a:pPr rtl="0"/>
            <a:r>
              <a:rPr lang="en-US" sz="1200" b="0" i="0" kern="1200" dirty="0" smtClean="0">
                <a:solidFill>
                  <a:schemeClr val="tx1"/>
                </a:solidFill>
                <a:latin typeface="+mn-lt"/>
                <a:ea typeface="+mn-ea"/>
                <a:cs typeface="+mn-cs"/>
              </a:rPr>
              <a:t>known; but the ‘redemption body’ is longed for and </a:t>
            </a:r>
          </a:p>
          <a:p>
            <a:pPr rtl="0"/>
            <a:r>
              <a:rPr lang="en-US" sz="1200" b="0" i="0" kern="1200" dirty="0" smtClean="0">
                <a:solidFill>
                  <a:schemeClr val="tx1"/>
                </a:solidFill>
                <a:latin typeface="+mn-lt"/>
                <a:ea typeface="+mn-ea"/>
                <a:cs typeface="+mn-cs"/>
              </a:rPr>
              <a:t>awaited as that which the Lord’s coming will surely bring!</a:t>
            </a:r>
          </a:p>
          <a:p>
            <a:pPr rtl="0"/>
            <a:endParaRPr lang="en-US" sz="1200" b="0" i="0" kern="1200" dirty="0" smtClean="0">
              <a:solidFill>
                <a:schemeClr val="tx1"/>
              </a:solidFill>
              <a:latin typeface="+mn-lt"/>
              <a:ea typeface="+mn-ea"/>
              <a:cs typeface="+mn-cs"/>
            </a:endParaRPr>
          </a:p>
          <a:p>
            <a:pPr rtl="0"/>
            <a:r>
              <a:rPr lang="en-US" sz="1200" b="0" i="0" dirty="0" smtClean="0"/>
              <a:t>“Thus, then, does the Christian become the true </a:t>
            </a:r>
          </a:p>
          <a:p>
            <a:pPr rtl="0"/>
            <a:r>
              <a:rPr lang="en-US" sz="1200" b="0" i="0" dirty="0" smtClean="0"/>
              <a:t>connection of groaning creation with God! </a:t>
            </a:r>
          </a:p>
          <a:p>
            <a:pPr rtl="0"/>
            <a:endParaRPr lang="en-US" sz="1200" b="0" i="0" dirty="0" smtClean="0"/>
          </a:p>
          <a:p>
            <a:pPr rtl="0"/>
            <a:r>
              <a:rPr lang="en-US" sz="1200" b="0" i="0" dirty="0" smtClean="0"/>
              <a:t>“He is redeemed, heavenly; but his body is unredeemed, </a:t>
            </a:r>
          </a:p>
          <a:p>
            <a:pPr rtl="0"/>
            <a:r>
              <a:rPr lang="en-US" sz="1200" b="0" i="0" dirty="0" smtClean="0"/>
              <a:t>earthly. Yet the blessed Holy Spirit as the ‘</a:t>
            </a:r>
            <a:r>
              <a:rPr lang="en-US" sz="1200" b="0" i="0" dirty="0" err="1" smtClean="0"/>
              <a:t>firstfruits</a:t>
            </a:r>
            <a:r>
              <a:rPr lang="en-US" sz="1200" b="0" i="0" dirty="0" smtClean="0"/>
              <a:t>’ of </a:t>
            </a:r>
          </a:p>
          <a:p>
            <a:pPr rtl="0"/>
            <a:r>
              <a:rPr lang="en-US" sz="1200" b="0" i="0" dirty="0" smtClean="0"/>
              <a:t>coming bodily redemption, dwells in him. </a:t>
            </a:r>
          </a:p>
          <a:p>
            <a:pPr rtl="0"/>
            <a:endParaRPr lang="en-US" sz="1200" b="0" i="0" dirty="0" smtClean="0"/>
          </a:p>
          <a:p>
            <a:pPr rtl="0"/>
            <a:r>
              <a:rPr lang="en-US" sz="1200" b="0" i="0" dirty="0" smtClean="0"/>
              <a:t>“Thus the believer and the whole creation look toward one </a:t>
            </a:r>
          </a:p>
          <a:p>
            <a:pPr rtl="0"/>
            <a:r>
              <a:rPr lang="en-US" sz="1200" b="0" i="0" dirty="0" smtClean="0"/>
              <a:t>goal: the liberty of the coming glory of the sons of God!</a:t>
            </a:r>
          </a:p>
          <a:p>
            <a:pPr rtl="0"/>
            <a:endParaRPr lang="en-US" sz="1200" b="0" i="0" dirty="0" smtClean="0"/>
          </a:p>
          <a:p>
            <a:pPr rtl="0"/>
            <a:r>
              <a:rPr lang="en-US" sz="1200" b="0" i="0" dirty="0" smtClean="0"/>
              <a:t>“Ourselves also, who have the </a:t>
            </a:r>
            <a:r>
              <a:rPr lang="en-US" sz="1200" b="0" i="0" dirty="0" err="1" smtClean="0"/>
              <a:t>firstfruits</a:t>
            </a:r>
            <a:r>
              <a:rPr lang="en-US" sz="1200" b="0" i="0" dirty="0" smtClean="0"/>
              <a:t> of the Spirit, even </a:t>
            </a:r>
          </a:p>
          <a:p>
            <a:pPr rtl="0"/>
            <a:r>
              <a:rPr lang="en-US" sz="1200" b="0" i="0" dirty="0" smtClean="0"/>
              <a:t>we ourselves groan—Here then is a wonderful scene: </a:t>
            </a:r>
          </a:p>
          <a:p>
            <a:pPr rtl="0"/>
            <a:endParaRPr lang="en-US" sz="1200" b="0" i="0" dirty="0" smtClean="0"/>
          </a:p>
          <a:p>
            <a:pPr marL="228600" indent="-228600" rtl="0">
              <a:buAutoNum type="arabicParenBoth"/>
            </a:pPr>
            <a:r>
              <a:rPr lang="en-US" sz="1200" b="0" i="0" dirty="0" smtClean="0"/>
              <a:t>new creatures in Christ, whose citizenship is in </a:t>
            </a:r>
          </a:p>
          <a:p>
            <a:pPr marL="0" indent="0" rtl="0">
              <a:buNone/>
            </a:pPr>
            <a:r>
              <a:rPr lang="en-US" sz="1200" b="0" i="0" dirty="0" smtClean="0"/>
              <a:t>heaven; </a:t>
            </a:r>
          </a:p>
          <a:p>
            <a:pPr marL="0" indent="0" rtl="0">
              <a:buNone/>
            </a:pPr>
            <a:endParaRPr lang="en-US" sz="1200" b="0" i="0" dirty="0" smtClean="0"/>
          </a:p>
          <a:p>
            <a:pPr marL="0" indent="0" rtl="0">
              <a:buNone/>
            </a:pPr>
            <a:r>
              <a:rPr lang="en-US" sz="1200" b="0" i="0" dirty="0" smtClean="0"/>
              <a:t>(2) the presence of the Spirit within them as “</a:t>
            </a:r>
            <a:r>
              <a:rPr lang="en-US" sz="1200" b="0" i="0" dirty="0" err="1" smtClean="0"/>
              <a:t>firstfruits</a:t>
            </a:r>
            <a:r>
              <a:rPr lang="en-US" sz="1200" b="0" i="0" dirty="0" smtClean="0"/>
              <a:t>” </a:t>
            </a:r>
          </a:p>
          <a:p>
            <a:pPr marL="0" indent="0" rtl="0">
              <a:buNone/>
            </a:pPr>
            <a:r>
              <a:rPr lang="en-US" sz="1200" b="0" i="0" dirty="0" smtClean="0"/>
              <a:t>of their coining inheritance—witnessing of it, giving them </a:t>
            </a:r>
          </a:p>
          <a:p>
            <a:pPr marL="0" indent="0" rtl="0">
              <a:buNone/>
            </a:pPr>
            <a:r>
              <a:rPr lang="en-US" sz="1200" b="0" i="0" dirty="0" smtClean="0"/>
              <a:t>to taste of its glory; </a:t>
            </a:r>
          </a:p>
          <a:p>
            <a:pPr marL="0" indent="0" rtl="0">
              <a:buNone/>
            </a:pPr>
            <a:endParaRPr lang="en-US" sz="1200" b="0" i="0" dirty="0" smtClean="0"/>
          </a:p>
          <a:p>
            <a:pPr marL="0" indent="0" rtl="0">
              <a:buNone/>
            </a:pPr>
            <a:r>
              <a:rPr lang="en-US" sz="1200" b="0" i="0" dirty="0" smtClean="0"/>
              <a:t>(3) a state of groaning despite all this; </a:t>
            </a:r>
          </a:p>
          <a:p>
            <a:pPr marL="0" indent="0" rtl="0">
              <a:buNone/>
            </a:pPr>
            <a:endParaRPr lang="en-US" sz="1200" b="0" i="0" dirty="0" smtClean="0"/>
          </a:p>
          <a:p>
            <a:pPr marL="0" indent="0" rtl="0">
              <a:buNone/>
            </a:pPr>
            <a:r>
              <a:rPr lang="en-US" sz="1200" b="0" i="0" dirty="0" smtClean="0"/>
              <a:t>(4) a waiting for bodily redemption.</a:t>
            </a:r>
          </a:p>
          <a:p>
            <a:pPr marL="0" indent="0" rtl="0">
              <a:buNone/>
            </a:pPr>
            <a:endParaRPr lang="en-US" sz="1200" b="0" i="0" dirty="0" smtClean="0"/>
          </a:p>
          <a:p>
            <a:pPr rtl="0"/>
            <a:r>
              <a:rPr lang="en-US" sz="1200" b="0" i="0" dirty="0" smtClean="0"/>
              <a:t>“Waiting for our adoption, to wit, the redemption of our </a:t>
            </a:r>
          </a:p>
          <a:p>
            <a:pPr rtl="0"/>
            <a:r>
              <a:rPr lang="en-US" sz="1200" b="0" i="0" dirty="0" smtClean="0"/>
              <a:t>body—The instructed Christian, knowing that his body </a:t>
            </a:r>
          </a:p>
          <a:p>
            <a:pPr rtl="0"/>
            <a:r>
              <a:rPr lang="en-US" sz="1200" b="0" i="0" dirty="0" smtClean="0"/>
              <a:t>belongs to the Lord, and is not yet redeemed, longs for, </a:t>
            </a:r>
          </a:p>
          <a:p>
            <a:pPr rtl="0"/>
            <a:r>
              <a:rPr lang="en-US" sz="1200" b="0" i="0" dirty="0" smtClean="0"/>
              <a:t>yearns for, groans for that day when his body will be </a:t>
            </a:r>
          </a:p>
          <a:p>
            <a:pPr rtl="0"/>
            <a:r>
              <a:rPr lang="en-US" sz="1200" b="0" i="0" dirty="0" smtClean="0"/>
              <a:t>placed in a position of openly acknowledged </a:t>
            </a:r>
            <a:r>
              <a:rPr lang="en-US" sz="1200" b="0" i="0" dirty="0" err="1" smtClean="0"/>
              <a:t>sonship</a:t>
            </a:r>
            <a:r>
              <a:rPr lang="en-US" sz="1200" b="0" i="0" dirty="0" smtClean="0"/>
              <a:t> and </a:t>
            </a:r>
          </a:p>
          <a:p>
            <a:pPr rtl="0"/>
            <a:r>
              <a:rPr lang="en-US" sz="1200" b="0" i="0" dirty="0" smtClean="0"/>
              <a:t>glory, even as his spirit now, is. Till that day he cannot be </a:t>
            </a:r>
          </a:p>
          <a:p>
            <a:pPr rtl="0"/>
            <a:r>
              <a:rPr lang="en-US" sz="1200" b="0" i="0" dirty="0" smtClean="0"/>
              <a:t>satisfied.</a:t>
            </a:r>
          </a:p>
          <a:p>
            <a:pPr rtl="0"/>
            <a:endParaRPr lang="en-US" sz="1200" b="0" i="0" dirty="0" smtClean="0"/>
          </a:p>
          <a:p>
            <a:pPr rtl="0"/>
            <a:r>
              <a:rPr lang="en-US" sz="1200" b="0" i="0" dirty="0" smtClean="0"/>
              <a:t>“This scene is deeply touching. One who, redeemed, </a:t>
            </a:r>
          </a:p>
          <a:p>
            <a:pPr rtl="0"/>
            <a:r>
              <a:rPr lang="en-US" sz="1200" b="0" i="0" dirty="0" smtClean="0"/>
              <a:t>belongs in heaven, yet kept in a body in which he groans </a:t>
            </a:r>
          </a:p>
          <a:p>
            <a:pPr rtl="0"/>
            <a:r>
              <a:rPr lang="en-US" sz="1200" b="0" i="0" dirty="0" smtClean="0"/>
              <a:t>with groaning creation. </a:t>
            </a:r>
          </a:p>
          <a:p>
            <a:pPr rtl="0"/>
            <a:endParaRPr lang="en-US" sz="1200" b="0" i="0" dirty="0" smtClean="0"/>
          </a:p>
          <a:p>
            <a:pPr rtl="0"/>
            <a:r>
              <a:rPr lang="en-US" sz="1200" b="0" i="0" dirty="0" smtClean="0"/>
              <a:t>“Then—amazing goodness! the blessed Spirit, we may </a:t>
            </a:r>
          </a:p>
          <a:p>
            <a:pPr rtl="0"/>
            <a:r>
              <a:rPr lang="en-US" sz="1200" b="0" i="0" dirty="0" smtClean="0"/>
              <a:t>say, represents God’s tender feeling toward His creation, </a:t>
            </a:r>
          </a:p>
          <a:p>
            <a:pPr rtl="0"/>
            <a:r>
              <a:rPr lang="en-US" sz="1200" b="0" i="0" dirty="0" smtClean="0"/>
              <a:t>abiding, as He does, in us the while our bodies are not </a:t>
            </a:r>
          </a:p>
          <a:p>
            <a:pPr rtl="0"/>
            <a:r>
              <a:rPr lang="en-US" sz="1200" b="0" i="0" dirty="0" smtClean="0"/>
              <a:t>redeemed. </a:t>
            </a:r>
          </a:p>
          <a:p>
            <a:pPr rtl="0"/>
            <a:endParaRPr lang="en-US" sz="1200" b="0" i="0" dirty="0" smtClean="0"/>
          </a:p>
          <a:p>
            <a:pPr rtl="0"/>
            <a:r>
              <a:rPr lang="en-US" sz="1200" b="0" i="0" dirty="0" smtClean="0"/>
              <a:t>“We repeat and repeat that the Christian’s hope is not </a:t>
            </a:r>
          </a:p>
          <a:p>
            <a:pPr rtl="0"/>
            <a:r>
              <a:rPr lang="en-US" sz="1200" b="0" i="0" dirty="0" smtClean="0"/>
              <a:t>disembodiment, or mere ‘going to heaven.’ For, knowing </a:t>
            </a:r>
          </a:p>
          <a:p>
            <a:pPr rtl="0"/>
            <a:r>
              <a:rPr lang="en-US" sz="1200" b="0" i="0" dirty="0" smtClean="0"/>
              <a:t>that ‘our citizenship is in heaven; we patiently wait for a </a:t>
            </a:r>
          </a:p>
          <a:p>
            <a:pPr rtl="0"/>
            <a:r>
              <a:rPr lang="en-US" sz="1200" b="0" i="0" dirty="0" smtClean="0"/>
              <a:t>Savior, the Lord Jesus Christ: who shall fashion anew the </a:t>
            </a:r>
          </a:p>
          <a:p>
            <a:pPr rtl="0"/>
            <a:r>
              <a:rPr lang="en-US" sz="1200" b="0" i="0" dirty="0" smtClean="0"/>
              <a:t>body of our humiliation, that it may be conformed to the </a:t>
            </a:r>
          </a:p>
          <a:p>
            <a:pPr rtl="0"/>
            <a:r>
              <a:rPr lang="en-US" sz="1200" b="0" i="0" dirty="0" smtClean="0"/>
              <a:t>body of his glory.’</a:t>
            </a:r>
          </a:p>
          <a:p>
            <a:pPr rtl="0"/>
            <a:r>
              <a:rPr lang="en-US" sz="1200" b="0" i="0" dirty="0" smtClean="0"/>
              <a:t> </a:t>
            </a:r>
          </a:p>
          <a:p>
            <a:pPr rtl="0"/>
            <a:r>
              <a:rPr lang="en-US" sz="1200" b="0" i="0" dirty="0" smtClean="0"/>
              <a:t>“There is an element, we fear, of cowardice, as well as </a:t>
            </a:r>
          </a:p>
          <a:p>
            <a:pPr rtl="0"/>
            <a:r>
              <a:rPr lang="en-US" sz="1200" b="0" i="0" dirty="0" smtClean="0"/>
              <a:t>of unbelief in setting our hope on ‘getting to heaven,’ </a:t>
            </a:r>
          </a:p>
          <a:p>
            <a:pPr rtl="0"/>
            <a:r>
              <a:rPr lang="en-US" sz="1200" b="0" i="0" dirty="0" smtClean="0"/>
              <a:t>and leaving, so to speak, our body behind. </a:t>
            </a:r>
          </a:p>
          <a:p>
            <a:pPr rtl="0"/>
            <a:endParaRPr lang="en-US" sz="1200" b="0" i="0" dirty="0" smtClean="0"/>
          </a:p>
          <a:p>
            <a:pPr rtl="0"/>
            <a:r>
              <a:rPr lang="en-US" sz="1200" b="0" i="0" dirty="0" smtClean="0"/>
              <a:t>“God began with man’s body in Eden... and He will end </a:t>
            </a:r>
          </a:p>
          <a:p>
            <a:pPr rtl="0"/>
            <a:r>
              <a:rPr lang="en-US" sz="1200" b="0" i="0" dirty="0" smtClean="0"/>
              <a:t>with redeeming our bodies. The heart of God and of </a:t>
            </a:r>
          </a:p>
          <a:p>
            <a:pPr rtl="0"/>
            <a:r>
              <a:rPr lang="en-US" sz="1200" b="0" i="0" dirty="0" smtClean="0"/>
              <a:t>Christ,—yea of the indwelling Spirit... is set upon that. </a:t>
            </a:r>
          </a:p>
          <a:p>
            <a:pPr rtl="0"/>
            <a:endParaRPr lang="en-US" sz="1200" b="0" i="0" dirty="0" smtClean="0"/>
          </a:p>
          <a:p>
            <a:pPr rtl="0"/>
            <a:r>
              <a:rPr lang="en-US" sz="1200" b="0" i="0" dirty="0" smtClean="0"/>
              <a:t>“Let our hearts, also, be set upon it.”</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Newell, W. R. (</a:t>
            </a:r>
            <a:r>
              <a:rPr lang="en-US" b="0" i="0" u="none" strike="noStrike" baseline="0" dirty="0" err="1" smtClean="0"/>
              <a:t>n.d.</a:t>
            </a:r>
            <a:r>
              <a:rPr lang="en-US" b="0" i="0" u="none" strike="noStrike" baseline="0" dirty="0" smtClean="0"/>
              <a:t>). </a:t>
            </a:r>
            <a:r>
              <a:rPr lang="en-US" b="0" i="1" u="none" strike="noStrike" baseline="0" dirty="0" smtClean="0"/>
              <a:t>Romans Verse-by-Verse</a:t>
            </a:r>
            <a:r>
              <a:rPr lang="en-US" b="0" i="0" u="none" strike="noStrike" baseline="0" dirty="0" smtClean="0"/>
              <a:t> </a:t>
            </a:r>
          </a:p>
          <a:p>
            <a:r>
              <a:rPr lang="en-US" b="0" i="0" u="none" strike="noStrike" baseline="0" dirty="0" smtClean="0"/>
              <a:t>(pp. 225–226). Grand Rapids, MI: Christian Classics </a:t>
            </a:r>
          </a:p>
          <a:p>
            <a:r>
              <a:rPr lang="en-US" b="0" i="0" u="none" strike="noStrike" baseline="0" dirty="0" smtClean="0"/>
              <a:t>Ethereal Library.</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58</a:t>
            </a:fld>
            <a:endParaRPr lang="en-US"/>
          </a:p>
        </p:txBody>
      </p:sp>
    </p:spTree>
    <p:extLst>
      <p:ext uri="{BB962C8B-B14F-4D97-AF65-F5344CB8AC3E}">
        <p14:creationId xmlns:p14="http://schemas.microsoft.com/office/powerpoint/2010/main" val="1097855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 means “and”. The New International Version doesn’t </a:t>
            </a:r>
          </a:p>
          <a:p>
            <a:r>
              <a:rPr lang="en-US" dirty="0" smtClean="0"/>
              <a:t>translate the “And”, but both the King James</a:t>
            </a:r>
            <a:r>
              <a:rPr lang="en-US" baseline="0" dirty="0" smtClean="0"/>
              <a:t> Version </a:t>
            </a:r>
          </a:p>
          <a:p>
            <a:r>
              <a:rPr lang="en-US" baseline="0" dirty="0" smtClean="0"/>
              <a:t>and the English Standard Version do.</a:t>
            </a:r>
          </a:p>
          <a:p>
            <a:endParaRPr lang="en-US" baseline="0" dirty="0" smtClean="0"/>
          </a:p>
          <a:p>
            <a:r>
              <a:rPr lang="en-US" baseline="0" dirty="0" err="1" smtClean="0"/>
              <a:t>Ou</a:t>
            </a:r>
            <a:r>
              <a:rPr lang="en-US" baseline="0" dirty="0" smtClean="0"/>
              <a:t> means “not”.</a:t>
            </a:r>
          </a:p>
          <a:p>
            <a:endParaRPr lang="en-US" baseline="0" dirty="0" smtClean="0"/>
          </a:p>
          <a:p>
            <a:r>
              <a:rPr lang="en-US" baseline="0" dirty="0" smtClean="0"/>
              <a:t>And, “</a:t>
            </a:r>
            <a:r>
              <a:rPr lang="en-US" baseline="0" dirty="0" err="1" smtClean="0"/>
              <a:t>monon</a:t>
            </a:r>
            <a:r>
              <a:rPr lang="en-US" baseline="0" dirty="0" smtClean="0"/>
              <a:t>” means “only”.</a:t>
            </a:r>
          </a:p>
          <a:p>
            <a:endParaRPr lang="en-US" baseline="0" dirty="0" smtClean="0"/>
          </a:p>
          <a:p>
            <a:r>
              <a:rPr lang="en-US" baseline="0" dirty="0" smtClean="0"/>
              <a:t>The word “so” doesn’t appear in the Greek.</a:t>
            </a:r>
          </a:p>
          <a:p>
            <a:endParaRPr lang="en-US" baseline="0" dirty="0" smtClean="0"/>
          </a:p>
          <a:p>
            <a:r>
              <a:rPr lang="en-US" baseline="0" dirty="0" smtClean="0"/>
              <a:t>But the context makes this an allusion to the entire </a:t>
            </a:r>
          </a:p>
          <a:p>
            <a:r>
              <a:rPr lang="en-US" baseline="0" dirty="0" smtClean="0"/>
              <a:t>creation, to that which Paul has said has been groaning </a:t>
            </a:r>
          </a:p>
          <a:p>
            <a:r>
              <a:rPr lang="en-US" baseline="0" dirty="0" smtClean="0"/>
              <a:t>in each of the previous four verses.</a:t>
            </a:r>
          </a:p>
          <a:p>
            <a:endParaRPr lang="en-US" baseline="0" dirty="0" smtClean="0"/>
          </a:p>
          <a:p>
            <a:r>
              <a:rPr lang="en-US" baseline="0" dirty="0" smtClean="0"/>
              <a:t>Not only is the entire creation groaning, but we ourselves </a:t>
            </a:r>
          </a:p>
          <a:p>
            <a:r>
              <a:rPr lang="en-US" baseline="0" dirty="0" smtClean="0"/>
              <a:t>are also groaning.</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59</a:t>
            </a:fld>
            <a:endParaRPr lang="en-US"/>
          </a:p>
        </p:txBody>
      </p:sp>
    </p:spTree>
    <p:extLst>
      <p:ext uri="{BB962C8B-B14F-4D97-AF65-F5344CB8AC3E}">
        <p14:creationId xmlns:p14="http://schemas.microsoft.com/office/powerpoint/2010/main" val="109785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a:t>
            </a:fld>
            <a:endParaRPr lang="en-US"/>
          </a:p>
        </p:txBody>
      </p:sp>
    </p:spTree>
    <p:extLst>
      <p:ext uri="{BB962C8B-B14F-4D97-AF65-F5344CB8AC3E}">
        <p14:creationId xmlns:p14="http://schemas.microsoft.com/office/powerpoint/2010/main" val="2956312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Aparche</a:t>
            </a:r>
            <a:r>
              <a:rPr lang="en-US" dirty="0" smtClean="0"/>
              <a:t> means the first fruits, or the first portion, of </a:t>
            </a:r>
          </a:p>
          <a:p>
            <a:r>
              <a:rPr lang="en-US" dirty="0" smtClean="0"/>
              <a:t>anything, but especially of crops or flocks or herds.</a:t>
            </a:r>
          </a:p>
          <a:p>
            <a:endParaRPr lang="en-US" dirty="0" smtClean="0"/>
          </a:p>
          <a:p>
            <a:r>
              <a:rPr lang="en-US" dirty="0" smtClean="0"/>
              <a:t>Here, it is used figuratively to indicate that we have the </a:t>
            </a:r>
          </a:p>
          <a:p>
            <a:r>
              <a:rPr lang="en-US" dirty="0" smtClean="0"/>
              <a:t>Holy Spirit, the </a:t>
            </a:r>
            <a:r>
              <a:rPr lang="en-US" dirty="0" err="1" smtClean="0"/>
              <a:t>firstfruits</a:t>
            </a:r>
            <a:r>
              <a:rPr lang="en-US" dirty="0" smtClean="0"/>
              <a:t> of the promise of eternal life, </a:t>
            </a:r>
          </a:p>
          <a:p>
            <a:r>
              <a:rPr lang="en-US" dirty="0" smtClean="0"/>
              <a:t>inasmuch as the Spirit </a:t>
            </a:r>
            <a:r>
              <a:rPr lang="en-US" sz="1200" dirty="0" smtClean="0"/>
              <a:t>has been poured out as a foretaste </a:t>
            </a:r>
          </a:p>
          <a:p>
            <a:r>
              <a:rPr lang="en-US" sz="1200" dirty="0" smtClean="0"/>
              <a:t>of things to come</a:t>
            </a:r>
            <a:r>
              <a:rPr lang="en-US" dirty="0" smtClean="0"/>
              <a:t>.</a:t>
            </a:r>
          </a:p>
          <a:p>
            <a:endParaRPr lang="en-US" dirty="0" smtClean="0"/>
          </a:p>
          <a:p>
            <a:r>
              <a:rPr lang="en-US" dirty="0" smtClean="0"/>
              <a:t>In fact,</a:t>
            </a:r>
            <a:r>
              <a:rPr lang="en-US" baseline="0" dirty="0" smtClean="0"/>
              <a:t> the Holy Spirit is our birth certificate; the </a:t>
            </a:r>
          </a:p>
          <a:p>
            <a:r>
              <a:rPr lang="en-US" baseline="0" dirty="0" smtClean="0"/>
              <a:t>evidence that we have been born again into God’s </a:t>
            </a:r>
          </a:p>
          <a:p>
            <a:r>
              <a:rPr lang="en-US" baseline="0" dirty="0" smtClean="0"/>
              <a:t>family.</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60</a:t>
            </a:fld>
            <a:endParaRPr lang="en-US"/>
          </a:p>
        </p:txBody>
      </p:sp>
    </p:spTree>
    <p:extLst>
      <p:ext uri="{BB962C8B-B14F-4D97-AF65-F5344CB8AC3E}">
        <p14:creationId xmlns:p14="http://schemas.microsoft.com/office/powerpoint/2010/main" val="10978552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61</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saw </a:t>
            </a:r>
            <a:r>
              <a:rPr lang="en-US" dirty="0" err="1" smtClean="0"/>
              <a:t>apekdechomai</a:t>
            </a:r>
            <a:r>
              <a:rPr lang="en-US" dirty="0" smtClean="0"/>
              <a:t> in verse 20.</a:t>
            </a:r>
          </a:p>
          <a:p>
            <a:endParaRPr lang="en-US" dirty="0" smtClean="0"/>
          </a:p>
          <a:p>
            <a:r>
              <a:rPr lang="en-US" dirty="0" smtClean="0"/>
              <a:t>There, we were seen as eagerly waiting for Jesus to </a:t>
            </a:r>
          </a:p>
          <a:p>
            <a:r>
              <a:rPr lang="en-US" dirty="0" smtClean="0"/>
              <a:t>return.</a:t>
            </a:r>
          </a:p>
          <a:p>
            <a:endParaRPr lang="en-US" dirty="0" smtClean="0"/>
          </a:p>
          <a:p>
            <a:r>
              <a:rPr lang="en-US" dirty="0" smtClean="0"/>
              <a:t>Here, in verse 23, we’re seen as eagerly awaiting the </a:t>
            </a:r>
          </a:p>
          <a:p>
            <a:r>
              <a:rPr lang="en-US" dirty="0" smtClean="0"/>
              <a:t>redemption of our bodies.</a:t>
            </a:r>
            <a:r>
              <a:rPr lang="en-US" baseline="0" dirty="0" smtClean="0"/>
              <a:t> That redemption will occur </a:t>
            </a:r>
          </a:p>
          <a:p>
            <a:r>
              <a:rPr lang="en-US" baseline="0" dirty="0" smtClean="0"/>
              <a:t>when Jesus returns, and it will signal the finalization of </a:t>
            </a:r>
          </a:p>
          <a:p>
            <a:r>
              <a:rPr lang="en-US" baseline="0" dirty="0" smtClean="0"/>
              <a:t>our adoption into God’s family.</a:t>
            </a:r>
          </a:p>
          <a:p>
            <a:endParaRPr lang="en-US" baseline="0" dirty="0" smtClean="0"/>
          </a:p>
          <a:p>
            <a:r>
              <a:rPr lang="en-US" baseline="0" dirty="0" smtClean="0"/>
              <a:t>In one sense, we are already fully adopted as sons and </a:t>
            </a:r>
          </a:p>
          <a:p>
            <a:r>
              <a:rPr lang="en-US" baseline="0" dirty="0" smtClean="0"/>
              <a:t>daughters of God through Jesus death and resurrection. </a:t>
            </a:r>
          </a:p>
          <a:p>
            <a:r>
              <a:rPr lang="en-US" baseline="0" dirty="0" smtClean="0"/>
              <a:t>And the Holy Spirit is the seal; the proof of that </a:t>
            </a:r>
          </a:p>
          <a:p>
            <a:r>
              <a:rPr lang="en-US" baseline="0" dirty="0" smtClean="0"/>
              <a:t>transaction.</a:t>
            </a:r>
          </a:p>
          <a:p>
            <a:endParaRPr lang="en-US" baseline="0" dirty="0" smtClean="0"/>
          </a:p>
          <a:p>
            <a:r>
              <a:rPr lang="en-US" baseline="0" dirty="0" smtClean="0"/>
              <a:t>But there is also one more step yet to come; when we </a:t>
            </a:r>
          </a:p>
          <a:p>
            <a:r>
              <a:rPr lang="en-US" baseline="0" dirty="0" smtClean="0"/>
              <a:t>are translated into our new resurrection bodies at Jesus’ </a:t>
            </a:r>
          </a:p>
          <a:p>
            <a:r>
              <a:rPr lang="en-US" baseline="0" dirty="0" smtClean="0"/>
              <a:t>Second Coming.</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63</a:t>
            </a:fld>
            <a:endParaRPr lang="en-US"/>
          </a:p>
        </p:txBody>
      </p:sp>
    </p:spTree>
    <p:extLst>
      <p:ext uri="{BB962C8B-B14F-4D97-AF65-F5344CB8AC3E}">
        <p14:creationId xmlns:p14="http://schemas.microsoft.com/office/powerpoint/2010/main" val="10978552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apolytrosis</a:t>
            </a:r>
            <a:r>
              <a:rPr lang="en-US" dirty="0" smtClean="0"/>
              <a:t> means </a:t>
            </a:r>
            <a:r>
              <a:rPr lang="en-US" sz="1200" b="0" i="0" dirty="0" smtClean="0"/>
              <a:t>release from a captive </a:t>
            </a:r>
          </a:p>
          <a:p>
            <a:r>
              <a:rPr lang="en-US" sz="1200" b="0" i="0" dirty="0" smtClean="0"/>
              <a:t>condition; that is, release, redemption, or deliverance.</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64</a:t>
            </a:fld>
            <a:endParaRPr lang="en-US"/>
          </a:p>
        </p:txBody>
      </p:sp>
    </p:spTree>
    <p:extLst>
      <p:ext uri="{BB962C8B-B14F-4D97-AF65-F5344CB8AC3E}">
        <p14:creationId xmlns:p14="http://schemas.microsoft.com/office/powerpoint/2010/main" val="10978552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65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baseline="0" dirty="0" err="1" smtClean="0"/>
              <a:t>ILLUS</a:t>
            </a:r>
            <a:r>
              <a:rPr lang="en-US" b="1" baseline="0" dirty="0" smtClean="0"/>
              <a:t>:</a:t>
            </a:r>
            <a:r>
              <a:rPr lang="en-US" baseline="0" dirty="0" smtClean="0"/>
              <a:t> </a:t>
            </a:r>
            <a:r>
              <a:rPr lang="en-US" sz="1200" dirty="0" smtClean="0"/>
              <a:t>Columbus suffered intolerable indignities after </a:t>
            </a:r>
          </a:p>
          <a:p>
            <a:pPr rtl="0"/>
            <a:r>
              <a:rPr lang="en-US" sz="1200" dirty="0" smtClean="0"/>
              <a:t>returning to the new world in 1498. His own people and </a:t>
            </a:r>
          </a:p>
          <a:p>
            <a:pPr rtl="0"/>
            <a:r>
              <a:rPr lang="en-US" sz="1200" dirty="0" smtClean="0"/>
              <a:t>trusted commanders had mutinied, and his enemies </a:t>
            </a:r>
          </a:p>
          <a:p>
            <a:pPr rtl="0"/>
            <a:r>
              <a:rPr lang="en-US" sz="1200" dirty="0" smtClean="0"/>
              <a:t>shamelessly lied about him. </a:t>
            </a:r>
          </a:p>
          <a:p>
            <a:pPr rtl="0"/>
            <a:endParaRPr lang="en-US" sz="1200" dirty="0" smtClean="0"/>
          </a:p>
          <a:p>
            <a:pPr rtl="0"/>
            <a:r>
              <a:rPr lang="en-US" sz="1200" dirty="0" smtClean="0"/>
              <a:t>In 1500 he was sent back to Spain in chains. All this he </a:t>
            </a:r>
          </a:p>
          <a:p>
            <a:pPr rtl="0"/>
            <a:r>
              <a:rPr lang="en-US" sz="1200" dirty="0" smtClean="0"/>
              <a:t>bore with no outward emotion. </a:t>
            </a:r>
          </a:p>
          <a:p>
            <a:pPr rtl="0"/>
            <a:endParaRPr lang="en-US" sz="1200" dirty="0" smtClean="0"/>
          </a:p>
          <a:p>
            <a:pPr rtl="0"/>
            <a:r>
              <a:rPr lang="en-US" sz="1200" dirty="0" smtClean="0"/>
              <a:t>But when he arrived in Cadiz, the sovereigns ordered him </a:t>
            </a:r>
          </a:p>
          <a:p>
            <a:pPr rtl="0"/>
            <a:r>
              <a:rPr lang="en-US" sz="1200" dirty="0" smtClean="0"/>
              <a:t>freed and brought before them in kingly fashion. When </a:t>
            </a:r>
          </a:p>
          <a:p>
            <a:pPr rtl="0"/>
            <a:r>
              <a:rPr lang="en-US" sz="1200" dirty="0" smtClean="0"/>
              <a:t>he approached the throne and saw tears in Queen </a:t>
            </a:r>
          </a:p>
          <a:p>
            <a:pPr rtl="0"/>
            <a:r>
              <a:rPr lang="en-US" sz="1200" dirty="0" smtClean="0"/>
              <a:t>Isabella’s eyes, his own long-suppressed feelings burst. </a:t>
            </a:r>
          </a:p>
          <a:p>
            <a:pPr rtl="0"/>
            <a:endParaRPr lang="en-US" sz="1200" dirty="0" smtClean="0"/>
          </a:p>
          <a:p>
            <a:pPr rtl="0"/>
            <a:r>
              <a:rPr lang="en-US" sz="1200" dirty="0" smtClean="0"/>
              <a:t>He threw himself on his knees “and for some time could </a:t>
            </a:r>
          </a:p>
          <a:p>
            <a:pPr rtl="0"/>
            <a:r>
              <a:rPr lang="en-US" sz="1200" dirty="0" smtClean="0"/>
              <a:t>not utter a word for the violence of his tears and </a:t>
            </a:r>
          </a:p>
          <a:p>
            <a:pPr rtl="0"/>
            <a:r>
              <a:rPr lang="en-US" sz="1200" dirty="0" err="1" smtClean="0"/>
              <a:t>sobbings</a:t>
            </a:r>
            <a:r>
              <a:rPr lang="en-US" sz="1200" dirty="0" smtClean="0"/>
              <a:t>.”</a:t>
            </a:r>
          </a:p>
          <a:p>
            <a:pPr rtl="0"/>
            <a:endParaRPr lang="en-US" sz="1200" dirty="0" smtClean="0"/>
          </a:p>
          <a:p>
            <a:pPr rtl="0"/>
            <a:r>
              <a:rPr lang="en-US" sz="1200" dirty="0" smtClean="0"/>
              <a:t>We have had enough plowmen ploughing our backs to </a:t>
            </a:r>
          </a:p>
          <a:p>
            <a:pPr rtl="0"/>
            <a:r>
              <a:rPr lang="en-US" sz="1200" dirty="0" smtClean="0"/>
              <a:t>become discouraged. We have known enough treachery </a:t>
            </a:r>
          </a:p>
          <a:p>
            <a:pPr rtl="0"/>
            <a:r>
              <a:rPr lang="en-US" sz="1200" dirty="0" smtClean="0"/>
              <a:t>to become paranoid. We have been to enough </a:t>
            </a:r>
          </a:p>
          <a:p>
            <a:pPr rtl="0"/>
            <a:r>
              <a:rPr lang="en-US" sz="1200" dirty="0" smtClean="0"/>
              <a:t>graveyards to become bitter. </a:t>
            </a:r>
          </a:p>
          <a:p>
            <a:pPr rtl="0"/>
            <a:endParaRPr lang="en-US" sz="1200" dirty="0" smtClean="0"/>
          </a:p>
          <a:p>
            <a:pPr rtl="0"/>
            <a:r>
              <a:rPr lang="en-US" sz="1200" dirty="0" smtClean="0"/>
              <a:t>We have known enough opposition to become </a:t>
            </a:r>
          </a:p>
          <a:p>
            <a:pPr rtl="0"/>
            <a:r>
              <a:rPr lang="en-US" sz="1200" dirty="0" smtClean="0"/>
              <a:t>reactionary. </a:t>
            </a:r>
          </a:p>
          <a:p>
            <a:pPr rtl="0"/>
            <a:endParaRPr lang="en-US" sz="1200" dirty="0" smtClean="0"/>
          </a:p>
          <a:p>
            <a:pPr rtl="0"/>
            <a:r>
              <a:rPr lang="en-US" sz="1200" dirty="0" smtClean="0"/>
              <a:t>But when Jesus welcomes us into his presence, we will </a:t>
            </a:r>
          </a:p>
          <a:p>
            <a:pPr rtl="0"/>
            <a:r>
              <a:rPr lang="en-US" sz="1200" dirty="0" smtClean="0"/>
              <a:t>be free—not in chains—filled with expectation, not </a:t>
            </a:r>
          </a:p>
          <a:p>
            <a:pPr rtl="0"/>
            <a:r>
              <a:rPr lang="en-US" sz="1200" dirty="0" smtClean="0"/>
              <a:t>dread. </a:t>
            </a:r>
          </a:p>
          <a:p>
            <a:pPr rtl="0"/>
            <a:endParaRPr lang="en-US" sz="1200" dirty="0" smtClean="0"/>
          </a:p>
          <a:p>
            <a:pPr rtl="0"/>
            <a:r>
              <a:rPr lang="en-US" sz="1200" dirty="0" smtClean="0"/>
              <a:t>And the look on Jesus’ face will bring the deepest joy </a:t>
            </a:r>
          </a:p>
          <a:p>
            <a:pPr rtl="0"/>
            <a:r>
              <a:rPr lang="en-US" sz="1200" dirty="0" smtClean="0"/>
              <a:t>ever. There will be no weeping. We will have come out </a:t>
            </a:r>
          </a:p>
          <a:p>
            <a:pPr rtl="0"/>
            <a:r>
              <a:rPr lang="en-US" sz="1200" dirty="0" smtClean="0"/>
              <a:t>of desperation into hope; out of trials into triumph.</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Hurley, V. (2000). </a:t>
            </a:r>
            <a:r>
              <a:rPr lang="en-US" b="0" i="1" u="none" strike="noStrike" baseline="0" dirty="0" smtClean="0"/>
              <a:t>Speaker’s sourcebook of new </a:t>
            </a:r>
          </a:p>
          <a:p>
            <a:r>
              <a:rPr lang="en-US" b="0" i="1" u="none" strike="noStrike" baseline="0" dirty="0" smtClean="0"/>
              <a:t>illustrations</a:t>
            </a:r>
            <a:r>
              <a:rPr lang="en-US" b="0" i="0" u="none" strike="noStrike" baseline="0" dirty="0" smtClean="0"/>
              <a:t> (electronic ed., p. 65). Dallas: Word </a:t>
            </a:r>
          </a:p>
          <a:p>
            <a:r>
              <a:rPr lang="en-US" b="0" i="0" u="none" strike="noStrike" baseline="0" dirty="0" smtClean="0"/>
              <a:t>Publishers.</a:t>
            </a:r>
          </a:p>
          <a:p>
            <a:endParaRPr lang="en-US"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67</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8:23</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68</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his 1988 commentary, Leon Morris writes:</a:t>
            </a:r>
          </a:p>
          <a:p>
            <a:endParaRPr lang="en-US" dirty="0" smtClean="0"/>
          </a:p>
          <a:p>
            <a:r>
              <a:rPr lang="en-US" dirty="0" smtClean="0"/>
              <a:t>“’For in hope were we saved’, Paul says, linking this to </a:t>
            </a:r>
          </a:p>
          <a:p>
            <a:r>
              <a:rPr lang="en-US" dirty="0" smtClean="0"/>
              <a:t>the preceding as the reason for it....</a:t>
            </a:r>
          </a:p>
          <a:p>
            <a:endParaRPr lang="en-US" dirty="0" smtClean="0"/>
          </a:p>
          <a:p>
            <a:r>
              <a:rPr lang="en-US" dirty="0" smtClean="0"/>
              <a:t>“Salvation is often seen in the New Testament as </a:t>
            </a:r>
          </a:p>
          <a:p>
            <a:r>
              <a:rPr lang="en-US" dirty="0" smtClean="0"/>
              <a:t>future... and sometimes as present... But it is also past.</a:t>
            </a:r>
          </a:p>
          <a:p>
            <a:endParaRPr lang="en-US" dirty="0" smtClean="0"/>
          </a:p>
          <a:p>
            <a:r>
              <a:rPr lang="en-US" dirty="0" smtClean="0"/>
              <a:t>“It was effected by Christ’s death in the past, and our </a:t>
            </a:r>
          </a:p>
          <a:p>
            <a:r>
              <a:rPr lang="en-US" dirty="0" smtClean="0"/>
              <a:t>appropriation of that death by faith is also past....</a:t>
            </a:r>
          </a:p>
          <a:p>
            <a:endParaRPr lang="en-US" dirty="0" smtClean="0"/>
          </a:p>
          <a:p>
            <a:r>
              <a:rPr lang="en-US" dirty="0" smtClean="0"/>
              <a:t>“But, while Paul is appreciating what we have</a:t>
            </a:r>
            <a:r>
              <a:rPr lang="en-US" baseline="0" dirty="0" smtClean="0"/>
              <a:t> already </a:t>
            </a:r>
          </a:p>
          <a:p>
            <a:r>
              <a:rPr lang="en-US" baseline="0" dirty="0" smtClean="0"/>
              <a:t>experienced, he recognizes that there is more, and thus </a:t>
            </a:r>
          </a:p>
          <a:p>
            <a:r>
              <a:rPr lang="en-US" baseline="0" dirty="0" smtClean="0"/>
              <a:t>he speaks of our having been saved ‘in hope’.</a:t>
            </a:r>
          </a:p>
          <a:p>
            <a:endParaRPr lang="en-US" baseline="0" dirty="0" smtClean="0"/>
          </a:p>
          <a:p>
            <a:r>
              <a:rPr lang="en-US" baseline="0" dirty="0" smtClean="0"/>
              <a:t>“We look forward in hope to the full realization of what </a:t>
            </a:r>
          </a:p>
          <a:p>
            <a:r>
              <a:rPr lang="en-US" baseline="0" dirty="0" smtClean="0"/>
              <a:t>Christ has done for us. </a:t>
            </a:r>
          </a:p>
          <a:p>
            <a:endParaRPr lang="en-US" baseline="0" dirty="0" smtClean="0"/>
          </a:p>
          <a:p>
            <a:r>
              <a:rPr lang="en-US" baseline="0" dirty="0" smtClean="0"/>
              <a:t>“Paul goes on to bring out something of the meaning of </a:t>
            </a:r>
          </a:p>
          <a:p>
            <a:r>
              <a:rPr lang="en-US" baseline="0" dirty="0" smtClean="0"/>
              <a:t>hope by telling us what it is not: hope that is seen is no </a:t>
            </a:r>
          </a:p>
          <a:p>
            <a:r>
              <a:rPr lang="en-US" baseline="0" dirty="0" smtClean="0"/>
              <a:t>hope at all.</a:t>
            </a:r>
          </a:p>
          <a:p>
            <a:endParaRPr lang="en-US" baseline="0" dirty="0" smtClean="0"/>
          </a:p>
          <a:p>
            <a:r>
              <a:rPr lang="en-US" baseline="0" dirty="0" smtClean="0"/>
              <a:t>“The word ‘hope’ may be used for the thing hoped for as </a:t>
            </a:r>
          </a:p>
          <a:p>
            <a:r>
              <a:rPr lang="en-US" baseline="0" dirty="0" smtClean="0"/>
              <a:t>well as for hope itself, and there is some of that meaning </a:t>
            </a:r>
          </a:p>
          <a:p>
            <a:r>
              <a:rPr lang="en-US" baseline="0" dirty="0" smtClean="0"/>
              <a:t>here. Why </a:t>
            </a:r>
            <a:r>
              <a:rPr lang="en-US" baseline="0" dirty="0" err="1" smtClean="0"/>
              <a:t>shoul</a:t>
            </a:r>
            <a:r>
              <a:rPr lang="en-US" baseline="0" dirty="0" smtClean="0"/>
              <a:t> anyone hope for what is a present </a:t>
            </a:r>
          </a:p>
          <a:p>
            <a:r>
              <a:rPr lang="en-US" baseline="0" dirty="0" smtClean="0"/>
              <a:t>reality?</a:t>
            </a:r>
          </a:p>
          <a:p>
            <a:endParaRPr lang="en-US" baseline="0" dirty="0" smtClean="0"/>
          </a:p>
          <a:p>
            <a:r>
              <a:rPr lang="en-US" baseline="0" dirty="0" smtClean="0"/>
              <a:t>“The very existence of Christian hope shows that the full </a:t>
            </a:r>
          </a:p>
          <a:p>
            <a:r>
              <a:rPr lang="en-US" baseline="0" dirty="0" smtClean="0"/>
              <a:t>extent and the full riches of the Christian salvation have </a:t>
            </a:r>
          </a:p>
          <a:p>
            <a:r>
              <a:rPr lang="en-US" baseline="0" dirty="0" smtClean="0"/>
              <a:t>yet to appear.”</a:t>
            </a:r>
            <a:endParaRPr lang="en-US" dirty="0" smtClean="0"/>
          </a:p>
          <a:p>
            <a:endParaRPr lang="en-US" dirty="0" smtClean="0"/>
          </a:p>
          <a:p>
            <a:r>
              <a:rPr lang="en-US" dirty="0" smtClean="0"/>
              <a:t>-----</a:t>
            </a:r>
          </a:p>
          <a:p>
            <a:endParaRPr lang="en-US" dirty="0" smtClean="0"/>
          </a:p>
          <a:p>
            <a:r>
              <a:rPr lang="en-US" dirty="0" smtClean="0"/>
              <a:t>Morris, Leon (1988). The Epistle to the Romans </a:t>
            </a:r>
          </a:p>
          <a:p>
            <a:r>
              <a:rPr lang="en-US" dirty="0" smtClean="0"/>
              <a:t>(pp. 324-325). Grand Rapids, MI: Eerdmans.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69</a:t>
            </a:fld>
            <a:endParaRPr lang="en-US"/>
          </a:p>
        </p:txBody>
      </p:sp>
    </p:spTree>
    <p:extLst>
      <p:ext uri="{BB962C8B-B14F-4D97-AF65-F5344CB8AC3E}">
        <p14:creationId xmlns:p14="http://schemas.microsoft.com/office/powerpoint/2010/main" val="990648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a:t>
            </a:fld>
            <a:endParaRPr lang="en-US"/>
          </a:p>
        </p:txBody>
      </p:sp>
    </p:spTree>
    <p:extLst>
      <p:ext uri="{BB962C8B-B14F-4D97-AF65-F5344CB8AC3E}">
        <p14:creationId xmlns:p14="http://schemas.microsoft.com/office/powerpoint/2010/main" val="109452340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seen </a:t>
            </a:r>
            <a:r>
              <a:rPr lang="en-US" dirty="0" err="1" smtClean="0"/>
              <a:t>elpis</a:t>
            </a:r>
            <a:r>
              <a:rPr lang="en-US" dirty="0" smtClean="0"/>
              <a:t> before. It means hope.</a:t>
            </a:r>
          </a:p>
          <a:p>
            <a:endParaRPr lang="en-US" dirty="0" smtClean="0"/>
          </a:p>
          <a:p>
            <a:r>
              <a:rPr lang="en-US" dirty="0" smtClean="0"/>
              <a:t>Here, we find hope four times in a single verse.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70</a:t>
            </a:fld>
            <a:endParaRPr lang="en-US"/>
          </a:p>
        </p:txBody>
      </p:sp>
    </p:spTree>
    <p:extLst>
      <p:ext uri="{BB962C8B-B14F-4D97-AF65-F5344CB8AC3E}">
        <p14:creationId xmlns:p14="http://schemas.microsoft.com/office/powerpoint/2010/main" val="9906480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t>
            </a:r>
            <a:r>
              <a:rPr lang="en-US" baseline="0" dirty="0" err="1" smtClean="0"/>
              <a:t>blepo</a:t>
            </a:r>
            <a:r>
              <a:rPr lang="en-US" baseline="0" dirty="0" smtClean="0"/>
              <a:t> literally means </a:t>
            </a:r>
            <a:r>
              <a:rPr lang="en-US" sz="1200" b="0" i="0" dirty="0" smtClean="0"/>
              <a:t>to perceive with the eye; </a:t>
            </a:r>
          </a:p>
          <a:p>
            <a:r>
              <a:rPr lang="en-US" sz="1200" b="0" i="0" dirty="0" smtClean="0"/>
              <a:t>that is, to see.</a:t>
            </a:r>
          </a:p>
          <a:p>
            <a:endParaRPr lang="en-US" sz="1200" b="0" i="0" dirty="0" smtClean="0"/>
          </a:p>
          <a:p>
            <a:r>
              <a:rPr lang="en-US" sz="1200" b="0" i="0" dirty="0" smtClean="0"/>
              <a:t>Suppose you’re hoping for an ice-cream cone.</a:t>
            </a:r>
          </a:p>
          <a:p>
            <a:endParaRPr lang="en-US" sz="1200" b="0" i="0" dirty="0" smtClean="0"/>
          </a:p>
          <a:p>
            <a:r>
              <a:rPr lang="en-US" sz="1200" b="0" i="0" dirty="0" smtClean="0"/>
              <a:t>And, then, somebody</a:t>
            </a:r>
            <a:r>
              <a:rPr lang="en-US" sz="1200" b="0" i="0" baseline="0" dirty="0" smtClean="0"/>
              <a:t> comes along and puts an ice-cream </a:t>
            </a:r>
          </a:p>
          <a:p>
            <a:r>
              <a:rPr lang="en-US" sz="1200" b="0" i="0" baseline="0" dirty="0" smtClean="0"/>
              <a:t>cone in your hand.</a:t>
            </a:r>
          </a:p>
          <a:p>
            <a:endParaRPr lang="en-US" sz="1200" b="0" i="0" baseline="0" dirty="0" smtClean="0"/>
          </a:p>
          <a:p>
            <a:r>
              <a:rPr lang="en-US" sz="1200" b="0" i="0" baseline="0" dirty="0" smtClean="0"/>
              <a:t>The hope is gone, and reality has taken its place.</a:t>
            </a:r>
          </a:p>
          <a:p>
            <a:endParaRPr lang="en-US" sz="1200" b="0" i="0" baseline="0" dirty="0" smtClean="0"/>
          </a:p>
          <a:p>
            <a:r>
              <a:rPr lang="en-US" sz="1200" b="0" i="0" baseline="0" dirty="0" smtClean="0"/>
              <a:t>+++++</a:t>
            </a:r>
          </a:p>
          <a:p>
            <a:endParaRPr lang="en-US" sz="1200" b="0" i="0" baseline="0" dirty="0" smtClean="0"/>
          </a:p>
          <a:p>
            <a:r>
              <a:rPr lang="en-US" sz="1200" b="0" i="0" baseline="0" dirty="0" smtClean="0"/>
              <a:t>For many centuries, the Jews had been hoping for the </a:t>
            </a:r>
          </a:p>
          <a:p>
            <a:r>
              <a:rPr lang="en-US" sz="1200" b="0" i="0" baseline="0" dirty="0" smtClean="0"/>
              <a:t>promised Messiah. And then: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71</a:t>
            </a:fld>
            <a:endParaRPr lang="en-US"/>
          </a:p>
        </p:txBody>
      </p:sp>
    </p:spTree>
    <p:extLst>
      <p:ext uri="{BB962C8B-B14F-4D97-AF65-F5344CB8AC3E}">
        <p14:creationId xmlns:p14="http://schemas.microsoft.com/office/powerpoint/2010/main" val="99064808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hope had given way to reality.</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72</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err="1" smtClean="0"/>
              <a:t>ILLUS</a:t>
            </a:r>
            <a:r>
              <a:rPr lang="en-US" b="1" baseline="0" dirty="0" smtClean="0"/>
              <a:t>:</a:t>
            </a:r>
            <a:r>
              <a:rPr lang="en-US" baseline="0" dirty="0" smtClean="0"/>
              <a:t> In 1999, a group of authors came together to </a:t>
            </a:r>
          </a:p>
          <a:p>
            <a:r>
              <a:rPr lang="en-US" baseline="0" dirty="0" smtClean="0"/>
              <a:t>write a tribute to Henri </a:t>
            </a:r>
            <a:r>
              <a:rPr lang="en-US" baseline="0" dirty="0" err="1" smtClean="0"/>
              <a:t>Nouwen</a:t>
            </a:r>
            <a:r>
              <a:rPr lang="en-US" baseline="0" dirty="0" smtClean="0"/>
              <a:t>, a Roman Catholic Priest </a:t>
            </a:r>
          </a:p>
          <a:p>
            <a:r>
              <a:rPr lang="en-US" baseline="0" dirty="0" smtClean="0"/>
              <a:t>who spent much of his life striving to </a:t>
            </a:r>
            <a:r>
              <a:rPr lang="en-US" dirty="0" smtClean="0"/>
              <a:t>offer a gracious </a:t>
            </a:r>
          </a:p>
          <a:p>
            <a:r>
              <a:rPr lang="en-US" dirty="0" smtClean="0"/>
              <a:t>word to the suffering.</a:t>
            </a:r>
          </a:p>
          <a:p>
            <a:endParaRPr lang="en-US" baseline="0" dirty="0" smtClean="0"/>
          </a:p>
          <a:p>
            <a:r>
              <a:rPr lang="en-US" baseline="0" dirty="0" smtClean="0"/>
              <a:t>One of the authors, Luci Shaw, a Christian poet wrote:</a:t>
            </a:r>
          </a:p>
          <a:p>
            <a:endParaRPr lang="en-US" baseline="0" dirty="0" smtClean="0"/>
          </a:p>
          <a:p>
            <a:pPr rtl="0"/>
            <a:r>
              <a:rPr lang="en-US" sz="1200" dirty="0" smtClean="0"/>
              <a:t>I’m an impatient, restless person. Slowing down and </a:t>
            </a:r>
          </a:p>
          <a:p>
            <a:pPr rtl="0"/>
            <a:r>
              <a:rPr lang="en-US" sz="1200" dirty="0" smtClean="0"/>
              <a:t>waiting seem like a waste of time. Yet waiting seems </a:t>
            </a:r>
          </a:p>
          <a:p>
            <a:pPr rtl="0"/>
            <a:r>
              <a:rPr lang="en-US" sz="1200" dirty="0" smtClean="0"/>
              <a:t>to be an inevitable part of the human condition.</a:t>
            </a:r>
          </a:p>
          <a:p>
            <a:pPr rtl="0"/>
            <a:endParaRPr lang="en-US" sz="1200" dirty="0" smtClean="0"/>
          </a:p>
          <a:p>
            <a:pPr rtl="0"/>
            <a:r>
              <a:rPr lang="en-US" sz="1200" dirty="0" smtClean="0"/>
              <a:t>Henri </a:t>
            </a:r>
            <a:r>
              <a:rPr lang="en-US" sz="1200" dirty="0" err="1" smtClean="0"/>
              <a:t>Nouwen</a:t>
            </a:r>
            <a:r>
              <a:rPr lang="en-US" sz="1200" dirty="0" smtClean="0"/>
              <a:t> said, “Waiting is a period of learning. </a:t>
            </a:r>
          </a:p>
          <a:p>
            <a:pPr rtl="0"/>
            <a:r>
              <a:rPr lang="en-US" sz="1200" dirty="0" smtClean="0"/>
              <a:t>The longer we wait, the more we hear about him for </a:t>
            </a:r>
          </a:p>
          <a:p>
            <a:pPr rtl="0"/>
            <a:r>
              <a:rPr lang="en-US" sz="1200" dirty="0" smtClean="0"/>
              <a:t>whom we are waiting.”</a:t>
            </a:r>
          </a:p>
          <a:p>
            <a:pPr rtl="0"/>
            <a:endParaRPr lang="en-US" sz="1200" dirty="0" smtClean="0"/>
          </a:p>
          <a:p>
            <a:pPr rtl="0"/>
            <a:r>
              <a:rPr lang="en-US" sz="1200" dirty="0" smtClean="0"/>
              <a:t>Eugene Peterson’s paraphrase of Romans 8:24 resonates </a:t>
            </a:r>
          </a:p>
          <a:p>
            <a:pPr rtl="0"/>
            <a:r>
              <a:rPr lang="en-US" sz="1200" dirty="0" smtClean="0"/>
              <a:t>with </a:t>
            </a:r>
            <a:r>
              <a:rPr lang="en-US" sz="1200" dirty="0" err="1" smtClean="0"/>
              <a:t>Nouwen</a:t>
            </a:r>
            <a:r>
              <a:rPr lang="en-US" sz="1200" dirty="0" smtClean="0"/>
              <a:t>: “Waiting does not diminish us any more </a:t>
            </a:r>
          </a:p>
          <a:p>
            <a:pPr rtl="0"/>
            <a:r>
              <a:rPr lang="en-US" sz="1200" dirty="0" smtClean="0"/>
              <a:t>than waiting diminishes a pregnant mother. We are </a:t>
            </a:r>
          </a:p>
          <a:p>
            <a:pPr rtl="0"/>
            <a:r>
              <a:rPr lang="en-US" sz="1200" dirty="0" smtClean="0"/>
              <a:t>enlarged in the waiting” (</a:t>
            </a:r>
            <a:r>
              <a:rPr lang="en-US" sz="1200" i="1" dirty="0" smtClean="0"/>
              <a:t>The Message).</a:t>
            </a:r>
          </a:p>
          <a:p>
            <a:pPr rtl="0"/>
            <a:endParaRPr lang="en-US" sz="1200" i="1" dirty="0" smtClean="0"/>
          </a:p>
          <a:p>
            <a:pPr rtl="0"/>
            <a:r>
              <a:rPr lang="en-US" sz="1200" dirty="0" smtClean="0"/>
              <a:t>During times of waiting, God is vibrantly at work </a:t>
            </a:r>
          </a:p>
          <a:p>
            <a:pPr rtl="0"/>
            <a:r>
              <a:rPr lang="en-US" sz="1200" dirty="0" smtClean="0"/>
              <a:t>within us.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Larson, C. B., &amp; Ten </a:t>
            </a:r>
            <a:r>
              <a:rPr lang="en-US" b="0" i="0" u="none" strike="noStrike" baseline="0" dirty="0" err="1" smtClean="0"/>
              <a:t>Elshof</a:t>
            </a:r>
            <a:r>
              <a:rPr lang="en-US" b="0" i="0" u="none" strike="noStrike" baseline="0" dirty="0" smtClean="0"/>
              <a:t>, P. (2008). </a:t>
            </a:r>
            <a:r>
              <a:rPr lang="en-US" b="0" i="1" u="none" strike="noStrike" baseline="0" dirty="0" smtClean="0"/>
              <a:t>1001 illustrations </a:t>
            </a:r>
          </a:p>
          <a:p>
            <a:r>
              <a:rPr lang="en-US" b="0" i="1" u="none" strike="noStrike" baseline="0" dirty="0" smtClean="0"/>
              <a:t>that connect</a:t>
            </a:r>
            <a:r>
              <a:rPr lang="en-US" b="0" i="0" u="none" strike="noStrike" baseline="0" dirty="0" smtClean="0"/>
              <a:t> (p. 410). Grand Rapids, MI: Zondervan </a:t>
            </a:r>
          </a:p>
          <a:p>
            <a:r>
              <a:rPr lang="en-US" b="0" i="0" u="none" strike="noStrike" baseline="0" dirty="0" smtClean="0"/>
              <a:t>Publishing House.</a:t>
            </a:r>
          </a:p>
          <a:p>
            <a:endParaRPr lang="en-US"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73</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74</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8:24</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75</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Morris continues:</a:t>
            </a:r>
          </a:p>
          <a:p>
            <a:endParaRPr lang="en-US" dirty="0" smtClean="0"/>
          </a:p>
          <a:p>
            <a:r>
              <a:rPr lang="en-US" dirty="0" smtClean="0"/>
              <a:t>“Now Paul sets forth the opposite position. If we hope for </a:t>
            </a:r>
          </a:p>
          <a:p>
            <a:r>
              <a:rPr lang="en-US" dirty="0" smtClean="0"/>
              <a:t>what we do not yet have, the case is different.</a:t>
            </a:r>
          </a:p>
          <a:p>
            <a:endParaRPr lang="en-US" dirty="0" smtClean="0"/>
          </a:p>
          <a:p>
            <a:r>
              <a:rPr lang="en-US" dirty="0" smtClean="0"/>
              <a:t>“This is not </a:t>
            </a:r>
            <a:r>
              <a:rPr lang="en-US" dirty="0" err="1" smtClean="0"/>
              <a:t>realy</a:t>
            </a:r>
            <a:r>
              <a:rPr lang="en-US" dirty="0" smtClean="0"/>
              <a:t> an exact complement to the preceding, </a:t>
            </a:r>
          </a:p>
          <a:p>
            <a:r>
              <a:rPr lang="en-US" dirty="0" smtClean="0"/>
              <a:t>but the meaning is plain enough.</a:t>
            </a:r>
          </a:p>
          <a:p>
            <a:endParaRPr lang="en-US" dirty="0" smtClean="0"/>
          </a:p>
          <a:p>
            <a:r>
              <a:rPr lang="en-US" dirty="0" smtClean="0"/>
              <a:t>“If we do not yet see something we very</a:t>
            </a:r>
            <a:r>
              <a:rPr lang="en-US" baseline="0" dirty="0" smtClean="0"/>
              <a:t> much want, </a:t>
            </a:r>
          </a:p>
          <a:p>
            <a:r>
              <a:rPr lang="en-US" baseline="0" dirty="0" smtClean="0"/>
              <a:t>then hoping for it is a meaningful expression. </a:t>
            </a:r>
          </a:p>
          <a:p>
            <a:r>
              <a:rPr lang="en-US" baseline="0" dirty="0" smtClean="0"/>
              <a:t>Characteristically, Paul does not leave it at that.</a:t>
            </a:r>
          </a:p>
          <a:p>
            <a:endParaRPr lang="en-US" baseline="0" dirty="0" smtClean="0"/>
          </a:p>
          <a:p>
            <a:r>
              <a:rPr lang="en-US" baseline="0" dirty="0" smtClean="0"/>
              <a:t>“He could have said that if we hope in this way, ‘then we </a:t>
            </a:r>
          </a:p>
          <a:p>
            <a:r>
              <a:rPr lang="en-US" baseline="0" dirty="0" smtClean="0"/>
              <a:t>have real hope’ or something like that. Instead he says, </a:t>
            </a:r>
          </a:p>
          <a:p>
            <a:r>
              <a:rPr lang="en-US" baseline="0" dirty="0" smtClean="0"/>
              <a:t>we wait for it patiently....</a:t>
            </a:r>
          </a:p>
          <a:p>
            <a:endParaRPr lang="en-US" baseline="0" dirty="0" smtClean="0"/>
          </a:p>
          <a:p>
            <a:r>
              <a:rPr lang="en-US" baseline="0" dirty="0" smtClean="0"/>
              <a:t>“But, Paul’s word denotes not so much a quiet acceptance </a:t>
            </a:r>
          </a:p>
          <a:p>
            <a:r>
              <a:rPr lang="en-US" baseline="0" dirty="0" smtClean="0"/>
              <a:t>as a positive endurance... It is the attitude of a soldier </a:t>
            </a:r>
          </a:p>
          <a:p>
            <a:r>
              <a:rPr lang="en-US" baseline="0" dirty="0" smtClean="0"/>
              <a:t>who, in the thick of the battle, is not dismayed, but fights </a:t>
            </a:r>
          </a:p>
          <a:p>
            <a:r>
              <a:rPr lang="en-US" baseline="0" dirty="0" smtClean="0"/>
              <a:t>on stoutly whatever the difficulties...</a:t>
            </a:r>
          </a:p>
          <a:p>
            <a:endParaRPr lang="en-US" baseline="0" dirty="0" smtClean="0"/>
          </a:p>
          <a:p>
            <a:r>
              <a:rPr lang="en-US" baseline="0" dirty="0" smtClean="0"/>
              <a:t>“He uses... a word which combines the thoughts of </a:t>
            </a:r>
          </a:p>
          <a:p>
            <a:r>
              <a:rPr lang="en-US" baseline="0" dirty="0" smtClean="0"/>
              <a:t>eagerness and endurance... In virtue of the reception </a:t>
            </a:r>
          </a:p>
          <a:p>
            <a:r>
              <a:rPr lang="en-US" baseline="0" dirty="0" smtClean="0"/>
              <a:t>of the Spirit, the Christian attitude is one of burning </a:t>
            </a:r>
          </a:p>
          <a:p>
            <a:r>
              <a:rPr lang="en-US" baseline="0" dirty="0" smtClean="0"/>
              <a:t>expectation in conformity with the divine plan.”</a:t>
            </a:r>
            <a:r>
              <a:rPr lang="en-US" dirty="0" smtClean="0"/>
              <a:t>  </a:t>
            </a:r>
          </a:p>
          <a:p>
            <a:endParaRPr lang="en-US" dirty="0" smtClean="0"/>
          </a:p>
          <a:p>
            <a:r>
              <a:rPr lang="en-US" dirty="0" smtClean="0"/>
              <a:t>-----</a:t>
            </a:r>
          </a:p>
          <a:p>
            <a:endParaRPr lang="en-US" dirty="0" smtClean="0"/>
          </a:p>
          <a:p>
            <a:r>
              <a:rPr lang="en-US" dirty="0" smtClean="0"/>
              <a:t>Morris, Leon (1988). The Epistle to the Romans </a:t>
            </a:r>
          </a:p>
          <a:p>
            <a:r>
              <a:rPr lang="en-US" dirty="0" smtClean="0"/>
              <a:t>(p. 325). Grand Rapids, MI: Eerdmans.</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76</a:t>
            </a:fld>
            <a:endParaRPr lang="en-US"/>
          </a:p>
        </p:txBody>
      </p:sp>
    </p:spTree>
    <p:extLst>
      <p:ext uri="{BB962C8B-B14F-4D97-AF65-F5344CB8AC3E}">
        <p14:creationId xmlns:p14="http://schemas.microsoft.com/office/powerpoint/2010/main" val="80909639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hypomone</a:t>
            </a:r>
            <a:r>
              <a:rPr lang="en-US" dirty="0" smtClean="0"/>
              <a:t> means </a:t>
            </a:r>
            <a:r>
              <a:rPr lang="en-US" sz="1200" b="0" i="0" dirty="0" smtClean="0"/>
              <a:t>the capacity to hold </a:t>
            </a:r>
          </a:p>
          <a:p>
            <a:r>
              <a:rPr lang="en-US" sz="1200" b="0" i="0" dirty="0" smtClean="0"/>
              <a:t>out or bear up in the face of difficulty; that is, patience, </a:t>
            </a:r>
          </a:p>
          <a:p>
            <a:r>
              <a:rPr lang="en-US" sz="1200" b="0" i="0" dirty="0" smtClean="0"/>
              <a:t>endurance, fortitude, steadfastness, or perseverance.</a:t>
            </a:r>
            <a:endParaRPr lang="en-US" b="0" i="0" dirty="0" smtClean="0"/>
          </a:p>
          <a:p>
            <a:endParaRPr lang="en-US" dirty="0" smtClean="0"/>
          </a:p>
          <a:p>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77</a:t>
            </a:fld>
            <a:endParaRPr lang="en-US"/>
          </a:p>
        </p:txBody>
      </p:sp>
    </p:spTree>
    <p:extLst>
      <p:ext uri="{BB962C8B-B14F-4D97-AF65-F5344CB8AC3E}">
        <p14:creationId xmlns:p14="http://schemas.microsoft.com/office/powerpoint/2010/main" val="80909639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78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baseline="0" dirty="0" err="1" smtClean="0"/>
              <a:t>ILLUS</a:t>
            </a:r>
            <a:r>
              <a:rPr lang="en-US" b="1" baseline="0" dirty="0" smtClean="0"/>
              <a:t>:</a:t>
            </a:r>
            <a:r>
              <a:rPr lang="en-US" baseline="0" dirty="0" smtClean="0"/>
              <a:t> </a:t>
            </a:r>
            <a:r>
              <a:rPr lang="en-US" sz="1200" kern="1200" dirty="0" smtClean="0">
                <a:solidFill>
                  <a:schemeClr val="tx1"/>
                </a:solidFill>
                <a:latin typeface="+mn-lt"/>
                <a:ea typeface="+mn-ea"/>
                <a:cs typeface="+mn-cs"/>
              </a:rPr>
              <a:t>In 1984, 1988, and 1992 American speed skater </a:t>
            </a:r>
          </a:p>
          <a:p>
            <a:pPr rtl="0"/>
            <a:r>
              <a:rPr lang="en-US" sz="1200" kern="1200" dirty="0" smtClean="0">
                <a:solidFill>
                  <a:schemeClr val="tx1"/>
                </a:solidFill>
                <a:latin typeface="+mn-lt"/>
                <a:ea typeface="+mn-ea"/>
                <a:cs typeface="+mn-cs"/>
              </a:rPr>
              <a:t>Dan Jansen suffered a series of disappointments in his </a:t>
            </a:r>
          </a:p>
          <a:p>
            <a:pPr rtl="0"/>
            <a:r>
              <a:rPr lang="en-US" sz="1200" kern="1200" dirty="0" smtClean="0">
                <a:solidFill>
                  <a:schemeClr val="tx1"/>
                </a:solidFill>
                <a:latin typeface="+mn-lt"/>
                <a:ea typeface="+mn-ea"/>
                <a:cs typeface="+mn-cs"/>
              </a:rPr>
              <a:t>attempts to win Olympic gold. How did he keep coming </a:t>
            </a:r>
          </a:p>
          <a:p>
            <a:pPr rtl="0"/>
            <a:r>
              <a:rPr lang="en-US" sz="1200" kern="1200" dirty="0" smtClean="0">
                <a:solidFill>
                  <a:schemeClr val="tx1"/>
                </a:solidFill>
                <a:latin typeface="+mn-lt"/>
                <a:ea typeface="+mn-ea"/>
                <a:cs typeface="+mn-cs"/>
              </a:rPr>
              <a:t>back time and time again?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says he learned to keep things in perspective. In </a:t>
            </a:r>
          </a:p>
          <a:p>
            <a:pPr rtl="0"/>
            <a:r>
              <a:rPr lang="en-US" sz="1200" i="1" kern="1200" dirty="0" smtClean="0">
                <a:solidFill>
                  <a:schemeClr val="tx1"/>
                </a:solidFill>
                <a:latin typeface="+mn-lt"/>
                <a:ea typeface="+mn-ea"/>
                <a:cs typeface="+mn-cs"/>
              </a:rPr>
              <a:t>Full Circle</a:t>
            </a:r>
            <a:r>
              <a:rPr lang="en-US" sz="1200" i="0" kern="1200" dirty="0" smtClean="0">
                <a:solidFill>
                  <a:schemeClr val="tx1"/>
                </a:solidFill>
                <a:latin typeface="+mn-lt"/>
                <a:ea typeface="+mn-ea"/>
                <a:cs typeface="+mn-cs"/>
              </a:rPr>
              <a:t>, Jansen writes:</a:t>
            </a:r>
          </a:p>
          <a:p>
            <a:pPr rtl="0"/>
            <a:endParaRPr lang="en-US" sz="1200" i="1"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When I was nine years old, I was competing at the </a:t>
            </a:r>
          </a:p>
          <a:p>
            <a:pPr rtl="0"/>
            <a:r>
              <a:rPr lang="en-US" sz="1200" kern="1200" dirty="0" smtClean="0">
                <a:solidFill>
                  <a:schemeClr val="tx1"/>
                </a:solidFill>
                <a:latin typeface="+mn-lt"/>
                <a:ea typeface="+mn-ea"/>
                <a:cs typeface="+mn-cs"/>
              </a:rPr>
              <a:t>youth national championships in Minnesota. I was in </a:t>
            </a:r>
          </a:p>
          <a:p>
            <a:pPr rtl="0"/>
            <a:r>
              <a:rPr lang="en-US" sz="1200" kern="1200" dirty="0" smtClean="0">
                <a:solidFill>
                  <a:schemeClr val="tx1"/>
                </a:solidFill>
                <a:latin typeface="+mn-lt"/>
                <a:ea typeface="+mn-ea"/>
                <a:cs typeface="+mn-cs"/>
              </a:rPr>
              <a:t>good position to win my first national title when, </a:t>
            </a:r>
          </a:p>
          <a:p>
            <a:pPr rtl="0"/>
            <a:r>
              <a:rPr lang="en-US" sz="1200" kern="1200" dirty="0" smtClean="0">
                <a:solidFill>
                  <a:schemeClr val="tx1"/>
                </a:solidFill>
                <a:latin typeface="+mn-lt"/>
                <a:ea typeface="+mn-ea"/>
                <a:cs typeface="+mn-cs"/>
              </a:rPr>
              <a:t>coming around a turn, I tripped on a rubber hose they </a:t>
            </a:r>
          </a:p>
          <a:p>
            <a:pPr rtl="0"/>
            <a:r>
              <a:rPr lang="en-US" sz="1200" kern="1200" dirty="0" smtClean="0">
                <a:solidFill>
                  <a:schemeClr val="tx1"/>
                </a:solidFill>
                <a:latin typeface="+mn-lt"/>
                <a:ea typeface="+mn-ea"/>
                <a:cs typeface="+mn-cs"/>
              </a:rPr>
              <a:t>had set up as a lane marker.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That slip cost me the title by one point.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 started crying. I was crying as Mom took off my skates </a:t>
            </a:r>
          </a:p>
          <a:p>
            <a:pPr rtl="0"/>
            <a:r>
              <a:rPr lang="en-US" sz="1200" kern="1200" dirty="0" smtClean="0">
                <a:solidFill>
                  <a:schemeClr val="tx1"/>
                </a:solidFill>
                <a:latin typeface="+mn-lt"/>
                <a:ea typeface="+mn-ea"/>
                <a:cs typeface="+mn-cs"/>
              </a:rPr>
              <a:t>and during the award ceremonies. I was still crying when </a:t>
            </a:r>
          </a:p>
          <a:p>
            <a:pPr rtl="0"/>
            <a:r>
              <a:rPr lang="en-US" sz="1200" kern="1200" dirty="0" smtClean="0">
                <a:solidFill>
                  <a:schemeClr val="tx1"/>
                </a:solidFill>
                <a:latin typeface="+mn-lt"/>
                <a:ea typeface="+mn-ea"/>
                <a:cs typeface="+mn-cs"/>
              </a:rPr>
              <a:t>we got in the car and when we pulled into our driveway </a:t>
            </a:r>
          </a:p>
          <a:p>
            <a:pPr rtl="0"/>
            <a:r>
              <a:rPr lang="en-US" sz="1200" kern="1200" dirty="0" smtClean="0">
                <a:solidFill>
                  <a:schemeClr val="tx1"/>
                </a:solidFill>
                <a:latin typeface="+mn-lt"/>
                <a:ea typeface="+mn-ea"/>
                <a:cs typeface="+mn-cs"/>
              </a:rPr>
              <a:t>six hours later.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My father hadn’t spoken a word to me all the way home. </a:t>
            </a:r>
          </a:p>
          <a:p>
            <a:pPr rtl="0"/>
            <a:r>
              <a:rPr lang="en-US" sz="1200" kern="1200" dirty="0" smtClean="0">
                <a:solidFill>
                  <a:schemeClr val="tx1"/>
                </a:solidFill>
                <a:latin typeface="+mn-lt"/>
                <a:ea typeface="+mn-ea"/>
                <a:cs typeface="+mn-cs"/>
              </a:rPr>
              <a:t>But as we got out of the car, he said quietly, “You know, </a:t>
            </a:r>
          </a:p>
          <a:p>
            <a:pPr rtl="0"/>
            <a:r>
              <a:rPr lang="en-US" sz="1200" kern="1200" dirty="0" smtClean="0">
                <a:solidFill>
                  <a:schemeClr val="tx1"/>
                </a:solidFill>
                <a:latin typeface="+mn-lt"/>
                <a:ea typeface="+mn-ea"/>
                <a:cs typeface="+mn-cs"/>
              </a:rPr>
              <a:t>Dan, there’s more to life than skating around in a circle.”</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As bitter as any loss may be, when we know the Lord </a:t>
            </a:r>
          </a:p>
          <a:p>
            <a:pPr rtl="0"/>
            <a:r>
              <a:rPr lang="en-US" sz="1200" kern="1200" dirty="0" smtClean="0">
                <a:solidFill>
                  <a:schemeClr val="tx1"/>
                </a:solidFill>
                <a:latin typeface="+mn-lt"/>
                <a:ea typeface="+mn-ea"/>
                <a:cs typeface="+mn-cs"/>
              </a:rPr>
              <a:t>there is always much more to life than any </a:t>
            </a:r>
          </a:p>
          <a:p>
            <a:pPr rtl="0"/>
            <a:r>
              <a:rPr lang="en-US" sz="1200" kern="1200" dirty="0" smtClean="0">
                <a:solidFill>
                  <a:schemeClr val="tx1"/>
                </a:solidFill>
                <a:latin typeface="+mn-lt"/>
                <a:ea typeface="+mn-ea"/>
                <a:cs typeface="+mn-cs"/>
              </a:rPr>
              <a:t>disappointment we are now facing.</a:t>
            </a:r>
          </a:p>
          <a:p>
            <a:pPr rtl="0"/>
            <a:endParaRPr lang="en-US" dirty="0" smtClean="0"/>
          </a:p>
          <a:p>
            <a:r>
              <a:rPr lang="en-US" b="0" i="0" u="none" strike="noStrike" baseline="0" dirty="0" smtClean="0"/>
              <a:t>-----</a:t>
            </a:r>
          </a:p>
          <a:p>
            <a:endParaRPr lang="en-US" b="0" i="0" u="none" strike="noStrike" baseline="0" dirty="0" smtClean="0"/>
          </a:p>
          <a:p>
            <a:r>
              <a:rPr lang="en-US" b="0" i="0" u="none" strike="noStrike" baseline="0" dirty="0" smtClean="0"/>
              <a:t>Larson, C. B. (2002). </a:t>
            </a:r>
            <a:r>
              <a:rPr lang="en-US" b="0" i="1" u="none" strike="noStrike" baseline="0" dirty="0" smtClean="0"/>
              <a:t>750 engaging illustrations for </a:t>
            </a:r>
          </a:p>
          <a:p>
            <a:r>
              <a:rPr lang="en-US" b="0" i="1" u="none" strike="noStrike" baseline="0" dirty="0" smtClean="0"/>
              <a:t>preachers, teachers &amp; writers</a:t>
            </a:r>
            <a:r>
              <a:rPr lang="en-US" b="0" i="0" u="none" strike="noStrike" baseline="0" dirty="0" smtClean="0"/>
              <a:t> (p. 401). Grand Rapids, </a:t>
            </a:r>
          </a:p>
          <a:p>
            <a:r>
              <a:rPr lang="en-US" b="0" i="0" u="none" strike="noStrike" baseline="0" dirty="0" smtClean="0"/>
              <a:t>MI: Baker Books.</a:t>
            </a:r>
          </a:p>
          <a:p>
            <a:endParaRPr lang="en-US" baseline="0"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79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Donald Grey </a:t>
            </a:r>
            <a:r>
              <a:rPr lang="en-US" dirty="0" err="1" smtClean="0"/>
              <a:t>Barnhouse</a:t>
            </a:r>
            <a:r>
              <a:rPr lang="en-US" baseline="0" dirty="0" smtClean="0"/>
              <a:t> wrote:</a:t>
            </a:r>
          </a:p>
          <a:p>
            <a:endParaRPr lang="en-US" baseline="0" dirty="0" smtClean="0"/>
          </a:p>
          <a:p>
            <a:r>
              <a:rPr lang="en-US" baseline="0" dirty="0" smtClean="0"/>
              <a:t>“The sufferings which are common to all of the human </a:t>
            </a:r>
          </a:p>
          <a:p>
            <a:r>
              <a:rPr lang="en-US" baseline="0" dirty="0" smtClean="0"/>
              <a:t>race have been in the world since the time of the </a:t>
            </a:r>
          </a:p>
          <a:p>
            <a:r>
              <a:rPr lang="en-US" baseline="0" dirty="0" smtClean="0"/>
              <a:t>entrance of sin, and all of us will go through them as we </a:t>
            </a:r>
          </a:p>
          <a:p>
            <a:r>
              <a:rPr lang="en-US" baseline="0" dirty="0" smtClean="0"/>
              <a:t>pass through life. The commonest of these sufferings </a:t>
            </a:r>
          </a:p>
          <a:p>
            <a:r>
              <a:rPr lang="en-US" baseline="0" dirty="0" smtClean="0"/>
              <a:t>are physical in nature. </a:t>
            </a:r>
          </a:p>
          <a:p>
            <a:endParaRPr lang="en-US" baseline="0" dirty="0" smtClean="0"/>
          </a:p>
          <a:p>
            <a:r>
              <a:rPr lang="en-US" baseline="0" dirty="0" smtClean="0"/>
              <a:t>“We have bruises and aches and pains. We suffer from </a:t>
            </a:r>
          </a:p>
          <a:p>
            <a:r>
              <a:rPr lang="en-US" baseline="0" dirty="0" smtClean="0"/>
              <a:t>disease and accident and catastrophe.</a:t>
            </a:r>
          </a:p>
          <a:p>
            <a:endParaRPr lang="en-US" baseline="0" dirty="0" smtClean="0"/>
          </a:p>
          <a:p>
            <a:r>
              <a:rPr lang="en-US" baseline="0" dirty="0" smtClean="0"/>
              <a:t>“More serious are the sufferings that involve mental </a:t>
            </a:r>
          </a:p>
          <a:p>
            <a:r>
              <a:rPr lang="en-US" baseline="0" dirty="0" smtClean="0"/>
              <a:t>anguish. Such sufferings come to the unsaved and the </a:t>
            </a:r>
          </a:p>
          <a:p>
            <a:r>
              <a:rPr lang="en-US" baseline="0" dirty="0" smtClean="0"/>
              <a:t>saved alike... Mental suffering is [often] far worse than </a:t>
            </a:r>
          </a:p>
          <a:p>
            <a:r>
              <a:rPr lang="en-US" baseline="0" dirty="0" smtClean="0"/>
              <a:t>physical suffering....</a:t>
            </a:r>
          </a:p>
          <a:p>
            <a:endParaRPr lang="en-US" baseline="0" dirty="0" smtClean="0"/>
          </a:p>
          <a:p>
            <a:r>
              <a:rPr lang="en-US" baseline="0" dirty="0" smtClean="0"/>
              <a:t>“Then there is the common anguish that arises from </a:t>
            </a:r>
          </a:p>
          <a:p>
            <a:r>
              <a:rPr lang="en-US" baseline="0" dirty="0" smtClean="0"/>
              <a:t>seeing loved ones suffer. We ourselves do not have the </a:t>
            </a:r>
          </a:p>
          <a:p>
            <a:r>
              <a:rPr lang="en-US" baseline="0" dirty="0" smtClean="0"/>
              <a:t>pain, but we must see another grow weaker and die. If </a:t>
            </a:r>
          </a:p>
          <a:p>
            <a:r>
              <a:rPr lang="en-US" baseline="0" dirty="0" smtClean="0"/>
              <a:t>we could take the pain or even the death, we would </a:t>
            </a:r>
          </a:p>
          <a:p>
            <a:r>
              <a:rPr lang="en-US" baseline="0" dirty="0" smtClean="0"/>
              <a:t>gladly suffer it within ourselves, but that is not to be....</a:t>
            </a:r>
          </a:p>
          <a:p>
            <a:endParaRPr lang="en-US" baseline="0" dirty="0" smtClean="0"/>
          </a:p>
          <a:p>
            <a:r>
              <a:rPr lang="en-US" baseline="0" dirty="0" smtClean="0"/>
              <a:t>“But there is another kind of suffering whose existence </a:t>
            </a:r>
          </a:p>
          <a:p>
            <a:r>
              <a:rPr lang="en-US" baseline="0" dirty="0" smtClean="0"/>
              <a:t>the world completely ignores.... These are spiritual </a:t>
            </a:r>
          </a:p>
          <a:p>
            <a:r>
              <a:rPr lang="en-US" baseline="0" dirty="0" smtClean="0"/>
              <a:t>sufferings....</a:t>
            </a:r>
          </a:p>
          <a:p>
            <a:endParaRPr lang="en-US" baseline="0" dirty="0" smtClean="0"/>
          </a:p>
          <a:p>
            <a:r>
              <a:rPr lang="en-US" baseline="0" dirty="0" smtClean="0"/>
              <a:t>“The most grievous of all our sufferings... are those that </a:t>
            </a:r>
          </a:p>
          <a:p>
            <a:r>
              <a:rPr lang="en-US" baseline="0" dirty="0" smtClean="0"/>
              <a:t>take place within, in the sanctuary of the soul, and that </a:t>
            </a:r>
          </a:p>
          <a:p>
            <a:r>
              <a:rPr lang="en-US" baseline="0" dirty="0" smtClean="0"/>
              <a:t>are known only to our Heavenly Father....</a:t>
            </a:r>
          </a:p>
          <a:p>
            <a:endParaRPr lang="en-US" baseline="0" dirty="0" smtClean="0"/>
          </a:p>
          <a:p>
            <a:r>
              <a:rPr lang="en-US" baseline="0" dirty="0" smtClean="0"/>
              <a:t>“First of all, there is the bitterness which we know when </a:t>
            </a:r>
          </a:p>
          <a:p>
            <a:r>
              <a:rPr lang="en-US" baseline="0" dirty="0" smtClean="0"/>
              <a:t>we realize that it was our sin that put the Savior on the </a:t>
            </a:r>
          </a:p>
          <a:p>
            <a:r>
              <a:rPr lang="en-US" baseline="0" dirty="0" smtClean="0"/>
              <a:t>cross. The unsaved have no such thoughts of sin.</a:t>
            </a:r>
          </a:p>
          <a:p>
            <a:endParaRPr lang="en-US" baseline="0" dirty="0" smtClean="0"/>
          </a:p>
          <a:p>
            <a:r>
              <a:rPr lang="en-US" baseline="0" dirty="0" smtClean="0"/>
              <a:t>“Again, we suffer because we have a wandering spirit. </a:t>
            </a:r>
          </a:p>
          <a:p>
            <a:r>
              <a:rPr lang="en-US" baseline="0" dirty="0" smtClean="0"/>
              <a:t>We grieve because our thoughts do not remain steadfast </a:t>
            </a:r>
          </a:p>
          <a:p>
            <a:r>
              <a:rPr lang="en-US" baseline="0" dirty="0" smtClean="0"/>
              <a:t>in prayer....</a:t>
            </a:r>
          </a:p>
          <a:p>
            <a:endParaRPr lang="en-US" baseline="0" dirty="0" smtClean="0"/>
          </a:p>
          <a:p>
            <a:r>
              <a:rPr lang="en-US" baseline="0" dirty="0" smtClean="0"/>
              <a:t>“The days may seem to drag at times and our eyes burn </a:t>
            </a:r>
          </a:p>
          <a:p>
            <a:r>
              <a:rPr lang="en-US" baseline="0" dirty="0" smtClean="0"/>
              <a:t>with the longing to be with Him whom we can but see </a:t>
            </a:r>
          </a:p>
          <a:p>
            <a:r>
              <a:rPr lang="en-US" baseline="0" dirty="0" smtClean="0"/>
              <a:t>afar....</a:t>
            </a:r>
          </a:p>
          <a:p>
            <a:endParaRPr lang="en-US" baseline="0" dirty="0" smtClean="0"/>
          </a:p>
          <a:p>
            <a:r>
              <a:rPr lang="en-US" baseline="0" dirty="0" smtClean="0"/>
              <a:t>“The sufferings of this present time are nothing more </a:t>
            </a:r>
          </a:p>
          <a:p>
            <a:r>
              <a:rPr lang="en-US" baseline="0" dirty="0" smtClean="0"/>
              <a:t>than light afflictions and they are to last but for a </a:t>
            </a:r>
          </a:p>
          <a:p>
            <a:r>
              <a:rPr lang="en-US" baseline="0" dirty="0" smtClean="0"/>
              <a:t>moment. And, when this little moment is finished, we </a:t>
            </a:r>
          </a:p>
          <a:p>
            <a:r>
              <a:rPr lang="en-US" baseline="0" dirty="0" smtClean="0"/>
              <a:t>shall leave moments forever, going out of time and into </a:t>
            </a:r>
          </a:p>
          <a:p>
            <a:r>
              <a:rPr lang="en-US" baseline="0" dirty="0" smtClean="0"/>
              <a:t>eternity.</a:t>
            </a:r>
          </a:p>
          <a:p>
            <a:endParaRPr lang="en-US" baseline="0" dirty="0" smtClean="0"/>
          </a:p>
          <a:p>
            <a:r>
              <a:rPr lang="en-US" baseline="0" dirty="0" smtClean="0"/>
              <a:t>“We may reckon that, just as a moment may not be </a:t>
            </a:r>
          </a:p>
          <a:p>
            <a:r>
              <a:rPr lang="en-US" baseline="0" dirty="0" smtClean="0"/>
              <a:t>compared with eternity, so our light afflictions, our </a:t>
            </a:r>
          </a:p>
          <a:p>
            <a:r>
              <a:rPr lang="en-US" baseline="0" dirty="0" smtClean="0"/>
              <a:t>sufferings of the present time, are not worthy to be </a:t>
            </a:r>
          </a:p>
          <a:p>
            <a:r>
              <a:rPr lang="en-US" baseline="0" dirty="0" smtClean="0"/>
              <a:t>compared with the glory that shall be revealed in us.</a:t>
            </a:r>
          </a:p>
          <a:p>
            <a:endParaRPr lang="en-US" baseline="0" dirty="0" smtClean="0"/>
          </a:p>
          <a:p>
            <a:r>
              <a:rPr lang="en-US" baseline="0" dirty="0" smtClean="0"/>
              <a:t>“Nothing can be said about the future glory that could </a:t>
            </a:r>
          </a:p>
          <a:p>
            <a:r>
              <a:rPr lang="en-US" baseline="0" dirty="0" smtClean="0"/>
              <a:t>describe it [to] our present senses. Any and all </a:t>
            </a:r>
          </a:p>
          <a:p>
            <a:r>
              <a:rPr lang="en-US" baseline="0" dirty="0" smtClean="0"/>
              <a:t>descriptions of that glory must be understatements </a:t>
            </a:r>
          </a:p>
          <a:p>
            <a:r>
              <a:rPr lang="en-US" baseline="0" dirty="0" smtClean="0"/>
              <a:t>because of the insufficiency of our senses.</a:t>
            </a:r>
          </a:p>
          <a:p>
            <a:endParaRPr lang="en-US" baseline="0" dirty="0" smtClean="0"/>
          </a:p>
          <a:p>
            <a:r>
              <a:rPr lang="en-US" baseline="0" dirty="0" smtClean="0"/>
              <a:t>“How can the finite encompass the infinite? How can the </a:t>
            </a:r>
          </a:p>
          <a:p>
            <a:r>
              <a:rPr lang="en-US" baseline="0" dirty="0" smtClean="0"/>
              <a:t>eternal state be grasped by a creature in time? ‘It does </a:t>
            </a:r>
          </a:p>
          <a:p>
            <a:r>
              <a:rPr lang="en-US" baseline="0" dirty="0" smtClean="0"/>
              <a:t>not yet appear what we shall be.’... </a:t>
            </a:r>
          </a:p>
          <a:p>
            <a:endParaRPr lang="en-US" baseline="0" dirty="0" smtClean="0"/>
          </a:p>
          <a:p>
            <a:r>
              <a:rPr lang="en-US" baseline="0" dirty="0" smtClean="0"/>
              <a:t>“Only the heart can know the language that will do </a:t>
            </a:r>
          </a:p>
          <a:p>
            <a:r>
              <a:rPr lang="en-US" baseline="0" dirty="0" smtClean="0"/>
              <a:t>justice to this: ‘We shall see Him as He is.’ What is </a:t>
            </a:r>
          </a:p>
          <a:p>
            <a:r>
              <a:rPr lang="en-US" baseline="0" dirty="0" smtClean="0"/>
              <a:t>worth comparing with that transforming sight.”</a:t>
            </a:r>
          </a:p>
          <a:p>
            <a:endParaRPr lang="en-US" baseline="0" dirty="0" smtClean="0"/>
          </a:p>
          <a:p>
            <a:r>
              <a:rPr lang="en-US" baseline="0" dirty="0" smtClean="0"/>
              <a:t>-----</a:t>
            </a:r>
          </a:p>
          <a:p>
            <a:endParaRPr lang="en-US" baseline="0" dirty="0" smtClean="0"/>
          </a:p>
          <a:p>
            <a:r>
              <a:rPr lang="en-US" baseline="0" dirty="0" err="1" smtClean="0"/>
              <a:t>Barnhouse</a:t>
            </a:r>
            <a:r>
              <a:rPr lang="en-US" baseline="0" dirty="0" smtClean="0"/>
              <a:t>, Donald G. (1963). God’s Heirs (pp. 122-125). </a:t>
            </a:r>
          </a:p>
          <a:p>
            <a:r>
              <a:rPr lang="en-US" baseline="0" dirty="0" smtClean="0"/>
              <a:t>Grand Rapids: Eerdmans.</a:t>
            </a:r>
            <a:endParaRPr lang="en-US"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a:t>
            </a:fld>
            <a:endParaRPr lang="en-US"/>
          </a:p>
        </p:txBody>
      </p:sp>
    </p:spTree>
    <p:extLst>
      <p:ext uri="{BB962C8B-B14F-4D97-AF65-F5344CB8AC3E}">
        <p14:creationId xmlns:p14="http://schemas.microsoft.com/office/powerpoint/2010/main" val="236109114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80</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8:25</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81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1991, James</a:t>
            </a:r>
            <a:r>
              <a:rPr lang="en-US" baseline="0" dirty="0" smtClean="0"/>
              <a:t> M. </a:t>
            </a:r>
            <a:r>
              <a:rPr lang="en-US" baseline="0" dirty="0" err="1" smtClean="0"/>
              <a:t>Boice</a:t>
            </a:r>
            <a:r>
              <a:rPr lang="en-US" baseline="0" dirty="0" smtClean="0"/>
              <a:t> wrote:</a:t>
            </a:r>
          </a:p>
          <a:p>
            <a:endParaRPr lang="en-US" baseline="0" dirty="0" smtClean="0"/>
          </a:p>
          <a:p>
            <a:pPr rtl="0"/>
            <a:r>
              <a:rPr lang="en-US" sz="1200" b="0" dirty="0" smtClean="0"/>
              <a:t>“A number of years ago the Bible Study Hour... offered a </a:t>
            </a:r>
          </a:p>
          <a:p>
            <a:pPr rtl="0"/>
            <a:r>
              <a:rPr lang="en-US" sz="1200" b="0" dirty="0" smtClean="0"/>
              <a:t>small booklet... ‘Is Prayer a Problem?’ For most people it </a:t>
            </a:r>
          </a:p>
          <a:p>
            <a:pPr rtl="0"/>
            <a:r>
              <a:rPr lang="en-US" sz="1200" b="0" dirty="0" smtClean="0"/>
              <a:t>obviously is...</a:t>
            </a:r>
          </a:p>
          <a:p>
            <a:pPr rtl="0"/>
            <a:endParaRPr lang="en-US" sz="1200" b="0" dirty="0" smtClean="0"/>
          </a:p>
          <a:p>
            <a:pPr rtl="0"/>
            <a:r>
              <a:rPr lang="en-US" sz="1200" b="0" i="0" dirty="0" smtClean="0"/>
              <a:t>“So the most important question is not the one in the title </a:t>
            </a:r>
          </a:p>
          <a:p>
            <a:pPr rtl="0"/>
            <a:r>
              <a:rPr lang="en-US" sz="1200" b="0" i="0" dirty="0" smtClean="0"/>
              <a:t>of that booklet, but rather: Why is prayer a problem? .... </a:t>
            </a:r>
          </a:p>
          <a:p>
            <a:pPr rtl="0"/>
            <a:endParaRPr lang="en-US" sz="1200" b="0" i="0" dirty="0" smtClean="0"/>
          </a:p>
          <a:p>
            <a:pPr rtl="0"/>
            <a:r>
              <a:rPr lang="en-US" sz="1200" b="0" i="0" dirty="0" smtClean="0"/>
              <a:t>“</a:t>
            </a:r>
            <a:r>
              <a:rPr lang="en-US" sz="1200" i="0" dirty="0" smtClean="0"/>
              <a:t>Paul answers that it is because of ‘our weakness.’</a:t>
            </a:r>
          </a:p>
          <a:p>
            <a:pPr rtl="0"/>
            <a:endParaRPr lang="en-US" sz="1200" i="0" dirty="0" smtClean="0"/>
          </a:p>
          <a:p>
            <a:pPr rtl="0"/>
            <a:r>
              <a:rPr lang="en-US" sz="1200" i="0" dirty="0" smtClean="0"/>
              <a:t>“When Paul speaks of our weakness, it is important to </a:t>
            </a:r>
          </a:p>
          <a:p>
            <a:pPr rtl="0"/>
            <a:r>
              <a:rPr lang="en-US" sz="1200" i="0" dirty="0" smtClean="0"/>
              <a:t>realize that he is not speaking of sin. </a:t>
            </a:r>
          </a:p>
          <a:p>
            <a:pPr rtl="0"/>
            <a:endParaRPr lang="en-US" sz="1200" i="0" dirty="0" smtClean="0"/>
          </a:p>
          <a:p>
            <a:pPr rtl="0"/>
            <a:r>
              <a:rPr lang="en-US" sz="1200" i="0" dirty="0" smtClean="0"/>
              <a:t>“Weakness is not sin. It is true that we are sinners and... </a:t>
            </a:r>
          </a:p>
          <a:p>
            <a:pPr rtl="0"/>
            <a:r>
              <a:rPr lang="en-US" sz="1200" i="0" kern="1200" dirty="0" smtClean="0">
                <a:solidFill>
                  <a:schemeClr val="tx1"/>
                </a:solidFill>
                <a:latin typeface="+mn-lt"/>
                <a:ea typeface="+mn-ea"/>
                <a:cs typeface="+mn-cs"/>
              </a:rPr>
              <a:t>sin is a barrier to communication with God. David said of </a:t>
            </a:r>
          </a:p>
          <a:p>
            <a:pPr rtl="0"/>
            <a:r>
              <a:rPr lang="en-US" sz="1200" i="0" kern="1200" dirty="0" smtClean="0">
                <a:solidFill>
                  <a:schemeClr val="tx1"/>
                </a:solidFill>
                <a:latin typeface="+mn-lt"/>
                <a:ea typeface="+mn-ea"/>
                <a:cs typeface="+mn-cs"/>
              </a:rPr>
              <a:t>his prayer life, ‘If I had cherished sin in my heart, the </a:t>
            </a:r>
          </a:p>
          <a:p>
            <a:pPr rtl="0"/>
            <a:r>
              <a:rPr lang="en-US" sz="1200" i="0" kern="1200" dirty="0" smtClean="0">
                <a:solidFill>
                  <a:schemeClr val="tx1"/>
                </a:solidFill>
                <a:latin typeface="+mn-lt"/>
                <a:ea typeface="+mn-ea"/>
                <a:cs typeface="+mn-cs"/>
              </a:rPr>
              <a:t>Lord would not have listened’....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problem Paul is concerned with is weakness, and </a:t>
            </a:r>
          </a:p>
          <a:p>
            <a:pPr rtl="0"/>
            <a:r>
              <a:rPr lang="en-US" sz="1200" i="0" kern="1200" dirty="0" smtClean="0">
                <a:solidFill>
                  <a:schemeClr val="tx1"/>
                </a:solidFill>
                <a:latin typeface="+mn-lt"/>
                <a:ea typeface="+mn-ea"/>
                <a:cs typeface="+mn-cs"/>
              </a:rPr>
              <a:t>this is not sin but rather is grounded in our frailty as </a:t>
            </a:r>
          </a:p>
          <a:p>
            <a:pPr rtl="0"/>
            <a:r>
              <a:rPr lang="en-US" sz="1200" i="0" kern="1200" dirty="0" smtClean="0">
                <a:solidFill>
                  <a:schemeClr val="tx1"/>
                </a:solidFill>
                <a:latin typeface="+mn-lt"/>
                <a:ea typeface="+mn-ea"/>
                <a:cs typeface="+mn-cs"/>
              </a:rPr>
              <a:t>human beings.</a:t>
            </a:r>
          </a:p>
          <a:p>
            <a:pPr rtl="0"/>
            <a:endParaRPr lang="en-US" sz="1200" i="0" kern="1200" dirty="0" smtClean="0">
              <a:solidFill>
                <a:schemeClr val="tx1"/>
              </a:solidFill>
              <a:latin typeface="+mn-lt"/>
              <a:ea typeface="+mn-ea"/>
              <a:cs typeface="+mn-cs"/>
            </a:endParaRPr>
          </a:p>
          <a:p>
            <a:pPr rtl="0"/>
            <a:r>
              <a:rPr lang="en-US" sz="1200" i="0" dirty="0" smtClean="0"/>
              <a:t>“What kinds of weakness are there? Physical weakness is </a:t>
            </a:r>
          </a:p>
          <a:p>
            <a:pPr rtl="0"/>
            <a:r>
              <a:rPr lang="en-US" sz="1200" i="0" dirty="0" smtClean="0"/>
              <a:t>one kind. The story of the disciples who were left by </a:t>
            </a:r>
          </a:p>
          <a:p>
            <a:pPr rtl="0"/>
            <a:r>
              <a:rPr lang="en-US" sz="1200" i="0" dirty="0" smtClean="0"/>
              <a:t>Jesus in the Garden of Gethsemane to pray provides one </a:t>
            </a:r>
          </a:p>
          <a:p>
            <a:pPr rtl="0"/>
            <a:r>
              <a:rPr lang="en-US" sz="1200" i="0" dirty="0" smtClean="0"/>
              <a:t>illustration. They kept falling asleep even though Jesus </a:t>
            </a:r>
          </a:p>
          <a:p>
            <a:pPr rtl="0"/>
            <a:r>
              <a:rPr lang="en-US" sz="1200" i="0" dirty="0" smtClean="0"/>
              <a:t>had instructed them to stay awake and pray with him.</a:t>
            </a:r>
          </a:p>
          <a:p>
            <a:pPr rtl="0"/>
            <a:endParaRPr lang="en-US" sz="1200" i="0" dirty="0" smtClean="0"/>
          </a:p>
          <a:p>
            <a:pPr rtl="0"/>
            <a:r>
              <a:rPr lang="en-US" sz="1200" i="0" dirty="0" smtClean="0"/>
              <a:t>“But, in Romans 8, the weakness Paul has in mind is </a:t>
            </a:r>
          </a:p>
          <a:p>
            <a:pPr rtl="0"/>
            <a:r>
              <a:rPr lang="en-US" sz="1200" i="0" dirty="0" smtClean="0"/>
              <a:t>ignorance or a lack of understanding. It is expressed in </a:t>
            </a:r>
          </a:p>
          <a:p>
            <a:pPr rtl="0"/>
            <a:r>
              <a:rPr lang="en-US" sz="1200" i="0" dirty="0" smtClean="0"/>
              <a:t>the fact that ‘we do not know what we ought to pray </a:t>
            </a:r>
          </a:p>
          <a:p>
            <a:pPr rtl="0"/>
            <a:r>
              <a:rPr lang="en-US" sz="1200" i="0" dirty="0" smtClean="0"/>
              <a:t>for.’ This is not a question of how to pray but of what </a:t>
            </a:r>
          </a:p>
          <a:p>
            <a:pPr rtl="0"/>
            <a:r>
              <a:rPr lang="en-US" sz="1200" i="0" dirty="0" smtClean="0"/>
              <a:t>to pray. </a:t>
            </a:r>
          </a:p>
          <a:p>
            <a:pPr rtl="0"/>
            <a:endParaRPr lang="en-US" sz="1200" i="0" dirty="0" smtClean="0"/>
          </a:p>
          <a:p>
            <a:pPr rtl="0"/>
            <a:r>
              <a:rPr lang="en-US" sz="1200" i="0" dirty="0" smtClean="0"/>
              <a:t>“Paul means that we do not know what we should ask of </a:t>
            </a:r>
          </a:p>
          <a:p>
            <a:pPr rtl="0"/>
            <a:r>
              <a:rPr lang="en-US" sz="1200" i="0" dirty="0" smtClean="0"/>
              <a:t>God. What is God’s will for us or others? In our human </a:t>
            </a:r>
          </a:p>
          <a:p>
            <a:pPr rtl="0"/>
            <a:r>
              <a:rPr lang="en-US" sz="1200" i="0" dirty="0" smtClean="0"/>
              <a:t>limitations we simply do not know and therefore do not </a:t>
            </a:r>
          </a:p>
          <a:p>
            <a:pPr rtl="0"/>
            <a:r>
              <a:rPr lang="en-US" sz="1200" i="0" dirty="0" smtClean="0"/>
              <a:t>know how to pray rightly.</a:t>
            </a:r>
          </a:p>
          <a:p>
            <a:pPr rtl="0"/>
            <a:endParaRPr lang="en-US" sz="1200" i="0" dirty="0" smtClean="0"/>
          </a:p>
          <a:p>
            <a:pPr rtl="0"/>
            <a:r>
              <a:rPr lang="en-US" sz="1200" i="0" dirty="0" smtClean="0"/>
              <a:t>“Notice that when Paul writes the word weakness he </a:t>
            </a:r>
          </a:p>
          <a:p>
            <a:pPr rtl="0"/>
            <a:r>
              <a:rPr lang="en-US" sz="1200" i="0" dirty="0" smtClean="0"/>
              <a:t>adds the word our, thereby putting himself in an identical </a:t>
            </a:r>
          </a:p>
          <a:p>
            <a:pPr rtl="0"/>
            <a:r>
              <a:rPr lang="en-US" sz="1200" i="0" dirty="0" smtClean="0"/>
              <a:t>position. In other words, the weakness that makes </a:t>
            </a:r>
          </a:p>
          <a:p>
            <a:pPr rtl="0"/>
            <a:r>
              <a:rPr lang="en-US" sz="1200" i="0" dirty="0" smtClean="0"/>
              <a:t>prayer difficult is not something that only new, baby, or </a:t>
            </a:r>
          </a:p>
          <a:p>
            <a:pPr rtl="0"/>
            <a:r>
              <a:rPr lang="en-US" sz="1200" i="0" dirty="0" smtClean="0"/>
              <a:t>immature Christians have. It is part of our common </a:t>
            </a:r>
          </a:p>
          <a:p>
            <a:pPr rtl="0"/>
            <a:r>
              <a:rPr lang="en-US" sz="1200" i="0" dirty="0" smtClean="0"/>
              <a:t>human condition. Even the greatest saints have had this </a:t>
            </a:r>
          </a:p>
          <a:p>
            <a:pPr rtl="0"/>
            <a:r>
              <a:rPr lang="en-US" sz="1200" i="0" dirty="0" smtClean="0"/>
              <a:t>difficulty....</a:t>
            </a:r>
          </a:p>
          <a:p>
            <a:pPr rtl="0"/>
            <a:endParaRPr lang="en-US" sz="1200" i="0" dirty="0" smtClean="0"/>
          </a:p>
          <a:p>
            <a:pPr rtl="0"/>
            <a:r>
              <a:rPr lang="en-US" sz="1200" b="0" i="0" dirty="0" smtClean="0"/>
              <a:t>“The point of the passage is that the Spirit ‘helps us’ in </a:t>
            </a:r>
          </a:p>
          <a:p>
            <a:pPr rtl="0"/>
            <a:r>
              <a:rPr lang="en-US" sz="1200" b="0" i="0" dirty="0" smtClean="0"/>
              <a:t>[these] weaknesses... and, though we do not know what </a:t>
            </a:r>
          </a:p>
          <a:p>
            <a:pPr rtl="0"/>
            <a:r>
              <a:rPr lang="en-US" sz="1200" b="0" i="0" dirty="0" smtClean="0"/>
              <a:t>we should pray, he ‘intercedes for us with groans that </a:t>
            </a:r>
          </a:p>
          <a:p>
            <a:pPr rtl="0"/>
            <a:r>
              <a:rPr lang="en-US" sz="1200" b="0" i="0" dirty="0" smtClean="0"/>
              <a:t>words cannot express.’ We are weakness itself, but the </a:t>
            </a:r>
          </a:p>
          <a:p>
            <a:pPr rtl="0"/>
            <a:r>
              <a:rPr lang="en-US" sz="1200" b="0" i="0" dirty="0" smtClean="0"/>
              <a:t>Holy Spirit is all-powerful....</a:t>
            </a:r>
          </a:p>
          <a:p>
            <a:pPr rtl="0"/>
            <a:endParaRPr lang="en-US" sz="1200" b="0" i="0" dirty="0" smtClean="0"/>
          </a:p>
          <a:p>
            <a:pPr rtl="0"/>
            <a:r>
              <a:rPr lang="en-US" sz="1200" i="0" dirty="0" smtClean="0"/>
              <a:t>“A groan is appropriate to burden bearing.</a:t>
            </a:r>
          </a:p>
          <a:p>
            <a:pPr rtl="0"/>
            <a:endParaRPr lang="en-US" sz="1200" i="0" dirty="0" smtClean="0"/>
          </a:p>
          <a:p>
            <a:pPr rtl="0"/>
            <a:r>
              <a:rPr lang="en-US" sz="1200" i="0" dirty="0" smtClean="0"/>
              <a:t>“Suppose you are helping someone carry a very heavy </a:t>
            </a:r>
          </a:p>
          <a:p>
            <a:pPr rtl="0"/>
            <a:r>
              <a:rPr lang="en-US" sz="1200" i="0" dirty="0" smtClean="0"/>
              <a:t>load. What is more expressive: a groan as you stagger </a:t>
            </a:r>
          </a:p>
          <a:p>
            <a:pPr rtl="0"/>
            <a:r>
              <a:rPr lang="en-US" sz="1200" i="0" dirty="0" smtClean="0"/>
              <a:t>along beneath it or a great deal of articulate chatter? </a:t>
            </a:r>
          </a:p>
          <a:p>
            <a:pPr rtl="0"/>
            <a:endParaRPr lang="en-US" sz="1200" i="0" dirty="0" smtClean="0"/>
          </a:p>
          <a:p>
            <a:pPr rtl="0"/>
            <a:r>
              <a:rPr lang="en-US" sz="1200" i="0" dirty="0" smtClean="0"/>
              <a:t>“Suppose your helper is saying, ‘’My, this piano is heavy. </a:t>
            </a:r>
          </a:p>
          <a:p>
            <a:pPr rtl="0"/>
            <a:r>
              <a:rPr lang="en-US" sz="1200" i="0" dirty="0" smtClean="0"/>
              <a:t>They certainly do make pianos heavy, and awkward, too. </a:t>
            </a:r>
          </a:p>
          <a:p>
            <a:pPr rtl="0"/>
            <a:r>
              <a:rPr lang="en-US" sz="1200" i="0" dirty="0" smtClean="0"/>
              <a:t>Probably we should have spent the money and gone </a:t>
            </a:r>
          </a:p>
          <a:p>
            <a:pPr rtl="0"/>
            <a:r>
              <a:rPr lang="en-US" sz="1200" i="0" dirty="0" smtClean="0"/>
              <a:t>ahead and hired professional piano movers. I don’t </a:t>
            </a:r>
          </a:p>
          <a:p>
            <a:pPr rtl="0"/>
            <a:r>
              <a:rPr lang="en-US" sz="1200" i="0" dirty="0" smtClean="0"/>
              <a:t>think I want to do this very often. Have you ever moved </a:t>
            </a:r>
          </a:p>
          <a:p>
            <a:pPr rtl="0"/>
            <a:r>
              <a:rPr lang="en-US" sz="1200" i="0" dirty="0" smtClean="0"/>
              <a:t>a piano before?’ </a:t>
            </a:r>
          </a:p>
          <a:p>
            <a:pPr rtl="0"/>
            <a:endParaRPr lang="en-US" sz="1200" i="0" dirty="0" smtClean="0"/>
          </a:p>
          <a:p>
            <a:pPr rtl="0"/>
            <a:r>
              <a:rPr lang="en-US" sz="1200" i="0" dirty="0" smtClean="0"/>
              <a:t>“If you are struggling with the heavy load, too, that is </a:t>
            </a:r>
          </a:p>
          <a:p>
            <a:pPr rtl="0"/>
            <a:r>
              <a:rPr lang="en-US" sz="1200" i="0" dirty="0" smtClean="0"/>
              <a:t>probably the last thing you want to hear. If someone is </a:t>
            </a:r>
          </a:p>
          <a:p>
            <a:pPr rtl="0"/>
            <a:r>
              <a:rPr lang="en-US" sz="1200" i="0" dirty="0" smtClean="0"/>
              <a:t>chattering away like that, you would probably just want </a:t>
            </a:r>
          </a:p>
          <a:p>
            <a:pPr rtl="0"/>
            <a:r>
              <a:rPr lang="en-US" sz="1200" i="0" dirty="0" smtClean="0"/>
              <a:t>to tell this so-called helper to shut up and lift the piano. </a:t>
            </a:r>
          </a:p>
          <a:p>
            <a:pPr rtl="0"/>
            <a:r>
              <a:rPr lang="en-US" sz="1200" i="0" dirty="0" smtClean="0"/>
              <a:t>A real burden-bearer groans with you. I suggest that </a:t>
            </a:r>
          </a:p>
          <a:p>
            <a:pPr rtl="0"/>
            <a:r>
              <a:rPr lang="en-US" sz="1200" i="0" dirty="0" smtClean="0"/>
              <a:t>this is the image Paul is using.</a:t>
            </a:r>
          </a:p>
          <a:p>
            <a:pPr rtl="0"/>
            <a:endParaRPr lang="en-US" sz="1200" i="0" dirty="0" smtClean="0"/>
          </a:p>
          <a:p>
            <a:pPr rtl="0"/>
            <a:r>
              <a:rPr lang="en-US" sz="1200" i="0" dirty="0" smtClean="0"/>
              <a:t>“The bearing of our prayer burdens does not have to be </a:t>
            </a:r>
          </a:p>
          <a:p>
            <a:pPr rtl="0"/>
            <a:r>
              <a:rPr lang="en-US" sz="1200" i="0" dirty="0" smtClean="0"/>
              <a:t>in words because, as the passage goes on to say, God </a:t>
            </a:r>
          </a:p>
          <a:p>
            <a:pPr rtl="0"/>
            <a:r>
              <a:rPr lang="en-US" sz="1200" i="0" dirty="0" smtClean="0"/>
              <a:t>‘who searches our hearts knows the mind of the Spirit’ </a:t>
            </a:r>
          </a:p>
          <a:p>
            <a:pPr rtl="0"/>
            <a:r>
              <a:rPr lang="en-US" sz="1200" i="0" dirty="0" smtClean="0"/>
              <a:t>and answers accordingly....</a:t>
            </a:r>
          </a:p>
          <a:p>
            <a:pPr rtl="0"/>
            <a:endParaRPr lang="en-US" sz="1200" i="0" dirty="0" smtClean="0"/>
          </a:p>
          <a:p>
            <a:pPr rtl="0"/>
            <a:r>
              <a:rPr lang="en-US" sz="1200" i="0" dirty="0" smtClean="0"/>
              <a:t>The Spirit, who is intimate with the plans of God for our </a:t>
            </a:r>
          </a:p>
          <a:p>
            <a:pPr rtl="0"/>
            <a:r>
              <a:rPr lang="en-US" sz="1200" i="0" dirty="0" smtClean="0"/>
              <a:t>glory... and who distinctly beholds the ideal of which we </a:t>
            </a:r>
          </a:p>
          <a:p>
            <a:pPr rtl="0"/>
            <a:r>
              <a:rPr lang="en-US" sz="1200" i="0" dirty="0" smtClean="0"/>
              <a:t>have but glimpses, pursues its realization with ardor.</a:t>
            </a:r>
          </a:p>
          <a:p>
            <a:pPr rtl="0"/>
            <a:endParaRPr lang="en-US" sz="1200" i="0" dirty="0" smtClean="0"/>
          </a:p>
          <a:p>
            <a:pPr rtl="0"/>
            <a:r>
              <a:rPr lang="en-US" sz="1200" b="0" i="0" dirty="0" smtClean="0"/>
              <a:t>Romans 8:26 and 27... constitute something of a prayer </a:t>
            </a:r>
          </a:p>
          <a:p>
            <a:pPr rtl="0"/>
            <a:r>
              <a:rPr lang="en-US" sz="1200" b="0" i="0" dirty="0" smtClean="0"/>
              <a:t>primer for Christians.</a:t>
            </a:r>
          </a:p>
          <a:p>
            <a:pPr rtl="0"/>
            <a:endParaRPr lang="en-US" sz="1200" b="0" i="0" dirty="0" smtClean="0"/>
          </a:p>
          <a:p>
            <a:pPr rtl="0"/>
            <a:r>
              <a:rPr lang="en-US" sz="1200" i="0" dirty="0" smtClean="0"/>
              <a:t>“1. We are supposed to pray. Regardless of the problems </a:t>
            </a:r>
          </a:p>
          <a:p>
            <a:pPr rtl="0"/>
            <a:r>
              <a:rPr lang="en-US" sz="1200" i="0" dirty="0" smtClean="0"/>
              <a:t>we may have with prayer—and we are reminded that the </a:t>
            </a:r>
          </a:p>
          <a:p>
            <a:pPr rtl="0"/>
            <a:r>
              <a:rPr lang="en-US" sz="1200" i="0" dirty="0" smtClean="0"/>
              <a:t>saints have all had problems with prayer at times—we </a:t>
            </a:r>
          </a:p>
          <a:p>
            <a:pPr rtl="0"/>
            <a:r>
              <a:rPr lang="en-US" sz="1200" i="0" dirty="0" smtClean="0"/>
              <a:t>are nevertheless supposed to pray.... </a:t>
            </a:r>
          </a:p>
          <a:p>
            <a:pPr rtl="0"/>
            <a:endParaRPr lang="en-US" sz="1200" i="0" dirty="0" smtClean="0"/>
          </a:p>
          <a:p>
            <a:pPr rtl="0"/>
            <a:r>
              <a:rPr lang="en-US" sz="1200" i="0" dirty="0" smtClean="0"/>
              <a:t>“2. Do not expect prayer to be easy. Why should it be? </a:t>
            </a:r>
          </a:p>
          <a:p>
            <a:pPr rtl="0"/>
            <a:r>
              <a:rPr lang="en-US" sz="1200" i="0" dirty="0" smtClean="0"/>
              <a:t>Nothing else in the Christian life is easy. Why should </a:t>
            </a:r>
          </a:p>
          <a:p>
            <a:pPr rtl="0"/>
            <a:r>
              <a:rPr lang="en-US" sz="1200" i="0" dirty="0" smtClean="0"/>
              <a:t>prayer be any different? .... We are called to a struggle, </a:t>
            </a:r>
          </a:p>
          <a:p>
            <a:pPr rtl="0"/>
            <a:r>
              <a:rPr lang="en-US" sz="1200" i="0" dirty="0" smtClean="0"/>
              <a:t>and our perseverance in that struggle is itself a victory, </a:t>
            </a:r>
          </a:p>
          <a:p>
            <a:pPr rtl="0"/>
            <a:r>
              <a:rPr lang="en-US" sz="1200" i="0" dirty="0" smtClean="0"/>
              <a:t>even if the results are not visible or spectacular. And the </a:t>
            </a:r>
          </a:p>
          <a:p>
            <a:pPr rtl="0"/>
            <a:r>
              <a:rPr lang="en-US" sz="1200" i="0" dirty="0" smtClean="0"/>
              <a:t>Holy Spirit will help us bear our burden....</a:t>
            </a:r>
          </a:p>
          <a:p>
            <a:pPr rtl="0"/>
            <a:endParaRPr lang="en-US" sz="1200" i="0" dirty="0" smtClean="0"/>
          </a:p>
          <a:p>
            <a:pPr rtl="0"/>
            <a:r>
              <a:rPr lang="en-US" sz="1200" i="0" dirty="0" smtClean="0"/>
              <a:t>“3. Realize what you are doing when you pray. Although </a:t>
            </a:r>
          </a:p>
          <a:p>
            <a:pPr rtl="0"/>
            <a:r>
              <a:rPr lang="en-US" sz="1200" i="0" dirty="0" smtClean="0"/>
              <a:t>the discipline of prayer is itself a struggle and more often </a:t>
            </a:r>
          </a:p>
          <a:p>
            <a:pPr rtl="0"/>
            <a:r>
              <a:rPr lang="en-US" sz="1200" i="0" dirty="0" smtClean="0"/>
              <a:t>than not we do not know what we should be praying for, </a:t>
            </a:r>
          </a:p>
          <a:p>
            <a:pPr rtl="0"/>
            <a:r>
              <a:rPr lang="en-US" sz="1200" i="0" dirty="0" smtClean="0"/>
              <a:t>we nevertheless can know and need to know what we </a:t>
            </a:r>
          </a:p>
          <a:p>
            <a:pPr rtl="0"/>
            <a:r>
              <a:rPr lang="en-US" sz="1200" i="0" dirty="0" smtClean="0"/>
              <a:t>are doing. </a:t>
            </a:r>
          </a:p>
          <a:p>
            <a:pPr rtl="0"/>
            <a:endParaRPr lang="en-US" sz="1200" i="0" dirty="0" smtClean="0"/>
          </a:p>
          <a:p>
            <a:pPr rtl="0"/>
            <a:r>
              <a:rPr lang="en-US" sz="1200" i="0" dirty="0" smtClean="0"/>
              <a:t>“We are addressing ourselves to the great sovereign God </a:t>
            </a:r>
          </a:p>
          <a:p>
            <a:pPr rtl="0"/>
            <a:r>
              <a:rPr lang="en-US" sz="1200" i="0" dirty="0" smtClean="0"/>
              <a:t>of the universe and are presenting our adoration, </a:t>
            </a:r>
          </a:p>
          <a:p>
            <a:pPr rtl="0"/>
            <a:r>
              <a:rPr lang="en-US" sz="1200" i="0" dirty="0" smtClean="0"/>
              <a:t>confessions, thanksgivings and supplications to him. He </a:t>
            </a:r>
          </a:p>
          <a:p>
            <a:pPr rtl="0"/>
            <a:r>
              <a:rPr lang="en-US" sz="1200" i="0" dirty="0" smtClean="0"/>
              <a:t>is hearing these prayers and responding to them </a:t>
            </a:r>
          </a:p>
          <a:p>
            <a:pPr rtl="0"/>
            <a:r>
              <a:rPr lang="en-US" sz="1200" i="0" dirty="0" smtClean="0"/>
              <a:t>consistently, perfectly, and wisely out of his own </a:t>
            </a:r>
          </a:p>
          <a:p>
            <a:pPr rtl="0"/>
            <a:r>
              <a:rPr lang="en-US" sz="1200" i="0" dirty="0" smtClean="0"/>
              <a:t>inexhaustible abundance....</a:t>
            </a:r>
          </a:p>
          <a:p>
            <a:pPr rtl="0"/>
            <a:endParaRPr lang="en-US" sz="1200" i="0" dirty="0" smtClean="0"/>
          </a:p>
          <a:p>
            <a:pPr rtl="0"/>
            <a:r>
              <a:rPr lang="en-US" sz="1200" i="0" dirty="0" smtClean="0"/>
              <a:t>“Does prayer get God to change his mind? Of course not! </a:t>
            </a:r>
          </a:p>
          <a:p>
            <a:pPr rtl="0"/>
            <a:r>
              <a:rPr lang="en-US" sz="1200" i="0" dirty="0" smtClean="0"/>
              <a:t>No reasonable person would want that—because if God’s </a:t>
            </a:r>
          </a:p>
          <a:p>
            <a:pPr rtl="0"/>
            <a:r>
              <a:rPr lang="en-US" sz="1200" i="0" dirty="0" smtClean="0"/>
              <a:t>way is perfect, as it is, to get him to change it would be </a:t>
            </a:r>
          </a:p>
          <a:p>
            <a:pPr rtl="0"/>
            <a:r>
              <a:rPr lang="en-US" sz="1200" i="0" dirty="0" smtClean="0"/>
              <a:t>to get him to become imperfect. If that ever happened, </a:t>
            </a:r>
          </a:p>
          <a:p>
            <a:pPr rtl="0"/>
            <a:r>
              <a:rPr lang="en-US" sz="1200" i="0" dirty="0" smtClean="0"/>
              <a:t>the universe would fall into disorder! Any thinking person </a:t>
            </a:r>
          </a:p>
          <a:p>
            <a:pPr rtl="0"/>
            <a:r>
              <a:rPr lang="en-US" sz="1200" i="0" dirty="0" smtClean="0"/>
              <a:t>wants God always to run things according to his own </a:t>
            </a:r>
          </a:p>
          <a:p>
            <a:pPr rtl="0"/>
            <a:r>
              <a:rPr lang="en-US" sz="1200" i="0" dirty="0" smtClean="0"/>
              <a:t>perfect will, not ours.</a:t>
            </a:r>
          </a:p>
          <a:p>
            <a:pPr rtl="0"/>
            <a:endParaRPr lang="en-US" sz="1200" i="0" dirty="0" smtClean="0"/>
          </a:p>
          <a:p>
            <a:pPr rtl="0"/>
            <a:r>
              <a:rPr lang="en-US" sz="1200" i="0" dirty="0" smtClean="0"/>
              <a:t>“But here is a parallel question: Does prayer change </a:t>
            </a:r>
          </a:p>
          <a:p>
            <a:pPr rtl="0"/>
            <a:r>
              <a:rPr lang="en-US" sz="1200" i="0" dirty="0" smtClean="0"/>
              <a:t>things? The answer to that is Yes—because God who </a:t>
            </a:r>
          </a:p>
          <a:p>
            <a:pPr rtl="0"/>
            <a:r>
              <a:rPr lang="en-US" sz="1200" i="0" dirty="0" smtClean="0"/>
              <a:t>ordains the ends also ordains the means, and he has </a:t>
            </a:r>
          </a:p>
          <a:p>
            <a:pPr rtl="0"/>
            <a:r>
              <a:rPr lang="en-US" sz="1200" i="0" dirty="0" smtClean="0"/>
              <a:t>made prayer a means to those ends. He has promised </a:t>
            </a:r>
          </a:p>
          <a:p>
            <a:pPr rtl="0"/>
            <a:r>
              <a:rPr lang="en-US" sz="1200" i="0" dirty="0" smtClean="0"/>
              <a:t>us that prayer is effective.... </a:t>
            </a:r>
          </a:p>
          <a:p>
            <a:pPr rtl="0"/>
            <a:endParaRPr lang="en-US" sz="1200" i="0" dirty="0" smtClean="0"/>
          </a:p>
          <a:p>
            <a:pPr rtl="0"/>
            <a:r>
              <a:rPr lang="en-US" sz="1200" i="0" dirty="0" smtClean="0"/>
              <a:t>“4. Be encouraged by these verses. It is true that ‘we do </a:t>
            </a:r>
          </a:p>
          <a:p>
            <a:pPr rtl="0"/>
            <a:r>
              <a:rPr lang="en-US" sz="1200" i="0" dirty="0" smtClean="0"/>
              <a:t>not know what we ought to pray for.’ But the Holy Spirit </a:t>
            </a:r>
          </a:p>
          <a:p>
            <a:pPr rtl="0"/>
            <a:r>
              <a:rPr lang="en-US" sz="1200" i="0" dirty="0" smtClean="0"/>
              <a:t>does, and the Holy Spirit has been given to us by God to </a:t>
            </a:r>
          </a:p>
          <a:p>
            <a:pPr rtl="0"/>
            <a:r>
              <a:rPr lang="en-US" sz="1200" i="0" dirty="0" smtClean="0"/>
              <a:t>assist precisely in this area, as well as in other ways. </a:t>
            </a:r>
          </a:p>
          <a:p>
            <a:pPr rtl="0"/>
            <a:r>
              <a:rPr lang="en-US" sz="1200" i="0" dirty="0" smtClean="0"/>
              <a:t>With his help we will make progress.</a:t>
            </a:r>
          </a:p>
          <a:p>
            <a:endParaRPr lang="en-US" b="0" i="0" u="none" strike="noStrike" baseline="0" dirty="0" smtClean="0"/>
          </a:p>
          <a:p>
            <a:r>
              <a:rPr lang="en-US" b="0" i="0" u="none" strike="noStrike" baseline="0" dirty="0" smtClean="0"/>
              <a:t>----- </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886–892). Grand Rapids, MI: Baker </a:t>
            </a:r>
          </a:p>
          <a:p>
            <a:r>
              <a:rPr lang="en-US" b="0" i="0" u="none" strike="noStrike" baseline="0" dirty="0" smtClean="0"/>
              <a:t>Book 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82</a:t>
            </a:fld>
            <a:endParaRPr lang="en-US"/>
          </a:p>
        </p:txBody>
      </p:sp>
    </p:spTree>
    <p:extLst>
      <p:ext uri="{BB962C8B-B14F-4D97-AF65-F5344CB8AC3E}">
        <p14:creationId xmlns:p14="http://schemas.microsoft.com/office/powerpoint/2010/main" val="218373868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Hosautos</a:t>
            </a:r>
            <a:r>
              <a:rPr lang="en-US" baseline="0" dirty="0" smtClean="0"/>
              <a:t> is </a:t>
            </a:r>
            <a:r>
              <a:rPr lang="en-US" sz="1200" b="0" i="0" dirty="0" smtClean="0"/>
              <a:t>a marker of similarity that approximates </a:t>
            </a:r>
          </a:p>
          <a:p>
            <a:r>
              <a:rPr lang="en-US" sz="1200" b="0" i="0" dirty="0" smtClean="0"/>
              <a:t>identity; that is, in the same way, similarly, or likewise.</a:t>
            </a:r>
            <a:endParaRPr lang="en-US"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83</a:t>
            </a:fld>
            <a:endParaRPr lang="en-US"/>
          </a:p>
        </p:txBody>
      </p:sp>
    </p:spTree>
    <p:extLst>
      <p:ext uri="{BB962C8B-B14F-4D97-AF65-F5344CB8AC3E}">
        <p14:creationId xmlns:p14="http://schemas.microsoft.com/office/powerpoint/2010/main" val="218373868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84</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Synantilambanomai</a:t>
            </a:r>
            <a:r>
              <a:rPr lang="en-US" dirty="0" smtClean="0"/>
              <a:t> means </a:t>
            </a:r>
            <a:r>
              <a:rPr lang="en-US" sz="1200" b="0" dirty="0" smtClean="0"/>
              <a:t>to</a:t>
            </a:r>
            <a:r>
              <a:rPr lang="en-US" sz="1200" b="0" i="0" dirty="0" smtClean="0"/>
              <a:t> come to the aid of, be of </a:t>
            </a:r>
          </a:p>
          <a:p>
            <a:r>
              <a:rPr lang="en-US" sz="1200" b="0" i="0" dirty="0" smtClean="0"/>
              <a:t>assistance to, or to help.</a:t>
            </a:r>
          </a:p>
          <a:p>
            <a:endParaRPr lang="en-US" sz="1200" b="0" i="0" dirty="0" smtClean="0"/>
          </a:p>
          <a:p>
            <a:r>
              <a:rPr lang="en-US" sz="1200" b="0" i="0" dirty="0" smtClean="0"/>
              <a:t>There are seven separate Greek verbs</a:t>
            </a:r>
            <a:r>
              <a:rPr lang="en-US" sz="1200" b="0" i="0" baseline="0" dirty="0" smtClean="0"/>
              <a:t> meaning to help.</a:t>
            </a:r>
          </a:p>
          <a:p>
            <a:endParaRPr lang="en-US" sz="1200" b="0" i="0" baseline="0" dirty="0" smtClean="0"/>
          </a:p>
          <a:p>
            <a:r>
              <a:rPr lang="en-US" sz="1200" b="0" i="0" baseline="0" dirty="0" smtClean="0"/>
              <a:t>Vine tells us that this one “signifies to take hold with at </a:t>
            </a:r>
          </a:p>
          <a:p>
            <a:r>
              <a:rPr lang="en-US" sz="1200" b="0" i="0" baseline="0" dirty="0" smtClean="0"/>
              <a:t>the side for assistance... hence, to take a share in, or to </a:t>
            </a:r>
          </a:p>
          <a:p>
            <a:r>
              <a:rPr lang="en-US" sz="1200" b="0" i="0" baseline="0" dirty="0" smtClean="0"/>
              <a:t>help in bearing.”</a:t>
            </a:r>
          </a:p>
          <a:p>
            <a:endParaRPr lang="en-US" sz="1200" b="0" i="0" baseline="0" dirty="0" smtClean="0"/>
          </a:p>
          <a:p>
            <a:r>
              <a:rPr lang="en-US" sz="1200" b="0" i="0" baseline="0" dirty="0" smtClean="0"/>
              <a:t>Its only used at one other place in the New Testament:</a:t>
            </a:r>
          </a:p>
          <a:p>
            <a:endParaRPr lang="en-US" sz="1200" b="0" i="0" baseline="0" dirty="0" smtClean="0"/>
          </a:p>
          <a:p>
            <a:r>
              <a:rPr lang="en-US" sz="1200" b="0" i="0" baseline="0" dirty="0" smtClean="0"/>
              <a:t>-----</a:t>
            </a:r>
          </a:p>
          <a:p>
            <a:endParaRPr lang="en-US" sz="1200" b="0" i="0" baseline="0" dirty="0" smtClean="0"/>
          </a:p>
          <a:p>
            <a:r>
              <a:rPr lang="en-US" sz="1200" b="0" i="0" baseline="0" dirty="0" smtClean="0"/>
              <a:t>Vine, W. E. (1940). An Expository Dictionary of New </a:t>
            </a:r>
          </a:p>
          <a:p>
            <a:r>
              <a:rPr lang="en-US" sz="1200" b="0" i="0" baseline="0" dirty="0" smtClean="0"/>
              <a:t>Testament Words (vol. 2, p. 214). Old Tappan, NJ: </a:t>
            </a:r>
          </a:p>
          <a:p>
            <a:r>
              <a:rPr lang="en-US" sz="1200" b="0" i="0" baseline="0" dirty="0" smtClean="0"/>
              <a:t>Fleming H. </a:t>
            </a:r>
            <a:r>
              <a:rPr lang="en-US" sz="1200" b="0" i="0" baseline="0" dirty="0" err="1" smtClean="0"/>
              <a:t>Revell</a:t>
            </a:r>
            <a:r>
              <a:rPr lang="en-US" sz="1200" b="0" i="0" baseline="0" dirty="0" smtClean="0"/>
              <a:t>.</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86</a:t>
            </a:fld>
            <a:endParaRPr lang="en-US"/>
          </a:p>
        </p:txBody>
      </p:sp>
    </p:spTree>
    <p:extLst>
      <p:ext uri="{BB962C8B-B14F-4D97-AF65-F5344CB8AC3E}">
        <p14:creationId xmlns:p14="http://schemas.microsoft.com/office/powerpoint/2010/main" val="218373868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87</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astheneia</a:t>
            </a:r>
            <a:r>
              <a:rPr lang="en-US" dirty="0" smtClean="0"/>
              <a:t> means a </a:t>
            </a:r>
            <a:r>
              <a:rPr lang="en-US" sz="1200" b="0" i="0" dirty="0" smtClean="0"/>
              <a:t>lack of confidence or </a:t>
            </a:r>
          </a:p>
          <a:p>
            <a:r>
              <a:rPr lang="en-US" sz="1200" b="0" i="0" dirty="0" smtClean="0"/>
              <a:t>feeling of inadequacy; that is, weakness.</a:t>
            </a:r>
          </a:p>
          <a:p>
            <a:endParaRPr lang="en-US" sz="1200" b="0" i="0" dirty="0" smtClean="0"/>
          </a:p>
          <a:p>
            <a:r>
              <a:rPr lang="en-US" sz="1200" b="0" i="0" dirty="0" smtClean="0"/>
              <a:t>It’s used with this same connotation in:</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88</a:t>
            </a:fld>
            <a:endParaRPr lang="en-US"/>
          </a:p>
        </p:txBody>
      </p:sp>
    </p:spTree>
    <p:extLst>
      <p:ext uri="{BB962C8B-B14F-4D97-AF65-F5344CB8AC3E}">
        <p14:creationId xmlns:p14="http://schemas.microsoft.com/office/powerpoint/2010/main" val="218373868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89</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context, </a:t>
            </a:r>
            <a:r>
              <a:rPr lang="en-US" dirty="0" err="1" smtClean="0"/>
              <a:t>logizomai</a:t>
            </a:r>
            <a:r>
              <a:rPr lang="en-US" dirty="0" smtClean="0"/>
              <a:t> means </a:t>
            </a:r>
            <a:r>
              <a:rPr lang="en-US" sz="1200" b="0" i="0" dirty="0" smtClean="0"/>
              <a:t>to hold a view about </a:t>
            </a:r>
          </a:p>
          <a:p>
            <a:r>
              <a:rPr lang="en-US" sz="1200" b="0" i="0" dirty="0" smtClean="0"/>
              <a:t>something; that is, to think, to believe, or to be of the </a:t>
            </a:r>
          </a:p>
          <a:p>
            <a:r>
              <a:rPr lang="en-US" sz="1200" b="0" i="0" dirty="0" smtClean="0"/>
              <a:t>opinion.</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a:t>
            </a:fld>
            <a:endParaRPr lang="en-US"/>
          </a:p>
        </p:txBody>
      </p:sp>
    </p:spTree>
    <p:extLst>
      <p:ext uri="{BB962C8B-B14F-4D97-AF65-F5344CB8AC3E}">
        <p14:creationId xmlns:p14="http://schemas.microsoft.com/office/powerpoint/2010/main" val="2361091146"/>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i="0" kern="1200" dirty="0" smtClean="0">
                <a:solidFill>
                  <a:schemeClr val="tx1"/>
                </a:solidFill>
                <a:latin typeface="+mn-lt"/>
                <a:ea typeface="+mn-ea"/>
                <a:cs typeface="+mn-cs"/>
              </a:rPr>
              <a:t>One day Sue’s television quit working properly. </a:t>
            </a:r>
          </a:p>
          <a:p>
            <a:pPr rtl="0"/>
            <a:r>
              <a:rPr lang="en-US" sz="1200" i="0" kern="1200" dirty="0" smtClean="0">
                <a:solidFill>
                  <a:schemeClr val="tx1"/>
                </a:solidFill>
                <a:latin typeface="+mn-lt"/>
                <a:ea typeface="+mn-ea"/>
                <a:cs typeface="+mn-cs"/>
              </a:rPr>
              <a:t>She called the repair shop to report the problem, but got </a:t>
            </a:r>
          </a:p>
          <a:p>
            <a:pPr rtl="0"/>
            <a:r>
              <a:rPr lang="en-US" sz="1200" i="0" kern="1200" dirty="0" smtClean="0">
                <a:solidFill>
                  <a:schemeClr val="tx1"/>
                </a:solidFill>
                <a:latin typeface="+mn-lt"/>
                <a:ea typeface="+mn-ea"/>
                <a:cs typeface="+mn-cs"/>
              </a:rPr>
              <a:t>frustrated trying to explain what was happening. All she </a:t>
            </a:r>
          </a:p>
          <a:p>
            <a:pPr rtl="0"/>
            <a:r>
              <a:rPr lang="en-US" sz="1200" i="0" kern="1200" dirty="0" smtClean="0">
                <a:solidFill>
                  <a:schemeClr val="tx1"/>
                </a:solidFill>
                <a:latin typeface="+mn-lt"/>
                <a:ea typeface="+mn-ea"/>
                <a:cs typeface="+mn-cs"/>
              </a:rPr>
              <a:t>knew was that her television wasn’t working right and </a:t>
            </a:r>
          </a:p>
          <a:p>
            <a:pPr rtl="0"/>
            <a:r>
              <a:rPr lang="en-US" sz="1200" i="0" kern="1200" dirty="0" smtClean="0">
                <a:solidFill>
                  <a:schemeClr val="tx1"/>
                </a:solidFill>
                <a:latin typeface="+mn-lt"/>
                <a:ea typeface="+mn-ea"/>
                <a:cs typeface="+mn-cs"/>
              </a:rPr>
              <a:t>needed to be fixed.</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When the repairman arrived, he took off the back of the </a:t>
            </a:r>
          </a:p>
          <a:p>
            <a:pPr rtl="0"/>
            <a:r>
              <a:rPr lang="en-US" sz="1200" i="0" kern="1200" dirty="0" smtClean="0">
                <a:solidFill>
                  <a:schemeClr val="tx1"/>
                </a:solidFill>
                <a:latin typeface="+mn-lt"/>
                <a:ea typeface="+mn-ea"/>
                <a:cs typeface="+mn-cs"/>
              </a:rPr>
              <a:t>television and examined it for a few minutes. Then he </a:t>
            </a:r>
          </a:p>
          <a:p>
            <a:pPr rtl="0"/>
            <a:r>
              <a:rPr lang="en-US" sz="1200" i="0" kern="1200" dirty="0" smtClean="0">
                <a:solidFill>
                  <a:schemeClr val="tx1"/>
                </a:solidFill>
                <a:latin typeface="+mn-lt"/>
                <a:ea typeface="+mn-ea"/>
                <a:cs typeface="+mn-cs"/>
              </a:rPr>
              <a:t>said, “Ma’am, what you’ve got here is … blah, blah, blah,” </a:t>
            </a:r>
          </a:p>
          <a:p>
            <a:pPr rtl="0"/>
            <a:r>
              <a:rPr lang="en-US" sz="1200" i="0" kern="1200" dirty="0" smtClean="0">
                <a:solidFill>
                  <a:schemeClr val="tx1"/>
                </a:solidFill>
                <a:latin typeface="+mn-lt"/>
                <a:ea typeface="+mn-ea"/>
                <a:cs typeface="+mn-cs"/>
              </a:rPr>
              <a:t>and rattled off a string of strange terms. “I’m going to </a:t>
            </a:r>
          </a:p>
          <a:p>
            <a:pPr rtl="0"/>
            <a:r>
              <a:rPr lang="en-US" sz="1200" i="0" kern="1200" dirty="0" smtClean="0">
                <a:solidFill>
                  <a:schemeClr val="tx1"/>
                </a:solidFill>
                <a:latin typeface="+mn-lt"/>
                <a:ea typeface="+mn-ea"/>
                <a:cs typeface="+mn-cs"/>
              </a:rPr>
              <a:t>call the store to see if we have these parts in stock.”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After the repairman talked with the parts manager, Sue </a:t>
            </a:r>
          </a:p>
          <a:p>
            <a:pPr rtl="0"/>
            <a:r>
              <a:rPr lang="en-US" sz="1200" i="0" kern="1200" dirty="0" smtClean="0">
                <a:solidFill>
                  <a:schemeClr val="tx1"/>
                </a:solidFill>
                <a:latin typeface="+mn-lt"/>
                <a:ea typeface="+mn-ea"/>
                <a:cs typeface="+mn-cs"/>
              </a:rPr>
              <a:t>overheard him say, “Great! I’ll pick up the parts and fix </a:t>
            </a:r>
          </a:p>
          <a:p>
            <a:pPr rtl="0"/>
            <a:r>
              <a:rPr lang="en-US" sz="1200" i="0" kern="1200" dirty="0" smtClean="0">
                <a:solidFill>
                  <a:schemeClr val="tx1"/>
                </a:solidFill>
                <a:latin typeface="+mn-lt"/>
                <a:ea typeface="+mn-ea"/>
                <a:cs typeface="+mn-cs"/>
              </a:rPr>
              <a:t>the television this afternoon.”</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Later that day, Sue’s television was as good as new, even </a:t>
            </a:r>
          </a:p>
          <a:p>
            <a:pPr rtl="0"/>
            <a:r>
              <a:rPr lang="en-US" sz="1200" i="0" kern="1200" dirty="0" smtClean="0">
                <a:solidFill>
                  <a:schemeClr val="tx1"/>
                </a:solidFill>
                <a:latin typeface="+mn-lt"/>
                <a:ea typeface="+mn-ea"/>
                <a:cs typeface="+mn-cs"/>
              </a:rPr>
              <a:t>though she had no idea what the repairman had done. </a:t>
            </a:r>
          </a:p>
          <a:p>
            <a:pPr rtl="0"/>
            <a:r>
              <a:rPr lang="en-US" sz="1200" i="0" kern="1200" dirty="0" smtClean="0">
                <a:solidFill>
                  <a:schemeClr val="tx1"/>
                </a:solidFill>
                <a:latin typeface="+mn-lt"/>
                <a:ea typeface="+mn-ea"/>
                <a:cs typeface="+mn-cs"/>
              </a:rPr>
              <a:t>She knew enough, however, to ask for help.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The repairman and the parts manager understood the </a:t>
            </a:r>
          </a:p>
          <a:p>
            <a:pPr rtl="0"/>
            <a:r>
              <a:rPr lang="en-US" sz="1200" i="0" kern="1200" dirty="0" smtClean="0">
                <a:solidFill>
                  <a:schemeClr val="tx1"/>
                </a:solidFill>
                <a:latin typeface="+mn-lt"/>
                <a:ea typeface="+mn-ea"/>
                <a:cs typeface="+mn-cs"/>
              </a:rPr>
              <a:t>problem and Sue’s need was taken care of because </a:t>
            </a:r>
          </a:p>
          <a:p>
            <a:pPr rtl="0"/>
            <a:r>
              <a:rPr lang="en-US" sz="1200" i="0" kern="1200" dirty="0" smtClean="0">
                <a:solidFill>
                  <a:schemeClr val="tx1"/>
                </a:solidFill>
                <a:latin typeface="+mn-lt"/>
                <a:ea typeface="+mn-ea"/>
                <a:cs typeface="+mn-cs"/>
              </a:rPr>
              <a:t>these two men knew the problem and what it would </a:t>
            </a:r>
          </a:p>
          <a:p>
            <a:pPr rtl="0"/>
            <a:r>
              <a:rPr lang="en-US" sz="1200" i="0" kern="1200" dirty="0" smtClean="0">
                <a:solidFill>
                  <a:schemeClr val="tx1"/>
                </a:solidFill>
                <a:latin typeface="+mn-lt"/>
                <a:ea typeface="+mn-ea"/>
                <a:cs typeface="+mn-cs"/>
              </a:rPr>
              <a:t>take to fix it. </a:t>
            </a:r>
          </a:p>
          <a:p>
            <a:pPr rtl="0"/>
            <a:endParaRPr lang="en-US" sz="1200" i="0" kern="1200" dirty="0" smtClean="0">
              <a:solidFill>
                <a:schemeClr val="tx1"/>
              </a:solidFill>
              <a:latin typeface="+mn-lt"/>
              <a:ea typeface="+mn-ea"/>
              <a:cs typeface="+mn-cs"/>
            </a:endParaRPr>
          </a:p>
          <a:p>
            <a:pPr rtl="0"/>
            <a:r>
              <a:rPr lang="en-US" sz="1200" i="0" kern="1200" dirty="0" smtClean="0">
                <a:solidFill>
                  <a:schemeClr val="tx1"/>
                </a:solidFill>
                <a:latin typeface="+mn-lt"/>
                <a:ea typeface="+mn-ea"/>
                <a:cs typeface="+mn-cs"/>
              </a:rPr>
              <a:t>This is exactly what the Holy Spirit does for believers. </a:t>
            </a:r>
          </a:p>
          <a:p>
            <a:pPr rtl="0"/>
            <a:r>
              <a:rPr lang="en-US" sz="1200" i="0" kern="1200" dirty="0" smtClean="0">
                <a:solidFill>
                  <a:schemeClr val="tx1"/>
                </a:solidFill>
                <a:latin typeface="+mn-lt"/>
                <a:ea typeface="+mn-ea"/>
                <a:cs typeface="+mn-cs"/>
              </a:rPr>
              <a:t>Sometimes, all we can do is call for help. We don’t even </a:t>
            </a:r>
          </a:p>
          <a:p>
            <a:pPr rtl="0"/>
            <a:r>
              <a:rPr lang="en-US" sz="1200" i="0" kern="1200" dirty="0" smtClean="0">
                <a:solidFill>
                  <a:schemeClr val="tx1"/>
                </a:solidFill>
                <a:latin typeface="+mn-lt"/>
                <a:ea typeface="+mn-ea"/>
                <a:cs typeface="+mn-cs"/>
              </a:rPr>
              <a:t>know what to ask for. When we don’t know how to pray, </a:t>
            </a:r>
          </a:p>
          <a:p>
            <a:pPr rtl="0"/>
            <a:r>
              <a:rPr lang="en-US" sz="1200" i="0" kern="1200" dirty="0" smtClean="0">
                <a:solidFill>
                  <a:schemeClr val="tx1"/>
                </a:solidFill>
                <a:latin typeface="+mn-lt"/>
                <a:ea typeface="+mn-ea"/>
                <a:cs typeface="+mn-cs"/>
              </a:rPr>
              <a:t>the Holy Spirit not only understands our problems, but </a:t>
            </a:r>
          </a:p>
          <a:p>
            <a:pPr rtl="0"/>
            <a:r>
              <a:rPr lang="en-US" sz="1200" i="0" kern="1200" dirty="0" smtClean="0">
                <a:solidFill>
                  <a:schemeClr val="tx1"/>
                </a:solidFill>
                <a:latin typeface="+mn-lt"/>
                <a:ea typeface="+mn-ea"/>
                <a:cs typeface="+mn-cs"/>
              </a:rPr>
              <a:t>He also carries our problems to the Heavenly Father,</a:t>
            </a:r>
          </a:p>
          <a:p>
            <a:pPr rtl="0"/>
            <a:r>
              <a:rPr lang="en-US" sz="1200" i="0" kern="1200" dirty="0" smtClean="0">
                <a:solidFill>
                  <a:schemeClr val="tx1"/>
                </a:solidFill>
                <a:latin typeface="+mn-lt"/>
                <a:ea typeface="+mn-ea"/>
                <a:cs typeface="+mn-cs"/>
              </a:rPr>
              <a:t> speaking in a language that only they understand.</a:t>
            </a:r>
          </a:p>
          <a:p>
            <a:endParaRPr lang="en-US" b="0" i="0" u="none" strike="noStrike" baseline="0" dirty="0" smtClean="0"/>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45).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90</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91</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8:26</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92</a:t>
            </a:fld>
            <a:endParaRPr lang="en-US"/>
          </a:p>
        </p:txBody>
      </p:sp>
    </p:spTree>
    <p:extLst>
      <p:ext uri="{BB962C8B-B14F-4D97-AF65-F5344CB8AC3E}">
        <p14:creationId xmlns:p14="http://schemas.microsoft.com/office/powerpoint/2010/main" val="220877391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Spirit intercedes...</a:t>
            </a:r>
            <a:r>
              <a:rPr lang="en-US" baseline="0" dirty="0" smtClean="0"/>
              <a:t> in accordance with God’s will.</a:t>
            </a:r>
          </a:p>
          <a:p>
            <a:endParaRPr lang="en-US" baseline="0" dirty="0" smtClean="0"/>
          </a:p>
          <a:p>
            <a:r>
              <a:rPr lang="en-US" baseline="0" dirty="0" err="1" smtClean="0"/>
              <a:t>Boice</a:t>
            </a:r>
            <a:r>
              <a:rPr lang="en-US" baseline="0" dirty="0" smtClean="0"/>
              <a:t> continues:</a:t>
            </a:r>
          </a:p>
          <a:p>
            <a:endParaRPr lang="en-US" baseline="0" dirty="0" smtClean="0"/>
          </a:p>
          <a:p>
            <a:r>
              <a:rPr lang="en-US" sz="1200" i="0" dirty="0" smtClean="0"/>
              <a:t>“The traditional view distinguishes between three </a:t>
            </a:r>
          </a:p>
          <a:p>
            <a:r>
              <a:rPr lang="en-US" sz="1200" i="0" dirty="0" smtClean="0"/>
              <a:t>meanings of the phrase ‘will of God.’ </a:t>
            </a:r>
          </a:p>
          <a:p>
            <a:endParaRPr lang="en-US" sz="1200" i="0" dirty="0" smtClean="0"/>
          </a:p>
          <a:p>
            <a:r>
              <a:rPr lang="en-US" sz="1200" i="0" dirty="0" smtClean="0"/>
              <a:t>“The first is God’s sovereign will, which the Westminster </a:t>
            </a:r>
          </a:p>
          <a:p>
            <a:r>
              <a:rPr lang="en-US" sz="1200" i="0" dirty="0" smtClean="0"/>
              <a:t>Shorter Catechism refers to as his eternal decrees </a:t>
            </a:r>
          </a:p>
          <a:p>
            <a:r>
              <a:rPr lang="en-US" sz="1200" i="0" dirty="0" smtClean="0"/>
              <a:t>‘according to the counsel of his will, whereby, for his own </a:t>
            </a:r>
          </a:p>
          <a:p>
            <a:r>
              <a:rPr lang="en-US" sz="1200" i="0" dirty="0" smtClean="0"/>
              <a:t>glory, he hath foreordained whatsoever comes to pass’... </a:t>
            </a:r>
          </a:p>
          <a:p>
            <a:endParaRPr lang="en-US" sz="1200" i="0" dirty="0" smtClean="0"/>
          </a:p>
          <a:p>
            <a:r>
              <a:rPr lang="en-US" sz="1200" i="0" dirty="0" smtClean="0"/>
              <a:t>“This sovereign will of God is hidden; it is not revealed to </a:t>
            </a:r>
          </a:p>
          <a:p>
            <a:r>
              <a:rPr lang="en-US" sz="1200" i="0" dirty="0" smtClean="0"/>
              <a:t>us, except as it unfolds in history. </a:t>
            </a:r>
          </a:p>
          <a:p>
            <a:endParaRPr lang="en-US" sz="1200" i="0" dirty="0" smtClean="0"/>
          </a:p>
          <a:p>
            <a:r>
              <a:rPr lang="en-US" sz="1200" i="0" dirty="0" smtClean="0"/>
              <a:t>“The second meaning of the term is God’s moral will, </a:t>
            </a:r>
          </a:p>
          <a:p>
            <a:r>
              <a:rPr lang="en-US" sz="1200" i="0" dirty="0" smtClean="0"/>
              <a:t>which is known to us because it is revealed </a:t>
            </a:r>
          </a:p>
          <a:p>
            <a:r>
              <a:rPr lang="en-US" sz="1200" i="0" dirty="0" smtClean="0"/>
              <a:t>comprehensively in Scripture. It is what God wants or </a:t>
            </a:r>
          </a:p>
          <a:p>
            <a:r>
              <a:rPr lang="en-US" sz="1200" i="0" dirty="0" smtClean="0"/>
              <a:t>desires, as opposed to what he decrees. </a:t>
            </a:r>
          </a:p>
          <a:p>
            <a:endParaRPr lang="en-US" sz="1200" i="0" dirty="0" smtClean="0"/>
          </a:p>
          <a:p>
            <a:r>
              <a:rPr lang="en-US" sz="1200" i="0" dirty="0" smtClean="0"/>
              <a:t>“The third meaning is God’s individual will, a term that </a:t>
            </a:r>
          </a:p>
          <a:p>
            <a:r>
              <a:rPr lang="en-US" sz="1200" i="0" dirty="0" smtClean="0"/>
              <a:t>refers to God’s plan for an individual life and is what </a:t>
            </a:r>
          </a:p>
          <a:p>
            <a:r>
              <a:rPr lang="en-US" sz="1200" i="0" dirty="0" smtClean="0"/>
              <a:t>people are thinking of most often when they speak of </a:t>
            </a:r>
          </a:p>
          <a:p>
            <a:r>
              <a:rPr lang="en-US" sz="1200" i="0" dirty="0" smtClean="0"/>
              <a:t>searching for or finding God’s will....</a:t>
            </a:r>
          </a:p>
          <a:p>
            <a:endParaRPr lang="en-US" sz="1200" i="1" dirty="0" smtClean="0"/>
          </a:p>
          <a:p>
            <a:pPr rtl="0"/>
            <a:r>
              <a:rPr lang="en-US" sz="1200" dirty="0" smtClean="0"/>
              <a:t>“I want to argue that Romans 8:27 makes an important </a:t>
            </a:r>
          </a:p>
          <a:p>
            <a:pPr rtl="0"/>
            <a:r>
              <a:rPr lang="en-US" sz="1200" dirty="0" smtClean="0"/>
              <a:t>contribution to this subject.</a:t>
            </a:r>
          </a:p>
          <a:p>
            <a:pPr rtl="0"/>
            <a:endParaRPr lang="en-US" sz="1200" dirty="0" smtClean="0"/>
          </a:p>
          <a:p>
            <a:pPr rtl="0"/>
            <a:r>
              <a:rPr lang="en-US" sz="1200" b="0" dirty="0" smtClean="0"/>
              <a:t>“The first and very obvious thing this verse does is to </a:t>
            </a:r>
          </a:p>
          <a:p>
            <a:pPr rtl="0"/>
            <a:r>
              <a:rPr lang="en-US" sz="1200" b="0" dirty="0" smtClean="0"/>
              <a:t>reinforce the idea of God’s sovereign or hidden will—</a:t>
            </a:r>
          </a:p>
          <a:p>
            <a:pPr rtl="0"/>
            <a:r>
              <a:rPr lang="en-US" sz="1200" b="0" dirty="0" smtClean="0"/>
              <a:t>hidden, that is, from us. Sometimes scholars call this </a:t>
            </a:r>
          </a:p>
          <a:p>
            <a:pPr rtl="0"/>
            <a:r>
              <a:rPr lang="en-US" sz="1200" b="0" dirty="0" smtClean="0"/>
              <a:t>God’s ‘secret’ will, because it has not been revealed. It is, </a:t>
            </a:r>
          </a:p>
          <a:p>
            <a:pPr rtl="0"/>
            <a:r>
              <a:rPr lang="en-US" sz="1200" b="0" dirty="0" smtClean="0"/>
              <a:t>as the Westminster Shorter Catechism says, </a:t>
            </a:r>
          </a:p>
          <a:p>
            <a:pPr rtl="0"/>
            <a:r>
              <a:rPr lang="en-US" sz="1200" b="0" dirty="0" smtClean="0"/>
              <a:t>‘whatsoever comes to pass.’</a:t>
            </a:r>
          </a:p>
          <a:p>
            <a:pPr rtl="0"/>
            <a:endParaRPr lang="en-US" sz="1200" b="0" dirty="0" smtClean="0"/>
          </a:p>
          <a:p>
            <a:pPr rtl="0"/>
            <a:r>
              <a:rPr lang="en-US" sz="1200" dirty="0" smtClean="0"/>
              <a:t>“The existence of this sovereign or hidden will is evident </a:t>
            </a:r>
          </a:p>
          <a:p>
            <a:pPr rtl="0"/>
            <a:r>
              <a:rPr lang="en-US" sz="1200" dirty="0" smtClean="0"/>
              <a:t>from Romans 8:27 and its context in two ways. </a:t>
            </a:r>
          </a:p>
          <a:p>
            <a:pPr rtl="0"/>
            <a:endParaRPr lang="en-US" sz="1200" dirty="0" smtClean="0"/>
          </a:p>
          <a:p>
            <a:pPr rtl="0"/>
            <a:r>
              <a:rPr lang="en-US" sz="1200" dirty="0" smtClean="0"/>
              <a:t>“First, the verse is talking about the role of the Holy Spirit </a:t>
            </a:r>
          </a:p>
          <a:p>
            <a:pPr rtl="0"/>
            <a:r>
              <a:rPr lang="en-US" sz="1200" dirty="0" smtClean="0"/>
              <a:t>in praying with us in situations in which we do not know </a:t>
            </a:r>
          </a:p>
          <a:p>
            <a:pPr rtl="0"/>
            <a:r>
              <a:rPr lang="en-US" sz="1200" dirty="0" smtClean="0"/>
              <a:t>what to pray for. It tells us that the Holy Spirit does know </a:t>
            </a:r>
          </a:p>
          <a:p>
            <a:pPr rtl="0"/>
            <a:r>
              <a:rPr lang="en-US" sz="1200" dirty="0" smtClean="0"/>
              <a:t>what to pray for and that the Spirit’s prayers, quite </a:t>
            </a:r>
          </a:p>
          <a:p>
            <a:pPr rtl="0"/>
            <a:r>
              <a:rPr lang="en-US" sz="1200" dirty="0" smtClean="0"/>
              <a:t>obviously and naturally, are according to God’s will. </a:t>
            </a:r>
          </a:p>
          <a:p>
            <a:pPr rtl="0"/>
            <a:endParaRPr lang="en-US" sz="1200" dirty="0" smtClean="0"/>
          </a:p>
          <a:p>
            <a:pPr rtl="0"/>
            <a:r>
              <a:rPr lang="en-US" sz="1200" dirty="0" smtClean="0"/>
              <a:t>“This teaches that there is a divine will and that it is </a:t>
            </a:r>
          </a:p>
          <a:p>
            <a:pPr rtl="0"/>
            <a:r>
              <a:rPr lang="en-US" sz="1200" dirty="0" smtClean="0"/>
              <a:t>hidden in these instances. </a:t>
            </a:r>
          </a:p>
          <a:p>
            <a:pPr rtl="0"/>
            <a:endParaRPr lang="en-US" sz="1200" dirty="0" smtClean="0"/>
          </a:p>
          <a:p>
            <a:pPr rtl="0"/>
            <a:r>
              <a:rPr lang="en-US" sz="1200" dirty="0" smtClean="0"/>
              <a:t>“The second way the existence of God’s sovereign or </a:t>
            </a:r>
          </a:p>
          <a:p>
            <a:pPr rtl="0"/>
            <a:r>
              <a:rPr lang="en-US" sz="1200" dirty="0" smtClean="0"/>
              <a:t>hidden will is evident is in the fact that the phrase we are </a:t>
            </a:r>
          </a:p>
          <a:p>
            <a:pPr rtl="0"/>
            <a:r>
              <a:rPr lang="en-US" sz="1200" dirty="0" smtClean="0"/>
              <a:t>studying has a parallel in verse 28, which says, ‘And we </a:t>
            </a:r>
          </a:p>
          <a:p>
            <a:pPr rtl="0"/>
            <a:r>
              <a:rPr lang="en-US" sz="1200" dirty="0" smtClean="0"/>
              <a:t>know that in all things God works for the good of those </a:t>
            </a:r>
          </a:p>
          <a:p>
            <a:pPr rtl="0"/>
            <a:r>
              <a:rPr lang="en-US" sz="1200" dirty="0" smtClean="0"/>
              <a:t>who love him, who have been called according to his </a:t>
            </a:r>
          </a:p>
          <a:p>
            <a:pPr rtl="0"/>
            <a:r>
              <a:rPr lang="en-US" sz="1200" dirty="0" smtClean="0"/>
              <a:t>purpose.’ </a:t>
            </a:r>
          </a:p>
          <a:p>
            <a:pPr rtl="0"/>
            <a:endParaRPr lang="en-US" sz="1200" dirty="0" smtClean="0"/>
          </a:p>
          <a:p>
            <a:pPr rtl="0"/>
            <a:r>
              <a:rPr lang="en-US" sz="1200" dirty="0" smtClean="0"/>
              <a:t>“The last words, ‘according to his purpose,’ are the same </a:t>
            </a:r>
          </a:p>
          <a:p>
            <a:pPr rtl="0"/>
            <a:r>
              <a:rPr lang="en-US" sz="1200" dirty="0" smtClean="0"/>
              <a:t>thing as ‘in accordance with God’s will’ in... verse [27]. </a:t>
            </a:r>
          </a:p>
          <a:p>
            <a:pPr rtl="0"/>
            <a:endParaRPr lang="en-US" sz="1200" dirty="0" smtClean="0"/>
          </a:p>
          <a:p>
            <a:pPr rtl="0"/>
            <a:r>
              <a:rPr lang="en-US" sz="1200" dirty="0" smtClean="0"/>
              <a:t>“So what the Holy Spirit is praying for, among others, are </a:t>
            </a:r>
          </a:p>
          <a:p>
            <a:pPr rtl="0"/>
            <a:r>
              <a:rPr lang="en-US" sz="1200" dirty="0" smtClean="0"/>
              <a:t>the ‘things’ in which God is working for the good of those </a:t>
            </a:r>
          </a:p>
          <a:p>
            <a:pPr rtl="0"/>
            <a:r>
              <a:rPr lang="en-US" sz="1200" dirty="0" smtClean="0"/>
              <a:t>who love him. These ‘things’ are the events of life, which </a:t>
            </a:r>
          </a:p>
          <a:p>
            <a:pPr rtl="0"/>
            <a:r>
              <a:rPr lang="en-US" sz="1200" dirty="0" smtClean="0"/>
              <a:t>God controls for our good but which are unknown to us, </a:t>
            </a:r>
          </a:p>
          <a:p>
            <a:pPr rtl="0"/>
            <a:r>
              <a:rPr lang="en-US" sz="1200" dirty="0" smtClean="0"/>
              <a:t>at least until they happen.</a:t>
            </a:r>
          </a:p>
          <a:p>
            <a:pPr rtl="0"/>
            <a:endParaRPr lang="en-US" sz="1200" dirty="0" smtClean="0"/>
          </a:p>
          <a:p>
            <a:pPr rtl="0"/>
            <a:r>
              <a:rPr lang="en-US" sz="1200" kern="1200" dirty="0" smtClean="0">
                <a:solidFill>
                  <a:schemeClr val="tx1"/>
                </a:solidFill>
                <a:latin typeface="+mn-lt"/>
                <a:ea typeface="+mn-ea"/>
                <a:cs typeface="+mn-cs"/>
              </a:rPr>
              <a:t>“The context of these verses also deals with the moral </a:t>
            </a:r>
          </a:p>
          <a:p>
            <a:pPr rtl="0"/>
            <a:r>
              <a:rPr lang="en-US" sz="1200" kern="1200" dirty="0" smtClean="0">
                <a:solidFill>
                  <a:schemeClr val="tx1"/>
                </a:solidFill>
                <a:latin typeface="+mn-lt"/>
                <a:ea typeface="+mn-ea"/>
                <a:cs typeface="+mn-cs"/>
              </a:rPr>
              <a:t>will of God or, as we could say, the will of God for his </a:t>
            </a:r>
          </a:p>
          <a:p>
            <a:pPr rtl="0"/>
            <a:r>
              <a:rPr lang="en-US" sz="1200" kern="1200" dirty="0" smtClean="0">
                <a:solidFill>
                  <a:schemeClr val="tx1"/>
                </a:solidFill>
                <a:latin typeface="+mn-lt"/>
                <a:ea typeface="+mn-ea"/>
                <a:cs typeface="+mn-cs"/>
              </a:rPr>
              <a:t>people as disclosed in Scripture.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“This is what verse 29 speaks of. For no sooner does Paul </a:t>
            </a:r>
          </a:p>
          <a:p>
            <a:pPr rtl="0"/>
            <a:r>
              <a:rPr lang="en-US" sz="1200" kern="1200" dirty="0" smtClean="0">
                <a:solidFill>
                  <a:schemeClr val="tx1"/>
                </a:solidFill>
                <a:latin typeface="+mn-lt"/>
                <a:ea typeface="+mn-ea"/>
                <a:cs typeface="+mn-cs"/>
              </a:rPr>
              <a:t>speak of God’s ‘purpose’ [in verse 28], than he goes on to </a:t>
            </a:r>
          </a:p>
          <a:p>
            <a:pPr rtl="0"/>
            <a:r>
              <a:rPr lang="en-US" sz="1200" kern="1200" dirty="0" smtClean="0">
                <a:solidFill>
                  <a:schemeClr val="tx1"/>
                </a:solidFill>
                <a:latin typeface="+mn-lt"/>
                <a:ea typeface="+mn-ea"/>
                <a:cs typeface="+mn-cs"/>
              </a:rPr>
              <a:t>declare in general terms what that purpose is: ‘For those </a:t>
            </a:r>
          </a:p>
          <a:p>
            <a:pPr rtl="0"/>
            <a:r>
              <a:rPr lang="en-US" sz="1200" kern="1200" dirty="0" smtClean="0">
                <a:solidFill>
                  <a:schemeClr val="tx1"/>
                </a:solidFill>
                <a:latin typeface="+mn-lt"/>
                <a:ea typeface="+mn-ea"/>
                <a:cs typeface="+mn-cs"/>
              </a:rPr>
              <a:t>God foreknew he also predestined to be conformed to the </a:t>
            </a:r>
          </a:p>
          <a:p>
            <a:pPr rtl="0"/>
            <a:r>
              <a:rPr lang="en-US" sz="1200" kern="1200" dirty="0" smtClean="0">
                <a:solidFill>
                  <a:schemeClr val="tx1"/>
                </a:solidFill>
                <a:latin typeface="+mn-lt"/>
                <a:ea typeface="+mn-ea"/>
                <a:cs typeface="+mn-cs"/>
              </a:rPr>
              <a:t>likeness of his Son, that he might be the firstborn among </a:t>
            </a:r>
          </a:p>
          <a:p>
            <a:pPr rtl="0"/>
            <a:r>
              <a:rPr lang="en-US" sz="1200" kern="1200" dirty="0" smtClean="0">
                <a:solidFill>
                  <a:schemeClr val="tx1"/>
                </a:solidFill>
                <a:latin typeface="+mn-lt"/>
                <a:ea typeface="+mn-ea"/>
                <a:cs typeface="+mn-cs"/>
              </a:rPr>
              <a:t>many brothers.’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“At this point the sovereign will of God and the moral will </a:t>
            </a:r>
          </a:p>
          <a:p>
            <a:pPr rtl="0"/>
            <a:r>
              <a:rPr lang="en-US" sz="1200" kern="1200" dirty="0" smtClean="0">
                <a:solidFill>
                  <a:schemeClr val="tx1"/>
                </a:solidFill>
                <a:latin typeface="+mn-lt"/>
                <a:ea typeface="+mn-ea"/>
                <a:cs typeface="+mn-cs"/>
              </a:rPr>
              <a:t>of God clearly come together or overlap, for the text is </a:t>
            </a:r>
          </a:p>
          <a:p>
            <a:pPr rtl="0"/>
            <a:r>
              <a:rPr lang="en-US" sz="1200" kern="1200" dirty="0" smtClean="0">
                <a:solidFill>
                  <a:schemeClr val="tx1"/>
                </a:solidFill>
                <a:latin typeface="+mn-lt"/>
                <a:ea typeface="+mn-ea"/>
                <a:cs typeface="+mn-cs"/>
              </a:rPr>
              <a:t>making clear to us that God orders all events according </a:t>
            </a:r>
          </a:p>
          <a:p>
            <a:pPr rtl="0"/>
            <a:r>
              <a:rPr lang="en-US" sz="1200" kern="1200" dirty="0" smtClean="0">
                <a:solidFill>
                  <a:schemeClr val="tx1"/>
                </a:solidFill>
                <a:latin typeface="+mn-lt"/>
                <a:ea typeface="+mn-ea"/>
                <a:cs typeface="+mn-cs"/>
              </a:rPr>
              <a:t>to his sovereign plan in order that his people might </a:t>
            </a:r>
          </a:p>
          <a:p>
            <a:pPr rtl="0"/>
            <a:r>
              <a:rPr lang="en-US" sz="1200" kern="1200" dirty="0" smtClean="0">
                <a:solidFill>
                  <a:schemeClr val="tx1"/>
                </a:solidFill>
                <a:latin typeface="+mn-lt"/>
                <a:ea typeface="+mn-ea"/>
                <a:cs typeface="+mn-cs"/>
              </a:rPr>
              <a:t>become like Jesus Christ.</a:t>
            </a:r>
          </a:p>
          <a:p>
            <a:pPr rtl="0"/>
            <a:endParaRPr lang="en-US" sz="1200" kern="1200" dirty="0" smtClean="0">
              <a:solidFill>
                <a:schemeClr val="tx1"/>
              </a:solidFill>
              <a:latin typeface="+mn-lt"/>
              <a:ea typeface="+mn-ea"/>
              <a:cs typeface="+mn-cs"/>
            </a:endParaRPr>
          </a:p>
          <a:p>
            <a:pPr rtl="0"/>
            <a:r>
              <a:rPr lang="en-US" sz="1200" dirty="0" smtClean="0"/>
              <a:t>“But let’s go back to verses 26 and 27 at this point and </a:t>
            </a:r>
          </a:p>
          <a:p>
            <a:pPr rtl="0"/>
            <a:r>
              <a:rPr lang="en-US" sz="1200" dirty="0" smtClean="0"/>
              <a:t>ask: Is this what the things ‘we do not know what to pray </a:t>
            </a:r>
          </a:p>
          <a:p>
            <a:pPr rtl="0"/>
            <a:r>
              <a:rPr lang="en-US" sz="1200" dirty="0" smtClean="0"/>
              <a:t>for’ are? </a:t>
            </a:r>
          </a:p>
          <a:p>
            <a:pPr rtl="0"/>
            <a:endParaRPr lang="en-US" sz="1200" dirty="0" smtClean="0"/>
          </a:p>
          <a:p>
            <a:pPr rtl="0"/>
            <a:r>
              <a:rPr lang="en-US" sz="1200" dirty="0" smtClean="0"/>
              <a:t>“Not exactly! Because if these things are merely our </a:t>
            </a:r>
          </a:p>
          <a:p>
            <a:pPr rtl="0"/>
            <a:r>
              <a:rPr lang="en-US" sz="1200" dirty="0" smtClean="0"/>
              <a:t>conformity to the character of Jesus Christ, then we </a:t>
            </a:r>
          </a:p>
          <a:p>
            <a:pPr rtl="0"/>
            <a:r>
              <a:rPr lang="en-US" sz="1200" dirty="0" smtClean="0"/>
              <a:t>already know this and should not be confused about it. </a:t>
            </a:r>
          </a:p>
          <a:p>
            <a:pPr rtl="0"/>
            <a:r>
              <a:rPr lang="en-US" sz="1200" dirty="0" smtClean="0"/>
              <a:t>We do not need the Holy Spirit’s help in praying for the </a:t>
            </a:r>
          </a:p>
          <a:p>
            <a:pPr rtl="0"/>
            <a:r>
              <a:rPr lang="en-US" sz="1200" dirty="0" smtClean="0"/>
              <a:t>revealed will of God because it has already been revealed </a:t>
            </a:r>
          </a:p>
          <a:p>
            <a:pPr rtl="0"/>
            <a:r>
              <a:rPr lang="en-US" sz="1200" dirty="0" smtClean="0"/>
              <a:t>to us.</a:t>
            </a:r>
          </a:p>
          <a:p>
            <a:pPr rtl="0"/>
            <a:endParaRPr lang="en-US" sz="1200" dirty="0" smtClean="0"/>
          </a:p>
          <a:p>
            <a:pPr rtl="0"/>
            <a:r>
              <a:rPr lang="en-US" sz="1200" dirty="0" smtClean="0"/>
              <a:t>“If we do need the Spirit’s help, it is clearly in the area of </a:t>
            </a:r>
          </a:p>
          <a:p>
            <a:pPr rtl="0"/>
            <a:r>
              <a:rPr lang="en-US" sz="1200" dirty="0" smtClean="0"/>
              <a:t>things not revealed and for which we therefore do not </a:t>
            </a:r>
          </a:p>
          <a:p>
            <a:pPr rtl="0"/>
            <a:r>
              <a:rPr lang="en-US" sz="1200" dirty="0" smtClean="0"/>
              <a:t>know what or how to pray, and since the Holy Spirit prays </a:t>
            </a:r>
          </a:p>
          <a:p>
            <a:pPr rtl="0"/>
            <a:r>
              <a:rPr lang="en-US" sz="1200" dirty="0" smtClean="0"/>
              <a:t>for us in these areas ‘in accordance with God’s will,’ there </a:t>
            </a:r>
          </a:p>
          <a:p>
            <a:pPr rtl="0"/>
            <a:r>
              <a:rPr lang="en-US" sz="1200" dirty="0" smtClean="0"/>
              <a:t>must be a will of God for us in these areas.</a:t>
            </a:r>
          </a:p>
          <a:p>
            <a:pPr rtl="0"/>
            <a:endParaRPr lang="en-US" sz="1200" dirty="0" smtClean="0"/>
          </a:p>
          <a:p>
            <a:pPr rtl="0"/>
            <a:r>
              <a:rPr lang="en-US" sz="1200" dirty="0" smtClean="0"/>
              <a:t>“We may not know what it is.</a:t>
            </a:r>
          </a:p>
          <a:p>
            <a:pPr rtl="0"/>
            <a:endParaRPr lang="en-US" sz="1200" dirty="0" smtClean="0"/>
          </a:p>
          <a:p>
            <a:pPr rtl="0"/>
            <a:r>
              <a:rPr lang="en-US" sz="1200" dirty="0" smtClean="0"/>
              <a:t>“We do not need to be under pressure to ‘discover’ it, </a:t>
            </a:r>
          </a:p>
          <a:p>
            <a:pPr rtl="0"/>
            <a:r>
              <a:rPr lang="en-US" sz="1200" dirty="0" smtClean="0"/>
              <a:t>fearing that if we miss it, somehow we will be doomed to </a:t>
            </a:r>
          </a:p>
          <a:p>
            <a:pPr rtl="0"/>
            <a:r>
              <a:rPr lang="en-US" sz="1200" dirty="0" smtClean="0"/>
              <a:t>a life outside the center of God’s will or to his ‘second </a:t>
            </a:r>
          </a:p>
          <a:p>
            <a:pPr rtl="0"/>
            <a:r>
              <a:rPr lang="en-US" sz="1200" dirty="0" smtClean="0"/>
              <a:t>best.’</a:t>
            </a:r>
          </a:p>
          <a:p>
            <a:pPr rtl="0"/>
            <a:endParaRPr lang="en-US" sz="1200" dirty="0" smtClean="0"/>
          </a:p>
          <a:p>
            <a:pPr rtl="0"/>
            <a:r>
              <a:rPr lang="en-US" sz="1200" dirty="0" smtClean="0"/>
              <a:t>“We are free to make decisions with what light and </a:t>
            </a:r>
          </a:p>
          <a:p>
            <a:pPr rtl="0"/>
            <a:r>
              <a:rPr lang="en-US" sz="1200" dirty="0" smtClean="0"/>
              <a:t>wisdom we possess.</a:t>
            </a:r>
          </a:p>
          <a:p>
            <a:pPr rtl="0"/>
            <a:endParaRPr lang="en-US" sz="1200" dirty="0" smtClean="0"/>
          </a:p>
          <a:p>
            <a:pPr rtl="0"/>
            <a:r>
              <a:rPr lang="en-US" sz="1200" dirty="0" smtClean="0"/>
              <a:t>“Nevertheless, we can know that God does have a </a:t>
            </a:r>
          </a:p>
          <a:p>
            <a:pPr rtl="0"/>
            <a:r>
              <a:rPr lang="en-US" sz="1200" dirty="0" smtClean="0"/>
              <a:t>perfect will for us, that the Holy Spirit is praying for us </a:t>
            </a:r>
          </a:p>
          <a:p>
            <a:pPr rtl="0"/>
            <a:r>
              <a:rPr lang="en-US" sz="1200" dirty="0" smtClean="0"/>
              <a:t>in accordance with that will, and that this will of God for </a:t>
            </a:r>
          </a:p>
          <a:p>
            <a:pPr rtl="0"/>
            <a:r>
              <a:rPr lang="en-US" sz="1200" dirty="0" smtClean="0"/>
              <a:t>us will be done—because God has decreed it and </a:t>
            </a:r>
          </a:p>
          <a:p>
            <a:pPr rtl="0"/>
            <a:r>
              <a:rPr lang="en-US" sz="1200" dirty="0" smtClean="0"/>
              <a:t>because the Holy Spirit is praying for us in this area.</a:t>
            </a:r>
          </a:p>
          <a:p>
            <a:pPr rtl="0"/>
            <a:endParaRPr lang="en-US" sz="1200" dirty="0" smtClean="0"/>
          </a:p>
          <a:p>
            <a:pPr rtl="0"/>
            <a:r>
              <a:rPr lang="en-US" sz="1200" dirty="0" smtClean="0"/>
              <a:t>“This should be an encouragement to everyone.</a:t>
            </a:r>
          </a:p>
          <a:p>
            <a:pPr rtl="0"/>
            <a:endParaRPr lang="en-US" sz="1200" dirty="0" smtClean="0"/>
          </a:p>
          <a:p>
            <a:pPr rtl="0"/>
            <a:r>
              <a:rPr lang="en-US" sz="1200" b="0" dirty="0" smtClean="0"/>
              <a:t>“And yet, it leaves an important question hanging. Does </a:t>
            </a:r>
          </a:p>
          <a:p>
            <a:pPr rtl="0"/>
            <a:r>
              <a:rPr lang="en-US" sz="1200" b="0" dirty="0" smtClean="0"/>
              <a:t>God ever reveal to us specific parts of this plan for our </a:t>
            </a:r>
          </a:p>
          <a:p>
            <a:pPr rtl="0"/>
            <a:r>
              <a:rPr lang="en-US" sz="1200" b="0" dirty="0" smtClean="0"/>
              <a:t>lives? Or to put it another way, Can we expect him to? </a:t>
            </a:r>
          </a:p>
          <a:p>
            <a:pPr rtl="0"/>
            <a:r>
              <a:rPr lang="en-US" sz="1200" b="0" dirty="0" smtClean="0"/>
              <a:t>Should we ever seek such direction? </a:t>
            </a:r>
          </a:p>
          <a:p>
            <a:pPr rtl="0"/>
            <a:endParaRPr lang="en-US" sz="1200" b="0" dirty="0" smtClean="0"/>
          </a:p>
          <a:p>
            <a:pPr rtl="0"/>
            <a:r>
              <a:rPr lang="en-US" sz="1200" b="0" dirty="0" smtClean="0"/>
              <a:t>Actually, these three variations on the question have </a:t>
            </a:r>
          </a:p>
          <a:p>
            <a:pPr rtl="0"/>
            <a:r>
              <a:rPr lang="en-US" sz="1200" b="0" dirty="0" smtClean="0"/>
              <a:t>slightly different answers.</a:t>
            </a:r>
          </a:p>
          <a:p>
            <a:pPr rtl="0"/>
            <a:endParaRPr lang="en-US" sz="1200" b="0" dirty="0" smtClean="0"/>
          </a:p>
          <a:p>
            <a:pPr rtl="0"/>
            <a:r>
              <a:rPr lang="en-US" sz="1200" dirty="0" smtClean="0"/>
              <a:t>“Does God ever reveal to us specific parts of his plan for </a:t>
            </a:r>
          </a:p>
          <a:p>
            <a:pPr rtl="0"/>
            <a:r>
              <a:rPr lang="en-US" sz="1200" dirty="0" smtClean="0"/>
              <a:t>our lives? Yes. Infrequently perhaps, but nevertheless </a:t>
            </a:r>
          </a:p>
          <a:p>
            <a:pPr rtl="0"/>
            <a:r>
              <a:rPr lang="en-US" sz="1200" dirty="0" smtClean="0"/>
              <a:t>sometimes.</a:t>
            </a:r>
          </a:p>
          <a:p>
            <a:pPr rtl="0"/>
            <a:endParaRPr lang="en-US" sz="1200" dirty="0" smtClean="0"/>
          </a:p>
          <a:p>
            <a:pPr rtl="0"/>
            <a:r>
              <a:rPr lang="en-US" sz="1200" dirty="0" smtClean="0"/>
              <a:t>“Can we expect him to do [so]? No, if by that we mean </a:t>
            </a:r>
          </a:p>
          <a:p>
            <a:pPr rtl="0"/>
            <a:r>
              <a:rPr lang="en-US" sz="1200" dirty="0" smtClean="0"/>
              <a:t>that we have a right to receive some special revelation.</a:t>
            </a:r>
          </a:p>
          <a:p>
            <a:pPr rtl="0"/>
            <a:endParaRPr lang="en-US" sz="1200" dirty="0" smtClean="0"/>
          </a:p>
          <a:p>
            <a:pPr rtl="0"/>
            <a:r>
              <a:rPr lang="en-US" sz="1200" dirty="0" smtClean="0"/>
              <a:t>“Should we ever seek such direction? Of course, but we </a:t>
            </a:r>
          </a:p>
          <a:p>
            <a:pPr rtl="0"/>
            <a:r>
              <a:rPr lang="en-US" sz="1200" dirty="0" smtClean="0"/>
              <a:t>must be careful how we do it and not become frustrated </a:t>
            </a:r>
          </a:p>
          <a:p>
            <a:pPr rtl="0"/>
            <a:r>
              <a:rPr lang="en-US" sz="1200" dirty="0" smtClean="0"/>
              <a:t>or be made indecisive if God fails to answer these </a:t>
            </a:r>
          </a:p>
          <a:p>
            <a:pPr rtl="0"/>
            <a:r>
              <a:rPr lang="en-US" sz="1200" dirty="0" smtClean="0"/>
              <a:t>petitions.”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err="1" smtClean="0"/>
              <a:t>Boice</a:t>
            </a:r>
            <a:r>
              <a:rPr lang="en-US" b="0" i="0" u="none" strike="noStrike" baseline="0" dirty="0" smtClean="0"/>
              <a:t>, J. M. (1991–). </a:t>
            </a:r>
            <a:r>
              <a:rPr lang="en-US" b="0" i="1" u="none" strike="noStrike" baseline="0" dirty="0" smtClean="0"/>
              <a:t>Romans: The Reign of Grace</a:t>
            </a:r>
            <a:r>
              <a:rPr lang="en-US" b="0" i="0" u="none" strike="noStrike" baseline="0" dirty="0" smtClean="0"/>
              <a:t> </a:t>
            </a:r>
          </a:p>
          <a:p>
            <a:r>
              <a:rPr lang="en-US" b="0" i="0" u="none" strike="noStrike" baseline="0" dirty="0" smtClean="0"/>
              <a:t>(Vol. 2, pp. 894–896). Grand Rapids, MI: </a:t>
            </a:r>
            <a:r>
              <a:rPr lang="en-US" b="0" i="0" u="none" strike="noStrike" baseline="0" smtClean="0"/>
              <a:t>Baker </a:t>
            </a:r>
          </a:p>
          <a:p>
            <a:r>
              <a:rPr lang="en-US" b="0" i="0" u="none" strike="noStrike" baseline="0" smtClean="0"/>
              <a:t>Book </a:t>
            </a:r>
            <a:r>
              <a:rPr lang="en-US" b="0" i="0" u="none" strike="noStrike" baseline="0" dirty="0" smtClean="0"/>
              <a:t>House.</a:t>
            </a:r>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93</a:t>
            </a:fld>
            <a:endParaRPr lang="en-US"/>
          </a:p>
        </p:txBody>
      </p:sp>
    </p:spTree>
    <p:extLst>
      <p:ext uri="{BB962C8B-B14F-4D97-AF65-F5344CB8AC3E}">
        <p14:creationId xmlns:p14="http://schemas.microsoft.com/office/powerpoint/2010/main" val="306865346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Eraunao</a:t>
            </a:r>
            <a:r>
              <a:rPr lang="en-US" dirty="0" smtClean="0"/>
              <a:t> means </a:t>
            </a:r>
            <a:r>
              <a:rPr lang="en-US" sz="1200" b="0" i="0" dirty="0" smtClean="0"/>
              <a:t>to make a careful or thorough effort to </a:t>
            </a:r>
          </a:p>
          <a:p>
            <a:r>
              <a:rPr lang="en-US" sz="1200" b="0" i="0" dirty="0" smtClean="0"/>
              <a:t>learn something; that is, to search, to</a:t>
            </a:r>
            <a:r>
              <a:rPr lang="en-US" sz="1200" b="0" i="0" baseline="0" dirty="0" smtClean="0"/>
              <a:t> </a:t>
            </a:r>
            <a:r>
              <a:rPr lang="en-US" sz="1200" b="0" i="0" dirty="0" smtClean="0"/>
              <a:t>examine, or to </a:t>
            </a:r>
          </a:p>
          <a:p>
            <a:r>
              <a:rPr lang="en-US" sz="1200" b="0" i="0" dirty="0" smtClean="0"/>
              <a:t>investigate.</a:t>
            </a:r>
            <a:endParaRPr lang="en-US" b="0" i="0" dirty="0" smtClean="0"/>
          </a:p>
          <a:p>
            <a:endParaRPr lang="en-US"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94</a:t>
            </a:fld>
            <a:endParaRPr lang="en-US"/>
          </a:p>
        </p:txBody>
      </p:sp>
    </p:spTree>
    <p:extLst>
      <p:ext uri="{BB962C8B-B14F-4D97-AF65-F5344CB8AC3E}">
        <p14:creationId xmlns:p14="http://schemas.microsoft.com/office/powerpoint/2010/main" val="306865346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95</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t>
            </a:r>
            <a:endParaRPr lang="en-US"/>
          </a:p>
        </p:txBody>
      </p:sp>
      <p:sp>
        <p:nvSpPr>
          <p:cNvPr id="4" name="Slide Number Placeholder 3"/>
          <p:cNvSpPr>
            <a:spLocks noGrp="1"/>
          </p:cNvSpPr>
          <p:nvPr>
            <p:ph type="sldNum" sz="quarter" idx="10"/>
          </p:nvPr>
        </p:nvSpPr>
        <p:spPr/>
        <p:txBody>
          <a:bodyPr/>
          <a:lstStyle/>
          <a:p>
            <a:fld id="{094102A9-26DF-4918-9F45-F7076CE57E46}" type="slidenum">
              <a:rPr lang="en-US" smtClean="0"/>
              <a:t>96</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Phronema</a:t>
            </a:r>
            <a:r>
              <a:rPr lang="en-US" dirty="0" smtClean="0"/>
              <a:t> means </a:t>
            </a:r>
            <a:r>
              <a:rPr lang="en-US" sz="1200" b="0" i="0" dirty="0" smtClean="0"/>
              <a:t>the faculty of fixing one’s mind on </a:t>
            </a:r>
          </a:p>
          <a:p>
            <a:r>
              <a:rPr lang="en-US" sz="1200" b="0" i="0" dirty="0" smtClean="0"/>
              <a:t>something; that is, a way of thinking, or a mindset.</a:t>
            </a:r>
          </a:p>
          <a:p>
            <a:endParaRPr lang="en-US" sz="1200" b="0" i="0" dirty="0" smtClean="0"/>
          </a:p>
          <a:p>
            <a:r>
              <a:rPr lang="en-US" sz="1200" b="0" i="0" dirty="0" smtClean="0"/>
              <a:t>The only other place where</a:t>
            </a:r>
            <a:r>
              <a:rPr lang="en-US" sz="1200" b="0" i="0" baseline="0" dirty="0" smtClean="0"/>
              <a:t> this word appears in the New </a:t>
            </a:r>
          </a:p>
          <a:p>
            <a:r>
              <a:rPr lang="en-US" sz="1200" b="0" i="0" baseline="0" dirty="0" smtClean="0"/>
              <a:t>Testament is at:</a:t>
            </a:r>
            <a:endParaRPr lang="en-US" sz="1200" b="0" i="0" dirty="0" smtClean="0"/>
          </a:p>
          <a:p>
            <a:endParaRPr lang="en-US" b="0" i="0" dirty="0" smtClean="0"/>
          </a:p>
          <a:p>
            <a:r>
              <a:rPr lang="en-US" dirty="0" smtClean="0"/>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97</a:t>
            </a:fld>
            <a:endParaRPr lang="en-US"/>
          </a:p>
        </p:txBody>
      </p:sp>
    </p:spTree>
    <p:extLst>
      <p:ext uri="{BB962C8B-B14F-4D97-AF65-F5344CB8AC3E}">
        <p14:creationId xmlns:p14="http://schemas.microsoft.com/office/powerpoint/2010/main" val="3068653464"/>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b="1" dirty="0" err="1" smtClean="0"/>
              <a:t>ILLUS</a:t>
            </a:r>
            <a:r>
              <a:rPr lang="en-US" b="1" dirty="0" smtClean="0"/>
              <a:t>:</a:t>
            </a:r>
            <a:r>
              <a:rPr lang="en-US" dirty="0" smtClean="0"/>
              <a:t> </a:t>
            </a:r>
            <a:r>
              <a:rPr lang="en-US" sz="1200" kern="1200" dirty="0" smtClean="0">
                <a:solidFill>
                  <a:schemeClr val="tx1"/>
                </a:solidFill>
                <a:latin typeface="+mn-lt"/>
                <a:ea typeface="+mn-ea"/>
                <a:cs typeface="+mn-cs"/>
              </a:rPr>
              <a:t>When David Livingstone appeared at the </a:t>
            </a:r>
          </a:p>
          <a:p>
            <a:pPr rtl="0"/>
            <a:r>
              <a:rPr lang="en-US" sz="1200" kern="1200" dirty="0" smtClean="0">
                <a:solidFill>
                  <a:schemeClr val="tx1"/>
                </a:solidFill>
                <a:latin typeface="+mn-lt"/>
                <a:ea typeface="+mn-ea"/>
                <a:cs typeface="+mn-cs"/>
              </a:rPr>
              <a:t>University of Glasgow to receive the honorary doctor of </a:t>
            </a:r>
          </a:p>
          <a:p>
            <a:pPr rtl="0"/>
            <a:r>
              <a:rPr lang="en-US" sz="1200" kern="1200" dirty="0" smtClean="0">
                <a:solidFill>
                  <a:schemeClr val="tx1"/>
                </a:solidFill>
                <a:latin typeface="+mn-lt"/>
                <a:ea typeface="+mn-ea"/>
                <a:cs typeface="+mn-cs"/>
              </a:rPr>
              <a:t>law degree, he was received with silent respect.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He was gaunt and weary from 16 years of exposure to </a:t>
            </a:r>
          </a:p>
          <a:p>
            <a:pPr rtl="0"/>
            <a:r>
              <a:rPr lang="en-US" sz="1200" kern="1200" dirty="0" smtClean="0">
                <a:solidFill>
                  <a:schemeClr val="tx1"/>
                </a:solidFill>
                <a:latin typeface="+mn-lt"/>
                <a:ea typeface="+mn-ea"/>
                <a:cs typeface="+mn-cs"/>
              </a:rPr>
              <a:t>Africa’s hardships. One arm hung useless at his side </a:t>
            </a:r>
          </a:p>
          <a:p>
            <a:pPr rtl="0"/>
            <a:r>
              <a:rPr lang="en-US" sz="1200" kern="1200" dirty="0" smtClean="0">
                <a:solidFill>
                  <a:schemeClr val="tx1"/>
                </a:solidFill>
                <a:latin typeface="+mn-lt"/>
                <a:ea typeface="+mn-ea"/>
                <a:cs typeface="+mn-cs"/>
              </a:rPr>
              <a:t>because of an attack by a lion.</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Livingstone asked, “Shall I tell you what supported me </a:t>
            </a:r>
          </a:p>
          <a:p>
            <a:pPr rtl="0"/>
            <a:r>
              <a:rPr lang="en-US" sz="1200" kern="1200" dirty="0" smtClean="0">
                <a:solidFill>
                  <a:schemeClr val="tx1"/>
                </a:solidFill>
                <a:latin typeface="+mn-lt"/>
                <a:ea typeface="+mn-ea"/>
                <a:cs typeface="+mn-cs"/>
              </a:rPr>
              <a:t>through all those years of exile among a people whose </a:t>
            </a:r>
          </a:p>
          <a:p>
            <a:pPr rtl="0"/>
            <a:r>
              <a:rPr lang="en-US" sz="1200" kern="1200" dirty="0" smtClean="0">
                <a:solidFill>
                  <a:schemeClr val="tx1"/>
                </a:solidFill>
                <a:latin typeface="+mn-lt"/>
                <a:ea typeface="+mn-ea"/>
                <a:cs typeface="+mn-cs"/>
              </a:rPr>
              <a:t>language I could not understand and whose attitude </a:t>
            </a:r>
          </a:p>
          <a:p>
            <a:pPr rtl="0"/>
            <a:r>
              <a:rPr lang="en-US" sz="1200" kern="1200" dirty="0" smtClean="0">
                <a:solidFill>
                  <a:schemeClr val="tx1"/>
                </a:solidFill>
                <a:latin typeface="+mn-lt"/>
                <a:ea typeface="+mn-ea"/>
                <a:cs typeface="+mn-cs"/>
              </a:rPr>
              <a:t>toward me was always uncertain and often hostile? </a:t>
            </a:r>
          </a:p>
          <a:p>
            <a:pPr rtl="0"/>
            <a:endParaRPr lang="en-US" sz="1200" kern="1200" dirty="0" smtClean="0">
              <a:solidFill>
                <a:schemeClr val="tx1"/>
              </a:solidFill>
              <a:latin typeface="+mn-lt"/>
              <a:ea typeface="+mn-ea"/>
              <a:cs typeface="+mn-cs"/>
            </a:endParaRPr>
          </a:p>
          <a:p>
            <a:pPr rtl="0"/>
            <a:r>
              <a:rPr lang="en-US" sz="1200" kern="1200" dirty="0" smtClean="0">
                <a:solidFill>
                  <a:schemeClr val="tx1"/>
                </a:solidFill>
                <a:latin typeface="+mn-lt"/>
                <a:ea typeface="+mn-ea"/>
                <a:cs typeface="+mn-cs"/>
              </a:rPr>
              <a:t>It was this: ‘Lo, I am with you always, even unto the end </a:t>
            </a:r>
          </a:p>
          <a:p>
            <a:pPr rtl="0"/>
            <a:r>
              <a:rPr lang="en-US" sz="1200" kern="1200" dirty="0" smtClean="0">
                <a:solidFill>
                  <a:schemeClr val="tx1"/>
                </a:solidFill>
                <a:latin typeface="+mn-lt"/>
                <a:ea typeface="+mn-ea"/>
                <a:cs typeface="+mn-cs"/>
              </a:rPr>
              <a:t>of the world.’”</a:t>
            </a:r>
          </a:p>
          <a:p>
            <a:pPr rtl="0"/>
            <a:endParaRPr lang="en-US" sz="1200" kern="1200" dirty="0" smtClean="0">
              <a:solidFill>
                <a:schemeClr val="tx1"/>
              </a:solidFill>
              <a:latin typeface="+mn-lt"/>
              <a:ea typeface="+mn-ea"/>
              <a:cs typeface="+mn-cs"/>
            </a:endParaRPr>
          </a:p>
          <a:p>
            <a:pPr rtl="0"/>
            <a:r>
              <a:rPr lang="en-US" sz="1200" dirty="0" smtClean="0"/>
              <a:t>Livingstone understood exactly where his security lay; </a:t>
            </a:r>
          </a:p>
          <a:p>
            <a:pPr rtl="0"/>
            <a:r>
              <a:rPr lang="en-US" sz="1200" dirty="0" smtClean="0"/>
              <a:t>and our confidence in the Lord should be no less!</a:t>
            </a:r>
          </a:p>
          <a:p>
            <a:pPr lvl="1"/>
            <a:r>
              <a:rPr lang="en-US" dirty="0" smtClean="0"/>
              <a:t> </a:t>
            </a:r>
          </a:p>
          <a:p>
            <a:r>
              <a:rPr lang="en-US" b="0" i="0" u="none" strike="noStrike" baseline="0" dirty="0" smtClean="0"/>
              <a:t>-----</a:t>
            </a:r>
          </a:p>
          <a:p>
            <a:endParaRPr lang="en-US" b="0" i="0" u="none" strike="noStrike" baseline="0" dirty="0" smtClean="0"/>
          </a:p>
          <a:p>
            <a:r>
              <a:rPr lang="en-US" b="0" i="0" u="none" strike="noStrike" baseline="0" dirty="0" smtClean="0"/>
              <a:t>Leadership Ministries Worldwide. (2004). </a:t>
            </a:r>
            <a:r>
              <a:rPr lang="en-US" b="0" i="1" u="none" strike="noStrike" baseline="0" dirty="0" smtClean="0"/>
              <a:t>Practical </a:t>
            </a:r>
          </a:p>
          <a:p>
            <a:r>
              <a:rPr lang="en-US" b="0" i="1" u="none" strike="noStrike" baseline="0" dirty="0" smtClean="0"/>
              <a:t>Illustrations: Romans</a:t>
            </a:r>
            <a:r>
              <a:rPr lang="en-US" b="0" i="0" u="none" strike="noStrike" baseline="0" dirty="0" smtClean="0"/>
              <a:t> (p. 14). Chattanooga, TN: </a:t>
            </a:r>
          </a:p>
          <a:p>
            <a:r>
              <a:rPr lang="en-US" b="0" i="0" u="none" strike="noStrike" baseline="0" dirty="0" smtClean="0"/>
              <a:t>Leadership Ministries Worldwide.</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094102A9-26DF-4918-9F45-F7076CE57E46}" type="slidenum">
              <a:rPr lang="en-US" smtClean="0"/>
              <a:t>98</a:t>
            </a:fld>
            <a:endParaRPr lang="en-US"/>
          </a:p>
        </p:txBody>
      </p:sp>
    </p:spTree>
    <p:extLst>
      <p:ext uri="{BB962C8B-B14F-4D97-AF65-F5344CB8AC3E}">
        <p14:creationId xmlns:p14="http://schemas.microsoft.com/office/powerpoint/2010/main" val="262022602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Cross-Reference to Romans 8:27</a:t>
            </a:r>
          </a:p>
          <a:p>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94102A9-26DF-4918-9F45-F7076CE57E46}" type="slidenum">
              <a:rPr lang="en-US" smtClean="0"/>
              <a:t>99</a:t>
            </a:fld>
            <a:endParaRPr lang="en-US"/>
          </a:p>
        </p:txBody>
      </p:sp>
    </p:spTree>
    <p:extLst>
      <p:ext uri="{BB962C8B-B14F-4D97-AF65-F5344CB8AC3E}">
        <p14:creationId xmlns:p14="http://schemas.microsoft.com/office/powerpoint/2010/main" val="2208773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4012640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29803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4646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73352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5A8FD-85E9-4177-9140-372F96C45026}" type="datetimeFigureOut">
              <a:rPr lang="en-US" smtClean="0"/>
              <a:t>11/13/2015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117156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74287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25A8FD-85E9-4177-9140-372F96C45026}" type="datetimeFigureOut">
              <a:rPr lang="en-US" smtClean="0"/>
              <a:t>11/13/2015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62086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25A8FD-85E9-4177-9140-372F96C45026}" type="datetimeFigureOut">
              <a:rPr lang="en-US" smtClean="0"/>
              <a:t>11/13/2015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915885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5A8FD-85E9-4177-9140-372F96C45026}" type="datetimeFigureOut">
              <a:rPr lang="en-US" smtClean="0"/>
              <a:t>11/13/2015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3181674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91351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5A8FD-85E9-4177-9140-372F96C45026}" type="datetimeFigureOut">
              <a:rPr lang="en-US" smtClean="0"/>
              <a:t>11/13/2015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DE4765-53F9-45BC-86CD-B8977D89C3C6}" type="slidenum">
              <a:rPr lang="en-US" smtClean="0"/>
              <a:t>‹#›</a:t>
            </a:fld>
            <a:endParaRPr lang="en-US"/>
          </a:p>
        </p:txBody>
      </p:sp>
    </p:spTree>
    <p:extLst>
      <p:ext uri="{BB962C8B-B14F-4D97-AF65-F5344CB8AC3E}">
        <p14:creationId xmlns:p14="http://schemas.microsoft.com/office/powerpoint/2010/main" val="2958647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5A8FD-85E9-4177-9140-372F96C45026}" type="datetimeFigureOut">
              <a:rPr lang="en-US" smtClean="0"/>
              <a:t>11/13/2015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E4765-53F9-45BC-86CD-B8977D89C3C6}" type="slidenum">
              <a:rPr lang="en-US" smtClean="0"/>
              <a:t>‹#›</a:t>
            </a:fld>
            <a:endParaRPr lang="en-US"/>
          </a:p>
        </p:txBody>
      </p:sp>
    </p:spTree>
    <p:extLst>
      <p:ext uri="{BB962C8B-B14F-4D97-AF65-F5344CB8AC3E}">
        <p14:creationId xmlns:p14="http://schemas.microsoft.com/office/powerpoint/2010/main" val="2852885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2792" y="1799122"/>
            <a:ext cx="7772400" cy="3143939"/>
          </a:xfrm>
        </p:spPr>
        <p:txBody>
          <a:bodyPr/>
          <a:lstStyle/>
          <a:p>
            <a:r>
              <a:rPr lang="en-US" sz="7200" dirty="0" smtClean="0"/>
              <a:t>Romans 8:18-27</a:t>
            </a:r>
            <a:r>
              <a:rPr lang="en-US" sz="3600" dirty="0" smtClean="0"/>
              <a:t/>
            </a:r>
            <a:br>
              <a:rPr lang="en-US" sz="3600" dirty="0" smtClean="0"/>
            </a:br>
            <a:r>
              <a:rPr lang="en-US" sz="3600" dirty="0" smtClean="0"/>
              <a:t>---</a:t>
            </a:r>
            <a:br>
              <a:rPr lang="en-US" sz="3600" dirty="0" smtClean="0"/>
            </a:br>
            <a:r>
              <a:rPr lang="en-US" sz="3600" dirty="0" smtClean="0"/>
              <a:t>Future Glory</a:t>
            </a:r>
            <a:endParaRPr lang="en-US" sz="7200" dirty="0"/>
          </a:p>
        </p:txBody>
      </p:sp>
    </p:spTree>
    <p:extLst>
      <p:ext uri="{BB962C8B-B14F-4D97-AF65-F5344CB8AC3E}">
        <p14:creationId xmlns:p14="http://schemas.microsoft.com/office/powerpoint/2010/main" val="1477316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λογίζομαι</a:t>
            </a:r>
            <a:endParaRPr lang="en-US" dirty="0"/>
          </a:p>
          <a:p>
            <a:pPr marL="0" indent="0">
              <a:buNone/>
            </a:pPr>
            <a:r>
              <a:rPr lang="en-US" dirty="0" smtClean="0"/>
              <a:t>					</a:t>
            </a:r>
            <a:r>
              <a:rPr lang="en-US" dirty="0"/>
              <a:t>	(</a:t>
            </a:r>
            <a:r>
              <a:rPr lang="en-US" dirty="0" err="1"/>
              <a:t>logizomai</a:t>
            </a:r>
            <a:r>
              <a:rPr lang="en-US" dirty="0"/>
              <a:t>)</a:t>
            </a:r>
          </a:p>
          <a:p>
            <a:pPr marL="0" indent="0">
              <a:buNone/>
            </a:pPr>
            <a:endParaRPr lang="en-US" dirty="0"/>
          </a:p>
          <a:p>
            <a:pPr marL="0" indent="0">
              <a:buNone/>
            </a:pPr>
            <a:endParaRPr lang="en-US" dirty="0" smtClean="0"/>
          </a:p>
          <a:p>
            <a:pPr marL="0" indent="0">
              <a:buNone/>
            </a:pPr>
            <a:r>
              <a:rPr lang="en-US" dirty="0" smtClean="0"/>
              <a:t>So </a:t>
            </a:r>
            <a:r>
              <a:rPr lang="en-US" dirty="0"/>
              <a:t>when you, a mere man, pass judgment on them and yet do the same things, do you think you will escape God’s judgment?</a:t>
            </a:r>
            <a:endParaRPr lang="en-US" dirty="0"/>
          </a:p>
        </p:txBody>
      </p:sp>
      <p:sp>
        <p:nvSpPr>
          <p:cNvPr id="4" name="Rounded Rectangle 3"/>
          <p:cNvSpPr/>
          <p:nvPr/>
        </p:nvSpPr>
        <p:spPr>
          <a:xfrm>
            <a:off x="5791200" y="2182368"/>
            <a:ext cx="2255520"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7351776" y="5096256"/>
            <a:ext cx="950976"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18960" y="3486912"/>
            <a:ext cx="908304" cy="16093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Ephesians 2:18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For </a:t>
            </a:r>
            <a:r>
              <a:rPr lang="en-US" dirty="0"/>
              <a:t>through him we both have access to the Father by </a:t>
            </a:r>
            <a:r>
              <a:rPr lang="en-US" b="1" dirty="0">
                <a:solidFill>
                  <a:schemeClr val="accent6">
                    <a:lumMod val="75000"/>
                  </a:schemeClr>
                </a:solidFill>
              </a:rPr>
              <a:t>one Spirit</a:t>
            </a:r>
            <a:r>
              <a:rPr lang="en-US" dirty="0"/>
              <a:t>. </a:t>
            </a:r>
          </a:p>
        </p:txBody>
      </p:sp>
    </p:spTree>
    <p:extLst>
      <p:ext uri="{BB962C8B-B14F-4D97-AF65-F5344CB8AC3E}">
        <p14:creationId xmlns:p14="http://schemas.microsoft.com/office/powerpoint/2010/main" val="83548523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659138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3:13-14</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n-US" dirty="0"/>
              <a:t>	 </a:t>
            </a:r>
            <a:r>
              <a:rPr lang="en-US" dirty="0" smtClean="0"/>
              <a:t>   </a:t>
            </a:r>
            <a:r>
              <a:rPr lang="el-GR" dirty="0" smtClean="0"/>
              <a:t>λογίζομαι</a:t>
            </a:r>
            <a:endParaRPr lang="en-US" dirty="0"/>
          </a:p>
          <a:p>
            <a:pPr marL="0" indent="0">
              <a:buNone/>
            </a:pPr>
            <a:r>
              <a:rPr lang="en-US" dirty="0" smtClean="0"/>
              <a:t>		</a:t>
            </a:r>
            <a:r>
              <a:rPr lang="en-US" dirty="0"/>
              <a:t>	</a:t>
            </a:r>
            <a:r>
              <a:rPr lang="en-US" dirty="0" smtClean="0"/>
              <a:t>   (</a:t>
            </a:r>
            <a:r>
              <a:rPr lang="en-US" dirty="0" err="1"/>
              <a:t>logizomai</a:t>
            </a:r>
            <a:r>
              <a:rPr lang="en-US" dirty="0"/>
              <a:t>)</a:t>
            </a:r>
          </a:p>
          <a:p>
            <a:pPr marL="0" indent="0">
              <a:buNone/>
            </a:pPr>
            <a:endParaRPr lang="en-US" baseline="30000" dirty="0" smtClean="0"/>
          </a:p>
          <a:p>
            <a:pPr marL="0" indent="0">
              <a:buNone/>
            </a:pPr>
            <a:r>
              <a:rPr lang="en-US" baseline="30000" dirty="0" smtClean="0"/>
              <a:t>13 </a:t>
            </a:r>
            <a:r>
              <a:rPr lang="en-US" dirty="0"/>
              <a:t>Brothers, I do not consider myself yet to have taken hold of it. But one thing I do: Forgetting what is behind and straining toward what is ahead, </a:t>
            </a:r>
            <a:r>
              <a:rPr lang="en-US" baseline="30000" dirty="0"/>
              <a:t>14 </a:t>
            </a:r>
            <a:r>
              <a:rPr lang="en-US" dirty="0"/>
              <a:t>I press on toward the goal to win the prize for which God has called me heavenward in Christ Jesus.</a:t>
            </a:r>
            <a:r>
              <a:rPr lang="en-US" baseline="30000" dirty="0"/>
              <a:t> </a:t>
            </a:r>
            <a:endParaRPr lang="en-US" dirty="0"/>
          </a:p>
        </p:txBody>
      </p:sp>
      <p:sp>
        <p:nvSpPr>
          <p:cNvPr id="4" name="Rounded Rectangle 3"/>
          <p:cNvSpPr/>
          <p:nvPr/>
        </p:nvSpPr>
        <p:spPr>
          <a:xfrm>
            <a:off x="3304032" y="1511808"/>
            <a:ext cx="2255520"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916" y="3053588"/>
            <a:ext cx="1547813"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026" idx="0"/>
            <a:endCxn id="4" idx="2"/>
          </p:cNvCxnSpPr>
          <p:nvPr/>
        </p:nvCxnSpPr>
        <p:spPr>
          <a:xfrm flipH="1" flipV="1">
            <a:off x="4431792" y="2816352"/>
            <a:ext cx="115031" cy="2372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τοῦ</a:t>
            </a:r>
            <a:r>
              <a:rPr lang="en-US" dirty="0" smtClean="0"/>
              <a:t>  </a:t>
            </a:r>
            <a:r>
              <a:rPr lang="el-GR" dirty="0" smtClean="0"/>
              <a:t>νῦν</a:t>
            </a:r>
            <a:r>
              <a:rPr lang="en-US" dirty="0" smtClean="0"/>
              <a:t>  </a:t>
            </a:r>
            <a:r>
              <a:rPr lang="el-GR" dirty="0"/>
              <a:t>καιροῦ</a:t>
            </a:r>
            <a:endParaRPr lang="en-US" dirty="0"/>
          </a:p>
          <a:p>
            <a:pPr marL="0" indent="0">
              <a:buNone/>
            </a:pPr>
            <a:r>
              <a:rPr lang="en-US" dirty="0" smtClean="0"/>
              <a:t>			(</a:t>
            </a:r>
            <a:r>
              <a:rPr lang="en-US" dirty="0" err="1" smtClean="0"/>
              <a:t>tou</a:t>
            </a:r>
            <a:r>
              <a:rPr lang="en-US" dirty="0" smtClean="0"/>
              <a:t> </a:t>
            </a:r>
            <a:r>
              <a:rPr lang="en-US" dirty="0" err="1" smtClean="0"/>
              <a:t>nyn</a:t>
            </a:r>
            <a:r>
              <a:rPr lang="en-US" dirty="0" smtClean="0"/>
              <a:t> </a:t>
            </a:r>
            <a:r>
              <a:rPr lang="en-US" dirty="0" err="1" smtClean="0"/>
              <a:t>kairou</a:t>
            </a:r>
            <a:r>
              <a:rPr lang="en-US" dirty="0" smtClean="0"/>
              <a:t>)</a:t>
            </a:r>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I consider that our present sufferings are not worth comparing with the glory that will be revealed in us. </a:t>
            </a:r>
            <a:endParaRPr lang="en-US" dirty="0" smtClean="0"/>
          </a:p>
        </p:txBody>
      </p:sp>
      <p:sp>
        <p:nvSpPr>
          <p:cNvPr id="6" name="Rounded Rectangle 5"/>
          <p:cNvSpPr/>
          <p:nvPr/>
        </p:nvSpPr>
        <p:spPr>
          <a:xfrm>
            <a:off x="2999232" y="2133600"/>
            <a:ext cx="3279648"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974592" y="4645152"/>
            <a:ext cx="1402080"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6" idx="2"/>
          </p:cNvCxnSpPr>
          <p:nvPr/>
        </p:nvCxnSpPr>
        <p:spPr>
          <a:xfrm flipH="1" flipV="1">
            <a:off x="4639056" y="3511296"/>
            <a:ext cx="36576" cy="11338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0819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ἄξιος</a:t>
            </a:r>
            <a:endParaRPr lang="en-US" dirty="0"/>
          </a:p>
          <a:p>
            <a:pPr marL="0" indent="0">
              <a:buNone/>
            </a:pPr>
            <a:r>
              <a:rPr lang="en-US" dirty="0" smtClean="0"/>
              <a:t>	(</a:t>
            </a:r>
            <a:r>
              <a:rPr lang="en-US" dirty="0" err="1" smtClean="0"/>
              <a:t>axios</a:t>
            </a:r>
            <a:r>
              <a:rPr lang="en-US" dirty="0" smtClean="0"/>
              <a:t>)</a:t>
            </a:r>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I consider that our present sufferings are not worth comparing with the glory that will be revealed in us. </a:t>
            </a:r>
            <a:endParaRPr lang="en-US" dirty="0" smtClean="0"/>
          </a:p>
        </p:txBody>
      </p:sp>
      <p:sp>
        <p:nvSpPr>
          <p:cNvPr id="4" name="Rounded Rectangle 3"/>
          <p:cNvSpPr/>
          <p:nvPr/>
        </p:nvSpPr>
        <p:spPr>
          <a:xfrm>
            <a:off x="1219200" y="2133600"/>
            <a:ext cx="1560576"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096256"/>
            <a:ext cx="1133856"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042416" y="3474720"/>
            <a:ext cx="957072" cy="16215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0819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3:8</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		</a:t>
            </a:r>
            <a:r>
              <a:rPr lang="en-US" dirty="0"/>
              <a:t>	 </a:t>
            </a:r>
            <a:r>
              <a:rPr lang="el-GR" dirty="0"/>
              <a:t>ἄξιος</a:t>
            </a:r>
            <a:endParaRPr lang="en-US" dirty="0"/>
          </a:p>
          <a:p>
            <a:pPr marL="0" indent="0">
              <a:buNone/>
            </a:pPr>
            <a:r>
              <a:rPr lang="en-US" dirty="0" smtClean="0"/>
              <a:t>		</a:t>
            </a:r>
            <a:r>
              <a:rPr lang="en-US" dirty="0"/>
              <a:t>	(</a:t>
            </a:r>
            <a:r>
              <a:rPr lang="en-US" dirty="0" err="1"/>
              <a:t>axios</a:t>
            </a:r>
            <a:r>
              <a:rPr lang="en-US" dirty="0"/>
              <a:t>)</a:t>
            </a:r>
          </a:p>
          <a:p>
            <a:pPr marL="0" indent="0">
              <a:buNone/>
            </a:pPr>
            <a:endParaRPr lang="en-US" dirty="0" smtClean="0"/>
          </a:p>
          <a:p>
            <a:pPr marL="0" indent="0">
              <a:buNone/>
            </a:pPr>
            <a:r>
              <a:rPr lang="en-US" dirty="0" smtClean="0"/>
              <a:t>Produce </a:t>
            </a:r>
            <a:r>
              <a:rPr lang="en-US" dirty="0"/>
              <a:t>fruit in keeping with repentance. And do not begin to say to yourselves, ‘We have Abraham as our father.’ For I tell you that out of these stones God can raise up children for Abraham.</a:t>
            </a:r>
            <a:endParaRPr lang="en-US" dirty="0"/>
          </a:p>
        </p:txBody>
      </p:sp>
      <p:sp>
        <p:nvSpPr>
          <p:cNvPr id="4" name="Rounded Rectangle 3"/>
          <p:cNvSpPr/>
          <p:nvPr/>
        </p:nvSpPr>
        <p:spPr>
          <a:xfrm>
            <a:off x="3048000" y="1560576"/>
            <a:ext cx="1560576"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31008" y="3364992"/>
            <a:ext cx="1804416" cy="5730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633216" y="2901696"/>
            <a:ext cx="195072" cy="46329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23:41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ἄξιος</a:t>
            </a:r>
            <a:endParaRPr lang="en-US" dirty="0"/>
          </a:p>
          <a:p>
            <a:pPr marL="0" indent="0">
              <a:buNone/>
            </a:pPr>
            <a:r>
              <a:rPr lang="en-US" dirty="0"/>
              <a:t>	(</a:t>
            </a:r>
            <a:r>
              <a:rPr lang="en-US" dirty="0" err="1"/>
              <a:t>axios</a:t>
            </a:r>
            <a:r>
              <a:rPr lang="en-US" dirty="0"/>
              <a:t>)</a:t>
            </a:r>
          </a:p>
          <a:p>
            <a:pPr marL="0" indent="0">
              <a:buNone/>
            </a:pPr>
            <a:endParaRPr lang="en-US" dirty="0"/>
          </a:p>
          <a:p>
            <a:pPr marL="0" indent="0">
              <a:buNone/>
            </a:pPr>
            <a:endParaRPr lang="en-US" dirty="0" smtClean="0"/>
          </a:p>
          <a:p>
            <a:pPr marL="0" indent="0">
              <a:buNone/>
            </a:pPr>
            <a:r>
              <a:rPr lang="en-US" dirty="0" smtClean="0"/>
              <a:t>We </a:t>
            </a:r>
            <a:r>
              <a:rPr lang="en-US" dirty="0"/>
              <a:t>are punished justly, for we are getting what our deeds deserve. But this man has done nothing wrong.</a:t>
            </a:r>
            <a:endParaRPr lang="en-US" dirty="0"/>
          </a:p>
        </p:txBody>
      </p:sp>
      <p:sp>
        <p:nvSpPr>
          <p:cNvPr id="4" name="Rounded Rectangle 3"/>
          <p:cNvSpPr/>
          <p:nvPr/>
        </p:nvSpPr>
        <p:spPr>
          <a:xfrm>
            <a:off x="1219200" y="2133600"/>
            <a:ext cx="1560576" cy="13411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206752" y="5108448"/>
            <a:ext cx="1450848"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999488" y="3474720"/>
            <a:ext cx="932688" cy="16337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ἀποκαλύπτω</a:t>
            </a:r>
            <a:r>
              <a:rPr lang="en-US" dirty="0" smtClean="0"/>
              <a:t>	</a:t>
            </a:r>
            <a:r>
              <a:rPr lang="el-GR" dirty="0"/>
              <a:t>μέλλω</a:t>
            </a:r>
            <a:endParaRPr lang="en-US" dirty="0"/>
          </a:p>
          <a:p>
            <a:pPr marL="0" indent="0">
              <a:buNone/>
            </a:pPr>
            <a:r>
              <a:rPr lang="en-US" dirty="0" smtClean="0"/>
              <a:t>(</a:t>
            </a:r>
            <a:r>
              <a:rPr lang="en-US" dirty="0" err="1"/>
              <a:t>apokalyptō</a:t>
            </a:r>
            <a:r>
              <a:rPr lang="en-US" dirty="0" smtClean="0"/>
              <a:t>)</a:t>
            </a:r>
            <a:r>
              <a:rPr lang="en-US" dirty="0" smtClean="0"/>
              <a:t>	(</a:t>
            </a:r>
            <a:r>
              <a:rPr lang="en-US" dirty="0" err="1" smtClean="0"/>
              <a:t>mell</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I consider that our present sufferings are not worth comparing with the glory that will be revealed in us. </a:t>
            </a:r>
            <a:endParaRPr lang="en-US" dirty="0" smtClean="0"/>
          </a:p>
        </p:txBody>
      </p:sp>
      <p:sp>
        <p:nvSpPr>
          <p:cNvPr id="4" name="Rounded Rectangle 3"/>
          <p:cNvSpPr/>
          <p:nvPr/>
        </p:nvSpPr>
        <p:spPr>
          <a:xfrm>
            <a:off x="3084576" y="2145792"/>
            <a:ext cx="14874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72768" y="5108448"/>
            <a:ext cx="188976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517648" y="3474720"/>
            <a:ext cx="1310640" cy="1633728"/>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153" y="2120329"/>
            <a:ext cx="2597150" cy="1354137"/>
          </a:xfrm>
          <a:prstGeom prst="rect">
            <a:avLst/>
          </a:prstGeom>
          <a:noFill/>
          <a:ln>
            <a:noFill/>
          </a:ln>
          <a:effectLst>
            <a:glow rad="635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ounded Rectangle 7"/>
          <p:cNvSpPr/>
          <p:nvPr/>
        </p:nvSpPr>
        <p:spPr>
          <a:xfrm>
            <a:off x="487680" y="5608320"/>
            <a:ext cx="1572768" cy="414528"/>
          </a:xfrm>
          <a:prstGeom prst="round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0"/>
            <a:endCxn id="2050" idx="2"/>
          </p:cNvCxnSpPr>
          <p:nvPr/>
        </p:nvCxnSpPr>
        <p:spPr>
          <a:xfrm flipV="1">
            <a:off x="1274064" y="3474466"/>
            <a:ext cx="359664" cy="2133854"/>
          </a:xfrm>
          <a:prstGeom prst="line">
            <a:avLst/>
          </a:prstGeom>
          <a:ln w="28575"/>
          <a:effectLst>
            <a:glow rad="635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081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Peter 4:13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But </a:t>
            </a:r>
            <a:r>
              <a:rPr lang="en-US" dirty="0"/>
              <a:t>rejoice that you participate in the </a:t>
            </a:r>
            <a:r>
              <a:rPr lang="en-US" b="1" dirty="0">
                <a:solidFill>
                  <a:schemeClr val="accent6">
                    <a:lumMod val="75000"/>
                  </a:schemeClr>
                </a:solidFill>
              </a:rPr>
              <a:t>sufferings</a:t>
            </a:r>
            <a:r>
              <a:rPr lang="en-US" dirty="0"/>
              <a:t> of Christ, so that you may be overjoyed when his </a:t>
            </a:r>
            <a:r>
              <a:rPr lang="en-US" b="1" dirty="0">
                <a:solidFill>
                  <a:schemeClr val="accent6">
                    <a:lumMod val="75000"/>
                  </a:schemeClr>
                </a:solidFill>
              </a:rPr>
              <a:t>glory is revealed</a:t>
            </a:r>
            <a:r>
              <a:rPr lang="en-US" dirty="0"/>
              <a:t>.</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4:17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For </a:t>
            </a:r>
            <a:r>
              <a:rPr lang="en-US" dirty="0"/>
              <a:t>our light and momentary </a:t>
            </a:r>
            <a:r>
              <a:rPr lang="en-US" b="1" dirty="0">
                <a:solidFill>
                  <a:schemeClr val="accent6">
                    <a:lumMod val="75000"/>
                  </a:schemeClr>
                </a:solidFill>
              </a:rPr>
              <a:t>troubles</a:t>
            </a:r>
            <a:r>
              <a:rPr lang="en-US" dirty="0"/>
              <a:t> are achieving for us an </a:t>
            </a:r>
            <a:r>
              <a:rPr lang="en-US" b="1" dirty="0">
                <a:solidFill>
                  <a:schemeClr val="accent6">
                    <a:lumMod val="75000"/>
                  </a:schemeClr>
                </a:solidFill>
              </a:rPr>
              <a:t>eternal glory </a:t>
            </a:r>
            <a:r>
              <a:rPr lang="en-US" dirty="0"/>
              <a:t>that far outweighs them all.</a:t>
            </a:r>
          </a:p>
        </p:txBody>
      </p:sp>
    </p:spTree>
    <p:extLst>
      <p:ext uri="{BB962C8B-B14F-4D97-AF65-F5344CB8AC3E}">
        <p14:creationId xmlns:p14="http://schemas.microsoft.com/office/powerpoint/2010/main" val="835485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0756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 y="0"/>
            <a:ext cx="9194282" cy="6858000"/>
          </a:xfrm>
          <a:prstGeom prst="rect">
            <a:avLst/>
          </a:prstGeom>
        </p:spPr>
      </p:pic>
    </p:spTree>
    <p:extLst>
      <p:ext uri="{BB962C8B-B14F-4D97-AF65-F5344CB8AC3E}">
        <p14:creationId xmlns:p14="http://schemas.microsoft.com/office/powerpoint/2010/main" val="747241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for the sons of God to be revealed. </a:t>
            </a:r>
          </a:p>
        </p:txBody>
      </p:sp>
    </p:spTree>
    <p:extLst>
      <p:ext uri="{BB962C8B-B14F-4D97-AF65-F5344CB8AC3E}">
        <p14:creationId xmlns:p14="http://schemas.microsoft.com/office/powerpoint/2010/main" val="9464220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κτίσις</a:t>
            </a:r>
            <a:endParaRPr lang="en-US" dirty="0" smtClean="0"/>
          </a:p>
          <a:p>
            <a:pPr marL="0" indent="0">
              <a:buNone/>
            </a:pPr>
            <a:r>
              <a:rPr lang="en-US" dirty="0" smtClean="0"/>
              <a:t>	(</a:t>
            </a:r>
            <a:r>
              <a:rPr lang="en-US" dirty="0" err="1" smtClean="0"/>
              <a:t>ktisis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for the sons of God to be revealed. </a:t>
            </a:r>
          </a:p>
        </p:txBody>
      </p:sp>
      <p:sp>
        <p:nvSpPr>
          <p:cNvPr id="4" name="Rounded Rectangle 3"/>
          <p:cNvSpPr/>
          <p:nvPr/>
        </p:nvSpPr>
        <p:spPr>
          <a:xfrm>
            <a:off x="1280160" y="2572512"/>
            <a:ext cx="1377696" cy="1267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560576" y="4864608"/>
            <a:ext cx="1499616"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969008" y="3840480"/>
            <a:ext cx="341376" cy="10241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028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κτίσις</a:t>
            </a:r>
            <a:endParaRPr lang="en-US" dirty="0"/>
          </a:p>
          <a:p>
            <a:pPr marL="0" indent="0">
              <a:buNone/>
            </a:pPr>
            <a:r>
              <a:rPr lang="en-US" dirty="0" smtClean="0"/>
              <a:t>(</a:t>
            </a:r>
            <a:r>
              <a:rPr lang="en-US" dirty="0" err="1"/>
              <a:t>ktisis</a:t>
            </a:r>
            <a:r>
              <a:rPr lang="en-US" dirty="0"/>
              <a:t>)</a:t>
            </a:r>
          </a:p>
          <a:p>
            <a:pPr marL="0" indent="0">
              <a:buNone/>
            </a:pPr>
            <a:endParaRPr lang="en-US" dirty="0"/>
          </a:p>
          <a:p>
            <a:pPr marL="0" indent="0">
              <a:buNone/>
            </a:pPr>
            <a:endParaRPr lang="en-US" dirty="0" smtClean="0"/>
          </a:p>
          <a:p>
            <a:pPr marL="0" indent="0">
              <a:buNone/>
            </a:pPr>
            <a:r>
              <a:rPr lang="en-US" dirty="0" smtClean="0"/>
              <a:t>neither </a:t>
            </a:r>
            <a:r>
              <a:rPr lang="en-US" dirty="0"/>
              <a:t>height nor depth, nor anything else in all creation, will be able to separate us from the love of God that is in Christ Jesus our Lord.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3413" y="2176463"/>
            <a:ext cx="1401763" cy="129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096510"/>
            <a:ext cx="152400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3075" idx="0"/>
            <a:endCxn id="3074" idx="2"/>
          </p:cNvCxnSpPr>
          <p:nvPr/>
        </p:nvCxnSpPr>
        <p:spPr>
          <a:xfrm flipH="1" flipV="1">
            <a:off x="1084295" y="3468688"/>
            <a:ext cx="134905" cy="162782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4:13</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baseline="30000" dirty="0" smtClean="0"/>
          </a:p>
          <a:p>
            <a:pPr marL="0" indent="0">
              <a:buNone/>
            </a:pPr>
            <a:r>
              <a:rPr lang="en-US" dirty="0" smtClean="0"/>
              <a:t>	</a:t>
            </a:r>
            <a:r>
              <a:rPr lang="en-US" dirty="0"/>
              <a:t>	</a:t>
            </a:r>
            <a:r>
              <a:rPr lang="el-GR" dirty="0"/>
              <a:t>κτίσις</a:t>
            </a:r>
            <a:endParaRPr lang="en-US" dirty="0"/>
          </a:p>
          <a:p>
            <a:pPr marL="0" indent="0">
              <a:buNone/>
            </a:pPr>
            <a:r>
              <a:rPr lang="en-US" dirty="0" smtClean="0"/>
              <a:t>	</a:t>
            </a:r>
            <a:r>
              <a:rPr lang="en-US" dirty="0"/>
              <a:t>	(</a:t>
            </a:r>
            <a:r>
              <a:rPr lang="en-US" dirty="0" err="1"/>
              <a:t>ktisis</a:t>
            </a:r>
            <a:r>
              <a:rPr lang="en-US" dirty="0"/>
              <a:t>)</a:t>
            </a:r>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dirty="0" smtClean="0"/>
              <a:t>Nothing </a:t>
            </a:r>
            <a:r>
              <a:rPr lang="en-US" dirty="0"/>
              <a:t>in all creation is hidden from God’s sight. Everything is uncovered and laid bare before the eyes of him to whom we must give account.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0021" y="1920431"/>
            <a:ext cx="1401763" cy="129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292096" y="4145280"/>
            <a:ext cx="1975104"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4098" idx="2"/>
          </p:cNvCxnSpPr>
          <p:nvPr/>
        </p:nvCxnSpPr>
        <p:spPr>
          <a:xfrm flipH="1" flipV="1">
            <a:off x="2900903" y="3212656"/>
            <a:ext cx="378745" cy="9326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ἀπεκδέχομαι</a:t>
            </a:r>
            <a:endParaRPr lang="en-US" dirty="0" smtClean="0"/>
          </a:p>
          <a:p>
            <a:pPr marL="0" indent="0">
              <a:buNone/>
            </a:pPr>
            <a:r>
              <a:rPr lang="en-US" dirty="0" smtClean="0"/>
              <a:t>			(</a:t>
            </a:r>
            <a:r>
              <a:rPr lang="en-US" dirty="0" err="1" smtClean="0"/>
              <a:t>apekdechomai</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for the sons of God to be revealed. </a:t>
            </a:r>
          </a:p>
        </p:txBody>
      </p:sp>
      <p:sp>
        <p:nvSpPr>
          <p:cNvPr id="4" name="Rounded Rectangle 3"/>
          <p:cNvSpPr/>
          <p:nvPr/>
        </p:nvSpPr>
        <p:spPr>
          <a:xfrm>
            <a:off x="3060192" y="2560320"/>
            <a:ext cx="3084576"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11424" y="4852416"/>
            <a:ext cx="2426208"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224528" y="3864864"/>
            <a:ext cx="377952" cy="98755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0287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3:20</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  </a:t>
            </a:r>
            <a:r>
              <a:rPr lang="el-GR" dirty="0"/>
              <a:t>ἀπεκδέχομαι</a:t>
            </a:r>
            <a:endParaRPr lang="en-US" dirty="0"/>
          </a:p>
          <a:p>
            <a:pPr marL="0" indent="0">
              <a:buNone/>
            </a:pPr>
            <a:r>
              <a:rPr lang="en-US" dirty="0" smtClean="0"/>
              <a:t>(</a:t>
            </a:r>
            <a:r>
              <a:rPr lang="en-US" dirty="0" err="1"/>
              <a:t>apekdechomai</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our citizenship is in heaven. And we </a:t>
            </a:r>
            <a:endParaRPr lang="en-US" dirty="0" smtClean="0"/>
          </a:p>
          <a:p>
            <a:pPr marL="0" indent="0">
              <a:buNone/>
            </a:pPr>
            <a:r>
              <a:rPr lang="en-US" dirty="0" smtClean="0"/>
              <a:t>eagerly </a:t>
            </a:r>
            <a:r>
              <a:rPr lang="en-US" dirty="0"/>
              <a:t>await a Savior from there, the Lord </a:t>
            </a:r>
            <a:r>
              <a:rPr lang="en-US" dirty="0" smtClean="0"/>
              <a:t>Jesus</a:t>
            </a:r>
          </a:p>
          <a:p>
            <a:pPr marL="0" indent="0">
              <a:buNone/>
            </a:pPr>
            <a:r>
              <a:rPr lang="en-US" dirty="0" smtClean="0"/>
              <a:t>Christ</a:t>
            </a:r>
            <a:endParaRPr lang="en-US" dirty="0"/>
          </a:p>
        </p:txBody>
      </p:sp>
      <p:sp>
        <p:nvSpPr>
          <p:cNvPr id="4" name="Rounded Rectangle 3"/>
          <p:cNvSpPr/>
          <p:nvPr/>
        </p:nvSpPr>
        <p:spPr>
          <a:xfrm>
            <a:off x="341376" y="2036064"/>
            <a:ext cx="3084576"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4815840"/>
            <a:ext cx="2340864"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633728" y="3340608"/>
            <a:ext cx="249936" cy="14752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ἀπεκδέχομαι</a:t>
            </a:r>
            <a:endParaRPr lang="en-US" dirty="0"/>
          </a:p>
          <a:p>
            <a:pPr marL="0" indent="0">
              <a:buNone/>
            </a:pPr>
            <a:r>
              <a:rPr lang="en-US" dirty="0"/>
              <a:t>(</a:t>
            </a:r>
            <a:r>
              <a:rPr lang="en-US" dirty="0" err="1"/>
              <a:t>apekdechomai</a:t>
            </a:r>
            <a:r>
              <a:rPr lang="en-US" dirty="0" smtClean="0"/>
              <a:t>)</a:t>
            </a:r>
            <a:endParaRPr lang="en-US" dirty="0"/>
          </a:p>
          <a:p>
            <a:pPr marL="0" indent="0">
              <a:buNone/>
            </a:pPr>
            <a:endParaRPr lang="en-US" dirty="0" smtClean="0"/>
          </a:p>
          <a:p>
            <a:pPr marL="0" indent="0">
              <a:buNone/>
            </a:pPr>
            <a:endParaRPr lang="en-US" dirty="0" smtClean="0"/>
          </a:p>
          <a:p>
            <a:pPr marL="0" indent="0">
              <a:buNone/>
            </a:pPr>
            <a:r>
              <a:rPr lang="en-US" dirty="0" smtClean="0"/>
              <a:t>Therefore </a:t>
            </a:r>
            <a:r>
              <a:rPr lang="en-US" dirty="0"/>
              <a:t>you do not lack any spiritual gift as you eagerly wait for our Lord Jesus Christ to be revealed.</a:t>
            </a:r>
            <a:endParaRPr lang="en-US" dirty="0"/>
          </a:p>
        </p:txBody>
      </p:sp>
      <p:sp>
        <p:nvSpPr>
          <p:cNvPr id="4" name="Rounded Rectangle 3"/>
          <p:cNvSpPr/>
          <p:nvPr/>
        </p:nvSpPr>
        <p:spPr>
          <a:xfrm>
            <a:off x="353568" y="2145792"/>
            <a:ext cx="3084576"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70432" y="5108448"/>
            <a:ext cx="2157984"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1895856" y="3450336"/>
            <a:ext cx="353568" cy="16581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ἀποκαραδοκία</a:t>
            </a:r>
            <a:endParaRPr lang="en-US" dirty="0" smtClean="0"/>
          </a:p>
          <a:p>
            <a:pPr marL="0" indent="0">
              <a:buNone/>
            </a:pPr>
            <a:r>
              <a:rPr lang="en-US" dirty="0" smtClean="0"/>
              <a:t>				(</a:t>
            </a:r>
            <a:r>
              <a:rPr lang="en-US" dirty="0" err="1" smtClean="0"/>
              <a:t>apokaradokia</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for the sons of God to be revealed. </a:t>
            </a:r>
          </a:p>
        </p:txBody>
      </p:sp>
      <p:sp>
        <p:nvSpPr>
          <p:cNvPr id="4" name="Rounded Rectangle 3"/>
          <p:cNvSpPr/>
          <p:nvPr/>
        </p:nvSpPr>
        <p:spPr>
          <a:xfrm>
            <a:off x="3950208" y="2572512"/>
            <a:ext cx="30114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401312" y="4876800"/>
            <a:ext cx="3035808"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455920" y="3901440"/>
            <a:ext cx="463296" cy="9753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0287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Philippians 1:20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l-GR" dirty="0" smtClean="0"/>
              <a:t>ἀποκαραδοκία</a:t>
            </a:r>
            <a:endParaRPr lang="en-US" dirty="0"/>
          </a:p>
          <a:p>
            <a:pPr marL="0" indent="0">
              <a:buNone/>
            </a:pPr>
            <a:r>
              <a:rPr lang="en-US" dirty="0" smtClean="0"/>
              <a:t>(</a:t>
            </a:r>
            <a:r>
              <a:rPr lang="en-US" dirty="0" err="1"/>
              <a:t>apokaradokia</a:t>
            </a:r>
            <a:r>
              <a:rPr lang="en-US" dirty="0"/>
              <a:t>)</a:t>
            </a:r>
          </a:p>
          <a:p>
            <a:pPr marL="0" indent="0">
              <a:buNone/>
            </a:pPr>
            <a:endParaRPr lang="en-US" dirty="0"/>
          </a:p>
          <a:p>
            <a:pPr marL="0" indent="0">
              <a:buNone/>
            </a:pPr>
            <a:r>
              <a:rPr lang="en-US" dirty="0" smtClean="0"/>
              <a:t>I </a:t>
            </a:r>
            <a:r>
              <a:rPr lang="en-US" dirty="0"/>
              <a:t>eagerly expect and hope that I will in no way be ashamed, but will have sufficient courage so that now as always Christ will be exalted in my body, whether by life or by death.</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574" y="2156905"/>
            <a:ext cx="3035300" cy="135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682752" y="4035552"/>
            <a:ext cx="2450592"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5122" idx="2"/>
          </p:cNvCxnSpPr>
          <p:nvPr/>
        </p:nvCxnSpPr>
        <p:spPr>
          <a:xfrm flipH="1" flipV="1">
            <a:off x="1792224" y="3511042"/>
            <a:ext cx="115824" cy="52451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ἀπεκδέχομαι</a:t>
            </a:r>
            <a:r>
              <a:rPr lang="en-US" dirty="0" smtClean="0"/>
              <a:t>		</a:t>
            </a:r>
            <a:r>
              <a:rPr lang="el-GR" dirty="0" smtClean="0"/>
              <a:t>ἀποκαραδοκία</a:t>
            </a:r>
            <a:endParaRPr lang="en-US" dirty="0" smtClean="0"/>
          </a:p>
          <a:p>
            <a:pPr marL="0" indent="0">
              <a:buNone/>
            </a:pPr>
            <a:r>
              <a:rPr lang="en-US" dirty="0" smtClean="0"/>
              <a:t>	(</a:t>
            </a:r>
            <a:r>
              <a:rPr lang="en-US" dirty="0" err="1" smtClean="0"/>
              <a:t>apekdechomai</a:t>
            </a:r>
            <a:r>
              <a:rPr lang="en-US" dirty="0"/>
              <a:t>)		(</a:t>
            </a:r>
            <a:r>
              <a:rPr lang="en-US" dirty="0" err="1"/>
              <a:t>apokaradokia</a:t>
            </a:r>
            <a:r>
              <a:rPr lang="en-US" dirty="0"/>
              <a:t>)</a:t>
            </a:r>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a:t>
            </a:r>
            <a:r>
              <a:rPr lang="en-US" dirty="0" smtClean="0"/>
              <a:t>for</a:t>
            </a:r>
          </a:p>
          <a:p>
            <a:pPr marL="0" indent="0">
              <a:buNone/>
            </a:pPr>
            <a:r>
              <a:rPr lang="en-US" dirty="0" smtClean="0"/>
              <a:t> </a:t>
            </a:r>
            <a:r>
              <a:rPr lang="en-US" dirty="0"/>
              <a:t>the sons of God to be revealed. </a:t>
            </a:r>
          </a:p>
        </p:txBody>
      </p:sp>
      <p:sp>
        <p:nvSpPr>
          <p:cNvPr id="4" name="Rounded Rectangle 3"/>
          <p:cNvSpPr/>
          <p:nvPr/>
        </p:nvSpPr>
        <p:spPr>
          <a:xfrm>
            <a:off x="1280160" y="2535936"/>
            <a:ext cx="3084576"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11424" y="4852416"/>
            <a:ext cx="2426208"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822448" y="3840480"/>
            <a:ext cx="1402080" cy="101193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4840224" y="2572512"/>
            <a:ext cx="30114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4401312" y="4754880"/>
            <a:ext cx="3035808" cy="6461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10" idx="0"/>
            <a:endCxn id="9" idx="2"/>
          </p:cNvCxnSpPr>
          <p:nvPr/>
        </p:nvCxnSpPr>
        <p:spPr>
          <a:xfrm flipV="1">
            <a:off x="5919216" y="3901440"/>
            <a:ext cx="426720" cy="8534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577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8:18-27</a:t>
            </a:r>
          </a:p>
        </p:txBody>
      </p:sp>
      <p:sp>
        <p:nvSpPr>
          <p:cNvPr id="3" name="Content Placeholder 2"/>
          <p:cNvSpPr>
            <a:spLocks noGrp="1"/>
          </p:cNvSpPr>
          <p:nvPr>
            <p:ph idx="1"/>
          </p:nvPr>
        </p:nvSpPr>
        <p:spPr/>
        <p:txBody>
          <a:bodyPr/>
          <a:lstStyle/>
          <a:p>
            <a:pPr marL="0" indent="0">
              <a:buNone/>
            </a:pPr>
            <a:r>
              <a:rPr lang="en-US" baseline="30000" dirty="0"/>
              <a:t>18</a:t>
            </a:r>
            <a:r>
              <a:rPr lang="en-US" dirty="0"/>
              <a:t> I consider that our present sufferings are not worth comparing with the glory that will be revealed in us. </a:t>
            </a:r>
            <a:endParaRPr lang="en-US" dirty="0" smtClean="0"/>
          </a:p>
          <a:p>
            <a:pPr marL="0" indent="0">
              <a:buNone/>
            </a:pPr>
            <a:r>
              <a:rPr lang="en-US" baseline="30000" dirty="0" smtClean="0"/>
              <a:t>19</a:t>
            </a:r>
            <a:r>
              <a:rPr lang="en-US" dirty="0" smtClean="0"/>
              <a:t> </a:t>
            </a:r>
            <a:r>
              <a:rPr lang="en-US" dirty="0"/>
              <a:t>The creation waits in eager expectation for the sons of God to be revealed. </a:t>
            </a:r>
          </a:p>
        </p:txBody>
      </p:sp>
    </p:spTree>
    <p:extLst>
      <p:ext uri="{BB962C8B-B14F-4D97-AF65-F5344CB8AC3E}">
        <p14:creationId xmlns:p14="http://schemas.microsoft.com/office/powerpoint/2010/main" val="2468285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pPr marL="0" indent="0">
              <a:buNone/>
            </a:pPr>
            <a:r>
              <a:rPr lang="en-US" baseline="30000" dirty="0" smtClean="0"/>
              <a:t>19</a:t>
            </a:r>
            <a:r>
              <a:rPr lang="en-US" dirty="0" smtClean="0"/>
              <a:t> </a:t>
            </a:r>
            <a:r>
              <a:rPr lang="en-US" dirty="0"/>
              <a:t>The creation waits in </a:t>
            </a:r>
            <a:r>
              <a:rPr lang="en-US" dirty="0" smtClean="0"/>
              <a:t>eager, </a:t>
            </a:r>
            <a:r>
              <a:rPr lang="en-US" b="1" dirty="0" smtClean="0"/>
              <a:t>VERY</a:t>
            </a:r>
            <a:r>
              <a:rPr lang="en-US" dirty="0" smtClean="0"/>
              <a:t> </a:t>
            </a:r>
            <a:r>
              <a:rPr lang="en-US" b="1" dirty="0" smtClean="0"/>
              <a:t>EAGER</a:t>
            </a:r>
            <a:r>
              <a:rPr lang="en-US" dirty="0" smtClean="0"/>
              <a:t>, expectation </a:t>
            </a:r>
            <a:r>
              <a:rPr lang="en-US" dirty="0"/>
              <a:t>for the sons of God to be revealed. </a:t>
            </a:r>
          </a:p>
        </p:txBody>
      </p:sp>
    </p:spTree>
    <p:extLst>
      <p:ext uri="{BB962C8B-B14F-4D97-AF65-F5344CB8AC3E}">
        <p14:creationId xmlns:p14="http://schemas.microsoft.com/office/powerpoint/2010/main" val="8059516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8:19</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a:t>ἀποκάλυψις</a:t>
            </a:r>
            <a:endParaRPr lang="en-US" dirty="0" smtClean="0"/>
          </a:p>
          <a:p>
            <a:pPr marL="0" indent="0">
              <a:buNone/>
            </a:pPr>
            <a:r>
              <a:rPr lang="en-US" dirty="0" smtClean="0"/>
              <a:t>				(</a:t>
            </a:r>
            <a:r>
              <a:rPr lang="en-US" dirty="0" err="1" smtClean="0"/>
              <a:t>apokalypsis</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19</a:t>
            </a:r>
            <a:r>
              <a:rPr lang="en-US" dirty="0" smtClean="0"/>
              <a:t> </a:t>
            </a:r>
            <a:r>
              <a:rPr lang="en-US" dirty="0"/>
              <a:t>The creation waits in eager expectation for the sons of God to be revealed. </a:t>
            </a:r>
          </a:p>
        </p:txBody>
      </p:sp>
      <p:sp>
        <p:nvSpPr>
          <p:cNvPr id="4" name="Rounded Rectangle 3"/>
          <p:cNvSpPr/>
          <p:nvPr/>
        </p:nvSpPr>
        <p:spPr>
          <a:xfrm>
            <a:off x="3998976" y="2560320"/>
            <a:ext cx="2523744"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120896" y="5303520"/>
            <a:ext cx="1548384"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4895088" y="3840480"/>
            <a:ext cx="365760" cy="14630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0287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Peter 4:13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ἀποκάλυψις</a:t>
            </a:r>
            <a:endParaRPr lang="en-US" dirty="0"/>
          </a:p>
          <a:p>
            <a:pPr marL="0" indent="0">
              <a:buNone/>
            </a:pPr>
            <a:r>
              <a:rPr lang="en-US" dirty="0"/>
              <a:t>	(</a:t>
            </a:r>
            <a:r>
              <a:rPr lang="en-US" dirty="0" err="1"/>
              <a:t>apokalypsis</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rejoice that you participate in the sufferings of Christ, so that you may be overjoyed when his glory is revealed.</a:t>
            </a:r>
            <a:endParaRPr lang="en-US" dirty="0"/>
          </a:p>
        </p:txBody>
      </p:sp>
      <p:sp>
        <p:nvSpPr>
          <p:cNvPr id="4" name="Rounded Rectangle 3"/>
          <p:cNvSpPr/>
          <p:nvPr/>
        </p:nvSpPr>
        <p:spPr>
          <a:xfrm>
            <a:off x="1255776" y="2170176"/>
            <a:ext cx="2523744"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2920" y="5565648"/>
            <a:ext cx="15732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6146" idx="0"/>
            <a:endCxn id="4" idx="2"/>
          </p:cNvCxnSpPr>
          <p:nvPr/>
        </p:nvCxnSpPr>
        <p:spPr>
          <a:xfrm flipH="1" flipV="1">
            <a:off x="2517648" y="3450336"/>
            <a:ext cx="41879" cy="21153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ἀποκάλυψις</a:t>
            </a:r>
            <a:endParaRPr lang="en-US" dirty="0"/>
          </a:p>
          <a:p>
            <a:pPr marL="0" indent="0">
              <a:buNone/>
            </a:pPr>
            <a:r>
              <a:rPr lang="en-US" dirty="0"/>
              <a:t>	(</a:t>
            </a:r>
            <a:r>
              <a:rPr lang="en-US" dirty="0" err="1"/>
              <a:t>apokalypsis</a:t>
            </a:r>
            <a:r>
              <a:rPr lang="en-US" dirty="0"/>
              <a:t>)</a:t>
            </a:r>
          </a:p>
          <a:p>
            <a:pPr marL="0" indent="0">
              <a:buNone/>
            </a:pPr>
            <a:endParaRPr lang="en-US" dirty="0"/>
          </a:p>
          <a:p>
            <a:pPr marL="0" indent="0">
              <a:buNone/>
            </a:pPr>
            <a:r>
              <a:rPr lang="en-US" dirty="0" smtClean="0"/>
              <a:t>and </a:t>
            </a:r>
            <a:r>
              <a:rPr lang="en-US" dirty="0"/>
              <a:t>give relief to you who are troubled, and to us as well. This will happen when the Lord Jesus is revealed from heaven in blazing fire with his powerful angels.</a:t>
            </a:r>
            <a:endParaRPr lang="en-US" dirty="0"/>
          </a:p>
        </p:txBody>
      </p:sp>
      <p:sp>
        <p:nvSpPr>
          <p:cNvPr id="4" name="Rounded Rectangle 3"/>
          <p:cNvSpPr/>
          <p:nvPr/>
        </p:nvSpPr>
        <p:spPr>
          <a:xfrm>
            <a:off x="1255776" y="2170176"/>
            <a:ext cx="2523744"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136" y="4968240"/>
            <a:ext cx="1573213"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7170" idx="0"/>
            <a:endCxn id="4" idx="2"/>
          </p:cNvCxnSpPr>
          <p:nvPr/>
        </p:nvCxnSpPr>
        <p:spPr>
          <a:xfrm flipV="1">
            <a:off x="1620743" y="3450336"/>
            <a:ext cx="896905" cy="15179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1 John 3:2</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Dear </a:t>
            </a:r>
            <a:r>
              <a:rPr lang="en-US" dirty="0"/>
              <a:t>friends, now we are children of God, and what we will be has not yet been made known. But we know that </a:t>
            </a:r>
            <a:r>
              <a:rPr lang="en-US" b="1" dirty="0">
                <a:solidFill>
                  <a:schemeClr val="accent6">
                    <a:lumMod val="75000"/>
                  </a:schemeClr>
                </a:solidFill>
              </a:rPr>
              <a:t>when he appears</a:t>
            </a:r>
            <a:r>
              <a:rPr lang="en-US" dirty="0"/>
              <a:t>, we shall be like him, for we shall see him as he is.</a:t>
            </a:r>
          </a:p>
        </p:txBody>
      </p:sp>
    </p:spTree>
    <p:extLst>
      <p:ext uri="{BB962C8B-B14F-4D97-AF65-F5344CB8AC3E}">
        <p14:creationId xmlns:p14="http://schemas.microsoft.com/office/powerpoint/2010/main" val="835485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Isaiah 65:17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Behold</a:t>
            </a:r>
            <a:r>
              <a:rPr lang="en-US" dirty="0"/>
              <a:t>, I will create </a:t>
            </a:r>
            <a:r>
              <a:rPr lang="en-US" b="1" dirty="0" smtClean="0">
                <a:solidFill>
                  <a:schemeClr val="accent6">
                    <a:lumMod val="75000"/>
                  </a:schemeClr>
                </a:solidFill>
              </a:rPr>
              <a:t>new </a:t>
            </a:r>
            <a:r>
              <a:rPr lang="en-US" b="1" dirty="0">
                <a:solidFill>
                  <a:schemeClr val="accent6">
                    <a:lumMod val="75000"/>
                  </a:schemeClr>
                </a:solidFill>
              </a:rPr>
              <a:t>heavens and a new earth</a:t>
            </a:r>
            <a:r>
              <a:rPr lang="en-US" dirty="0"/>
              <a:t>. </a:t>
            </a:r>
            <a:r>
              <a:rPr lang="en-US" dirty="0" smtClean="0"/>
              <a:t>The </a:t>
            </a:r>
            <a:r>
              <a:rPr lang="en-US" dirty="0"/>
              <a:t>former things will not be remembered, </a:t>
            </a:r>
            <a:r>
              <a:rPr lang="en-US" dirty="0" smtClean="0"/>
              <a:t>nor </a:t>
            </a:r>
            <a:r>
              <a:rPr lang="en-US" dirty="0"/>
              <a:t>will they come to mind. </a:t>
            </a:r>
          </a:p>
        </p:txBody>
      </p:sp>
    </p:spTree>
    <p:extLst>
      <p:ext uri="{BB962C8B-B14F-4D97-AF65-F5344CB8AC3E}">
        <p14:creationId xmlns:p14="http://schemas.microsoft.com/office/powerpoint/2010/main" val="8354852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For the creation was subjected to frustration, not by its own choice, but by the will of the one who subjected it, in hope </a:t>
            </a:r>
            <a:endParaRPr lang="en-US" dirty="0" smtClean="0"/>
          </a:p>
        </p:txBody>
      </p:sp>
    </p:spTree>
    <p:extLst>
      <p:ext uri="{BB962C8B-B14F-4D97-AF65-F5344CB8AC3E}">
        <p14:creationId xmlns:p14="http://schemas.microsoft.com/office/powerpoint/2010/main" val="41526197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κτίσις</a:t>
            </a:r>
            <a:endParaRPr lang="en-US" dirty="0"/>
          </a:p>
          <a:p>
            <a:pPr marL="0" indent="0">
              <a:buNone/>
            </a:pPr>
            <a:r>
              <a:rPr lang="en-US" dirty="0"/>
              <a:t>		(</a:t>
            </a:r>
            <a:r>
              <a:rPr lang="en-US" dirty="0" err="1"/>
              <a:t>ktisis</a:t>
            </a:r>
            <a:r>
              <a:rPr lang="en-US" dirty="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For the creation was subjected to frustration, not by its own choice, but by the will of the one who subjected it, in hope </a:t>
            </a:r>
            <a:endParaRPr lang="en-US"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213" y="2176463"/>
            <a:ext cx="1401763" cy="129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2121408" y="4632960"/>
            <a:ext cx="1499616" cy="402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871216" y="3468688"/>
            <a:ext cx="41879" cy="11642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3331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ὑποτάσσω</a:t>
            </a:r>
            <a:endParaRPr lang="en-US" dirty="0"/>
          </a:p>
          <a:p>
            <a:pPr marL="0" indent="0">
              <a:buNone/>
            </a:pPr>
            <a:r>
              <a:rPr lang="en-US" dirty="0" smtClean="0"/>
              <a:t>		(</a:t>
            </a:r>
            <a:r>
              <a:rPr lang="en-US" dirty="0" err="1" smtClean="0"/>
              <a:t>hypotass</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For the creation was subjected to frustration, not by its own choice, but by the will of the one who subjected it, in hope </a:t>
            </a:r>
            <a:endParaRPr lang="en-US" dirty="0" smtClean="0"/>
          </a:p>
        </p:txBody>
      </p:sp>
      <p:sp>
        <p:nvSpPr>
          <p:cNvPr id="5" name="Oval 4"/>
          <p:cNvSpPr/>
          <p:nvPr/>
        </p:nvSpPr>
        <p:spPr>
          <a:xfrm>
            <a:off x="1962912" y="2060448"/>
            <a:ext cx="2694432" cy="15727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328160" y="4596384"/>
            <a:ext cx="170688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5593" y="5577332"/>
            <a:ext cx="1731963"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Connector 7"/>
          <p:cNvCxnSpPr>
            <a:stCxn id="2050" idx="0"/>
            <a:endCxn id="5" idx="3"/>
          </p:cNvCxnSpPr>
          <p:nvPr/>
        </p:nvCxnSpPr>
        <p:spPr>
          <a:xfrm flipV="1">
            <a:off x="2181575" y="3402889"/>
            <a:ext cx="175927" cy="217444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0"/>
            <a:endCxn id="5" idx="5"/>
          </p:cNvCxnSpPr>
          <p:nvPr/>
        </p:nvCxnSpPr>
        <p:spPr>
          <a:xfrm flipH="1" flipV="1">
            <a:off x="4262754" y="3402889"/>
            <a:ext cx="918846" cy="1193495"/>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8761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ὑποτάσσω</a:t>
            </a:r>
            <a:endParaRPr lang="en-US" dirty="0"/>
          </a:p>
          <a:p>
            <a:pPr marL="0" indent="0">
              <a:buNone/>
            </a:pPr>
            <a:r>
              <a:rPr lang="en-US" dirty="0"/>
              <a:t>	(</a:t>
            </a:r>
            <a:r>
              <a:rPr lang="en-US" dirty="0" err="1"/>
              <a:t>hypotassō</a:t>
            </a:r>
            <a:r>
              <a:rPr lang="en-US" dirty="0"/>
              <a:t>)</a:t>
            </a:r>
          </a:p>
          <a:p>
            <a:pPr marL="0" indent="0">
              <a:buNone/>
            </a:pPr>
            <a:endParaRPr lang="en-US" dirty="0"/>
          </a:p>
          <a:p>
            <a:pPr marL="0" indent="0">
              <a:buNone/>
            </a:pPr>
            <a:endParaRPr lang="en-US" dirty="0" smtClean="0"/>
          </a:p>
          <a:p>
            <a:pPr marL="0" indent="0">
              <a:buNone/>
            </a:pPr>
            <a:r>
              <a:rPr lang="en-US" dirty="0" smtClean="0"/>
              <a:t>And </a:t>
            </a:r>
            <a:r>
              <a:rPr lang="en-US" dirty="0"/>
              <a:t>God placed all things under his feet and appointed him to be head over everything for the church</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4761" y="2036255"/>
            <a:ext cx="2719387"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036064" y="4596384"/>
            <a:ext cx="1182624"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a:endCxn id="8194" idx="2"/>
          </p:cNvCxnSpPr>
          <p:nvPr/>
        </p:nvCxnSpPr>
        <p:spPr>
          <a:xfrm flipH="1" flipV="1">
            <a:off x="2364455" y="3633280"/>
            <a:ext cx="262921" cy="9631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8:18-27</a:t>
            </a:r>
          </a:p>
        </p:txBody>
      </p:sp>
      <p:sp>
        <p:nvSpPr>
          <p:cNvPr id="3" name="Content Placeholder 2"/>
          <p:cNvSpPr>
            <a:spLocks noGrp="1"/>
          </p:cNvSpPr>
          <p:nvPr>
            <p:ph idx="1"/>
          </p:nvPr>
        </p:nvSpPr>
        <p:spPr/>
        <p:txBody>
          <a:bodyPr/>
          <a:lstStyle/>
          <a:p>
            <a:pPr marL="0" indent="0">
              <a:buNone/>
            </a:pPr>
            <a:r>
              <a:rPr lang="en-US" baseline="30000" dirty="0"/>
              <a:t>20</a:t>
            </a:r>
            <a:r>
              <a:rPr lang="en-US" dirty="0"/>
              <a:t> For the creation was subjected to frustration, not by its own choice, but by the will of the one who subjected it, in hope </a:t>
            </a:r>
            <a:endParaRPr lang="en-US" dirty="0" smtClean="0"/>
          </a:p>
          <a:p>
            <a:pPr marL="0" indent="0">
              <a:buNone/>
            </a:pPr>
            <a:r>
              <a:rPr lang="en-US" baseline="30000" dirty="0" smtClean="0"/>
              <a:t>21</a:t>
            </a:r>
            <a:r>
              <a:rPr lang="en-US" dirty="0" smtClean="0"/>
              <a:t> </a:t>
            </a:r>
            <a:r>
              <a:rPr lang="en-US" dirty="0"/>
              <a:t>that the creation itself will be liberated from its bondage to decay and brought into the glorious freedom of the children of God.</a:t>
            </a:r>
          </a:p>
        </p:txBody>
      </p:sp>
    </p:spTree>
    <p:extLst>
      <p:ext uri="{BB962C8B-B14F-4D97-AF65-F5344CB8AC3E}">
        <p14:creationId xmlns:p14="http://schemas.microsoft.com/office/powerpoint/2010/main" val="2786406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ματαιότης</a:t>
            </a:r>
            <a:endParaRPr lang="en-US" dirty="0"/>
          </a:p>
          <a:p>
            <a:pPr marL="0" indent="0">
              <a:buNone/>
            </a:pPr>
            <a:r>
              <a:rPr lang="en-US" dirty="0" smtClean="0"/>
              <a:t>						(</a:t>
            </a:r>
            <a:r>
              <a:rPr lang="en-US" dirty="0" err="1" smtClean="0"/>
              <a:t>mataiot</a:t>
            </a:r>
            <a:r>
              <a:rPr lang="en-US" dirty="0" err="1"/>
              <a:t>ē</a:t>
            </a:r>
            <a:r>
              <a:rPr lang="en-US" dirty="0" err="1" smtClean="0"/>
              <a:t>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For the creation was subjected to frustration, not by its own choice, but by the will of the one who subjected it, in hope </a:t>
            </a:r>
            <a:endParaRPr lang="en-US" dirty="0" smtClean="0"/>
          </a:p>
        </p:txBody>
      </p:sp>
      <p:sp>
        <p:nvSpPr>
          <p:cNvPr id="4" name="Rounded Rectangle 3"/>
          <p:cNvSpPr/>
          <p:nvPr/>
        </p:nvSpPr>
        <p:spPr>
          <a:xfrm>
            <a:off x="5852160" y="2182368"/>
            <a:ext cx="2267712" cy="1267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437376" y="4608576"/>
            <a:ext cx="1877568"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986016" y="3450336"/>
            <a:ext cx="390144" cy="115824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87613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Peter 2:18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ματαιότης</a:t>
            </a:r>
            <a:endParaRPr lang="en-US" dirty="0"/>
          </a:p>
          <a:p>
            <a:pPr marL="0" indent="0">
              <a:buNone/>
            </a:pPr>
            <a:r>
              <a:rPr lang="en-US" dirty="0"/>
              <a:t>		(</a:t>
            </a:r>
            <a:r>
              <a:rPr lang="en-US" dirty="0" err="1"/>
              <a:t>mataiotēs</a:t>
            </a:r>
            <a:r>
              <a:rPr lang="en-US" dirty="0"/>
              <a:t>)</a:t>
            </a:r>
          </a:p>
          <a:p>
            <a:pPr marL="0" indent="0">
              <a:buNone/>
            </a:pPr>
            <a:endParaRPr lang="en-US" dirty="0"/>
          </a:p>
          <a:p>
            <a:pPr marL="0" indent="0">
              <a:buNone/>
            </a:pPr>
            <a:r>
              <a:rPr lang="en-US" dirty="0" smtClean="0"/>
              <a:t>For </a:t>
            </a:r>
            <a:r>
              <a:rPr lang="en-US" dirty="0"/>
              <a:t>they mouth empty, boastful words and, by appealing to the lustful desires of sinful human nature, they entice people who are just escaping from those who live in error.</a:t>
            </a:r>
            <a:endParaRPr lang="en-US" dirty="0"/>
          </a:p>
        </p:txBody>
      </p:sp>
      <p:sp>
        <p:nvSpPr>
          <p:cNvPr id="4" name="Rounded Rectangle 3"/>
          <p:cNvSpPr/>
          <p:nvPr/>
        </p:nvSpPr>
        <p:spPr>
          <a:xfrm>
            <a:off x="2194560" y="2206752"/>
            <a:ext cx="2267712" cy="12679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145536" y="4035552"/>
            <a:ext cx="1146048"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28416" y="3474720"/>
            <a:ext cx="390144" cy="5608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smtClean="0"/>
              <a:t>  </a:t>
            </a:r>
            <a:r>
              <a:rPr lang="el-GR" dirty="0" smtClean="0"/>
              <a:t>οὐ</a:t>
            </a:r>
            <a:r>
              <a:rPr lang="en-US" dirty="0" smtClean="0"/>
              <a:t>  </a:t>
            </a:r>
            <a:r>
              <a:rPr lang="el-GR" dirty="0" smtClean="0"/>
              <a:t>ἑκών</a:t>
            </a:r>
            <a:endParaRPr lang="en-US" dirty="0"/>
          </a:p>
          <a:p>
            <a:pPr marL="0" indent="0">
              <a:buNone/>
            </a:pPr>
            <a:r>
              <a:rPr lang="en-US" dirty="0" smtClean="0"/>
              <a:t>	</a:t>
            </a:r>
            <a:r>
              <a:rPr lang="en-US" dirty="0" smtClean="0"/>
              <a:t>(</a:t>
            </a:r>
            <a:r>
              <a:rPr lang="en-US" dirty="0" err="1" smtClean="0"/>
              <a:t>ou</a:t>
            </a:r>
            <a:r>
              <a:rPr lang="en-US" dirty="0" smtClean="0"/>
              <a:t> </a:t>
            </a:r>
            <a:r>
              <a:rPr lang="en-US" dirty="0" err="1" smtClean="0"/>
              <a:t>hekōn</a:t>
            </a:r>
            <a:r>
              <a:rPr lang="en-US" dirty="0" smtClean="0"/>
              <a:t>)</a:t>
            </a:r>
          </a:p>
          <a:p>
            <a:pPr marL="0" indent="0">
              <a:buNone/>
            </a:pPr>
            <a:endParaRPr lang="en-US" dirty="0"/>
          </a:p>
          <a:p>
            <a:pPr marL="0" indent="0">
              <a:buNone/>
            </a:pPr>
            <a:endParaRPr lang="en-US" dirty="0" smtClean="0"/>
          </a:p>
          <a:p>
            <a:pPr marL="0" indent="0">
              <a:buNone/>
            </a:pPr>
            <a:r>
              <a:rPr lang="en-US" baseline="30000" dirty="0" smtClean="0"/>
              <a:t>20</a:t>
            </a:r>
            <a:r>
              <a:rPr lang="en-US" dirty="0" smtClean="0"/>
              <a:t> </a:t>
            </a:r>
            <a:r>
              <a:rPr lang="en-US" dirty="0"/>
              <a:t>For the creation was subjected to frustration, not by its own choice, but by the will of the one who subjected it, in hope </a:t>
            </a:r>
            <a:endParaRPr lang="en-US" dirty="0" smtClean="0"/>
          </a:p>
        </p:txBody>
      </p:sp>
      <p:sp>
        <p:nvSpPr>
          <p:cNvPr id="4" name="Rounded Rectangle 3"/>
          <p:cNvSpPr/>
          <p:nvPr/>
        </p:nvSpPr>
        <p:spPr>
          <a:xfrm>
            <a:off x="1341120" y="2145792"/>
            <a:ext cx="2023872"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084064"/>
            <a:ext cx="3645408"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298192" y="3499104"/>
            <a:ext cx="54864" cy="15849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48761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Hosea 4:3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Because </a:t>
            </a:r>
            <a:r>
              <a:rPr lang="en-US" dirty="0"/>
              <a:t>of this </a:t>
            </a:r>
            <a:r>
              <a:rPr lang="en-US" b="1" dirty="0">
                <a:solidFill>
                  <a:schemeClr val="accent6">
                    <a:lumMod val="75000"/>
                  </a:schemeClr>
                </a:solidFill>
              </a:rPr>
              <a:t>the land </a:t>
            </a:r>
            <a:r>
              <a:rPr lang="en-US" b="1" dirty="0" smtClean="0">
                <a:solidFill>
                  <a:schemeClr val="accent6">
                    <a:lumMod val="75000"/>
                  </a:schemeClr>
                </a:solidFill>
              </a:rPr>
              <a:t>mourns</a:t>
            </a:r>
            <a:r>
              <a:rPr lang="en-US" dirty="0" smtClean="0"/>
              <a:t>, and </a:t>
            </a:r>
            <a:r>
              <a:rPr lang="en-US" dirty="0"/>
              <a:t>all who live in it waste away; </a:t>
            </a:r>
            <a:r>
              <a:rPr lang="en-US" dirty="0" smtClean="0"/>
              <a:t>the </a:t>
            </a:r>
            <a:r>
              <a:rPr lang="en-US" dirty="0"/>
              <a:t>beasts of the field and the birds of the air </a:t>
            </a:r>
            <a:r>
              <a:rPr lang="en-US" dirty="0" smtClean="0"/>
              <a:t>and </a:t>
            </a:r>
            <a:r>
              <a:rPr lang="en-US" dirty="0"/>
              <a:t>the fish of the sea are dying.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12:11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It </a:t>
            </a:r>
            <a:r>
              <a:rPr lang="en-US" dirty="0"/>
              <a:t>will be made a wasteland, </a:t>
            </a:r>
            <a:r>
              <a:rPr lang="en-US" b="1" dirty="0" smtClean="0">
                <a:solidFill>
                  <a:schemeClr val="accent6">
                    <a:lumMod val="75000"/>
                  </a:schemeClr>
                </a:solidFill>
              </a:rPr>
              <a:t>parched </a:t>
            </a:r>
            <a:r>
              <a:rPr lang="en-US" b="1" dirty="0">
                <a:solidFill>
                  <a:schemeClr val="accent6">
                    <a:lumMod val="75000"/>
                  </a:schemeClr>
                </a:solidFill>
              </a:rPr>
              <a:t>and desolate</a:t>
            </a:r>
            <a:r>
              <a:rPr lang="en-US" dirty="0"/>
              <a:t> before me; </a:t>
            </a:r>
            <a:r>
              <a:rPr lang="en-US" dirty="0" smtClean="0"/>
              <a:t>the </a:t>
            </a:r>
            <a:r>
              <a:rPr lang="en-US" dirty="0"/>
              <a:t>whole land will be laid waste </a:t>
            </a:r>
            <a:r>
              <a:rPr lang="en-US" dirty="0" smtClean="0"/>
              <a:t>because </a:t>
            </a:r>
            <a:r>
              <a:rPr lang="en-US" dirty="0"/>
              <a:t>there is no one who cares. </a:t>
            </a:r>
          </a:p>
        </p:txBody>
      </p:sp>
    </p:spTree>
    <p:extLst>
      <p:ext uri="{BB962C8B-B14F-4D97-AF65-F5344CB8AC3E}">
        <p14:creationId xmlns:p14="http://schemas.microsoft.com/office/powerpoint/2010/main" val="8354852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that the creation itself will be liberated from its bondage to decay and brought into the glorious freedom of the children of God.</a:t>
            </a:r>
          </a:p>
        </p:txBody>
      </p:sp>
    </p:spTree>
    <p:extLst>
      <p:ext uri="{BB962C8B-B14F-4D97-AF65-F5344CB8AC3E}">
        <p14:creationId xmlns:p14="http://schemas.microsoft.com/office/powerpoint/2010/main" val="41526197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κτίσις</a:t>
            </a:r>
            <a:endParaRPr lang="en-US" dirty="0"/>
          </a:p>
          <a:p>
            <a:pPr marL="0" indent="0">
              <a:buNone/>
            </a:pPr>
            <a:r>
              <a:rPr lang="en-US" dirty="0"/>
              <a:t>		(</a:t>
            </a:r>
            <a:r>
              <a:rPr lang="en-US" dirty="0" err="1"/>
              <a:t>ktisis</a:t>
            </a:r>
            <a:r>
              <a:rPr lang="en-US" dirty="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that the creation itself will be liberated from its bondage to decay and brought into the glorious freedom of the children of God.</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213" y="2176463"/>
            <a:ext cx="1401763" cy="129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a:xfrm>
            <a:off x="2255520" y="4632960"/>
            <a:ext cx="1499616" cy="4023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5" idx="0"/>
            <a:endCxn id="4" idx="2"/>
          </p:cNvCxnSpPr>
          <p:nvPr/>
        </p:nvCxnSpPr>
        <p:spPr>
          <a:xfrm flipH="1" flipV="1">
            <a:off x="2913095" y="3468688"/>
            <a:ext cx="92233" cy="11642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20054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ἐλευθερόω</a:t>
            </a:r>
            <a:endParaRPr lang="en-US" dirty="0"/>
          </a:p>
          <a:p>
            <a:pPr marL="0" indent="0">
              <a:buNone/>
            </a:pPr>
            <a:r>
              <a:rPr lang="en-US" dirty="0" smtClean="0"/>
              <a:t>					(</a:t>
            </a:r>
            <a:r>
              <a:rPr lang="en-US" dirty="0" err="1" smtClean="0"/>
              <a:t>eleuthero</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that the creation itself will be liberated from its bondage to decay and brought into the glorious freedom of the children of God.</a:t>
            </a:r>
          </a:p>
        </p:txBody>
      </p:sp>
      <p:sp>
        <p:nvSpPr>
          <p:cNvPr id="4" name="Rounded Rectangle 3"/>
          <p:cNvSpPr/>
          <p:nvPr/>
        </p:nvSpPr>
        <p:spPr>
          <a:xfrm>
            <a:off x="4888992" y="2097024"/>
            <a:ext cx="2499360" cy="14264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66816" y="4559808"/>
            <a:ext cx="1633728"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138672" y="3523488"/>
            <a:ext cx="445008" cy="10363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16708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p>
          <a:p>
            <a:pPr marL="0" indent="0">
              <a:buNone/>
            </a:pPr>
            <a:endParaRPr lang="en-US" dirty="0"/>
          </a:p>
          <a:p>
            <a:pPr marL="0" indent="0">
              <a:buNone/>
            </a:pPr>
            <a:endParaRPr lang="en-US" dirty="0"/>
          </a:p>
          <a:p>
            <a:pPr marL="0" indent="0">
              <a:buNone/>
            </a:pPr>
            <a:endParaRPr lang="en-US" dirty="0" smtClean="0"/>
          </a:p>
          <a:p>
            <a:pPr marL="0" indent="0">
              <a:buNone/>
            </a:pPr>
            <a:r>
              <a:rPr lang="en-US" baseline="30000" dirty="0" smtClean="0"/>
              <a:t>21</a:t>
            </a:r>
            <a:r>
              <a:rPr lang="en-US" dirty="0" smtClean="0"/>
              <a:t> </a:t>
            </a:r>
            <a:r>
              <a:rPr lang="en-US" dirty="0"/>
              <a:t>that the creation itself will be liberated from its bondage to decay and brought into the glorious freedom of the children of God.</a:t>
            </a:r>
          </a:p>
        </p:txBody>
      </p:sp>
      <p:sp>
        <p:nvSpPr>
          <p:cNvPr id="4" name="Rounded Rectangle 3"/>
          <p:cNvSpPr/>
          <p:nvPr/>
        </p:nvSpPr>
        <p:spPr>
          <a:xfrm>
            <a:off x="1219200" y="2121408"/>
            <a:ext cx="1914144"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963168" y="5071872"/>
            <a:ext cx="3035808"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176272" y="3474720"/>
            <a:ext cx="304800" cy="1597152"/>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8222" y="2573338"/>
            <a:ext cx="1279525" cy="490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16708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Peter 3:13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But </a:t>
            </a:r>
            <a:r>
              <a:rPr lang="en-US" dirty="0"/>
              <a:t>in keeping with his promise we are looking forward to </a:t>
            </a:r>
            <a:r>
              <a:rPr lang="en-US" b="1" dirty="0">
                <a:solidFill>
                  <a:schemeClr val="accent6">
                    <a:lumMod val="75000"/>
                  </a:schemeClr>
                </a:solidFill>
              </a:rPr>
              <a:t>a new heaven and a new earth</a:t>
            </a:r>
            <a:r>
              <a:rPr lang="en-US" dirty="0"/>
              <a:t>, the home of righteousness.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8:18-27</a:t>
            </a:r>
          </a:p>
        </p:txBody>
      </p:sp>
      <p:sp>
        <p:nvSpPr>
          <p:cNvPr id="3" name="Content Placeholder 2"/>
          <p:cNvSpPr>
            <a:spLocks noGrp="1"/>
          </p:cNvSpPr>
          <p:nvPr>
            <p:ph idx="1"/>
          </p:nvPr>
        </p:nvSpPr>
        <p:spPr/>
        <p:txBody>
          <a:bodyPr/>
          <a:lstStyle/>
          <a:p>
            <a:pPr marL="0" indent="0">
              <a:buNone/>
            </a:pPr>
            <a:r>
              <a:rPr lang="en-US" baseline="30000" dirty="0"/>
              <a:t>22</a:t>
            </a:r>
            <a:r>
              <a:rPr lang="en-US" dirty="0"/>
              <a:t> We know that the whole creation has been groaning as in the pains of childbirth right up to the present time. </a:t>
            </a:r>
            <a:endParaRPr lang="en-US" dirty="0" smtClean="0"/>
          </a:p>
          <a:p>
            <a:pPr marL="0" indent="0">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wait eagerly for our adoption as sons, the redemption of our bodies.</a:t>
            </a:r>
          </a:p>
        </p:txBody>
      </p:sp>
    </p:spTree>
    <p:extLst>
      <p:ext uri="{BB962C8B-B14F-4D97-AF65-F5344CB8AC3E}">
        <p14:creationId xmlns:p14="http://schemas.microsoft.com/office/powerpoint/2010/main" val="7847252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Revelation 21:1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Then </a:t>
            </a:r>
            <a:r>
              <a:rPr lang="en-US" dirty="0"/>
              <a:t>I saw </a:t>
            </a:r>
            <a:r>
              <a:rPr lang="en-US" b="1" dirty="0">
                <a:solidFill>
                  <a:schemeClr val="accent6">
                    <a:lumMod val="75000"/>
                  </a:schemeClr>
                </a:solidFill>
              </a:rPr>
              <a:t>a new heaven and a new earth</a:t>
            </a:r>
            <a:r>
              <a:rPr lang="en-US" dirty="0"/>
              <a:t>, for the first heaven and the first earth had passed away, and there was no longer any sea.</a:t>
            </a:r>
          </a:p>
        </p:txBody>
      </p:sp>
    </p:spTree>
    <p:extLst>
      <p:ext uri="{BB962C8B-B14F-4D97-AF65-F5344CB8AC3E}">
        <p14:creationId xmlns:p14="http://schemas.microsoft.com/office/powerpoint/2010/main" val="8354852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22</a:t>
            </a:r>
            <a:r>
              <a:rPr lang="en-US" dirty="0" smtClean="0"/>
              <a:t> </a:t>
            </a:r>
            <a:r>
              <a:rPr lang="en-US" dirty="0"/>
              <a:t>We know that the whole creation has been groaning as in the pains of childbirth right up to the present time. </a:t>
            </a:r>
            <a:endParaRPr lang="en-US" dirty="0" smtClean="0"/>
          </a:p>
        </p:txBody>
      </p:sp>
    </p:spTree>
    <p:extLst>
      <p:ext uri="{BB962C8B-B14F-4D97-AF65-F5344CB8AC3E}">
        <p14:creationId xmlns:p14="http://schemas.microsoft.com/office/powerpoint/2010/main" val="1580352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smtClean="0"/>
              <a:t>πᾶσα  κτίσις</a:t>
            </a:r>
            <a:endParaRPr lang="en-US" dirty="0"/>
          </a:p>
          <a:p>
            <a:pPr marL="0" indent="0">
              <a:buNone/>
            </a:pPr>
            <a:r>
              <a:rPr lang="en-US" dirty="0" smtClean="0"/>
              <a:t>		</a:t>
            </a:r>
            <a:r>
              <a:rPr lang="en-US" dirty="0"/>
              <a:t>		</a:t>
            </a:r>
            <a:r>
              <a:rPr lang="en-US" dirty="0" smtClean="0"/>
              <a:t>(</a:t>
            </a:r>
            <a:r>
              <a:rPr lang="en-US" dirty="0" err="1" smtClean="0"/>
              <a:t>pasa</a:t>
            </a:r>
            <a:r>
              <a:rPr lang="en-US" dirty="0" smtClean="0"/>
              <a:t>  </a:t>
            </a:r>
            <a:r>
              <a:rPr lang="en-US" dirty="0" err="1" smtClean="0"/>
              <a:t>ktisis</a:t>
            </a:r>
            <a:r>
              <a:rPr lang="en-US" dirty="0"/>
              <a:t>)</a:t>
            </a:r>
          </a:p>
          <a:p>
            <a:pPr marL="0" indent="0">
              <a:buNone/>
            </a:pPr>
            <a:endParaRPr lang="en-US" dirty="0"/>
          </a:p>
          <a:p>
            <a:pPr marL="0" indent="0">
              <a:buNone/>
            </a:pPr>
            <a:endParaRPr lang="en-US" dirty="0" smtClean="0"/>
          </a:p>
          <a:p>
            <a:pPr marL="0" indent="0">
              <a:buNone/>
            </a:pPr>
            <a:r>
              <a:rPr lang="en-US" baseline="30000" dirty="0" smtClean="0"/>
              <a:t>22</a:t>
            </a:r>
            <a:r>
              <a:rPr lang="en-US" dirty="0" smtClean="0"/>
              <a:t> </a:t>
            </a:r>
            <a:r>
              <a:rPr lang="en-US" dirty="0"/>
              <a:t>We know that the whole creation has been groaning as in the pains of childbirth right up to the present time. </a:t>
            </a:r>
            <a:endParaRPr lang="en-US" dirty="0" smtClean="0"/>
          </a:p>
        </p:txBody>
      </p:sp>
      <p:sp>
        <p:nvSpPr>
          <p:cNvPr id="4" name="Rounded Rectangle 3"/>
          <p:cNvSpPr/>
          <p:nvPr/>
        </p:nvSpPr>
        <p:spPr>
          <a:xfrm>
            <a:off x="3962400" y="2157984"/>
            <a:ext cx="2548128" cy="12557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901440" y="4596384"/>
            <a:ext cx="2596896"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199888" y="3413760"/>
            <a:ext cx="36576" cy="118262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23388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συστενάζω</a:t>
            </a:r>
            <a:endParaRPr lang="en-US" dirty="0"/>
          </a:p>
          <a:p>
            <a:pPr marL="0" indent="0">
              <a:buNone/>
            </a:pPr>
            <a:r>
              <a:rPr lang="en-US" dirty="0" smtClean="0"/>
              <a:t>	(</a:t>
            </a:r>
            <a:r>
              <a:rPr lang="en-US" dirty="0" err="1" smtClean="0"/>
              <a:t>systenaz</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22</a:t>
            </a:r>
            <a:r>
              <a:rPr lang="en-US" dirty="0" smtClean="0"/>
              <a:t> </a:t>
            </a:r>
            <a:r>
              <a:rPr lang="en-US" dirty="0"/>
              <a:t>We know that the whole creation has been groaning as in the pains of childbirth right up to the present time. </a:t>
            </a:r>
            <a:endParaRPr lang="en-US" dirty="0" smtClean="0"/>
          </a:p>
        </p:txBody>
      </p:sp>
      <p:sp>
        <p:nvSpPr>
          <p:cNvPr id="4" name="Rounded Rectangle 3"/>
          <p:cNvSpPr/>
          <p:nvPr/>
        </p:nvSpPr>
        <p:spPr>
          <a:xfrm>
            <a:off x="1243584" y="2170176"/>
            <a:ext cx="2340864" cy="129235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108448"/>
            <a:ext cx="1584960"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67968" y="3462528"/>
            <a:ext cx="1146048" cy="16459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2715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8:22</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συνωδίνω</a:t>
            </a:r>
            <a:endParaRPr lang="en-US" dirty="0"/>
          </a:p>
          <a:p>
            <a:pPr marL="0" indent="0">
              <a:buNone/>
            </a:pPr>
            <a:r>
              <a:rPr lang="en-US" dirty="0" smtClean="0"/>
              <a:t>			(</a:t>
            </a:r>
            <a:r>
              <a:rPr lang="en-US" dirty="0" err="1" smtClean="0"/>
              <a:t>synōdin</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22</a:t>
            </a:r>
            <a:r>
              <a:rPr lang="en-US" dirty="0" smtClean="0"/>
              <a:t> </a:t>
            </a:r>
            <a:r>
              <a:rPr lang="en-US" dirty="0"/>
              <a:t>We know that the whole creation has been groaning as in the pains of childbirth right up to the present time. </a:t>
            </a:r>
            <a:endParaRPr lang="en-US" dirty="0" smtClean="0"/>
          </a:p>
        </p:txBody>
      </p:sp>
      <p:sp>
        <p:nvSpPr>
          <p:cNvPr id="4" name="Rounded Rectangle 3"/>
          <p:cNvSpPr/>
          <p:nvPr/>
        </p:nvSpPr>
        <p:spPr>
          <a:xfrm>
            <a:off x="3121152" y="2170176"/>
            <a:ext cx="2072640" cy="12801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48256" y="5071872"/>
            <a:ext cx="4559808"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4157472" y="3450336"/>
            <a:ext cx="170688" cy="16215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2715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12:4</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How </a:t>
            </a:r>
            <a:r>
              <a:rPr lang="en-US" dirty="0"/>
              <a:t>long will the land lie </a:t>
            </a:r>
            <a:r>
              <a:rPr lang="en-US" b="1" dirty="0" smtClean="0">
                <a:solidFill>
                  <a:schemeClr val="accent6">
                    <a:lumMod val="75000"/>
                  </a:schemeClr>
                </a:solidFill>
              </a:rPr>
              <a:t>parched</a:t>
            </a:r>
            <a:r>
              <a:rPr lang="en-US" dirty="0" smtClean="0"/>
              <a:t> and </a:t>
            </a:r>
            <a:r>
              <a:rPr lang="en-US" dirty="0"/>
              <a:t>the grass in every field be </a:t>
            </a:r>
            <a:r>
              <a:rPr lang="en-US" b="1" dirty="0">
                <a:solidFill>
                  <a:schemeClr val="accent6">
                    <a:lumMod val="75000"/>
                  </a:schemeClr>
                </a:solidFill>
              </a:rPr>
              <a:t>withered</a:t>
            </a:r>
            <a:r>
              <a:rPr lang="en-US" dirty="0"/>
              <a:t>? </a:t>
            </a:r>
            <a:r>
              <a:rPr lang="en-US" dirty="0" smtClean="0"/>
              <a:t>Because </a:t>
            </a:r>
            <a:r>
              <a:rPr lang="en-US" dirty="0"/>
              <a:t>those who live in it are wicked, </a:t>
            </a:r>
            <a:r>
              <a:rPr lang="en-US" dirty="0" smtClean="0"/>
              <a:t>the </a:t>
            </a:r>
            <a:r>
              <a:rPr lang="en-US" dirty="0"/>
              <a:t>animals and birds have </a:t>
            </a:r>
            <a:r>
              <a:rPr lang="en-US" b="1" dirty="0">
                <a:solidFill>
                  <a:schemeClr val="accent6">
                    <a:lumMod val="75000"/>
                  </a:schemeClr>
                </a:solidFill>
              </a:rPr>
              <a:t>perished</a:t>
            </a:r>
            <a:r>
              <a:rPr lang="en-US" dirty="0"/>
              <a:t>. </a:t>
            </a:r>
            <a:r>
              <a:rPr lang="en-US" dirty="0" smtClean="0"/>
              <a:t>Moreover</a:t>
            </a:r>
            <a:r>
              <a:rPr lang="en-US" dirty="0"/>
              <a:t>, the people are saying, </a:t>
            </a:r>
            <a:r>
              <a:rPr lang="en-US" dirty="0" smtClean="0"/>
              <a:t>“</a:t>
            </a:r>
            <a:r>
              <a:rPr lang="en-US" dirty="0"/>
              <a:t>He will not see what happens to us.”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1:23</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if </a:t>
            </a:r>
            <a:r>
              <a:rPr lang="en-US" dirty="0"/>
              <a:t>you continue in your faith, established and firm, not moved from the hope held out in the gospel. This is the gospel that you heard and that </a:t>
            </a:r>
            <a:r>
              <a:rPr lang="en-US" b="1" dirty="0">
                <a:solidFill>
                  <a:schemeClr val="accent6">
                    <a:lumMod val="75000"/>
                  </a:schemeClr>
                </a:solidFill>
              </a:rPr>
              <a:t>has been proclaimed to every creature under heaven</a:t>
            </a:r>
            <a:r>
              <a:rPr lang="en-US" dirty="0"/>
              <a:t>, and of which I, Paul, have become a servant. </a:t>
            </a:r>
          </a:p>
        </p:txBody>
      </p:sp>
    </p:spTree>
    <p:extLst>
      <p:ext uri="{BB962C8B-B14F-4D97-AF65-F5344CB8AC3E}">
        <p14:creationId xmlns:p14="http://schemas.microsoft.com/office/powerpoint/2010/main" val="835485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7" y="0"/>
            <a:ext cx="914102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71737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wait eagerly for our adoption as sons, the redemption of our bodies.</a:t>
            </a:r>
          </a:p>
        </p:txBody>
      </p:sp>
    </p:spTree>
    <p:extLst>
      <p:ext uri="{BB962C8B-B14F-4D97-AF65-F5344CB8AC3E}">
        <p14:creationId xmlns:p14="http://schemas.microsoft.com/office/powerpoint/2010/main" val="1580352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δέ</a:t>
            </a:r>
            <a:r>
              <a:rPr lang="en-US" dirty="0" smtClean="0"/>
              <a:t>  </a:t>
            </a:r>
            <a:r>
              <a:rPr lang="el-GR" dirty="0" smtClean="0"/>
              <a:t>οὐ</a:t>
            </a:r>
            <a:r>
              <a:rPr lang="en-US" dirty="0" smtClean="0"/>
              <a:t>  </a:t>
            </a:r>
            <a:r>
              <a:rPr lang="el-GR" dirty="0"/>
              <a:t>μόνον</a:t>
            </a:r>
            <a:endParaRPr lang="en-US" dirty="0"/>
          </a:p>
          <a:p>
            <a:pPr marL="0" indent="0">
              <a:buNone/>
            </a:pPr>
            <a:r>
              <a:rPr lang="en-US" dirty="0" smtClean="0"/>
              <a:t>	(de </a:t>
            </a:r>
            <a:r>
              <a:rPr lang="en-US" dirty="0" err="1" smtClean="0"/>
              <a:t>ou</a:t>
            </a:r>
            <a:r>
              <a:rPr lang="en-US" dirty="0" smtClean="0"/>
              <a:t> </a:t>
            </a:r>
            <a:r>
              <a:rPr lang="en-US" dirty="0" err="1" smtClean="0"/>
              <a:t>monon</a:t>
            </a:r>
            <a:r>
              <a:rPr lang="en-US" dirty="0" smtClean="0"/>
              <a:t>)</a:t>
            </a:r>
          </a:p>
          <a:p>
            <a:pPr marL="0" indent="0">
              <a:buNone/>
            </a:pPr>
            <a:endParaRPr lang="en-US" dirty="0"/>
          </a:p>
          <a:p>
            <a:pPr marL="0" indent="0">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wait eagerly for our adoption as sons, the redemption of our bodies.</a:t>
            </a:r>
          </a:p>
        </p:txBody>
      </p:sp>
      <p:sp>
        <p:nvSpPr>
          <p:cNvPr id="4" name="Rounded Rectangle 3"/>
          <p:cNvSpPr/>
          <p:nvPr/>
        </p:nvSpPr>
        <p:spPr>
          <a:xfrm>
            <a:off x="1304544" y="2121408"/>
            <a:ext cx="2804160"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90016" y="4035552"/>
            <a:ext cx="1987296"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883664" y="3474720"/>
            <a:ext cx="822960" cy="56083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2033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8:18-27</a:t>
            </a:r>
          </a:p>
        </p:txBody>
      </p:sp>
      <p:sp>
        <p:nvSpPr>
          <p:cNvPr id="3" name="Content Placeholder 2"/>
          <p:cNvSpPr>
            <a:spLocks noGrp="1"/>
          </p:cNvSpPr>
          <p:nvPr>
            <p:ph idx="1"/>
          </p:nvPr>
        </p:nvSpPr>
        <p:spPr/>
        <p:txBody>
          <a:bodyPr/>
          <a:lstStyle/>
          <a:p>
            <a:pPr marL="0" indent="0">
              <a:buNone/>
            </a:pPr>
            <a:r>
              <a:rPr lang="en-US" baseline="30000" dirty="0"/>
              <a:t>24</a:t>
            </a:r>
            <a:r>
              <a:rPr lang="en-US" dirty="0"/>
              <a:t> For in this hope we were saved. But hope that is seen is no hope at all. Who hopes for what he already has? </a:t>
            </a:r>
            <a:endParaRPr lang="en-US" dirty="0" smtClean="0"/>
          </a:p>
          <a:p>
            <a:pPr marL="0" indent="0">
              <a:buNone/>
            </a:pPr>
            <a:r>
              <a:rPr lang="en-US" baseline="30000" dirty="0" smtClean="0"/>
              <a:t>25</a:t>
            </a:r>
            <a:r>
              <a:rPr lang="en-US" dirty="0" smtClean="0"/>
              <a:t> </a:t>
            </a:r>
            <a:r>
              <a:rPr lang="en-US" dirty="0"/>
              <a:t>But if we hope for what we do not yet have, we wait for it patiently.</a:t>
            </a:r>
          </a:p>
        </p:txBody>
      </p:sp>
    </p:spTree>
    <p:extLst>
      <p:ext uri="{BB962C8B-B14F-4D97-AF65-F5344CB8AC3E}">
        <p14:creationId xmlns:p14="http://schemas.microsoft.com/office/powerpoint/2010/main" val="14666032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ἀπαρχή</a:t>
            </a:r>
            <a:endParaRPr lang="en-US" dirty="0"/>
          </a:p>
          <a:p>
            <a:pPr marL="0" indent="0">
              <a:buNone/>
            </a:pPr>
            <a:r>
              <a:rPr lang="en-US" dirty="0" smtClean="0"/>
              <a:t>	(</a:t>
            </a:r>
            <a:r>
              <a:rPr lang="en-US" dirty="0" err="1" smtClean="0"/>
              <a:t>aparch</a:t>
            </a:r>
            <a:r>
              <a:rPr lang="en-US" dirty="0" err="1"/>
              <a:t>ē</a:t>
            </a:r>
            <a:r>
              <a:rPr lang="en-US" dirty="0" smtClean="0"/>
              <a:t>)</a:t>
            </a:r>
          </a:p>
          <a:p>
            <a:pPr marL="0" indent="0">
              <a:buNone/>
            </a:pPr>
            <a:endParaRPr lang="en-US" dirty="0"/>
          </a:p>
          <a:p>
            <a:pPr marL="0" indent="0">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wait eagerly for our adoption as sons, the redemption of our bodies.</a:t>
            </a:r>
          </a:p>
        </p:txBody>
      </p:sp>
      <p:sp>
        <p:nvSpPr>
          <p:cNvPr id="4" name="Rounded Rectangle 3"/>
          <p:cNvSpPr/>
          <p:nvPr/>
        </p:nvSpPr>
        <p:spPr>
          <a:xfrm>
            <a:off x="1267968" y="2109216"/>
            <a:ext cx="1950720"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8912" y="4462272"/>
            <a:ext cx="1682496" cy="5364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80160" y="3486912"/>
            <a:ext cx="963168" cy="9753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2033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1:18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ἀπαρχή</a:t>
            </a:r>
            <a:endParaRPr lang="en-US" dirty="0"/>
          </a:p>
          <a:p>
            <a:pPr marL="0" indent="0">
              <a:buNone/>
            </a:pPr>
            <a:r>
              <a:rPr lang="en-US" dirty="0" smtClean="0"/>
              <a:t>					</a:t>
            </a:r>
            <a:r>
              <a:rPr lang="en-US" dirty="0"/>
              <a:t>	(</a:t>
            </a:r>
            <a:r>
              <a:rPr lang="en-US" dirty="0" err="1"/>
              <a:t>aparchē</a:t>
            </a:r>
            <a:r>
              <a:rPr lang="en-US" dirty="0"/>
              <a:t>)</a:t>
            </a:r>
          </a:p>
          <a:p>
            <a:pPr marL="0" indent="0">
              <a:buNone/>
            </a:pPr>
            <a:endParaRPr lang="en-US" dirty="0"/>
          </a:p>
          <a:p>
            <a:pPr marL="0" indent="0">
              <a:buNone/>
            </a:pPr>
            <a:endParaRPr lang="en-US" dirty="0" smtClean="0"/>
          </a:p>
          <a:p>
            <a:pPr marL="0" indent="0">
              <a:buNone/>
            </a:pPr>
            <a:r>
              <a:rPr lang="en-US" dirty="0" smtClean="0"/>
              <a:t>He </a:t>
            </a:r>
            <a:r>
              <a:rPr lang="en-US" dirty="0"/>
              <a:t>chose to give us birth through the word of truth, that we might be a kind of </a:t>
            </a:r>
            <a:r>
              <a:rPr lang="en-US" dirty="0" err="1"/>
              <a:t>firstfruits</a:t>
            </a:r>
            <a:r>
              <a:rPr lang="en-US" dirty="0"/>
              <a:t> of all he created</a:t>
            </a:r>
            <a:endParaRPr lang="en-US" dirty="0"/>
          </a:p>
        </p:txBody>
      </p:sp>
      <p:sp>
        <p:nvSpPr>
          <p:cNvPr id="4" name="Rounded Rectangle 3"/>
          <p:cNvSpPr/>
          <p:nvPr/>
        </p:nvSpPr>
        <p:spPr>
          <a:xfrm>
            <a:off x="5839968" y="2133600"/>
            <a:ext cx="1950720"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2485" y="5053140"/>
            <a:ext cx="170656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0242" idx="0"/>
            <a:endCxn id="4" idx="2"/>
          </p:cNvCxnSpPr>
          <p:nvPr/>
        </p:nvCxnSpPr>
        <p:spPr>
          <a:xfrm flipV="1">
            <a:off x="6765767" y="3511296"/>
            <a:ext cx="49561" cy="15418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Revelation 14:4</a:t>
            </a:r>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l-GR" dirty="0"/>
              <a:t>ἀπαρχή</a:t>
            </a:r>
            <a:endParaRPr lang="en-US" dirty="0"/>
          </a:p>
          <a:p>
            <a:pPr marL="0" indent="0">
              <a:buNone/>
            </a:pPr>
            <a:r>
              <a:rPr lang="en-US" dirty="0"/>
              <a:t>	(</a:t>
            </a:r>
            <a:r>
              <a:rPr lang="en-US" dirty="0" err="1"/>
              <a:t>aparchē</a:t>
            </a:r>
            <a:r>
              <a:rPr lang="en-US" dirty="0"/>
              <a:t>)</a:t>
            </a:r>
          </a:p>
          <a:p>
            <a:pPr marL="0" indent="0">
              <a:buNone/>
            </a:pPr>
            <a:endParaRPr lang="en-US" dirty="0" smtClean="0"/>
          </a:p>
          <a:p>
            <a:pPr marL="0" indent="0">
              <a:buNone/>
            </a:pPr>
            <a:r>
              <a:rPr lang="en-US" dirty="0" smtClean="0"/>
              <a:t>These </a:t>
            </a:r>
            <a:r>
              <a:rPr lang="en-US" dirty="0"/>
              <a:t>are those who did not defile themselves with women, for they kept themselves pure. They follow the Lamb wherever he goes. They were purchased from among men and offered as </a:t>
            </a:r>
            <a:r>
              <a:rPr lang="en-US" dirty="0" err="1"/>
              <a:t>firstfruits</a:t>
            </a:r>
            <a:r>
              <a:rPr lang="en-US" dirty="0"/>
              <a:t> to God and the Lamb.</a:t>
            </a:r>
            <a:endParaRPr lang="en-US" dirty="0"/>
          </a:p>
        </p:txBody>
      </p:sp>
      <p:sp>
        <p:nvSpPr>
          <p:cNvPr id="4" name="Rounded Rectangle 3"/>
          <p:cNvSpPr/>
          <p:nvPr/>
        </p:nvSpPr>
        <p:spPr>
          <a:xfrm>
            <a:off x="1280160" y="1560576"/>
            <a:ext cx="1950720"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573" y="5345748"/>
            <a:ext cx="1706563"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1266" idx="0"/>
            <a:endCxn id="4" idx="2"/>
          </p:cNvCxnSpPr>
          <p:nvPr/>
        </p:nvCxnSpPr>
        <p:spPr>
          <a:xfrm flipV="1">
            <a:off x="1754855" y="2938272"/>
            <a:ext cx="500665" cy="240747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ἀπεκδέχομαι</a:t>
            </a:r>
            <a:endParaRPr lang="en-US" dirty="0"/>
          </a:p>
          <a:p>
            <a:pPr marL="0" indent="0">
              <a:buNone/>
            </a:pPr>
            <a:r>
              <a:rPr lang="en-US" dirty="0" smtClean="0"/>
              <a:t>	(</a:t>
            </a:r>
            <a:r>
              <a:rPr lang="en-US" dirty="0" err="1" smtClean="0"/>
              <a:t>apekdechomai</a:t>
            </a:r>
            <a:r>
              <a:rPr lang="en-US" dirty="0" smtClean="0"/>
              <a:t>)</a:t>
            </a:r>
          </a:p>
          <a:p>
            <a:pPr marL="0" indent="0">
              <a:buNone/>
            </a:pPr>
            <a:endParaRPr lang="en-US" dirty="0"/>
          </a:p>
          <a:p>
            <a:pPr marL="0" indent="0">
              <a:lnSpc>
                <a:spcPts val="3200"/>
              </a:lnSpc>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a:t>
            </a:r>
            <a:endParaRPr lang="en-US" dirty="0" smtClean="0"/>
          </a:p>
          <a:p>
            <a:pPr marL="0" indent="0">
              <a:lnSpc>
                <a:spcPts val="3200"/>
              </a:lnSpc>
              <a:buNone/>
            </a:pPr>
            <a:r>
              <a:rPr lang="en-US" dirty="0" smtClean="0"/>
              <a:t>wait </a:t>
            </a:r>
            <a:r>
              <a:rPr lang="en-US" dirty="0"/>
              <a:t>eagerly for our adoption as sons, the redemption of our bodies.</a:t>
            </a:r>
          </a:p>
        </p:txBody>
      </p:sp>
      <p:sp>
        <p:nvSpPr>
          <p:cNvPr id="4" name="Rounded Rectangle 3"/>
          <p:cNvSpPr/>
          <p:nvPr/>
        </p:nvSpPr>
        <p:spPr>
          <a:xfrm>
            <a:off x="1194816" y="2170176"/>
            <a:ext cx="313334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4852416"/>
            <a:ext cx="217017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548384" y="3499104"/>
            <a:ext cx="1213104" cy="13533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2033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ἀπολύτρωσις</a:t>
            </a:r>
            <a:endParaRPr lang="en-US" dirty="0"/>
          </a:p>
          <a:p>
            <a:pPr marL="0" indent="0">
              <a:buNone/>
            </a:pPr>
            <a:r>
              <a:rPr lang="en-US" dirty="0" smtClean="0"/>
              <a:t>	 (</a:t>
            </a:r>
            <a:r>
              <a:rPr lang="en-US" dirty="0" err="1" smtClean="0"/>
              <a:t>apolytrōsis</a:t>
            </a:r>
            <a:r>
              <a:rPr lang="en-US" dirty="0" smtClean="0"/>
              <a:t>)</a:t>
            </a:r>
          </a:p>
          <a:p>
            <a:pPr marL="0" indent="0">
              <a:buNone/>
            </a:pPr>
            <a:endParaRPr lang="en-US" dirty="0"/>
          </a:p>
          <a:p>
            <a:pPr marL="0" indent="0">
              <a:buNone/>
            </a:pPr>
            <a:r>
              <a:rPr lang="en-US" baseline="30000" dirty="0" smtClean="0"/>
              <a:t>23</a:t>
            </a:r>
            <a:r>
              <a:rPr lang="en-US" dirty="0" smtClean="0"/>
              <a:t> </a:t>
            </a:r>
            <a:r>
              <a:rPr lang="en-US" dirty="0"/>
              <a:t>Not only so, but we ourselves, who have the </a:t>
            </a:r>
            <a:r>
              <a:rPr lang="en-US" dirty="0" err="1"/>
              <a:t>firstfruits</a:t>
            </a:r>
            <a:r>
              <a:rPr lang="en-US" dirty="0"/>
              <a:t> of the Spirit, groan inwardly as we wait eagerly for our adoption as sons, the redemption of our bodies.</a:t>
            </a:r>
          </a:p>
        </p:txBody>
      </p:sp>
      <p:sp>
        <p:nvSpPr>
          <p:cNvPr id="4" name="Rounded Rectangle 3"/>
          <p:cNvSpPr/>
          <p:nvPr/>
        </p:nvSpPr>
        <p:spPr>
          <a:xfrm>
            <a:off x="1243584" y="2097024"/>
            <a:ext cx="2718816"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5462016"/>
            <a:ext cx="2072640"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499616" y="3511296"/>
            <a:ext cx="1103376" cy="19507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2033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21:28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ἀπολύτρωσις</a:t>
            </a:r>
            <a:endParaRPr lang="en-US" dirty="0"/>
          </a:p>
          <a:p>
            <a:pPr marL="0" indent="0">
              <a:buNone/>
            </a:pPr>
            <a:r>
              <a:rPr lang="en-US" dirty="0" smtClean="0"/>
              <a:t>					</a:t>
            </a:r>
            <a:r>
              <a:rPr lang="en-US" dirty="0"/>
              <a:t>	 (</a:t>
            </a:r>
            <a:r>
              <a:rPr lang="en-US" dirty="0" err="1"/>
              <a:t>apolytrōsis</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When </a:t>
            </a:r>
            <a:r>
              <a:rPr lang="en-US" dirty="0">
                <a:solidFill>
                  <a:srgbClr val="FF0000"/>
                </a:solidFill>
              </a:rPr>
              <a:t>these things begin to take place, stand up and lift up your heads, because your redemption is drawing near.</a:t>
            </a:r>
            <a:endParaRPr lang="en-US" dirty="0">
              <a:solidFill>
                <a:srgbClr val="FF0000"/>
              </a:solidFill>
            </a:endParaRPr>
          </a:p>
        </p:txBody>
      </p:sp>
      <p:sp>
        <p:nvSpPr>
          <p:cNvPr id="4" name="Rounded Rectangle 3"/>
          <p:cNvSpPr/>
          <p:nvPr/>
        </p:nvSpPr>
        <p:spPr>
          <a:xfrm>
            <a:off x="5766816" y="2084832"/>
            <a:ext cx="2718816"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59296" y="5071872"/>
            <a:ext cx="2072640"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7126224" y="3499104"/>
            <a:ext cx="469392" cy="157276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Ephesians 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ἀπολύτρωσις</a:t>
            </a:r>
            <a:endParaRPr lang="en-US" dirty="0"/>
          </a:p>
          <a:p>
            <a:pPr marL="0" indent="0">
              <a:buNone/>
            </a:pPr>
            <a:r>
              <a:rPr lang="en-US" dirty="0" smtClean="0"/>
              <a:t>	</a:t>
            </a:r>
            <a:r>
              <a:rPr lang="en-US" dirty="0"/>
              <a:t>	 (</a:t>
            </a:r>
            <a:r>
              <a:rPr lang="en-US" dirty="0" err="1"/>
              <a:t>apolytrōsis</a:t>
            </a:r>
            <a:r>
              <a:rPr lang="en-US" dirty="0"/>
              <a:t>)</a:t>
            </a:r>
          </a:p>
          <a:p>
            <a:pPr marL="0" indent="0">
              <a:buNone/>
            </a:pPr>
            <a:endParaRPr lang="en-US" dirty="0"/>
          </a:p>
          <a:p>
            <a:pPr marL="0" indent="0">
              <a:buNone/>
            </a:pPr>
            <a:endParaRPr lang="en-US" dirty="0" smtClean="0"/>
          </a:p>
          <a:p>
            <a:pPr marL="0" indent="0">
              <a:buNone/>
            </a:pPr>
            <a:r>
              <a:rPr lang="en-US" dirty="0" smtClean="0"/>
              <a:t>In </a:t>
            </a:r>
            <a:r>
              <a:rPr lang="en-US" dirty="0"/>
              <a:t>him we have redemption through his blood, the forgiveness of sins, in accordance with the riches of God’s grace</a:t>
            </a:r>
            <a:endParaRPr lang="en-US" dirty="0"/>
          </a:p>
        </p:txBody>
      </p:sp>
      <p:sp>
        <p:nvSpPr>
          <p:cNvPr id="4" name="Rounded Rectangle 3"/>
          <p:cNvSpPr/>
          <p:nvPr/>
        </p:nvSpPr>
        <p:spPr>
          <a:xfrm>
            <a:off x="2157984" y="2109216"/>
            <a:ext cx="2718816"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072384" y="4584192"/>
            <a:ext cx="2072640"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517392" y="3523488"/>
            <a:ext cx="591312" cy="10607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9:28</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so </a:t>
            </a:r>
            <a:r>
              <a:rPr lang="en-US" dirty="0"/>
              <a:t>Christ was sacrificed once to take away the sins of many people; and he will </a:t>
            </a:r>
            <a:r>
              <a:rPr lang="en-US" b="1" dirty="0">
                <a:solidFill>
                  <a:schemeClr val="accent6">
                    <a:lumMod val="75000"/>
                  </a:schemeClr>
                </a:solidFill>
              </a:rPr>
              <a:t>appear a second time</a:t>
            </a:r>
            <a:r>
              <a:rPr lang="en-US" dirty="0"/>
              <a:t>, not to bear sin, but </a:t>
            </a:r>
            <a:r>
              <a:rPr lang="en-US" b="1" dirty="0">
                <a:solidFill>
                  <a:schemeClr val="accent6">
                    <a:lumMod val="75000"/>
                  </a:schemeClr>
                </a:solidFill>
              </a:rPr>
              <a:t>to bring salvation to those who are waiting for him</a:t>
            </a:r>
            <a:r>
              <a:rPr lang="en-US" dirty="0"/>
              <a:t>.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5:5</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But </a:t>
            </a:r>
            <a:r>
              <a:rPr lang="en-US" dirty="0"/>
              <a:t>by faith we </a:t>
            </a:r>
            <a:r>
              <a:rPr lang="en-US" b="1" dirty="0">
                <a:solidFill>
                  <a:schemeClr val="accent6">
                    <a:lumMod val="75000"/>
                  </a:schemeClr>
                </a:solidFill>
              </a:rPr>
              <a:t>eagerly await </a:t>
            </a:r>
            <a:r>
              <a:rPr lang="en-US" dirty="0"/>
              <a:t>through the Spirit the righteousness for which we hope.</a:t>
            </a:r>
          </a:p>
        </p:txBody>
      </p:sp>
    </p:spTree>
    <p:extLst>
      <p:ext uri="{BB962C8B-B14F-4D97-AF65-F5344CB8AC3E}">
        <p14:creationId xmlns:p14="http://schemas.microsoft.com/office/powerpoint/2010/main" val="8354852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24</a:t>
            </a:r>
            <a:r>
              <a:rPr lang="en-US" dirty="0" smtClean="0"/>
              <a:t> </a:t>
            </a:r>
            <a:r>
              <a:rPr lang="en-US" dirty="0"/>
              <a:t>For in this hope we were saved. But hope that is seen is no hope at all. Who hopes for what he already has? </a:t>
            </a:r>
            <a:endParaRPr lang="en-US" dirty="0" smtClean="0"/>
          </a:p>
        </p:txBody>
      </p:sp>
    </p:spTree>
    <p:extLst>
      <p:ext uri="{BB962C8B-B14F-4D97-AF65-F5344CB8AC3E}">
        <p14:creationId xmlns:p14="http://schemas.microsoft.com/office/powerpoint/2010/main" val="2618607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Romans 8:18-27</a:t>
            </a:r>
          </a:p>
        </p:txBody>
      </p:sp>
      <p:sp>
        <p:nvSpPr>
          <p:cNvPr id="3" name="Content Placeholder 2"/>
          <p:cNvSpPr>
            <a:spLocks noGrp="1"/>
          </p:cNvSpPr>
          <p:nvPr>
            <p:ph idx="1"/>
          </p:nvPr>
        </p:nvSpPr>
        <p:spPr/>
        <p:txBody>
          <a:bodyPr/>
          <a:lstStyle/>
          <a:p>
            <a:pPr marL="0" indent="0">
              <a:buNone/>
            </a:pPr>
            <a:r>
              <a:rPr lang="en-US" baseline="30000" dirty="0"/>
              <a:t>26</a:t>
            </a:r>
            <a:r>
              <a:rPr lang="en-US" dirty="0"/>
              <a:t> In the same way, the Spirit helps us in our weakness. We do not know what we ought to pray for, but the Spirit himself intercedes for us with groans that words cannot express. </a:t>
            </a:r>
            <a:endParaRPr lang="en-US" dirty="0" smtClean="0"/>
          </a:p>
          <a:p>
            <a:pPr marL="0" indent="0">
              <a:buNone/>
            </a:pPr>
            <a:r>
              <a:rPr lang="en-US" baseline="30000" dirty="0" smtClean="0"/>
              <a:t>27</a:t>
            </a:r>
            <a:r>
              <a:rPr lang="en-US" dirty="0" smtClean="0"/>
              <a:t> </a:t>
            </a:r>
            <a:r>
              <a:rPr lang="en-US" dirty="0"/>
              <a:t>And he who searches our hearts knows the mind of the Spirit, because the Spirit intercedes for the saints in accordance with God's will. </a:t>
            </a:r>
          </a:p>
        </p:txBody>
      </p:sp>
    </p:spTree>
    <p:extLst>
      <p:ext uri="{BB962C8B-B14F-4D97-AF65-F5344CB8AC3E}">
        <p14:creationId xmlns:p14="http://schemas.microsoft.com/office/powerpoint/2010/main" val="37092099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ἐλπίς</a:t>
            </a:r>
            <a:endParaRPr lang="en-US" dirty="0"/>
          </a:p>
          <a:p>
            <a:pPr marL="0" indent="0">
              <a:buNone/>
            </a:pPr>
            <a:r>
              <a:rPr lang="en-US" dirty="0" smtClean="0"/>
              <a:t>			(</a:t>
            </a:r>
            <a:r>
              <a:rPr lang="en-US" dirty="0" err="1" smtClean="0"/>
              <a:t>elpis</a:t>
            </a:r>
            <a:r>
              <a:rPr lang="en-US" dirty="0" smtClean="0"/>
              <a:t>)</a:t>
            </a:r>
          </a:p>
          <a:p>
            <a:pPr marL="0" indent="0">
              <a:buNone/>
            </a:pPr>
            <a:endParaRPr lang="en-US" dirty="0"/>
          </a:p>
          <a:p>
            <a:pPr marL="0" indent="0">
              <a:buNone/>
            </a:pPr>
            <a:endParaRPr lang="en-US" dirty="0" smtClean="0"/>
          </a:p>
          <a:p>
            <a:pPr marL="0" indent="0">
              <a:buNone/>
            </a:pPr>
            <a:r>
              <a:rPr lang="en-US" baseline="30000" dirty="0" smtClean="0"/>
              <a:t>24</a:t>
            </a:r>
            <a:r>
              <a:rPr lang="en-US" dirty="0" smtClean="0"/>
              <a:t> </a:t>
            </a:r>
            <a:r>
              <a:rPr lang="en-US" dirty="0"/>
              <a:t>For in this hope we were saved. But hope that is seen is no hope at all. Who hopes for what he already has? </a:t>
            </a:r>
            <a:endParaRPr lang="en-US" dirty="0" smtClean="0"/>
          </a:p>
        </p:txBody>
      </p:sp>
      <p:sp>
        <p:nvSpPr>
          <p:cNvPr id="4" name="Oval 3"/>
          <p:cNvSpPr/>
          <p:nvPr/>
        </p:nvSpPr>
        <p:spPr>
          <a:xfrm>
            <a:off x="2816352" y="2084832"/>
            <a:ext cx="1926336" cy="14874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84704" y="4584192"/>
            <a:ext cx="950976"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5646" y="4596702"/>
            <a:ext cx="9747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8446" y="5096574"/>
            <a:ext cx="9747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p:nvSpPr>
        <p:spPr>
          <a:xfrm>
            <a:off x="5388864" y="5059680"/>
            <a:ext cx="1097280"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5" idx="0"/>
            <a:endCxn id="4" idx="3"/>
          </p:cNvCxnSpPr>
          <p:nvPr/>
        </p:nvCxnSpPr>
        <p:spPr>
          <a:xfrm flipV="1">
            <a:off x="3060192" y="3354428"/>
            <a:ext cx="38265" cy="12297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6" idx="0"/>
            <a:endCxn id="4" idx="5"/>
          </p:cNvCxnSpPr>
          <p:nvPr/>
        </p:nvCxnSpPr>
        <p:spPr>
          <a:xfrm flipH="1" flipV="1">
            <a:off x="4460583" y="3354428"/>
            <a:ext cx="1476921" cy="17052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3074" idx="0"/>
            <a:endCxn id="4" idx="6"/>
          </p:cNvCxnSpPr>
          <p:nvPr/>
        </p:nvCxnSpPr>
        <p:spPr>
          <a:xfrm flipH="1" flipV="1">
            <a:off x="4742688" y="2828544"/>
            <a:ext cx="2560321" cy="176815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3499104" y="3572256"/>
            <a:ext cx="701653" cy="1806234"/>
          </a:xfrm>
          <a:custGeom>
            <a:avLst/>
            <a:gdLst>
              <a:gd name="connsiteX0" fmla="*/ 0 w 701653"/>
              <a:gd name="connsiteY0" fmla="*/ 1780032 h 1806234"/>
              <a:gd name="connsiteX1" fmla="*/ 694944 w 701653"/>
              <a:gd name="connsiteY1" fmla="*/ 1560576 h 1806234"/>
              <a:gd name="connsiteX2" fmla="*/ 292608 w 701653"/>
              <a:gd name="connsiteY2" fmla="*/ 0 h 1806234"/>
            </a:gdLst>
            <a:ahLst/>
            <a:cxnLst>
              <a:cxn ang="0">
                <a:pos x="connsiteX0" y="connsiteY0"/>
              </a:cxn>
              <a:cxn ang="0">
                <a:pos x="connsiteX1" y="connsiteY1"/>
              </a:cxn>
              <a:cxn ang="0">
                <a:pos x="connsiteX2" y="connsiteY2"/>
              </a:cxn>
            </a:cxnLst>
            <a:rect l="l" t="t" r="r" b="b"/>
            <a:pathLst>
              <a:path w="701653" h="1806234">
                <a:moveTo>
                  <a:pt x="0" y="1780032"/>
                </a:moveTo>
                <a:cubicBezTo>
                  <a:pt x="323088" y="1818640"/>
                  <a:pt x="646176" y="1857248"/>
                  <a:pt x="694944" y="1560576"/>
                </a:cubicBezTo>
                <a:cubicBezTo>
                  <a:pt x="743712" y="1263904"/>
                  <a:pt x="518160" y="631952"/>
                  <a:pt x="292608"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484646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βλέπω</a:t>
            </a:r>
            <a:endParaRPr lang="en-US" dirty="0"/>
          </a:p>
          <a:p>
            <a:pPr marL="0" indent="0">
              <a:buNone/>
            </a:pPr>
            <a:r>
              <a:rPr lang="en-US" dirty="0" smtClean="0"/>
              <a:t>	(</a:t>
            </a:r>
            <a:r>
              <a:rPr lang="en-US" dirty="0" err="1" smtClean="0"/>
              <a:t>blep</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24</a:t>
            </a:r>
            <a:r>
              <a:rPr lang="en-US" dirty="0" smtClean="0"/>
              <a:t> </a:t>
            </a:r>
            <a:r>
              <a:rPr lang="en-US" dirty="0"/>
              <a:t>For in this hope we were saved. But hope that is seen is no hope at all. Who hopes for what he already has? </a:t>
            </a:r>
            <a:endParaRPr lang="en-US" dirty="0" smtClean="0"/>
          </a:p>
        </p:txBody>
      </p:sp>
      <p:sp>
        <p:nvSpPr>
          <p:cNvPr id="4" name="Rounded Rectangle 3"/>
          <p:cNvSpPr/>
          <p:nvPr/>
        </p:nvSpPr>
        <p:spPr>
          <a:xfrm>
            <a:off x="1231392" y="2084832"/>
            <a:ext cx="1633728"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29056" y="5084064"/>
            <a:ext cx="890016"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274064" y="3499104"/>
            <a:ext cx="774192" cy="158496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484646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1:29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βλέπω</a:t>
            </a:r>
            <a:endParaRPr lang="en-US" dirty="0"/>
          </a:p>
          <a:p>
            <a:pPr marL="0" indent="0">
              <a:buNone/>
            </a:pPr>
            <a:r>
              <a:rPr lang="en-US" dirty="0" smtClean="0"/>
              <a:t>		</a:t>
            </a:r>
            <a:r>
              <a:rPr lang="en-US" dirty="0"/>
              <a:t>	(</a:t>
            </a:r>
            <a:r>
              <a:rPr lang="en-US" dirty="0" err="1"/>
              <a:t>blepō</a:t>
            </a:r>
            <a:r>
              <a:rPr lang="en-US" dirty="0"/>
              <a:t>)</a:t>
            </a:r>
          </a:p>
          <a:p>
            <a:pPr marL="0" indent="0">
              <a:buNone/>
            </a:pPr>
            <a:endParaRPr lang="en-US" dirty="0"/>
          </a:p>
          <a:p>
            <a:pPr marL="0" indent="0">
              <a:buNone/>
            </a:pPr>
            <a:endParaRPr lang="en-US" dirty="0" smtClean="0"/>
          </a:p>
          <a:p>
            <a:pPr marL="0" indent="0">
              <a:buNone/>
            </a:pPr>
            <a:r>
              <a:rPr lang="en-US" dirty="0" smtClean="0"/>
              <a:t>The </a:t>
            </a:r>
            <a:r>
              <a:rPr lang="en-US" dirty="0"/>
              <a:t>next day John saw Jesus coming toward him and said, “Look, the Lamb of God, who takes away the sin of the world!</a:t>
            </a:r>
            <a:endParaRPr lang="en-US" dirty="0"/>
          </a:p>
        </p:txBody>
      </p:sp>
      <p:sp>
        <p:nvSpPr>
          <p:cNvPr id="4" name="Rounded Rectangle 3"/>
          <p:cNvSpPr/>
          <p:nvPr/>
        </p:nvSpPr>
        <p:spPr>
          <a:xfrm>
            <a:off x="3048000" y="2097024"/>
            <a:ext cx="1633728"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560064" y="4608576"/>
            <a:ext cx="755904"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864864" y="3511296"/>
            <a:ext cx="73152" cy="10972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Matthew 13:17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βλέπω</a:t>
            </a:r>
            <a:endParaRPr lang="en-US" dirty="0"/>
          </a:p>
          <a:p>
            <a:pPr marL="0" indent="0">
              <a:buNone/>
            </a:pPr>
            <a:r>
              <a:rPr lang="en-US" dirty="0" smtClean="0"/>
              <a:t>						(</a:t>
            </a:r>
            <a:r>
              <a:rPr lang="en-US" dirty="0" err="1"/>
              <a:t>blepō</a:t>
            </a:r>
            <a:r>
              <a:rPr lang="en-US" dirty="0"/>
              <a:t>)</a:t>
            </a:r>
          </a:p>
          <a:p>
            <a:pPr marL="0" indent="0">
              <a:buNone/>
            </a:pPr>
            <a:endParaRPr lang="en-US" dirty="0"/>
          </a:p>
          <a:p>
            <a:pPr marL="0" indent="0">
              <a:buNone/>
            </a:pPr>
            <a:r>
              <a:rPr lang="en-US" dirty="0" smtClean="0">
                <a:solidFill>
                  <a:srgbClr val="FF0000"/>
                </a:solidFill>
              </a:rPr>
              <a:t>For </a:t>
            </a:r>
            <a:r>
              <a:rPr lang="en-US" dirty="0">
                <a:solidFill>
                  <a:srgbClr val="FF0000"/>
                </a:solidFill>
              </a:rPr>
              <a:t>I tell you the truth, many prophets and righteous men longed to see what you see but did not see it, and to hear what you hear but did not hear it. </a:t>
            </a:r>
            <a:endParaRPr lang="en-US" dirty="0">
              <a:solidFill>
                <a:srgbClr val="FF0000"/>
              </a:solidFill>
            </a:endParaRPr>
          </a:p>
        </p:txBody>
      </p:sp>
      <p:sp>
        <p:nvSpPr>
          <p:cNvPr id="4" name="Rounded Rectangle 3"/>
          <p:cNvSpPr/>
          <p:nvPr/>
        </p:nvSpPr>
        <p:spPr>
          <a:xfrm>
            <a:off x="5779008" y="2084832"/>
            <a:ext cx="1633728" cy="1414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900672" y="4535424"/>
            <a:ext cx="707136"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595872" y="3499104"/>
            <a:ext cx="658368" cy="10363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Hebrews 11:1</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Now </a:t>
            </a:r>
            <a:r>
              <a:rPr lang="en-US" dirty="0"/>
              <a:t>faith is </a:t>
            </a:r>
            <a:r>
              <a:rPr lang="en-US" b="1" dirty="0">
                <a:solidFill>
                  <a:schemeClr val="accent6">
                    <a:lumMod val="75000"/>
                  </a:schemeClr>
                </a:solidFill>
              </a:rPr>
              <a:t>being sure </a:t>
            </a:r>
            <a:r>
              <a:rPr lang="en-US" dirty="0"/>
              <a:t>of what we hope for and </a:t>
            </a:r>
            <a:r>
              <a:rPr lang="en-US" b="1" dirty="0">
                <a:solidFill>
                  <a:schemeClr val="accent6">
                    <a:lumMod val="75000"/>
                  </a:schemeClr>
                </a:solidFill>
              </a:rPr>
              <a:t>certain</a:t>
            </a:r>
            <a:r>
              <a:rPr lang="en-US" dirty="0"/>
              <a:t> of what we do not see.</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2 Corinthians 5:7</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We </a:t>
            </a:r>
            <a:r>
              <a:rPr lang="en-US" dirty="0"/>
              <a:t>live </a:t>
            </a:r>
            <a:r>
              <a:rPr lang="en-US" b="1" dirty="0">
                <a:solidFill>
                  <a:schemeClr val="accent6">
                    <a:lumMod val="75000"/>
                  </a:schemeClr>
                </a:solidFill>
              </a:rPr>
              <a:t>by faith</a:t>
            </a:r>
            <a:r>
              <a:rPr lang="en-US" dirty="0"/>
              <a:t>, not by sight.</a:t>
            </a:r>
          </a:p>
        </p:txBody>
      </p:sp>
    </p:spTree>
    <p:extLst>
      <p:ext uri="{BB962C8B-B14F-4D97-AF65-F5344CB8AC3E}">
        <p14:creationId xmlns:p14="http://schemas.microsoft.com/office/powerpoint/2010/main" val="8354852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25</a:t>
            </a:r>
            <a:r>
              <a:rPr lang="en-US" dirty="0" smtClean="0"/>
              <a:t> </a:t>
            </a:r>
            <a:r>
              <a:rPr lang="en-US" dirty="0"/>
              <a:t>But if we hope for what we do not yet have, we wait for it patiently.</a:t>
            </a:r>
          </a:p>
        </p:txBody>
      </p:sp>
    </p:spTree>
    <p:extLst>
      <p:ext uri="{BB962C8B-B14F-4D97-AF65-F5344CB8AC3E}">
        <p14:creationId xmlns:p14="http://schemas.microsoft.com/office/powerpoint/2010/main" val="261860792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8:25</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endParaRPr lang="en-US" dirty="0"/>
          </a:p>
          <a:p>
            <a:pPr marL="0" indent="0">
              <a:buNone/>
            </a:pPr>
            <a:r>
              <a:rPr lang="en-US" dirty="0" smtClean="0"/>
              <a:t>		  </a:t>
            </a:r>
            <a:r>
              <a:rPr lang="el-GR" dirty="0" smtClean="0"/>
              <a:t>ὑπομονή</a:t>
            </a:r>
            <a:endParaRPr lang="en-US" dirty="0" smtClean="0"/>
          </a:p>
          <a:p>
            <a:pPr marL="0" indent="0">
              <a:buNone/>
            </a:pPr>
            <a:r>
              <a:rPr lang="en-US" dirty="0" smtClean="0"/>
              <a:t>		(</a:t>
            </a:r>
            <a:r>
              <a:rPr lang="en-US" dirty="0" err="1" smtClean="0"/>
              <a:t>hypomon</a:t>
            </a:r>
            <a:r>
              <a:rPr lang="en-US" dirty="0" err="1"/>
              <a:t>ē</a:t>
            </a:r>
            <a:r>
              <a:rPr lang="en-US" dirty="0" smtClean="0"/>
              <a:t>)</a:t>
            </a:r>
            <a:endParaRPr lang="en-US" dirty="0"/>
          </a:p>
          <a:p>
            <a:pPr marL="0" indent="0">
              <a:buNone/>
            </a:pPr>
            <a:endParaRPr lang="en-US" dirty="0" smtClean="0"/>
          </a:p>
          <a:p>
            <a:pPr marL="0" indent="0">
              <a:buNone/>
            </a:pPr>
            <a:endParaRPr lang="en-US" dirty="0"/>
          </a:p>
          <a:p>
            <a:pPr marL="0" indent="0">
              <a:buNone/>
            </a:pPr>
            <a:r>
              <a:rPr lang="en-US" baseline="30000" dirty="0" smtClean="0"/>
              <a:t>25</a:t>
            </a:r>
            <a:r>
              <a:rPr lang="en-US" dirty="0" smtClean="0"/>
              <a:t> </a:t>
            </a:r>
            <a:r>
              <a:rPr lang="en-US" dirty="0"/>
              <a:t>But if we hope for what we do not yet have, we wait for it patiently.</a:t>
            </a:r>
          </a:p>
        </p:txBody>
      </p:sp>
      <p:sp>
        <p:nvSpPr>
          <p:cNvPr id="4" name="Rounded Rectangle 3"/>
          <p:cNvSpPr/>
          <p:nvPr/>
        </p:nvSpPr>
        <p:spPr>
          <a:xfrm>
            <a:off x="2157984" y="2560320"/>
            <a:ext cx="24018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779776" y="5303520"/>
            <a:ext cx="158496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58896" y="3889248"/>
            <a:ext cx="213360" cy="14142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283899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Corinthians 6:4</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ὑπομονή</a:t>
            </a:r>
            <a:endParaRPr lang="en-US" dirty="0"/>
          </a:p>
          <a:p>
            <a:pPr marL="0" indent="0">
              <a:buNone/>
            </a:pPr>
            <a:r>
              <a:rPr lang="en-US" dirty="0" smtClean="0"/>
              <a:t>			</a:t>
            </a:r>
            <a:r>
              <a:rPr lang="en-US" dirty="0"/>
              <a:t>		(</a:t>
            </a:r>
            <a:r>
              <a:rPr lang="en-US" dirty="0" err="1"/>
              <a:t>hypomonē</a:t>
            </a:r>
            <a:r>
              <a:rPr lang="en-US" dirty="0"/>
              <a:t>)</a:t>
            </a:r>
          </a:p>
          <a:p>
            <a:pPr marL="0" indent="0">
              <a:buNone/>
            </a:pPr>
            <a:endParaRPr lang="en-US" dirty="0"/>
          </a:p>
          <a:p>
            <a:pPr marL="0" indent="0">
              <a:buNone/>
            </a:pPr>
            <a:endParaRPr lang="en-US" dirty="0" smtClean="0"/>
          </a:p>
          <a:p>
            <a:pPr marL="0" indent="0">
              <a:buNone/>
            </a:pPr>
            <a:r>
              <a:rPr lang="en-US" dirty="0" smtClean="0"/>
              <a:t>Rather</a:t>
            </a:r>
            <a:r>
              <a:rPr lang="en-US" dirty="0"/>
              <a:t>, as servants of God we commend ourselves in every way: in great endurance; in troubles, hardships and distresses;</a:t>
            </a:r>
            <a:endParaRPr lang="en-US" dirty="0"/>
          </a:p>
        </p:txBody>
      </p:sp>
      <p:sp>
        <p:nvSpPr>
          <p:cNvPr id="4" name="Rounded Rectangle 3"/>
          <p:cNvSpPr/>
          <p:nvPr/>
        </p:nvSpPr>
        <p:spPr>
          <a:xfrm>
            <a:off x="4888992" y="2170176"/>
            <a:ext cx="24018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54624" y="5096256"/>
            <a:ext cx="1865376"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6089904" y="3499104"/>
            <a:ext cx="597408" cy="159715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Thessalonians 3:5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ὑπομονή</a:t>
            </a:r>
            <a:endParaRPr lang="en-US" dirty="0"/>
          </a:p>
          <a:p>
            <a:pPr marL="0" indent="0">
              <a:buNone/>
            </a:pPr>
            <a:r>
              <a:rPr lang="en-US" dirty="0"/>
              <a:t>		(</a:t>
            </a:r>
            <a:r>
              <a:rPr lang="en-US" dirty="0" err="1"/>
              <a:t>hypomonē</a:t>
            </a:r>
            <a:r>
              <a:rPr lang="en-US" dirty="0"/>
              <a:t>)</a:t>
            </a:r>
          </a:p>
          <a:p>
            <a:pPr marL="0" indent="0">
              <a:buNone/>
            </a:pPr>
            <a:endParaRPr lang="en-US" dirty="0"/>
          </a:p>
          <a:p>
            <a:pPr marL="0" indent="0">
              <a:buNone/>
            </a:pPr>
            <a:endParaRPr lang="en-US" dirty="0" smtClean="0"/>
          </a:p>
          <a:p>
            <a:pPr marL="0" indent="0">
              <a:buNone/>
            </a:pPr>
            <a:r>
              <a:rPr lang="en-US" dirty="0" smtClean="0"/>
              <a:t>May </a:t>
            </a:r>
            <a:r>
              <a:rPr lang="en-US" dirty="0"/>
              <a:t>the Lord direct your hearts into God’s love and Christ’s perseverance. </a:t>
            </a:r>
            <a:endParaRPr lang="en-US" dirty="0"/>
          </a:p>
        </p:txBody>
      </p:sp>
      <p:sp>
        <p:nvSpPr>
          <p:cNvPr id="4" name="Rounded Rectangle 3"/>
          <p:cNvSpPr/>
          <p:nvPr/>
        </p:nvSpPr>
        <p:spPr>
          <a:xfrm>
            <a:off x="2157984" y="2157984"/>
            <a:ext cx="2401824" cy="13289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511552" y="5132832"/>
            <a:ext cx="2292096"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358896" y="3486912"/>
            <a:ext cx="298704" cy="164592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I consider that our present sufferings are not worth comparing with the glory that will be revealed in us. </a:t>
            </a:r>
            <a:endParaRPr lang="en-US" dirty="0" smtClean="0"/>
          </a:p>
        </p:txBody>
      </p:sp>
    </p:spTree>
    <p:extLst>
      <p:ext uri="{BB962C8B-B14F-4D97-AF65-F5344CB8AC3E}">
        <p14:creationId xmlns:p14="http://schemas.microsoft.com/office/powerpoint/2010/main" val="94642202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Romans 12:12</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Be </a:t>
            </a:r>
            <a:r>
              <a:rPr lang="en-US" b="1" dirty="0">
                <a:solidFill>
                  <a:schemeClr val="accent6">
                    <a:lumMod val="75000"/>
                  </a:schemeClr>
                </a:solidFill>
              </a:rPr>
              <a:t>joyful</a:t>
            </a:r>
            <a:r>
              <a:rPr lang="en-US" dirty="0"/>
              <a:t> in hope, </a:t>
            </a:r>
            <a:r>
              <a:rPr lang="en-US" b="1" dirty="0">
                <a:solidFill>
                  <a:schemeClr val="accent6">
                    <a:lumMod val="75000"/>
                  </a:schemeClr>
                </a:solidFill>
              </a:rPr>
              <a:t>patient</a:t>
            </a:r>
            <a:r>
              <a:rPr lang="en-US" dirty="0"/>
              <a:t> in affliction, </a:t>
            </a:r>
            <a:r>
              <a:rPr lang="en-US" b="1" dirty="0">
                <a:solidFill>
                  <a:schemeClr val="accent6">
                    <a:lumMod val="75000"/>
                  </a:schemeClr>
                </a:solidFill>
              </a:rPr>
              <a:t>faithful</a:t>
            </a:r>
            <a:r>
              <a:rPr lang="en-US" dirty="0"/>
              <a:t> in prayer.</a:t>
            </a:r>
          </a:p>
        </p:txBody>
      </p:sp>
    </p:spTree>
    <p:extLst>
      <p:ext uri="{BB962C8B-B14F-4D97-AF65-F5344CB8AC3E}">
        <p14:creationId xmlns:p14="http://schemas.microsoft.com/office/powerpoint/2010/main" val="8354852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Colossians </a:t>
            </a:r>
            <a:r>
              <a:rPr lang="en-US" dirty="0" err="1" smtClean="0"/>
              <a:t>1:11a</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r>
              <a:rPr lang="en-US" dirty="0" smtClean="0"/>
              <a:t>being </a:t>
            </a:r>
            <a:r>
              <a:rPr lang="en-US" dirty="0"/>
              <a:t>strengthened with all power according to his glorious might so that you may have great </a:t>
            </a:r>
            <a:r>
              <a:rPr lang="en-US" b="1" dirty="0">
                <a:solidFill>
                  <a:schemeClr val="accent6">
                    <a:lumMod val="75000"/>
                  </a:schemeClr>
                </a:solidFill>
              </a:rPr>
              <a:t>endurance</a:t>
            </a:r>
            <a:r>
              <a:rPr lang="en-US" dirty="0"/>
              <a:t> and </a:t>
            </a:r>
            <a:r>
              <a:rPr lang="en-US" b="1" dirty="0" smtClean="0">
                <a:solidFill>
                  <a:schemeClr val="accent6">
                    <a:lumMod val="75000"/>
                  </a:schemeClr>
                </a:solidFill>
              </a:rPr>
              <a:t>patience</a:t>
            </a:r>
            <a:r>
              <a:rPr lang="en-US" dirty="0" smtClean="0"/>
              <a:t>...</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baseline="30000" dirty="0" smtClean="0"/>
              <a:t>26</a:t>
            </a:r>
            <a:r>
              <a:rPr lang="en-US" dirty="0" smtClean="0"/>
              <a:t> </a:t>
            </a:r>
            <a:r>
              <a:rPr lang="en-US" dirty="0"/>
              <a:t>In the same way, the Spirit helps us in our weakness. We do not know what we ought to pray for, but the Spirit himself intercedes for us with groans that words cannot express. </a:t>
            </a:r>
            <a:endParaRPr lang="en-US" dirty="0" smtClean="0"/>
          </a:p>
        </p:txBody>
      </p:sp>
    </p:spTree>
    <p:extLst>
      <p:ext uri="{BB962C8B-B14F-4D97-AF65-F5344CB8AC3E}">
        <p14:creationId xmlns:p14="http://schemas.microsoft.com/office/powerpoint/2010/main" val="233645940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ὡσαύτως</a:t>
            </a:r>
            <a:endParaRPr lang="en-US" dirty="0"/>
          </a:p>
          <a:p>
            <a:pPr marL="0" indent="0">
              <a:buNone/>
            </a:pPr>
            <a:r>
              <a:rPr lang="en-US" dirty="0" smtClean="0"/>
              <a:t>	(</a:t>
            </a:r>
            <a:r>
              <a:rPr lang="en-US" dirty="0" err="1" smtClean="0"/>
              <a:t>hōsaut</a:t>
            </a:r>
            <a:r>
              <a:rPr lang="en-US" dirty="0" err="1"/>
              <a:t>ō</a:t>
            </a:r>
            <a:r>
              <a:rPr lang="en-US" dirty="0" err="1" smtClean="0"/>
              <a:t>s</a:t>
            </a:r>
            <a:r>
              <a:rPr lang="en-US" dirty="0" smtClean="0"/>
              <a:t>)</a:t>
            </a:r>
          </a:p>
          <a:p>
            <a:pPr marL="0" indent="0">
              <a:buNone/>
            </a:pPr>
            <a:endParaRPr lang="en-US" dirty="0"/>
          </a:p>
          <a:p>
            <a:pPr marL="0" indent="0">
              <a:buNone/>
            </a:pPr>
            <a:r>
              <a:rPr lang="en-US" baseline="30000" dirty="0" smtClean="0"/>
              <a:t>26</a:t>
            </a:r>
            <a:r>
              <a:rPr lang="en-US" dirty="0" smtClean="0"/>
              <a:t> </a:t>
            </a:r>
            <a:r>
              <a:rPr lang="en-US" dirty="0"/>
              <a:t>In the same way, the Spirit helps us in our weakness. We do not know what we ought to pray for, but the Spirit himself intercedes for us with groans that words cannot express. </a:t>
            </a:r>
            <a:endParaRPr lang="en-US" dirty="0" smtClean="0"/>
          </a:p>
        </p:txBody>
      </p:sp>
      <p:sp>
        <p:nvSpPr>
          <p:cNvPr id="4" name="Rounded Rectangle 3"/>
          <p:cNvSpPr/>
          <p:nvPr/>
        </p:nvSpPr>
        <p:spPr>
          <a:xfrm>
            <a:off x="1219200" y="2133600"/>
            <a:ext cx="2218944"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841248" y="3974592"/>
            <a:ext cx="2816352" cy="52425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2249424" y="3486912"/>
            <a:ext cx="79248" cy="4876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20678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 14:31</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ὡσαύτως</a:t>
            </a:r>
            <a:endParaRPr lang="en-US" dirty="0"/>
          </a:p>
          <a:p>
            <a:pPr marL="0" indent="0">
              <a:buNone/>
            </a:pPr>
            <a:r>
              <a:rPr lang="en-US" dirty="0" smtClean="0"/>
              <a:t>	</a:t>
            </a:r>
            <a:r>
              <a:rPr lang="en-US" dirty="0"/>
              <a:t>	(</a:t>
            </a:r>
            <a:r>
              <a:rPr lang="en-US" dirty="0" err="1"/>
              <a:t>hōsautōs</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Peter insisted emphatically, “Even if I have to die with you, I will never disown you.” And all the others said the same. </a:t>
            </a:r>
            <a:endParaRPr lang="en-US" dirty="0"/>
          </a:p>
        </p:txBody>
      </p:sp>
      <p:sp>
        <p:nvSpPr>
          <p:cNvPr id="4" name="Rounded Rectangle 3"/>
          <p:cNvSpPr/>
          <p:nvPr/>
        </p:nvSpPr>
        <p:spPr>
          <a:xfrm>
            <a:off x="2182368" y="2121408"/>
            <a:ext cx="2218944"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681984" y="5596128"/>
            <a:ext cx="999744" cy="4267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3291840" y="3474720"/>
            <a:ext cx="890016" cy="212140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Timothy 3:8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ὡσαύτως</a:t>
            </a:r>
            <a:endParaRPr lang="en-US" dirty="0"/>
          </a:p>
          <a:p>
            <a:pPr marL="0" indent="0">
              <a:buNone/>
            </a:pPr>
            <a:r>
              <a:rPr lang="en-US" dirty="0"/>
              <a:t>	(</a:t>
            </a:r>
            <a:r>
              <a:rPr lang="en-US" dirty="0" err="1"/>
              <a:t>hōsautōs</a:t>
            </a:r>
            <a:r>
              <a:rPr lang="en-US" dirty="0"/>
              <a:t>)</a:t>
            </a:r>
          </a:p>
          <a:p>
            <a:pPr marL="0" indent="0">
              <a:buNone/>
            </a:pPr>
            <a:endParaRPr lang="en-US" dirty="0"/>
          </a:p>
          <a:p>
            <a:pPr marL="0" indent="0">
              <a:buNone/>
            </a:pPr>
            <a:endParaRPr lang="en-US" dirty="0" smtClean="0"/>
          </a:p>
          <a:p>
            <a:pPr marL="0" indent="0">
              <a:buNone/>
            </a:pPr>
            <a:r>
              <a:rPr lang="en-US" dirty="0" smtClean="0"/>
              <a:t>Deacons</a:t>
            </a:r>
            <a:r>
              <a:rPr lang="en-US" dirty="0"/>
              <a:t>, likewise, are to be men worthy of respect, sincere, not indulging in much wine, and not pursuing dishonest gain.</a:t>
            </a:r>
            <a:endParaRPr lang="en-US" dirty="0"/>
          </a:p>
        </p:txBody>
      </p:sp>
      <p:sp>
        <p:nvSpPr>
          <p:cNvPr id="4" name="Rounded Rectangle 3"/>
          <p:cNvSpPr/>
          <p:nvPr/>
        </p:nvSpPr>
        <p:spPr>
          <a:xfrm>
            <a:off x="1219200" y="2133600"/>
            <a:ext cx="2218944" cy="13533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48256" y="4596384"/>
            <a:ext cx="1475232" cy="45110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328672" y="3486912"/>
            <a:ext cx="457200" cy="110947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συναντιλαμβάνομαι</a:t>
            </a:r>
            <a:endParaRPr lang="en-US" dirty="0"/>
          </a:p>
          <a:p>
            <a:pPr marL="0" indent="0">
              <a:buNone/>
            </a:pPr>
            <a:r>
              <a:rPr lang="en-US" dirty="0" smtClean="0"/>
              <a:t>				(</a:t>
            </a:r>
            <a:r>
              <a:rPr lang="en-US" dirty="0" err="1" smtClean="0"/>
              <a:t>synantilambanomai</a:t>
            </a:r>
            <a:r>
              <a:rPr lang="en-US" dirty="0" smtClean="0"/>
              <a:t>)</a:t>
            </a:r>
          </a:p>
          <a:p>
            <a:pPr marL="0" indent="0">
              <a:buNone/>
            </a:pPr>
            <a:endParaRPr lang="en-US" dirty="0"/>
          </a:p>
          <a:p>
            <a:pPr marL="0" indent="0">
              <a:buNone/>
            </a:pPr>
            <a:r>
              <a:rPr lang="en-US" baseline="30000" dirty="0" smtClean="0"/>
              <a:t>26</a:t>
            </a:r>
            <a:r>
              <a:rPr lang="en-US" dirty="0" smtClean="0"/>
              <a:t> </a:t>
            </a:r>
            <a:r>
              <a:rPr lang="en-US" dirty="0"/>
              <a:t>In the same way, the Spirit helps us in our weakness. We do not know what we ought to pray for, but the Spirit himself intercedes for us with groans that words cannot express. </a:t>
            </a:r>
            <a:endParaRPr lang="en-US" dirty="0" smtClean="0"/>
          </a:p>
        </p:txBody>
      </p:sp>
      <p:sp>
        <p:nvSpPr>
          <p:cNvPr id="4" name="Rounded Rectangle 3"/>
          <p:cNvSpPr/>
          <p:nvPr/>
        </p:nvSpPr>
        <p:spPr>
          <a:xfrm>
            <a:off x="3950208" y="2157984"/>
            <a:ext cx="3925824" cy="1389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303520" y="3998976"/>
            <a:ext cx="999744"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5803392" y="3547872"/>
            <a:ext cx="109728" cy="45110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20678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Luke 10:40</a:t>
            </a:r>
            <a:endParaRPr lang="en-US" dirty="0"/>
          </a:p>
        </p:txBody>
      </p:sp>
      <p:sp>
        <p:nvSpPr>
          <p:cNvPr id="3" name="Content Placeholder 2"/>
          <p:cNvSpPr>
            <a:spLocks noGrp="1"/>
          </p:cNvSpPr>
          <p:nvPr>
            <p:ph idx="1"/>
          </p:nvPr>
        </p:nvSpPr>
        <p:spPr/>
        <p:txBody>
          <a:bodyPr>
            <a:normAutofit/>
          </a:bodyPr>
          <a:lstStyle/>
          <a:p>
            <a:pPr marL="0" indent="0">
              <a:buNone/>
            </a:pPr>
            <a:r>
              <a:rPr lang="el-GR" dirty="0" smtClean="0"/>
              <a:t>συναντιλαμβάνομαι</a:t>
            </a:r>
            <a:endParaRPr lang="en-US" dirty="0"/>
          </a:p>
          <a:p>
            <a:pPr marL="0" indent="0">
              <a:buNone/>
            </a:pPr>
            <a:r>
              <a:rPr lang="en-US" dirty="0" smtClean="0"/>
              <a:t>(</a:t>
            </a:r>
            <a:r>
              <a:rPr lang="en-US" dirty="0" err="1"/>
              <a:t>synantilambanomai</a:t>
            </a:r>
            <a:r>
              <a:rPr lang="en-US" dirty="0"/>
              <a:t>)</a:t>
            </a:r>
          </a:p>
          <a:p>
            <a:pPr marL="0" indent="0">
              <a:buNone/>
            </a:pPr>
            <a:endParaRPr lang="en-US" dirty="0" smtClean="0"/>
          </a:p>
          <a:p>
            <a:pPr marL="0" indent="0">
              <a:buNone/>
            </a:pPr>
            <a:r>
              <a:rPr lang="en-US" dirty="0" smtClean="0"/>
              <a:t>But </a:t>
            </a:r>
            <a:r>
              <a:rPr lang="en-US" dirty="0"/>
              <a:t>Martha was distracted by all the preparations that had to be made. She came to him and asked, “Lord, don’t you care that my sister has left me to do the work by myself? Tell her to help me!”</a:t>
            </a:r>
            <a:endParaRPr lang="en-US" dirty="0"/>
          </a:p>
        </p:txBody>
      </p:sp>
      <p:sp>
        <p:nvSpPr>
          <p:cNvPr id="4" name="Rounded Rectangle 3"/>
          <p:cNvSpPr/>
          <p:nvPr/>
        </p:nvSpPr>
        <p:spPr>
          <a:xfrm>
            <a:off x="292608" y="1572768"/>
            <a:ext cx="3925824" cy="13898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84960" y="5376672"/>
            <a:ext cx="792480"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9" idx="0"/>
            <a:endCxn id="4" idx="2"/>
          </p:cNvCxnSpPr>
          <p:nvPr/>
        </p:nvCxnSpPr>
        <p:spPr>
          <a:xfrm flipV="1">
            <a:off x="1981200" y="2962656"/>
            <a:ext cx="274320" cy="241401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8:26</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ἀσθένεια</a:t>
            </a:r>
            <a:endParaRPr lang="en-US" dirty="0"/>
          </a:p>
          <a:p>
            <a:pPr marL="0" indent="0">
              <a:buNone/>
            </a:pPr>
            <a:r>
              <a:rPr lang="en-US" dirty="0" smtClean="0"/>
              <a:t>	(</a:t>
            </a:r>
            <a:r>
              <a:rPr lang="en-US" dirty="0" err="1" smtClean="0"/>
              <a:t>astheneia</a:t>
            </a:r>
            <a:r>
              <a:rPr lang="en-US" dirty="0" smtClean="0"/>
              <a:t>)</a:t>
            </a:r>
          </a:p>
          <a:p>
            <a:pPr marL="0" indent="0">
              <a:buNone/>
            </a:pPr>
            <a:endParaRPr lang="en-US" dirty="0"/>
          </a:p>
          <a:p>
            <a:pPr marL="0" indent="0">
              <a:buNone/>
            </a:pPr>
            <a:r>
              <a:rPr lang="en-US" baseline="30000" dirty="0" smtClean="0"/>
              <a:t>26</a:t>
            </a:r>
            <a:r>
              <a:rPr lang="en-US" dirty="0" smtClean="0"/>
              <a:t> </a:t>
            </a:r>
            <a:r>
              <a:rPr lang="en-US" dirty="0"/>
              <a:t>In the same way, the Spirit helps us in our weakness. We do not know what we ought to pray for, but the Spirit himself intercedes for us with groans that words cannot express. </a:t>
            </a:r>
            <a:endParaRPr lang="en-US" dirty="0" smtClean="0"/>
          </a:p>
        </p:txBody>
      </p:sp>
      <p:sp>
        <p:nvSpPr>
          <p:cNvPr id="4" name="Rounded Rectangle 3"/>
          <p:cNvSpPr/>
          <p:nvPr/>
        </p:nvSpPr>
        <p:spPr>
          <a:xfrm>
            <a:off x="1243584" y="2109216"/>
            <a:ext cx="2243328"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63296" y="4486656"/>
            <a:ext cx="1755648" cy="4998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1341120" y="3486912"/>
            <a:ext cx="1024128" cy="9997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20678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2:3</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ἀσθένεια</a:t>
            </a:r>
            <a:endParaRPr lang="en-US" dirty="0"/>
          </a:p>
          <a:p>
            <a:pPr marL="0" indent="0">
              <a:buNone/>
            </a:pPr>
            <a:r>
              <a:rPr lang="en-US" dirty="0"/>
              <a:t>	</a:t>
            </a:r>
            <a:r>
              <a:rPr lang="en-US" dirty="0" smtClean="0"/>
              <a:t>	(</a:t>
            </a:r>
            <a:r>
              <a:rPr lang="en-US" dirty="0" err="1"/>
              <a:t>astheneia</a:t>
            </a:r>
            <a:r>
              <a:rPr lang="en-US" dirty="0"/>
              <a:t>)</a:t>
            </a:r>
          </a:p>
          <a:p>
            <a:pPr marL="0" indent="0">
              <a:buNone/>
            </a:pPr>
            <a:endParaRPr lang="en-US" dirty="0"/>
          </a:p>
          <a:p>
            <a:pPr marL="0" indent="0">
              <a:buNone/>
            </a:pPr>
            <a:endParaRPr lang="en-US" dirty="0" smtClean="0"/>
          </a:p>
          <a:p>
            <a:pPr marL="0" indent="0">
              <a:buNone/>
            </a:pPr>
            <a:r>
              <a:rPr lang="en-US" dirty="0" smtClean="0"/>
              <a:t>I </a:t>
            </a:r>
            <a:r>
              <a:rPr lang="en-US" dirty="0"/>
              <a:t>came to you in weakness and fear, and with much trembling.</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970" y="2108708"/>
            <a:ext cx="2268537" cy="140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3733" y="4584510"/>
            <a:ext cx="1779587"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a:stCxn id="12291" idx="0"/>
            <a:endCxn id="12290" idx="2"/>
          </p:cNvCxnSpPr>
          <p:nvPr/>
        </p:nvCxnSpPr>
        <p:spPr>
          <a:xfrm flipH="1" flipV="1">
            <a:off x="3303239" y="3510471"/>
            <a:ext cx="780288" cy="107403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8:18</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λογίζομαι</a:t>
            </a:r>
            <a:endParaRPr lang="en-US" dirty="0"/>
          </a:p>
          <a:p>
            <a:pPr marL="0" indent="0">
              <a:buNone/>
            </a:pPr>
            <a:r>
              <a:rPr lang="en-US" dirty="0" smtClean="0"/>
              <a:t>	(</a:t>
            </a:r>
            <a:r>
              <a:rPr lang="en-US" dirty="0" err="1" smtClean="0"/>
              <a:t>logizomai</a:t>
            </a:r>
            <a:r>
              <a:rPr lang="en-US" dirty="0" smtClean="0"/>
              <a:t>)</a:t>
            </a:r>
          </a:p>
          <a:p>
            <a:pPr marL="0" indent="0">
              <a:buNone/>
            </a:pPr>
            <a:endParaRPr lang="en-US" dirty="0"/>
          </a:p>
          <a:p>
            <a:pPr marL="0" indent="0">
              <a:buNone/>
            </a:pPr>
            <a:endParaRPr lang="en-US" dirty="0" smtClean="0"/>
          </a:p>
          <a:p>
            <a:pPr marL="0" indent="0">
              <a:buNone/>
            </a:pPr>
            <a:r>
              <a:rPr lang="en-US" baseline="30000" dirty="0" smtClean="0"/>
              <a:t>18</a:t>
            </a:r>
            <a:r>
              <a:rPr lang="en-US" dirty="0" smtClean="0"/>
              <a:t> </a:t>
            </a:r>
            <a:r>
              <a:rPr lang="en-US" dirty="0"/>
              <a:t>I consider that our present sufferings are not worth comparing with the glory that will be revealed in us. </a:t>
            </a:r>
            <a:endParaRPr lang="en-US" dirty="0" smtClean="0"/>
          </a:p>
        </p:txBody>
      </p:sp>
      <p:sp>
        <p:nvSpPr>
          <p:cNvPr id="4" name="Rounded Rectangle 3"/>
          <p:cNvSpPr/>
          <p:nvPr/>
        </p:nvSpPr>
        <p:spPr>
          <a:xfrm>
            <a:off x="1243584" y="2157984"/>
            <a:ext cx="2255520" cy="130454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036320" y="4596384"/>
            <a:ext cx="1524000" cy="463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stCxn id="7" idx="0"/>
            <a:endCxn id="4" idx="2"/>
          </p:cNvCxnSpPr>
          <p:nvPr/>
        </p:nvCxnSpPr>
        <p:spPr>
          <a:xfrm flipV="1">
            <a:off x="1798320" y="3462528"/>
            <a:ext cx="573024" cy="113385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0819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Hebrews 4:15</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n-US" dirty="0"/>
              <a:t>	 </a:t>
            </a:r>
            <a:r>
              <a:rPr lang="el-GR" dirty="0"/>
              <a:t>ἀσθένεια</a:t>
            </a:r>
            <a:endParaRPr lang="en-US" dirty="0"/>
          </a:p>
          <a:p>
            <a:pPr marL="0" indent="0">
              <a:buNone/>
            </a:pPr>
            <a:r>
              <a:rPr lang="en-US" dirty="0" smtClean="0"/>
              <a:t>			</a:t>
            </a:r>
            <a:r>
              <a:rPr lang="en-US" dirty="0"/>
              <a:t>	(</a:t>
            </a:r>
            <a:r>
              <a:rPr lang="en-US" dirty="0" err="1"/>
              <a:t>astheneia</a:t>
            </a:r>
            <a:r>
              <a:rPr lang="en-US" dirty="0"/>
              <a:t>)</a:t>
            </a:r>
          </a:p>
          <a:p>
            <a:pPr marL="0" indent="0">
              <a:buNone/>
            </a:pPr>
            <a:endParaRPr lang="en-US" dirty="0"/>
          </a:p>
          <a:p>
            <a:pPr marL="0" indent="0">
              <a:buNone/>
            </a:pPr>
            <a:r>
              <a:rPr lang="en-US" dirty="0" smtClean="0"/>
              <a:t>For </a:t>
            </a:r>
            <a:r>
              <a:rPr lang="en-US" dirty="0"/>
              <a:t>we do not have a high priest who is unable to sympathize with our weaknesses, but we have one who has been tempted in every way, just as we are—yet was without sin.</a:t>
            </a:r>
            <a:endParaRPr lang="en-US" dirty="0"/>
          </a:p>
        </p:txBody>
      </p:sp>
      <p:sp>
        <p:nvSpPr>
          <p:cNvPr id="4" name="Rounded Rectangle 3"/>
          <p:cNvSpPr/>
          <p:nvPr/>
        </p:nvSpPr>
        <p:spPr>
          <a:xfrm>
            <a:off x="3998976" y="2121408"/>
            <a:ext cx="2243328" cy="13776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352544" y="4498848"/>
            <a:ext cx="2072640" cy="4754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5120640" y="3499104"/>
            <a:ext cx="268224" cy="999744"/>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Matthew 10:20</a:t>
            </a:r>
            <a:endParaRPr lang="en-US" dirty="0"/>
          </a:p>
        </p:txBody>
      </p:sp>
      <p:sp>
        <p:nvSpPr>
          <p:cNvPr id="3" name="Content Placeholder 2"/>
          <p:cNvSpPr>
            <a:spLocks noGrp="1"/>
          </p:cNvSpPr>
          <p:nvPr>
            <p:ph idx="1"/>
          </p:nvPr>
        </p:nvSpPr>
        <p:spPr/>
        <p:txBody>
          <a:bodyPr/>
          <a:lstStyle/>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dirty="0" smtClean="0">
                <a:solidFill>
                  <a:srgbClr val="FF0000"/>
                </a:solidFill>
              </a:rPr>
              <a:t>for </a:t>
            </a:r>
            <a:r>
              <a:rPr lang="en-US" dirty="0">
                <a:solidFill>
                  <a:srgbClr val="FF0000"/>
                </a:solidFill>
              </a:rPr>
              <a:t>it will not be you speaking, but </a:t>
            </a:r>
            <a:r>
              <a:rPr lang="en-US" b="1" dirty="0">
                <a:solidFill>
                  <a:schemeClr val="tx2">
                    <a:lumMod val="60000"/>
                    <a:lumOff val="40000"/>
                  </a:schemeClr>
                </a:solidFill>
              </a:rPr>
              <a:t>the Spirit </a:t>
            </a:r>
            <a:r>
              <a:rPr lang="en-US" dirty="0">
                <a:solidFill>
                  <a:srgbClr val="FF0000"/>
                </a:solidFill>
              </a:rPr>
              <a:t>of your Father speaking through you.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Galatians 4:6</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Because </a:t>
            </a:r>
            <a:r>
              <a:rPr lang="en-US" dirty="0"/>
              <a:t>you are sons, God sent </a:t>
            </a:r>
            <a:r>
              <a:rPr lang="en-US" b="1" dirty="0">
                <a:solidFill>
                  <a:schemeClr val="accent6">
                    <a:lumMod val="75000"/>
                  </a:schemeClr>
                </a:solidFill>
              </a:rPr>
              <a:t>the Spirit </a:t>
            </a:r>
            <a:r>
              <a:rPr lang="en-US" dirty="0"/>
              <a:t>of his Son into our hearts, the Spirit who calls out, </a:t>
            </a:r>
            <a:r>
              <a:rPr lang="en-US" i="1" dirty="0"/>
              <a:t>“Abba, Father.</a:t>
            </a:r>
            <a:endParaRPr lang="en-US" dirty="0"/>
          </a:p>
        </p:txBody>
      </p:sp>
    </p:spTree>
    <p:extLst>
      <p:ext uri="{BB962C8B-B14F-4D97-AF65-F5344CB8AC3E}">
        <p14:creationId xmlns:p14="http://schemas.microsoft.com/office/powerpoint/2010/main" val="8354852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baseline="30000" dirty="0" smtClean="0"/>
              <a:t>27</a:t>
            </a:r>
            <a:r>
              <a:rPr lang="en-US" dirty="0" smtClean="0"/>
              <a:t> </a:t>
            </a:r>
            <a:r>
              <a:rPr lang="en-US" dirty="0"/>
              <a:t>And he who searches our hearts knows the mind of the Spirit, because the Spirit intercedes for the saints in accordance with God's will. </a:t>
            </a:r>
          </a:p>
        </p:txBody>
      </p:sp>
    </p:spTree>
    <p:extLst>
      <p:ext uri="{BB962C8B-B14F-4D97-AF65-F5344CB8AC3E}">
        <p14:creationId xmlns:p14="http://schemas.microsoft.com/office/powerpoint/2010/main" val="233645940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a:t>ἐραυνάω</a:t>
            </a:r>
            <a:endParaRPr lang="en-US" dirty="0"/>
          </a:p>
          <a:p>
            <a:pPr marL="0" indent="0">
              <a:buNone/>
            </a:pPr>
            <a:r>
              <a:rPr lang="en-US" dirty="0" smtClean="0"/>
              <a:t>			(</a:t>
            </a:r>
            <a:r>
              <a:rPr lang="en-US" dirty="0" err="1" smtClean="0"/>
              <a:t>erauna</a:t>
            </a:r>
            <a:r>
              <a:rPr lang="en-US" dirty="0" err="1"/>
              <a:t>ō</a:t>
            </a:r>
            <a:r>
              <a:rPr lang="en-US" dirty="0" smtClean="0"/>
              <a:t>)</a:t>
            </a:r>
          </a:p>
          <a:p>
            <a:pPr marL="0" indent="0">
              <a:buNone/>
            </a:pPr>
            <a:endParaRPr lang="en-US" dirty="0"/>
          </a:p>
          <a:p>
            <a:pPr marL="0" indent="0">
              <a:buNone/>
            </a:pPr>
            <a:endParaRPr lang="en-US" dirty="0" smtClean="0"/>
          </a:p>
          <a:p>
            <a:pPr marL="0" indent="0">
              <a:buNone/>
            </a:pPr>
            <a:r>
              <a:rPr lang="en-US" baseline="30000" dirty="0" smtClean="0"/>
              <a:t>27</a:t>
            </a:r>
            <a:r>
              <a:rPr lang="en-US" dirty="0" smtClean="0"/>
              <a:t> </a:t>
            </a:r>
            <a:r>
              <a:rPr lang="en-US" dirty="0"/>
              <a:t>And he who searches our hearts knows the mind of the Spirit, because the Spirit intercedes for the saints in accordance with God's will. </a:t>
            </a:r>
          </a:p>
        </p:txBody>
      </p:sp>
      <p:sp>
        <p:nvSpPr>
          <p:cNvPr id="4" name="Rounded Rectangle 3"/>
          <p:cNvSpPr/>
          <p:nvPr/>
        </p:nvSpPr>
        <p:spPr>
          <a:xfrm>
            <a:off x="3060192" y="2084832"/>
            <a:ext cx="2060448" cy="14508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926080" y="4584192"/>
            <a:ext cx="1560576" cy="487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3706368" y="3535680"/>
            <a:ext cx="384048" cy="1048512"/>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756272"/>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5:39</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ἐραυνάω</a:t>
            </a:r>
            <a:endParaRPr lang="en-US" dirty="0"/>
          </a:p>
          <a:p>
            <a:pPr marL="0" indent="0">
              <a:buNone/>
            </a:pPr>
            <a:r>
              <a:rPr lang="en-US" dirty="0"/>
              <a:t>	(</a:t>
            </a:r>
            <a:r>
              <a:rPr lang="en-US" dirty="0" err="1"/>
              <a:t>eraunaō</a:t>
            </a:r>
            <a:r>
              <a:rPr lang="en-US" dirty="0"/>
              <a:t>)</a:t>
            </a:r>
          </a:p>
          <a:p>
            <a:pPr marL="0" indent="0">
              <a:buNone/>
            </a:pPr>
            <a:endParaRPr lang="en-US" dirty="0"/>
          </a:p>
          <a:p>
            <a:pPr marL="0" indent="0">
              <a:buNone/>
            </a:pPr>
            <a:endParaRPr lang="en-US" dirty="0" smtClean="0"/>
          </a:p>
          <a:p>
            <a:pPr marL="0" indent="0">
              <a:buNone/>
            </a:pPr>
            <a:r>
              <a:rPr lang="en-US" dirty="0" smtClean="0">
                <a:solidFill>
                  <a:srgbClr val="FF0000"/>
                </a:solidFill>
              </a:rPr>
              <a:t>You </a:t>
            </a:r>
            <a:r>
              <a:rPr lang="en-US" dirty="0">
                <a:solidFill>
                  <a:srgbClr val="FF0000"/>
                </a:solidFill>
              </a:rPr>
              <a:t>diligently study the Scriptures because you think that by them you possess eternal life. These are the Scriptures that testify about me</a:t>
            </a:r>
            <a:endParaRPr lang="en-US" dirty="0">
              <a:solidFill>
                <a:srgbClr val="FF0000"/>
              </a:solidFill>
            </a:endParaRPr>
          </a:p>
        </p:txBody>
      </p:sp>
      <p:sp>
        <p:nvSpPr>
          <p:cNvPr id="4" name="Rounded Rectangle 3"/>
          <p:cNvSpPr/>
          <p:nvPr/>
        </p:nvSpPr>
        <p:spPr>
          <a:xfrm>
            <a:off x="1231392" y="2097024"/>
            <a:ext cx="2060448" cy="14508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194816" y="4572000"/>
            <a:ext cx="2609088" cy="512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H="1" flipV="1">
            <a:off x="2261616" y="3547872"/>
            <a:ext cx="237744" cy="1024128"/>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Corinthians 2:10</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a:t>	</a:t>
            </a:r>
            <a:r>
              <a:rPr lang="el-GR" dirty="0"/>
              <a:t>ἐραυνάω</a:t>
            </a:r>
            <a:endParaRPr lang="en-US" dirty="0"/>
          </a:p>
          <a:p>
            <a:pPr marL="0" indent="0">
              <a:buNone/>
            </a:pPr>
            <a:r>
              <a:rPr lang="en-US" dirty="0"/>
              <a:t>	(</a:t>
            </a:r>
            <a:r>
              <a:rPr lang="en-US" dirty="0" err="1"/>
              <a:t>eraunaō</a:t>
            </a:r>
            <a:r>
              <a:rPr lang="en-US" dirty="0"/>
              <a:t>)</a:t>
            </a:r>
          </a:p>
          <a:p>
            <a:pPr marL="0" indent="0">
              <a:buNone/>
            </a:pPr>
            <a:endParaRPr lang="en-US" dirty="0"/>
          </a:p>
          <a:p>
            <a:pPr marL="0" indent="0">
              <a:buNone/>
            </a:pPr>
            <a:endParaRPr lang="en-US" dirty="0" smtClean="0"/>
          </a:p>
          <a:p>
            <a:pPr marL="0" indent="0">
              <a:buNone/>
            </a:pPr>
            <a:r>
              <a:rPr lang="en-US" dirty="0" smtClean="0"/>
              <a:t>but </a:t>
            </a:r>
            <a:r>
              <a:rPr lang="en-US" dirty="0"/>
              <a:t>God has revealed it to us by his Spirit. </a:t>
            </a:r>
            <a:r>
              <a:rPr lang="en-US" dirty="0" smtClean="0"/>
              <a:t>The </a:t>
            </a:r>
            <a:r>
              <a:rPr lang="en-US" dirty="0"/>
              <a:t>Spirit searches all things, even the deep things of God.</a:t>
            </a:r>
          </a:p>
          <a:p>
            <a:endParaRPr lang="en-US" dirty="0"/>
          </a:p>
        </p:txBody>
      </p:sp>
      <p:sp>
        <p:nvSpPr>
          <p:cNvPr id="4" name="Rounded Rectangle 3"/>
          <p:cNvSpPr/>
          <p:nvPr/>
        </p:nvSpPr>
        <p:spPr>
          <a:xfrm>
            <a:off x="1231392" y="2097024"/>
            <a:ext cx="2060448" cy="14508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8974" y="5076952"/>
            <a:ext cx="15843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a:stCxn id="13314" idx="0"/>
            <a:endCxn id="4" idx="2"/>
          </p:cNvCxnSpPr>
          <p:nvPr/>
        </p:nvCxnSpPr>
        <p:spPr>
          <a:xfrm flipV="1">
            <a:off x="2231137" y="3547872"/>
            <a:ext cx="30479" cy="152908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Romans </a:t>
            </a:r>
            <a:r>
              <a:rPr lang="en-US" dirty="0" smtClean="0"/>
              <a:t>8:27</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	  </a:t>
            </a:r>
            <a:r>
              <a:rPr lang="el-GR" dirty="0" smtClean="0"/>
              <a:t>φρόνημα</a:t>
            </a:r>
            <a:endParaRPr lang="en-US" dirty="0"/>
          </a:p>
          <a:p>
            <a:pPr marL="0" indent="0">
              <a:buNone/>
            </a:pPr>
            <a:r>
              <a:rPr lang="en-US" dirty="0" smtClean="0"/>
              <a:t>	(</a:t>
            </a:r>
            <a:r>
              <a:rPr lang="en-US" dirty="0" err="1" smtClean="0"/>
              <a:t>phron</a:t>
            </a:r>
            <a:r>
              <a:rPr lang="en-US" dirty="0" err="1"/>
              <a:t>ē</a:t>
            </a:r>
            <a:r>
              <a:rPr lang="en-US" dirty="0" err="1" smtClean="0"/>
              <a:t>ma</a:t>
            </a:r>
            <a:r>
              <a:rPr lang="en-US" dirty="0" smtClean="0"/>
              <a:t>)</a:t>
            </a:r>
          </a:p>
          <a:p>
            <a:pPr marL="0" indent="0">
              <a:buNone/>
            </a:pPr>
            <a:endParaRPr lang="en-US" dirty="0"/>
          </a:p>
          <a:p>
            <a:pPr marL="0" indent="0">
              <a:buNone/>
            </a:pPr>
            <a:endParaRPr lang="en-US" dirty="0" smtClean="0"/>
          </a:p>
          <a:p>
            <a:pPr marL="0" indent="0">
              <a:buNone/>
            </a:pPr>
            <a:r>
              <a:rPr lang="en-US" baseline="30000" dirty="0" smtClean="0"/>
              <a:t>27</a:t>
            </a:r>
            <a:r>
              <a:rPr lang="en-US" dirty="0" smtClean="0"/>
              <a:t> </a:t>
            </a:r>
            <a:r>
              <a:rPr lang="en-US" dirty="0"/>
              <a:t>And he who searches our hearts knows the mind of the Spirit, because the Spirit intercedes for the saints in accordance with God's will. </a:t>
            </a:r>
          </a:p>
        </p:txBody>
      </p:sp>
      <p:sp>
        <p:nvSpPr>
          <p:cNvPr id="4" name="Rounded Rectangle 3"/>
          <p:cNvSpPr/>
          <p:nvPr/>
        </p:nvSpPr>
        <p:spPr>
          <a:xfrm>
            <a:off x="1243584" y="2157984"/>
            <a:ext cx="2377440" cy="13167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475488" y="5096256"/>
            <a:ext cx="999744" cy="4389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a:endCxn id="4" idx="2"/>
          </p:cNvCxnSpPr>
          <p:nvPr/>
        </p:nvCxnSpPr>
        <p:spPr>
          <a:xfrm flipV="1">
            <a:off x="975360" y="3474720"/>
            <a:ext cx="1456944" cy="1621536"/>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75627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Romans 8:6-7</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n-US" dirty="0"/>
              <a:t>	  </a:t>
            </a:r>
            <a:r>
              <a:rPr lang="en-US" dirty="0" smtClean="0"/>
              <a:t>      </a:t>
            </a:r>
            <a:r>
              <a:rPr lang="el-GR" dirty="0" smtClean="0"/>
              <a:t>φρόνημα</a:t>
            </a:r>
            <a:endParaRPr lang="en-US" dirty="0"/>
          </a:p>
          <a:p>
            <a:pPr marL="0" indent="0">
              <a:buNone/>
            </a:pPr>
            <a:r>
              <a:rPr lang="en-US" dirty="0" smtClean="0"/>
              <a:t>		</a:t>
            </a:r>
            <a:r>
              <a:rPr lang="en-US" dirty="0"/>
              <a:t>	</a:t>
            </a:r>
            <a:r>
              <a:rPr lang="en-US" dirty="0" smtClean="0"/>
              <a:t>      (</a:t>
            </a:r>
            <a:r>
              <a:rPr lang="en-US" dirty="0" err="1"/>
              <a:t>phronēma</a:t>
            </a:r>
            <a:r>
              <a:rPr lang="en-US" dirty="0"/>
              <a:t>)</a:t>
            </a:r>
          </a:p>
          <a:p>
            <a:pPr marL="0" indent="0">
              <a:buNone/>
            </a:pPr>
            <a:endParaRPr lang="en-US" baseline="30000" dirty="0" smtClean="0"/>
          </a:p>
          <a:p>
            <a:pPr marL="0" indent="0">
              <a:buNone/>
            </a:pPr>
            <a:endParaRPr lang="en-US" baseline="30000" dirty="0"/>
          </a:p>
          <a:p>
            <a:pPr marL="0" indent="0">
              <a:buNone/>
            </a:pPr>
            <a:endParaRPr lang="en-US" baseline="30000" dirty="0" smtClean="0"/>
          </a:p>
          <a:p>
            <a:pPr marL="0" indent="0">
              <a:buNone/>
            </a:pPr>
            <a:endParaRPr lang="en-US" baseline="30000" dirty="0"/>
          </a:p>
          <a:p>
            <a:pPr marL="0" indent="0">
              <a:buNone/>
            </a:pPr>
            <a:r>
              <a:rPr lang="en-US" baseline="30000" dirty="0" smtClean="0"/>
              <a:t>6 </a:t>
            </a:r>
            <a:r>
              <a:rPr lang="en-US" dirty="0"/>
              <a:t>The mind of sinful man is death, but the mind controlled by the Spirit is life and peace; </a:t>
            </a:r>
            <a:r>
              <a:rPr lang="en-US" baseline="30000" dirty="0"/>
              <a:t>7 </a:t>
            </a:r>
            <a:r>
              <a:rPr lang="en-US" dirty="0"/>
              <a:t>the sinful mind is hostile to God. It does not submit to God’s law, nor can it do so.</a:t>
            </a:r>
            <a:endParaRPr lang="en-US" dirty="0"/>
          </a:p>
        </p:txBody>
      </p:sp>
      <p:sp>
        <p:nvSpPr>
          <p:cNvPr id="5" name="Oval 4"/>
          <p:cNvSpPr/>
          <p:nvPr/>
        </p:nvSpPr>
        <p:spPr>
          <a:xfrm>
            <a:off x="3474720" y="1414272"/>
            <a:ext cx="2694432" cy="15727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9190" y="4126992"/>
            <a:ext cx="1023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0150" y="5004816"/>
            <a:ext cx="1023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1078" y="4126992"/>
            <a:ext cx="1023937"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a:stCxn id="14338" idx="0"/>
            <a:endCxn id="5" idx="3"/>
          </p:cNvCxnSpPr>
          <p:nvPr/>
        </p:nvCxnSpPr>
        <p:spPr>
          <a:xfrm flipV="1">
            <a:off x="1901159" y="2756713"/>
            <a:ext cx="1968151" cy="137027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4339" idx="3"/>
            <a:endCxn id="5" idx="4"/>
          </p:cNvCxnSpPr>
          <p:nvPr/>
        </p:nvCxnSpPr>
        <p:spPr>
          <a:xfrm flipV="1">
            <a:off x="2474087" y="2987040"/>
            <a:ext cx="2347849" cy="224955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14340" idx="0"/>
            <a:endCxn id="5" idx="5"/>
          </p:cNvCxnSpPr>
          <p:nvPr/>
        </p:nvCxnSpPr>
        <p:spPr>
          <a:xfrm flipH="1" flipV="1">
            <a:off x="5774562" y="2756713"/>
            <a:ext cx="2088485" cy="137027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480676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Cross-Reference Jeremiah 17:10</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a:t>
            </a:r>
            <a:r>
              <a:rPr lang="en-US" dirty="0"/>
              <a:t>I the Lord </a:t>
            </a:r>
            <a:r>
              <a:rPr lang="en-US" b="1" dirty="0">
                <a:solidFill>
                  <a:schemeClr val="accent6">
                    <a:lumMod val="75000"/>
                  </a:schemeClr>
                </a:solidFill>
              </a:rPr>
              <a:t>search the heart</a:t>
            </a:r>
            <a:r>
              <a:rPr lang="en-US" dirty="0"/>
              <a:t> </a:t>
            </a:r>
            <a:r>
              <a:rPr lang="en-US" dirty="0" smtClean="0"/>
              <a:t>and </a:t>
            </a:r>
            <a:r>
              <a:rPr lang="en-US" dirty="0"/>
              <a:t>examine the mind, </a:t>
            </a:r>
            <a:r>
              <a:rPr lang="en-US" dirty="0" smtClean="0"/>
              <a:t>to </a:t>
            </a:r>
            <a:r>
              <a:rPr lang="en-US" dirty="0"/>
              <a:t>reward a man according to his conduct, </a:t>
            </a:r>
            <a:r>
              <a:rPr lang="en-US" dirty="0" smtClean="0"/>
              <a:t>according </a:t>
            </a:r>
            <a:r>
              <a:rPr lang="en-US" dirty="0"/>
              <a:t>to what his deeds deserve.” </a:t>
            </a:r>
          </a:p>
        </p:txBody>
      </p:sp>
    </p:spTree>
    <p:extLst>
      <p:ext uri="{BB962C8B-B14F-4D97-AF65-F5344CB8AC3E}">
        <p14:creationId xmlns:p14="http://schemas.microsoft.com/office/powerpoint/2010/main" val="835485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20752</TotalTime>
  <Words>13250</Words>
  <Application>Microsoft Office PowerPoint</Application>
  <PresentationFormat>On-screen Show (4:3)</PresentationFormat>
  <Paragraphs>2538</Paragraphs>
  <Slides>101</Slides>
  <Notes>101</Notes>
  <HiddenSlides>0</HiddenSlides>
  <MMClips>0</MMClips>
  <ScaleCrop>false</ScaleCrop>
  <HeadingPairs>
    <vt:vector size="4" baseType="variant">
      <vt:variant>
        <vt:lpstr>Theme</vt:lpstr>
      </vt:variant>
      <vt:variant>
        <vt:i4>1</vt:i4>
      </vt:variant>
      <vt:variant>
        <vt:lpstr>Slide Titles</vt:lpstr>
      </vt:variant>
      <vt:variant>
        <vt:i4>101</vt:i4>
      </vt:variant>
    </vt:vector>
  </HeadingPairs>
  <TitlesOfParts>
    <vt:vector size="102" baseType="lpstr">
      <vt:lpstr>Office Theme</vt:lpstr>
      <vt:lpstr>Romans 8:18-27 --- Future Glory</vt:lpstr>
      <vt:lpstr>PowerPoint Presentation</vt:lpstr>
      <vt:lpstr>Romans 8:18-27</vt:lpstr>
      <vt:lpstr>Romans 8:18-27</vt:lpstr>
      <vt:lpstr>Romans 8:18-27</vt:lpstr>
      <vt:lpstr>Romans 8:18-27</vt:lpstr>
      <vt:lpstr>Romans 8:18-27</vt:lpstr>
      <vt:lpstr>Romans 8:18</vt:lpstr>
      <vt:lpstr>Romans 8:18</vt:lpstr>
      <vt:lpstr>Romans 2:3</vt:lpstr>
      <vt:lpstr>Philippians 3:13-14</vt:lpstr>
      <vt:lpstr>Romans 8:18</vt:lpstr>
      <vt:lpstr>Romans 8:18</vt:lpstr>
      <vt:lpstr>Luke 3:8</vt:lpstr>
      <vt:lpstr>Luke 23:41</vt:lpstr>
      <vt:lpstr>Romans 8:18</vt:lpstr>
      <vt:lpstr>Cross-Reference 1 Peter 4:13</vt:lpstr>
      <vt:lpstr>Cross-Reference 2 Corinthians 4:17</vt:lpstr>
      <vt:lpstr>PowerPoint Presentation</vt:lpstr>
      <vt:lpstr>Romans 8:19</vt:lpstr>
      <vt:lpstr>Romans 8:19</vt:lpstr>
      <vt:lpstr>Romans 8:39</vt:lpstr>
      <vt:lpstr>Hebrews 4:13</vt:lpstr>
      <vt:lpstr>Romans 8:19</vt:lpstr>
      <vt:lpstr>Philippians 3:20</vt:lpstr>
      <vt:lpstr>1 Corinthians 1:7</vt:lpstr>
      <vt:lpstr>Romans 8:19</vt:lpstr>
      <vt:lpstr>Philippians 1:20</vt:lpstr>
      <vt:lpstr>Romans 8:19</vt:lpstr>
      <vt:lpstr>Romans 8:19</vt:lpstr>
      <vt:lpstr>Romans 8:19</vt:lpstr>
      <vt:lpstr>1 Peter 4:13</vt:lpstr>
      <vt:lpstr>2 Thessalonians 1:7</vt:lpstr>
      <vt:lpstr>Cross-Reference 1 John 3:2</vt:lpstr>
      <vt:lpstr>Cross-Reference Isaiah 65:17</vt:lpstr>
      <vt:lpstr>Romans 8:20</vt:lpstr>
      <vt:lpstr>Romans 8:20</vt:lpstr>
      <vt:lpstr>Romans 8:20</vt:lpstr>
      <vt:lpstr>Ephesians 1:22</vt:lpstr>
      <vt:lpstr>Romans 8:20</vt:lpstr>
      <vt:lpstr>2 Peter 2:18</vt:lpstr>
      <vt:lpstr>Romans 8:20</vt:lpstr>
      <vt:lpstr>Cross-Reference Hosea 4:3</vt:lpstr>
      <vt:lpstr>Cross-Reference Jeremiah 12:11</vt:lpstr>
      <vt:lpstr>Romans 8:21</vt:lpstr>
      <vt:lpstr>Romans 8:21</vt:lpstr>
      <vt:lpstr>Romans 8:21</vt:lpstr>
      <vt:lpstr>Romans 8:21</vt:lpstr>
      <vt:lpstr>Cross-Reference 2 Peter 3:13</vt:lpstr>
      <vt:lpstr>Cross-Reference Revelation 21:1</vt:lpstr>
      <vt:lpstr>Romans 8:22</vt:lpstr>
      <vt:lpstr>Romans 8:22</vt:lpstr>
      <vt:lpstr>Romans 8:22</vt:lpstr>
      <vt:lpstr>Romans 8:22</vt:lpstr>
      <vt:lpstr>Cross-Reference Jeremiah 12:4</vt:lpstr>
      <vt:lpstr>Cross-Reference Colossians 1:23</vt:lpstr>
      <vt:lpstr>PowerPoint Presentation</vt:lpstr>
      <vt:lpstr>Romans 8:23</vt:lpstr>
      <vt:lpstr>Romans 8:23</vt:lpstr>
      <vt:lpstr>Romans 8:23</vt:lpstr>
      <vt:lpstr>James 1:18</vt:lpstr>
      <vt:lpstr>Revelation 14:4</vt:lpstr>
      <vt:lpstr>Romans 8:23</vt:lpstr>
      <vt:lpstr>Romans 8:23</vt:lpstr>
      <vt:lpstr>Luke 21:28</vt:lpstr>
      <vt:lpstr>Ephesians 1:7</vt:lpstr>
      <vt:lpstr>Cross-Reference Hebrews 9:28</vt:lpstr>
      <vt:lpstr>Cross-Reference Galatians 5:5</vt:lpstr>
      <vt:lpstr>Romans 8:24</vt:lpstr>
      <vt:lpstr>Romans 8:24</vt:lpstr>
      <vt:lpstr>Romans 8:24</vt:lpstr>
      <vt:lpstr>John 1:29</vt:lpstr>
      <vt:lpstr>Matthew 13:17</vt:lpstr>
      <vt:lpstr>Cross-Reference Hebrews 11:1</vt:lpstr>
      <vt:lpstr>Cross-Reference 2 Corinthians 5:7</vt:lpstr>
      <vt:lpstr>Romans 8:25</vt:lpstr>
      <vt:lpstr>Romans 8:25</vt:lpstr>
      <vt:lpstr>2 Corinthians 6:4</vt:lpstr>
      <vt:lpstr>2 Thessalonians 3:5</vt:lpstr>
      <vt:lpstr>Cross-Reference Romans 12:12</vt:lpstr>
      <vt:lpstr>Cross-Reference Colossians 1:11a</vt:lpstr>
      <vt:lpstr>Romans 8:26</vt:lpstr>
      <vt:lpstr>Romans 8:26</vt:lpstr>
      <vt:lpstr>Mark 14:31</vt:lpstr>
      <vt:lpstr>1 Timothy 3:8</vt:lpstr>
      <vt:lpstr>Romans 8:26</vt:lpstr>
      <vt:lpstr>Luke 10:40</vt:lpstr>
      <vt:lpstr>Romans 8:26</vt:lpstr>
      <vt:lpstr>1 Corinthians 2:3</vt:lpstr>
      <vt:lpstr>Hebrews 4:15</vt:lpstr>
      <vt:lpstr>Cross-Reference Matthew 10:20</vt:lpstr>
      <vt:lpstr>Cross-Reference Galatians 4:6</vt:lpstr>
      <vt:lpstr>Romans 8:27</vt:lpstr>
      <vt:lpstr>Romans 8:27</vt:lpstr>
      <vt:lpstr>John 5:39</vt:lpstr>
      <vt:lpstr>1 Corinthians 2:10</vt:lpstr>
      <vt:lpstr>Romans 8:27</vt:lpstr>
      <vt:lpstr>Romans 8:6-7</vt:lpstr>
      <vt:lpstr>Cross-Reference Jeremiah 17:10</vt:lpstr>
      <vt:lpstr>Cross-Reference Ephesians 2:18</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Romans 1:1-7</dc:title>
  <dc:creator>MDJ</dc:creator>
  <cp:lastModifiedBy>MDJ</cp:lastModifiedBy>
  <cp:revision>190</cp:revision>
  <dcterms:created xsi:type="dcterms:W3CDTF">2014-03-14T14:55:41Z</dcterms:created>
  <dcterms:modified xsi:type="dcterms:W3CDTF">2015-11-20T22:39:10Z</dcterms:modified>
</cp:coreProperties>
</file>