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0"/>
  </p:notesMasterIdLst>
  <p:sldIdLst>
    <p:sldId id="320" r:id="rId2"/>
    <p:sldId id="327" r:id="rId3"/>
    <p:sldId id="321" r:id="rId4"/>
    <p:sldId id="322" r:id="rId5"/>
    <p:sldId id="354" r:id="rId6"/>
    <p:sldId id="323" r:id="rId7"/>
    <p:sldId id="328" r:id="rId8"/>
    <p:sldId id="355" r:id="rId9"/>
    <p:sldId id="357" r:id="rId10"/>
    <p:sldId id="356" r:id="rId11"/>
    <p:sldId id="395" r:id="rId12"/>
    <p:sldId id="398" r:id="rId13"/>
    <p:sldId id="397" r:id="rId14"/>
    <p:sldId id="399" r:id="rId15"/>
    <p:sldId id="329" r:id="rId16"/>
    <p:sldId id="396" r:id="rId17"/>
    <p:sldId id="404" r:id="rId18"/>
    <p:sldId id="358" r:id="rId19"/>
    <p:sldId id="403" r:id="rId20"/>
    <p:sldId id="401" r:id="rId21"/>
    <p:sldId id="400" r:id="rId22"/>
    <p:sldId id="330" r:id="rId23"/>
    <p:sldId id="335" r:id="rId24"/>
    <p:sldId id="361" r:id="rId25"/>
    <p:sldId id="362" r:id="rId26"/>
    <p:sldId id="331" r:id="rId27"/>
    <p:sldId id="363" r:id="rId28"/>
    <p:sldId id="364" r:id="rId29"/>
    <p:sldId id="332" r:id="rId30"/>
    <p:sldId id="365" r:id="rId31"/>
    <p:sldId id="366" r:id="rId32"/>
    <p:sldId id="407" r:id="rId33"/>
    <p:sldId id="406" r:id="rId34"/>
    <p:sldId id="408" r:id="rId35"/>
    <p:sldId id="333" r:id="rId36"/>
    <p:sldId id="367" r:id="rId37"/>
    <p:sldId id="368" r:id="rId38"/>
    <p:sldId id="334" r:id="rId39"/>
    <p:sldId id="369" r:id="rId40"/>
    <p:sldId id="410" r:id="rId41"/>
    <p:sldId id="409" r:id="rId42"/>
    <p:sldId id="370" r:id="rId43"/>
    <p:sldId id="348" r:id="rId44"/>
    <p:sldId id="349" r:id="rId45"/>
    <p:sldId id="324" r:id="rId46"/>
    <p:sldId id="419" r:id="rId47"/>
    <p:sldId id="336" r:id="rId48"/>
    <p:sldId id="371" r:id="rId49"/>
    <p:sldId id="372" r:id="rId50"/>
    <p:sldId id="337" r:id="rId51"/>
    <p:sldId id="373" r:id="rId52"/>
    <p:sldId id="412" r:id="rId53"/>
    <p:sldId id="411" r:id="rId54"/>
    <p:sldId id="374" r:id="rId55"/>
    <p:sldId id="338" r:id="rId56"/>
    <p:sldId id="375" r:id="rId57"/>
    <p:sldId id="376" r:id="rId58"/>
    <p:sldId id="339" r:id="rId59"/>
    <p:sldId id="377" r:id="rId60"/>
    <p:sldId id="378" r:id="rId61"/>
    <p:sldId id="340" r:id="rId62"/>
    <p:sldId id="341" r:id="rId63"/>
    <p:sldId id="414" r:id="rId64"/>
    <p:sldId id="381" r:id="rId65"/>
    <p:sldId id="413" r:id="rId66"/>
    <p:sldId id="382" r:id="rId67"/>
    <p:sldId id="342" r:id="rId68"/>
    <p:sldId id="343" r:id="rId69"/>
    <p:sldId id="350" r:id="rId70"/>
    <p:sldId id="351" r:id="rId71"/>
    <p:sldId id="325" r:id="rId72"/>
    <p:sldId id="344" r:id="rId73"/>
    <p:sldId id="345" r:id="rId74"/>
    <p:sldId id="389" r:id="rId75"/>
    <p:sldId id="390" r:id="rId76"/>
    <p:sldId id="416" r:id="rId77"/>
    <p:sldId id="415" r:id="rId78"/>
    <p:sldId id="346" r:id="rId79"/>
    <p:sldId id="391" r:id="rId80"/>
    <p:sldId id="392" r:id="rId81"/>
    <p:sldId id="418" r:id="rId82"/>
    <p:sldId id="417" r:id="rId83"/>
    <p:sldId id="347" r:id="rId84"/>
    <p:sldId id="393" r:id="rId85"/>
    <p:sldId id="394" r:id="rId86"/>
    <p:sldId id="352" r:id="rId87"/>
    <p:sldId id="353" r:id="rId88"/>
    <p:sldId id="326" r:id="rId8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3" autoAdjust="0"/>
    <p:restoredTop sz="64800" autoAdjust="0"/>
  </p:normalViewPr>
  <p:slideViewPr>
    <p:cSldViewPr snapToGrid="0">
      <p:cViewPr varScale="1">
        <p:scale>
          <a:sx n="74" d="100"/>
          <a:sy n="74" d="100"/>
        </p:scale>
        <p:origin x="-2694"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EF59A7-57A4-4529-AB87-B3AA26DD69DC}" type="datetimeFigureOut">
              <a:rPr lang="en-US" smtClean="0"/>
              <a:t>12/10/2015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4102A9-26DF-4918-9F45-F7076CE57E46}" type="slidenum">
              <a:rPr lang="en-US" smtClean="0"/>
              <a:t>‹#›</a:t>
            </a:fld>
            <a:endParaRPr lang="en-US"/>
          </a:p>
        </p:txBody>
      </p:sp>
    </p:spTree>
    <p:extLst>
      <p:ext uri="{BB962C8B-B14F-4D97-AF65-F5344CB8AC3E}">
        <p14:creationId xmlns:p14="http://schemas.microsoft.com/office/powerpoint/2010/main" val="3522141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a:t>
            </a:fld>
            <a:endParaRPr lang="en-US"/>
          </a:p>
        </p:txBody>
      </p:sp>
    </p:spTree>
    <p:extLst>
      <p:ext uri="{BB962C8B-B14F-4D97-AF65-F5344CB8AC3E}">
        <p14:creationId xmlns:p14="http://schemas.microsoft.com/office/powerpoint/2010/main" val="20186847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13</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kern="1200" dirty="0" smtClean="0">
                <a:solidFill>
                  <a:schemeClr val="tx1"/>
                </a:solidFill>
                <a:latin typeface="+mn-lt"/>
                <a:ea typeface="+mn-ea"/>
                <a:cs typeface="+mn-cs"/>
              </a:rPr>
              <a:t>While working in the </a:t>
            </a:r>
            <a:r>
              <a:rPr lang="en-US" sz="1200" kern="1200" dirty="0" err="1" smtClean="0">
                <a:solidFill>
                  <a:schemeClr val="tx1"/>
                </a:solidFill>
                <a:latin typeface="+mn-lt"/>
                <a:ea typeface="+mn-ea"/>
                <a:cs typeface="+mn-cs"/>
              </a:rPr>
              <a:t>1980s</a:t>
            </a:r>
            <a:r>
              <a:rPr lang="en-US" sz="1200" kern="1200" dirty="0" smtClean="0">
                <a:solidFill>
                  <a:schemeClr val="tx1"/>
                </a:solidFill>
                <a:latin typeface="+mn-lt"/>
                <a:ea typeface="+mn-ea"/>
                <a:cs typeface="+mn-cs"/>
              </a:rPr>
              <a:t> on the computing staff </a:t>
            </a:r>
          </a:p>
          <a:p>
            <a:pPr rtl="0"/>
            <a:r>
              <a:rPr lang="en-US" sz="1200" kern="1200" dirty="0" smtClean="0">
                <a:solidFill>
                  <a:schemeClr val="tx1"/>
                </a:solidFill>
                <a:latin typeface="+mn-lt"/>
                <a:ea typeface="+mn-ea"/>
                <a:cs typeface="+mn-cs"/>
              </a:rPr>
              <a:t>of the University of Illinois, computer programmer Steve </a:t>
            </a:r>
          </a:p>
          <a:p>
            <a:pPr rtl="0"/>
            <a:r>
              <a:rPr lang="en-US" sz="1200" kern="1200" dirty="0" smtClean="0">
                <a:solidFill>
                  <a:schemeClr val="tx1"/>
                </a:solidFill>
                <a:latin typeface="+mn-lt"/>
                <a:ea typeface="+mn-ea"/>
                <a:cs typeface="+mn-cs"/>
              </a:rPr>
              <a:t>Dorner created the Eudora e-mail system that in 1997 was </a:t>
            </a:r>
          </a:p>
          <a:p>
            <a:pPr rtl="0"/>
            <a:r>
              <a:rPr lang="en-US" sz="1200" kern="1200" dirty="0" smtClean="0">
                <a:solidFill>
                  <a:schemeClr val="tx1"/>
                </a:solidFill>
                <a:latin typeface="+mn-lt"/>
                <a:ea typeface="+mn-ea"/>
                <a:cs typeface="+mn-cs"/>
              </a:rPr>
              <a:t>used by some 18 million people.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To know that so many people are benefiting from his work </a:t>
            </a:r>
          </a:p>
          <a:p>
            <a:pPr rtl="0"/>
            <a:r>
              <a:rPr lang="en-US" sz="1200" kern="1200" dirty="0" smtClean="0">
                <a:solidFill>
                  <a:schemeClr val="tx1"/>
                </a:solidFill>
                <a:latin typeface="+mn-lt"/>
                <a:ea typeface="+mn-ea"/>
                <a:cs typeface="+mn-cs"/>
              </a:rPr>
              <a:t>has to make a programmer feel good. No doubt, millions of </a:t>
            </a:r>
          </a:p>
          <a:p>
            <a:pPr rtl="0"/>
            <a:r>
              <a:rPr lang="en-US" sz="1200" kern="1200" dirty="0" smtClean="0">
                <a:solidFill>
                  <a:schemeClr val="tx1"/>
                </a:solidFill>
                <a:latin typeface="+mn-lt"/>
                <a:ea typeface="+mn-ea"/>
                <a:cs typeface="+mn-cs"/>
              </a:rPr>
              <a:t>these users can’t thank Dorner enough for using his skill... </a:t>
            </a:r>
          </a:p>
          <a:p>
            <a:pPr rtl="0"/>
            <a:r>
              <a:rPr lang="en-US" sz="1200" kern="1200" dirty="0" smtClean="0">
                <a:solidFill>
                  <a:schemeClr val="tx1"/>
                </a:solidFill>
                <a:latin typeface="+mn-lt"/>
                <a:ea typeface="+mn-ea"/>
                <a:cs typeface="+mn-cs"/>
              </a:rPr>
              <a:t>to make their communication easier. But not everyone feels </a:t>
            </a:r>
          </a:p>
          <a:p>
            <a:pPr rtl="0"/>
            <a:r>
              <a:rPr lang="en-US" sz="1200" kern="1200" dirty="0" smtClean="0">
                <a:solidFill>
                  <a:schemeClr val="tx1"/>
                </a:solidFill>
                <a:latin typeface="+mn-lt"/>
                <a:ea typeface="+mn-ea"/>
                <a:cs typeface="+mn-cs"/>
              </a:rPr>
              <a:t>that way, and Dorner hears about it, because he now works </a:t>
            </a:r>
          </a:p>
          <a:p>
            <a:pPr rtl="0"/>
            <a:r>
              <a:rPr lang="en-US" sz="1200" kern="1200" dirty="0" smtClean="0">
                <a:solidFill>
                  <a:schemeClr val="tx1"/>
                </a:solidFill>
                <a:latin typeface="+mn-lt"/>
                <a:ea typeface="+mn-ea"/>
                <a:cs typeface="+mn-cs"/>
              </a:rPr>
              <a:t>for the company that owns the program.</a:t>
            </a:r>
          </a:p>
          <a:p>
            <a:pPr rtl="0"/>
            <a:endParaRPr lang="en-US" sz="120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Jo Thomas writes in the New York Times:</a:t>
            </a:r>
          </a:p>
          <a:p>
            <a:pPr rtl="0"/>
            <a:endParaRPr lang="en-US" sz="1200" i="1"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He gets about 100 e-mail messages a day and says that </a:t>
            </a:r>
          </a:p>
          <a:p>
            <a:pPr rtl="0"/>
            <a:r>
              <a:rPr lang="en-US" sz="1200" kern="1200" dirty="0" smtClean="0">
                <a:solidFill>
                  <a:schemeClr val="tx1"/>
                </a:solidFill>
                <a:latin typeface="+mn-lt"/>
                <a:ea typeface="+mn-ea"/>
                <a:cs typeface="+mn-cs"/>
              </a:rPr>
              <a:t>having 18 million users “is very gratifying, but it can also </a:t>
            </a:r>
          </a:p>
          <a:p>
            <a:pPr rtl="0"/>
            <a:r>
              <a:rPr lang="en-US" sz="1200" kern="1200" dirty="0" smtClean="0">
                <a:solidFill>
                  <a:schemeClr val="tx1"/>
                </a:solidFill>
                <a:latin typeface="+mn-lt"/>
                <a:ea typeface="+mn-ea"/>
                <a:cs typeface="+mn-cs"/>
              </a:rPr>
              <a:t>make me feel a little hunted sometimes.</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“I’m the one who has to, in the final analysis, deal with </a:t>
            </a:r>
          </a:p>
          <a:p>
            <a:pPr rtl="0"/>
            <a:r>
              <a:rPr lang="en-US" sz="1200" kern="1200" dirty="0" smtClean="0">
                <a:solidFill>
                  <a:schemeClr val="tx1"/>
                </a:solidFill>
                <a:latin typeface="+mn-lt"/>
                <a:ea typeface="+mn-ea"/>
                <a:cs typeface="+mn-cs"/>
              </a:rPr>
              <a:t>every single problem, and I tend to concentrate on what’s </a:t>
            </a:r>
          </a:p>
          <a:p>
            <a:pPr rtl="0"/>
            <a:r>
              <a:rPr lang="en-US" sz="1200" kern="1200" dirty="0" smtClean="0">
                <a:solidFill>
                  <a:schemeClr val="tx1"/>
                </a:solidFill>
                <a:latin typeface="+mn-lt"/>
                <a:ea typeface="+mn-ea"/>
                <a:cs typeface="+mn-cs"/>
              </a:rPr>
              <a:t>wrong,” Mr. Dorner said.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“There are days when I think that every one of those 18 </a:t>
            </a:r>
          </a:p>
          <a:p>
            <a:pPr rtl="0"/>
            <a:r>
              <a:rPr lang="en-US" sz="1200" kern="1200" dirty="0" smtClean="0">
                <a:solidFill>
                  <a:schemeClr val="tx1"/>
                </a:solidFill>
                <a:latin typeface="+mn-lt"/>
                <a:ea typeface="+mn-ea"/>
                <a:cs typeface="+mn-cs"/>
              </a:rPr>
              <a:t>million people thinks I’m wrong, stupid, and out to get </a:t>
            </a:r>
          </a:p>
          <a:p>
            <a:pPr rtl="0"/>
            <a:r>
              <a:rPr lang="en-US" sz="1200" kern="1200" dirty="0" smtClean="0">
                <a:solidFill>
                  <a:schemeClr val="tx1"/>
                </a:solidFill>
                <a:latin typeface="+mn-lt"/>
                <a:ea typeface="+mn-ea"/>
                <a:cs typeface="+mn-cs"/>
              </a:rPr>
              <a:t>them.”</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God must feel something like this computer programmer.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As the Creator, he takes all kinds of blame from people </a:t>
            </a:r>
          </a:p>
          <a:p>
            <a:pPr rtl="0"/>
            <a:r>
              <a:rPr lang="en-US" sz="1200" kern="1200" dirty="0" smtClean="0">
                <a:solidFill>
                  <a:schemeClr val="tx1"/>
                </a:solidFill>
                <a:latin typeface="+mn-lt"/>
                <a:ea typeface="+mn-ea"/>
                <a:cs typeface="+mn-cs"/>
              </a:rPr>
              <a:t>who don’t like his program for their lives. Often these </a:t>
            </a:r>
          </a:p>
          <a:p>
            <a:pPr rtl="0"/>
            <a:r>
              <a:rPr lang="en-US" sz="1200" kern="1200" dirty="0" smtClean="0">
                <a:solidFill>
                  <a:schemeClr val="tx1"/>
                </a:solidFill>
                <a:latin typeface="+mn-lt"/>
                <a:ea typeface="+mn-ea"/>
                <a:cs typeface="+mn-cs"/>
              </a:rPr>
              <a:t>people blame him for their own mistakes. Often they </a:t>
            </a:r>
          </a:p>
          <a:p>
            <a:pPr rtl="0"/>
            <a:r>
              <a:rPr lang="en-US" sz="1200" kern="1200" dirty="0" smtClean="0">
                <a:solidFill>
                  <a:schemeClr val="tx1"/>
                </a:solidFill>
                <a:latin typeface="+mn-lt"/>
                <a:ea typeface="+mn-ea"/>
                <a:cs typeface="+mn-cs"/>
              </a:rPr>
              <a:t>blame him for situations that are for the best, though </a:t>
            </a:r>
          </a:p>
          <a:p>
            <a:pPr rtl="0"/>
            <a:r>
              <a:rPr lang="en-US" sz="1200" kern="1200" dirty="0" smtClean="0">
                <a:solidFill>
                  <a:schemeClr val="tx1"/>
                </a:solidFill>
                <a:latin typeface="+mn-lt"/>
                <a:ea typeface="+mn-ea"/>
                <a:cs typeface="+mn-cs"/>
              </a:rPr>
              <a:t>they cannot begin to understand.</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Worst of all, people think God is out to get them, when in</a:t>
            </a:r>
          </a:p>
          <a:p>
            <a:pPr rtl="0"/>
            <a:r>
              <a:rPr lang="en-US" sz="1200" kern="1200" dirty="0" smtClean="0">
                <a:solidFill>
                  <a:schemeClr val="tx1"/>
                </a:solidFill>
                <a:latin typeface="+mn-lt"/>
                <a:ea typeface="+mn-ea"/>
                <a:cs typeface="+mn-cs"/>
              </a:rPr>
              <a:t> fact the opposite is true. God has employed his infinite </a:t>
            </a:r>
          </a:p>
          <a:p>
            <a:pPr rtl="0"/>
            <a:r>
              <a:rPr lang="en-US" sz="1200" kern="1200" dirty="0" smtClean="0">
                <a:solidFill>
                  <a:schemeClr val="tx1"/>
                </a:solidFill>
                <a:latin typeface="+mn-lt"/>
                <a:ea typeface="+mn-ea"/>
                <a:cs typeface="+mn-cs"/>
              </a:rPr>
              <a:t>genius to program goodness into every person’s life.</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smtClean="0"/>
              <a:t>Larson, C. B. (2002). </a:t>
            </a:r>
            <a:r>
              <a:rPr lang="en-US" b="0" i="1" u="none" strike="noStrike" baseline="0" dirty="0" smtClean="0"/>
              <a:t>750 engaging illustrations for </a:t>
            </a:r>
          </a:p>
          <a:p>
            <a:r>
              <a:rPr lang="en-US" b="0" i="1" u="none" strike="noStrike" baseline="0" dirty="0" smtClean="0"/>
              <a:t>preachers, teachers &amp; writers</a:t>
            </a:r>
            <a:r>
              <a:rPr lang="en-US" b="0" i="0" u="none" strike="noStrike" baseline="0" dirty="0" smtClean="0"/>
              <a:t> (p. 77). Grand Rapids, </a:t>
            </a:r>
          </a:p>
          <a:p>
            <a:r>
              <a:rPr lang="en-US" b="0" i="0" u="none" strike="noStrike" baseline="0" dirty="0" smtClean="0"/>
              <a:t>MI: Baker Books.</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14</a:t>
            </a:fld>
            <a:endParaRPr lang="en-US"/>
          </a:p>
        </p:txBody>
      </p:sp>
    </p:spTree>
    <p:extLst>
      <p:ext uri="{BB962C8B-B14F-4D97-AF65-F5344CB8AC3E}">
        <p14:creationId xmlns:p14="http://schemas.microsoft.com/office/powerpoint/2010/main" val="40199855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pas encompasses the totality of EVERYTHING.</a:t>
            </a:r>
            <a:r>
              <a:rPr lang="en-US" baseline="0" dirty="0" smtClean="0"/>
              <a:t> </a:t>
            </a:r>
          </a:p>
          <a:p>
            <a:endParaRPr lang="en-US" baseline="0" dirty="0" smtClean="0"/>
          </a:p>
          <a:p>
            <a:r>
              <a:rPr lang="en-US" baseline="0" dirty="0" smtClean="0"/>
              <a:t>There is NOTHING which is not included.</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15</a:t>
            </a:fld>
            <a:endParaRPr lang="en-US"/>
          </a:p>
        </p:txBody>
      </p:sp>
    </p:spTree>
    <p:extLst>
      <p:ext uri="{BB962C8B-B14F-4D97-AF65-F5344CB8AC3E}">
        <p14:creationId xmlns:p14="http://schemas.microsoft.com/office/powerpoint/2010/main" val="40199855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16</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17</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18</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19</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i="0" dirty="0" smtClean="0"/>
              <a:t>It is important for believers to remember that no </a:t>
            </a:r>
          </a:p>
          <a:p>
            <a:pPr rtl="0"/>
            <a:r>
              <a:rPr lang="en-US" sz="1200" i="0" dirty="0" smtClean="0"/>
              <a:t>matter what comes our way, God is in control of the </a:t>
            </a:r>
          </a:p>
          <a:p>
            <a:pPr rtl="0"/>
            <a:r>
              <a:rPr lang="en-US" sz="1200" i="0" dirty="0" smtClean="0"/>
              <a:t>situation; God is still going to take care of us.</a:t>
            </a:r>
          </a:p>
          <a:p>
            <a:pPr rtl="0"/>
            <a:endParaRPr lang="en-US" sz="1200" i="0" dirty="0" smtClean="0"/>
          </a:p>
          <a:p>
            <a:pPr rtl="0"/>
            <a:r>
              <a:rPr lang="en-US" sz="1200" i="0" kern="1200" dirty="0" smtClean="0">
                <a:solidFill>
                  <a:schemeClr val="tx1"/>
                </a:solidFill>
                <a:latin typeface="+mn-lt"/>
                <a:ea typeface="+mn-ea"/>
                <a:cs typeface="+mn-cs"/>
              </a:rPr>
              <a:t>The story has been told of a believer, Frederick Nolan, who </a:t>
            </a:r>
          </a:p>
          <a:p>
            <a:pPr rtl="0"/>
            <a:r>
              <a:rPr lang="en-US" sz="1200" i="0" kern="1200" dirty="0" smtClean="0">
                <a:solidFill>
                  <a:schemeClr val="tx1"/>
                </a:solidFill>
                <a:latin typeface="+mn-lt"/>
                <a:ea typeface="+mn-ea"/>
                <a:cs typeface="+mn-cs"/>
              </a:rPr>
              <a:t>was fleeing from his enemies during a time of persecution </a:t>
            </a:r>
          </a:p>
          <a:p>
            <a:pPr rtl="0"/>
            <a:r>
              <a:rPr lang="en-US" sz="1200" i="0" kern="1200" dirty="0" smtClean="0">
                <a:solidFill>
                  <a:schemeClr val="tx1"/>
                </a:solidFill>
                <a:latin typeface="+mn-lt"/>
                <a:ea typeface="+mn-ea"/>
                <a:cs typeface="+mn-cs"/>
              </a:rPr>
              <a:t>in North Africa. Pursued by them over hill and valley with </a:t>
            </a:r>
          </a:p>
          <a:p>
            <a:pPr rtl="0"/>
            <a:r>
              <a:rPr lang="en-US" sz="1200" i="0" kern="1200" dirty="0" smtClean="0">
                <a:solidFill>
                  <a:schemeClr val="tx1"/>
                </a:solidFill>
                <a:latin typeface="+mn-lt"/>
                <a:ea typeface="+mn-ea"/>
                <a:cs typeface="+mn-cs"/>
              </a:rPr>
              <a:t>no place to hide, he fell exhausted into a wayside cave, </a:t>
            </a:r>
          </a:p>
          <a:p>
            <a:pPr rtl="0"/>
            <a:r>
              <a:rPr lang="en-US" sz="1200" i="0" kern="1200" dirty="0" smtClean="0">
                <a:solidFill>
                  <a:schemeClr val="tx1"/>
                </a:solidFill>
                <a:latin typeface="+mn-lt"/>
                <a:ea typeface="+mn-ea"/>
                <a:cs typeface="+mn-cs"/>
              </a:rPr>
              <a:t>expecting his enemies to find him soon.</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Awaiting his death, he saw a spider weaving a web. Within </a:t>
            </a:r>
          </a:p>
          <a:p>
            <a:pPr rtl="0"/>
            <a:r>
              <a:rPr lang="en-US" sz="1200" i="0" kern="1200" dirty="0" smtClean="0">
                <a:solidFill>
                  <a:schemeClr val="tx1"/>
                </a:solidFill>
                <a:latin typeface="+mn-lt"/>
                <a:ea typeface="+mn-ea"/>
                <a:cs typeface="+mn-cs"/>
              </a:rPr>
              <a:t>minutes, the little bug had woven a beautiful web across </a:t>
            </a:r>
          </a:p>
          <a:p>
            <a:pPr rtl="0"/>
            <a:r>
              <a:rPr lang="en-US" sz="1200" i="0" kern="1200" dirty="0" smtClean="0">
                <a:solidFill>
                  <a:schemeClr val="tx1"/>
                </a:solidFill>
                <a:latin typeface="+mn-lt"/>
                <a:ea typeface="+mn-ea"/>
                <a:cs typeface="+mn-cs"/>
              </a:rPr>
              <a:t>the mouth of the cave.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The pursuers arrived and wondered if Nolan was hiding </a:t>
            </a:r>
          </a:p>
          <a:p>
            <a:pPr rtl="0"/>
            <a:r>
              <a:rPr lang="en-US" sz="1200" i="0" kern="1200" dirty="0" smtClean="0">
                <a:solidFill>
                  <a:schemeClr val="tx1"/>
                </a:solidFill>
                <a:latin typeface="+mn-lt"/>
                <a:ea typeface="+mn-ea"/>
                <a:cs typeface="+mn-cs"/>
              </a:rPr>
              <a:t>there, but on seeing the unbroken and </a:t>
            </a:r>
            <a:r>
              <a:rPr lang="en-US" sz="1200" i="0" kern="1200" dirty="0" err="1" smtClean="0">
                <a:solidFill>
                  <a:schemeClr val="tx1"/>
                </a:solidFill>
                <a:latin typeface="+mn-lt"/>
                <a:ea typeface="+mn-ea"/>
                <a:cs typeface="+mn-cs"/>
              </a:rPr>
              <a:t>unmangled</a:t>
            </a:r>
            <a:r>
              <a:rPr lang="en-US" sz="1200" i="0" kern="1200" dirty="0" smtClean="0">
                <a:solidFill>
                  <a:schemeClr val="tx1"/>
                </a:solidFill>
                <a:latin typeface="+mn-lt"/>
                <a:ea typeface="+mn-ea"/>
                <a:cs typeface="+mn-cs"/>
              </a:rPr>
              <a:t> piece of </a:t>
            </a:r>
          </a:p>
          <a:p>
            <a:pPr rtl="0"/>
            <a:r>
              <a:rPr lang="en-US" sz="1200" i="0" kern="1200" dirty="0" smtClean="0">
                <a:solidFill>
                  <a:schemeClr val="tx1"/>
                </a:solidFill>
                <a:latin typeface="+mn-lt"/>
                <a:ea typeface="+mn-ea"/>
                <a:cs typeface="+mn-cs"/>
              </a:rPr>
              <a:t>art, thought it impossible for him to have entered the cave </a:t>
            </a:r>
          </a:p>
          <a:p>
            <a:pPr rtl="0"/>
            <a:r>
              <a:rPr lang="en-US" sz="1200" i="0" kern="1200" dirty="0" smtClean="0">
                <a:solidFill>
                  <a:schemeClr val="tx1"/>
                </a:solidFill>
                <a:latin typeface="+mn-lt"/>
                <a:ea typeface="+mn-ea"/>
                <a:cs typeface="+mn-cs"/>
              </a:rPr>
              <a:t>without dismantling the web. And so they went on. Having </a:t>
            </a:r>
          </a:p>
          <a:p>
            <a:pPr rtl="0"/>
            <a:r>
              <a:rPr lang="en-US" sz="1200" i="0" kern="1200" dirty="0" smtClean="0">
                <a:solidFill>
                  <a:schemeClr val="tx1"/>
                </a:solidFill>
                <a:latin typeface="+mn-lt"/>
                <a:ea typeface="+mn-ea"/>
                <a:cs typeface="+mn-cs"/>
              </a:rPr>
              <a:t>escaped, Nolan burst out and exclaimed:</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“Where God is, a spider’s web is like a wall,</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Where God is not, a wall is like a spider’s web.”</a:t>
            </a:r>
          </a:p>
          <a:p>
            <a:pPr rtl="0"/>
            <a:endParaRPr lang="en-US" sz="1200" i="0" kern="1200" dirty="0" smtClean="0">
              <a:solidFill>
                <a:schemeClr val="tx1"/>
              </a:solidFill>
              <a:latin typeface="+mn-lt"/>
              <a:ea typeface="+mn-ea"/>
              <a:cs typeface="+mn-cs"/>
            </a:endParaRPr>
          </a:p>
          <a:p>
            <a:pPr rtl="0"/>
            <a:r>
              <a:rPr lang="en-US" sz="1200" i="0" dirty="0" smtClean="0"/>
              <a:t>There is no need to wonder how God will take care of you; </a:t>
            </a:r>
          </a:p>
          <a:p>
            <a:pPr rtl="0"/>
            <a:r>
              <a:rPr lang="en-US" sz="1200" i="0" dirty="0" smtClean="0"/>
              <a:t>just be assured that He will.</a:t>
            </a:r>
          </a:p>
          <a:p>
            <a:pPr rtl="0"/>
            <a:endParaRPr lang="en-US" dirty="0" smtClean="0"/>
          </a:p>
          <a:p>
            <a:r>
              <a:rPr lang="en-US" b="0" i="0" u="none" strike="noStrike" baseline="0" dirty="0" smtClean="0"/>
              <a:t>-----</a:t>
            </a:r>
          </a:p>
          <a:p>
            <a:endParaRPr lang="en-US" b="0" i="0" u="none" strike="noStrike" baseline="0" dirty="0" smtClean="0"/>
          </a:p>
          <a:p>
            <a:r>
              <a:rPr lang="en-US" b="0" i="0" u="none" strike="noStrike" baseline="0" dirty="0" smtClean="0"/>
              <a:t>Leadership Ministries Worldwide. (2004). </a:t>
            </a:r>
            <a:r>
              <a:rPr lang="en-US" b="0" i="1" u="none" strike="noStrike" baseline="0" dirty="0" smtClean="0"/>
              <a:t>Practical </a:t>
            </a:r>
          </a:p>
          <a:p>
            <a:r>
              <a:rPr lang="en-US" b="0" i="1" u="none" strike="noStrike" baseline="0" dirty="0" smtClean="0"/>
              <a:t>Illustrations: Romans</a:t>
            </a:r>
            <a:r>
              <a:rPr lang="en-US" b="0" i="0" u="none" strike="noStrike" baseline="0" dirty="0" smtClean="0"/>
              <a:t> (pp. 13–14). Chattanooga, TN: </a:t>
            </a:r>
          </a:p>
          <a:p>
            <a:r>
              <a:rPr lang="en-US" b="0" i="0" u="none" strike="noStrike" baseline="0" dirty="0" smtClean="0"/>
              <a:t>Leadership Ministries Worldwide.</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a:t>
            </a:fld>
            <a:endParaRPr lang="en-US"/>
          </a:p>
        </p:txBody>
      </p:sp>
    </p:spTree>
    <p:extLst>
      <p:ext uri="{BB962C8B-B14F-4D97-AF65-F5344CB8AC3E}">
        <p14:creationId xmlns:p14="http://schemas.microsoft.com/office/powerpoint/2010/main" val="5324361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20</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Moody Bible Commentary says:</a:t>
            </a:r>
          </a:p>
          <a:p>
            <a:endParaRPr lang="en-US" dirty="0" smtClean="0"/>
          </a:p>
          <a:p>
            <a:r>
              <a:rPr lang="en-US" dirty="0" smtClean="0"/>
              <a:t>“Because God is both sovereign and loving, ALL</a:t>
            </a:r>
            <a:r>
              <a:rPr lang="en-US" baseline="0" dirty="0" smtClean="0"/>
              <a:t> THINGS </a:t>
            </a:r>
          </a:p>
          <a:p>
            <a:r>
              <a:rPr lang="en-US" baseline="0" dirty="0" smtClean="0"/>
              <a:t>should be understood comprehensively.”</a:t>
            </a:r>
          </a:p>
          <a:p>
            <a:endParaRPr lang="en-US" baseline="0" dirty="0" smtClean="0"/>
          </a:p>
          <a:p>
            <a:r>
              <a:rPr lang="en-US" baseline="0" dirty="0" smtClean="0"/>
              <a:t>“Even the tragic circumstances that believers undergo are </a:t>
            </a:r>
          </a:p>
          <a:p>
            <a:r>
              <a:rPr lang="en-US" baseline="0" dirty="0" smtClean="0"/>
              <a:t>part of His loving design for their lives, for from them He </a:t>
            </a:r>
          </a:p>
          <a:p>
            <a:r>
              <a:rPr lang="en-US" baseline="0" dirty="0" smtClean="0"/>
              <a:t>brings GOOD (‘that which is morally, tangibly beneficial’).”</a:t>
            </a:r>
            <a:endParaRPr lang="en-US" dirty="0" smtClean="0"/>
          </a:p>
          <a:p>
            <a:endParaRPr lang="en-US" dirty="0" smtClean="0"/>
          </a:p>
          <a:p>
            <a:r>
              <a:rPr lang="en-US" baseline="0" dirty="0" smtClean="0"/>
              <a:t>-----</a:t>
            </a:r>
          </a:p>
          <a:p>
            <a:endParaRPr lang="en-US" baseline="0" dirty="0" smtClean="0"/>
          </a:p>
          <a:p>
            <a:r>
              <a:rPr lang="en-US" baseline="0" dirty="0" err="1" smtClean="0"/>
              <a:t>Vanlaningham</a:t>
            </a:r>
            <a:r>
              <a:rPr lang="en-US" baseline="0" dirty="0" smtClean="0"/>
              <a:t>, Michael (2014). “Romans” in The Moody </a:t>
            </a:r>
          </a:p>
          <a:p>
            <a:r>
              <a:rPr lang="en-US" baseline="0" dirty="0" smtClean="0"/>
              <a:t>Bible Commentary (p. 1758). Chicago, IL: Moody.</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21</a:t>
            </a:fld>
            <a:endParaRPr lang="en-US"/>
          </a:p>
        </p:txBody>
      </p:sp>
    </p:spTree>
    <p:extLst>
      <p:ext uri="{BB962C8B-B14F-4D97-AF65-F5344CB8AC3E}">
        <p14:creationId xmlns:p14="http://schemas.microsoft.com/office/powerpoint/2010/main" val="40199855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Theos</a:t>
            </a:r>
            <a:r>
              <a:rPr lang="en-US" dirty="0" smtClean="0"/>
              <a:t> means God.</a:t>
            </a:r>
          </a:p>
          <a:p>
            <a:endParaRPr lang="en-US" dirty="0" smtClean="0"/>
          </a:p>
          <a:p>
            <a:r>
              <a:rPr lang="en-US" dirty="0" smtClean="0"/>
              <a:t>The Moody Bible Commentary also says:</a:t>
            </a:r>
          </a:p>
          <a:p>
            <a:endParaRPr lang="en-US" dirty="0" smtClean="0"/>
          </a:p>
          <a:p>
            <a:r>
              <a:rPr lang="en-US" dirty="0" smtClean="0"/>
              <a:t>“It is not clear what the subject of [verse]</a:t>
            </a:r>
            <a:r>
              <a:rPr lang="en-US" baseline="0" dirty="0" smtClean="0"/>
              <a:t> 28 is, for the </a:t>
            </a:r>
          </a:p>
          <a:p>
            <a:r>
              <a:rPr lang="en-US" baseline="0" dirty="0" smtClean="0"/>
              <a:t>subject is embedded in the third singular verb [works].”</a:t>
            </a:r>
          </a:p>
          <a:p>
            <a:endParaRPr lang="en-US" baseline="0" dirty="0" smtClean="0"/>
          </a:p>
          <a:p>
            <a:r>
              <a:rPr lang="en-US" baseline="0" dirty="0" smtClean="0"/>
              <a:t>MDJ: That’s why the King James Version and the English </a:t>
            </a:r>
          </a:p>
          <a:p>
            <a:r>
              <a:rPr lang="en-US" baseline="0" dirty="0" smtClean="0"/>
              <a:t>Standard Version read “All THINGS work together for </a:t>
            </a:r>
          </a:p>
          <a:p>
            <a:r>
              <a:rPr lang="en-US" baseline="0" dirty="0" smtClean="0"/>
              <a:t>good...” instead of “In all things GOD works for the good” </a:t>
            </a:r>
          </a:p>
          <a:p>
            <a:r>
              <a:rPr lang="en-US" baseline="0" dirty="0" smtClean="0"/>
              <a:t>as it is here in the New International Version.</a:t>
            </a:r>
          </a:p>
          <a:p>
            <a:endParaRPr lang="en-US" baseline="0" dirty="0" smtClean="0"/>
          </a:p>
          <a:p>
            <a:r>
              <a:rPr lang="en-US" baseline="0" dirty="0" smtClean="0"/>
              <a:t>“But God should be understood as the subject in light of his </a:t>
            </a:r>
          </a:p>
          <a:p>
            <a:r>
              <a:rPr lang="en-US" baseline="0" dirty="0" smtClean="0"/>
              <a:t>active role in calling and saving His people.” (1)</a:t>
            </a:r>
          </a:p>
          <a:p>
            <a:endParaRPr lang="en-US" baseline="0" dirty="0" smtClean="0"/>
          </a:p>
          <a:p>
            <a:pPr rtl="0"/>
            <a:r>
              <a:rPr lang="en-US" b="1" baseline="0" dirty="0" err="1" smtClean="0"/>
              <a:t>ILLUS</a:t>
            </a:r>
            <a:r>
              <a:rPr lang="en-US" b="1" baseline="0" dirty="0" smtClean="0"/>
              <a:t>:</a:t>
            </a:r>
            <a:r>
              <a:rPr lang="en-US" baseline="0" dirty="0" smtClean="0"/>
              <a:t> </a:t>
            </a:r>
            <a:r>
              <a:rPr lang="en-US" sz="1200" i="0" kern="1200" dirty="0" smtClean="0">
                <a:solidFill>
                  <a:schemeClr val="tx1"/>
                </a:solidFill>
                <a:latin typeface="+mn-lt"/>
                <a:ea typeface="+mn-ea"/>
                <a:cs typeface="+mn-cs"/>
              </a:rPr>
              <a:t>On Monday, December 8, 1997, tragedy struck </a:t>
            </a:r>
          </a:p>
          <a:p>
            <a:pPr rtl="0"/>
            <a:r>
              <a:rPr lang="en-US" sz="1200" i="0" kern="1200" dirty="0" smtClean="0">
                <a:solidFill>
                  <a:schemeClr val="tx1"/>
                </a:solidFill>
                <a:latin typeface="+mn-lt"/>
                <a:ea typeface="+mn-ea"/>
                <a:cs typeface="+mn-cs"/>
              </a:rPr>
              <a:t>Heath High School in Paducah, Kentucky.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According to Roy Maynard in World magazine, a small </a:t>
            </a:r>
          </a:p>
          <a:p>
            <a:pPr rtl="0"/>
            <a:r>
              <a:rPr lang="en-US" sz="1200" i="0" kern="1200" dirty="0" smtClean="0">
                <a:solidFill>
                  <a:schemeClr val="tx1"/>
                </a:solidFill>
                <a:latin typeface="+mn-lt"/>
                <a:ea typeface="+mn-ea"/>
                <a:cs typeface="+mn-cs"/>
              </a:rPr>
              <a:t>group of students, who conducted a daily prayer meeting in </a:t>
            </a:r>
          </a:p>
          <a:p>
            <a:pPr rtl="0"/>
            <a:r>
              <a:rPr lang="en-US" sz="1200" i="0" kern="1200" dirty="0" smtClean="0">
                <a:solidFill>
                  <a:schemeClr val="tx1"/>
                </a:solidFill>
                <a:latin typeface="+mn-lt"/>
                <a:ea typeface="+mn-ea"/>
                <a:cs typeface="+mn-cs"/>
              </a:rPr>
              <a:t>a hallway near the administrative offices, finished their </a:t>
            </a:r>
          </a:p>
          <a:p>
            <a:pPr rtl="0"/>
            <a:r>
              <a:rPr lang="en-US" sz="1200" i="0" kern="1200" dirty="0" smtClean="0">
                <a:solidFill>
                  <a:schemeClr val="tx1"/>
                </a:solidFill>
                <a:latin typeface="+mn-lt"/>
                <a:ea typeface="+mn-ea"/>
                <a:cs typeface="+mn-cs"/>
              </a:rPr>
              <a:t>morning prayers and were about to head off to classes.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Shortly after the final amen, it is alleged that a freshman </a:t>
            </a:r>
          </a:p>
          <a:p>
            <a:pPr rtl="0"/>
            <a:r>
              <a:rPr lang="en-US" sz="1200" i="0" kern="1200" dirty="0" smtClean="0">
                <a:solidFill>
                  <a:schemeClr val="tx1"/>
                </a:solidFill>
                <a:latin typeface="+mn-lt"/>
                <a:ea typeface="+mn-ea"/>
                <a:cs typeface="+mn-cs"/>
              </a:rPr>
              <a:t>named Michael, whom the prayer group leader had </a:t>
            </a:r>
          </a:p>
          <a:p>
            <a:pPr rtl="0"/>
            <a:r>
              <a:rPr lang="en-US" sz="1200" i="0" kern="1200" dirty="0" smtClean="0">
                <a:solidFill>
                  <a:schemeClr val="tx1"/>
                </a:solidFill>
                <a:latin typeface="+mn-lt"/>
                <a:ea typeface="+mn-ea"/>
                <a:cs typeface="+mn-cs"/>
              </a:rPr>
              <a:t>befriended earlier in the year, opened fire on the students </a:t>
            </a:r>
          </a:p>
          <a:p>
            <a:pPr rtl="0"/>
            <a:r>
              <a:rPr lang="en-US" sz="1200" i="0" kern="1200" dirty="0" smtClean="0">
                <a:solidFill>
                  <a:schemeClr val="tx1"/>
                </a:solidFill>
                <a:latin typeface="+mn-lt"/>
                <a:ea typeface="+mn-ea"/>
                <a:cs typeface="+mn-cs"/>
              </a:rPr>
              <a:t>with a .22-caliber automatic.</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The group’s leader, Ben Strong, called out, “Mike, what are </a:t>
            </a:r>
          </a:p>
          <a:p>
            <a:pPr rtl="0"/>
            <a:r>
              <a:rPr lang="en-US" sz="1200" i="0" kern="1200" dirty="0" smtClean="0">
                <a:solidFill>
                  <a:schemeClr val="tx1"/>
                </a:solidFill>
                <a:latin typeface="+mn-lt"/>
                <a:ea typeface="+mn-ea"/>
                <a:cs typeface="+mn-cs"/>
              </a:rPr>
              <a:t>you doing?” and walked toward him. After firing ten rounds, </a:t>
            </a:r>
          </a:p>
          <a:p>
            <a:pPr rtl="0"/>
            <a:r>
              <a:rPr lang="en-US" sz="1200" i="0" kern="1200" dirty="0" smtClean="0">
                <a:solidFill>
                  <a:schemeClr val="tx1"/>
                </a:solidFill>
                <a:latin typeface="+mn-lt"/>
                <a:ea typeface="+mn-ea"/>
                <a:cs typeface="+mn-cs"/>
              </a:rPr>
              <a:t>Michael finally dropped his gun. Ben Strong walked up and </a:t>
            </a:r>
          </a:p>
          <a:p>
            <a:pPr rtl="0"/>
            <a:r>
              <a:rPr lang="en-US" sz="1200" i="0" kern="1200" dirty="0" smtClean="0">
                <a:solidFill>
                  <a:schemeClr val="tx1"/>
                </a:solidFill>
                <a:latin typeface="+mn-lt"/>
                <a:ea typeface="+mn-ea"/>
                <a:cs typeface="+mn-cs"/>
              </a:rPr>
              <a:t>put his arms around the gunman, urging him to calm down.</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Three students were killed in the shooting spree, and five </a:t>
            </a:r>
          </a:p>
          <a:p>
            <a:pPr rtl="0"/>
            <a:r>
              <a:rPr lang="en-US" sz="1200" i="0" kern="1200" dirty="0" smtClean="0">
                <a:solidFill>
                  <a:schemeClr val="tx1"/>
                </a:solidFill>
                <a:latin typeface="+mn-lt"/>
                <a:ea typeface="+mn-ea"/>
                <a:cs typeface="+mn-cs"/>
              </a:rPr>
              <a:t>were wounded, including one paralyzed.</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In the aftermath of the tragedy, pastors and youth ministers </a:t>
            </a:r>
          </a:p>
          <a:p>
            <a:pPr rtl="0"/>
            <a:r>
              <a:rPr lang="en-US" sz="1200" i="0" kern="1200" dirty="0" smtClean="0">
                <a:solidFill>
                  <a:schemeClr val="tx1"/>
                </a:solidFill>
                <a:latin typeface="+mn-lt"/>
                <a:ea typeface="+mn-ea"/>
                <a:cs typeface="+mn-cs"/>
              </a:rPr>
              <a:t>were called in to counsel the students. According to one </a:t>
            </a:r>
          </a:p>
          <a:p>
            <a:pPr rtl="0"/>
            <a:r>
              <a:rPr lang="en-US" sz="1200" i="0" kern="1200" dirty="0" smtClean="0">
                <a:solidFill>
                  <a:schemeClr val="tx1"/>
                </a:solidFill>
                <a:latin typeface="+mn-lt"/>
                <a:ea typeface="+mn-ea"/>
                <a:cs typeface="+mn-cs"/>
              </a:rPr>
              <a:t>counselor, “The thing the kids are asking most is ‘Why?’ And </a:t>
            </a:r>
          </a:p>
          <a:p>
            <a:pPr rtl="0"/>
            <a:r>
              <a:rPr lang="en-US" sz="1200" i="0" kern="1200" dirty="0" smtClean="0">
                <a:solidFill>
                  <a:schemeClr val="tx1"/>
                </a:solidFill>
                <a:latin typeface="+mn-lt"/>
                <a:ea typeface="+mn-ea"/>
                <a:cs typeface="+mn-cs"/>
              </a:rPr>
              <a:t>all I can tell them is that what Satan means for evil, God </a:t>
            </a:r>
          </a:p>
          <a:p>
            <a:pPr rtl="0"/>
            <a:r>
              <a:rPr lang="en-US" sz="1200" i="0" kern="1200" dirty="0" smtClean="0">
                <a:solidFill>
                  <a:schemeClr val="tx1"/>
                </a:solidFill>
                <a:latin typeface="+mn-lt"/>
                <a:ea typeface="+mn-ea"/>
                <a:cs typeface="+mn-cs"/>
              </a:rPr>
              <a:t>can bring good out of. And it’s already happening.”</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“The morning prayer meetings,” writes Maynard, “usually </a:t>
            </a:r>
          </a:p>
          <a:p>
            <a:pPr rtl="0"/>
            <a:r>
              <a:rPr lang="en-US" sz="1200" i="0" kern="1200" dirty="0" smtClean="0">
                <a:solidFill>
                  <a:schemeClr val="tx1"/>
                </a:solidFill>
                <a:latin typeface="+mn-lt"/>
                <a:ea typeface="+mn-ea"/>
                <a:cs typeface="+mn-cs"/>
              </a:rPr>
              <a:t>attract 25 to 30 kids; on Tuesday morning, nearly half the</a:t>
            </a:r>
          </a:p>
          <a:p>
            <a:pPr rtl="0"/>
            <a:r>
              <a:rPr lang="en-US" sz="1200" i="0" kern="1200" dirty="0" smtClean="0">
                <a:solidFill>
                  <a:schemeClr val="tx1"/>
                </a:solidFill>
                <a:latin typeface="+mn-lt"/>
                <a:ea typeface="+mn-ea"/>
                <a:cs typeface="+mn-cs"/>
              </a:rPr>
              <a:t> school—more than 250 students—attended. A number of </a:t>
            </a:r>
          </a:p>
          <a:p>
            <a:pPr rtl="0"/>
            <a:r>
              <a:rPr lang="en-US" sz="1200" i="0" kern="1200" dirty="0" smtClean="0">
                <a:solidFill>
                  <a:schemeClr val="tx1"/>
                </a:solidFill>
                <a:latin typeface="+mn-lt"/>
                <a:ea typeface="+mn-ea"/>
                <a:cs typeface="+mn-cs"/>
              </a:rPr>
              <a:t>the youth ministers who have compared notes all say that </a:t>
            </a:r>
          </a:p>
          <a:p>
            <a:pPr rtl="0"/>
            <a:r>
              <a:rPr lang="en-US" sz="1200" i="0" kern="1200" dirty="0" smtClean="0">
                <a:solidFill>
                  <a:schemeClr val="tx1"/>
                </a:solidFill>
                <a:latin typeface="+mn-lt"/>
                <a:ea typeface="+mn-ea"/>
                <a:cs typeface="+mn-cs"/>
              </a:rPr>
              <a:t>they’ve led kids to Christ in the aftermath of the shooting.”</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Said Ben Strong, “God’s the only one we can turn to in </a:t>
            </a:r>
          </a:p>
          <a:p>
            <a:pPr rtl="0"/>
            <a:r>
              <a:rPr lang="en-US" sz="1200" i="0" kern="1200" dirty="0" smtClean="0">
                <a:solidFill>
                  <a:schemeClr val="tx1"/>
                </a:solidFill>
                <a:latin typeface="+mn-lt"/>
                <a:ea typeface="+mn-ea"/>
                <a:cs typeface="+mn-cs"/>
              </a:rPr>
              <a:t>something like this, and a lot of people are turning to him. </a:t>
            </a:r>
          </a:p>
          <a:p>
            <a:pPr rtl="0"/>
            <a:r>
              <a:rPr lang="en-US" sz="1200" i="0" kern="1200" dirty="0" smtClean="0">
                <a:solidFill>
                  <a:schemeClr val="tx1"/>
                </a:solidFill>
                <a:latin typeface="+mn-lt"/>
                <a:ea typeface="+mn-ea"/>
                <a:cs typeface="+mn-cs"/>
              </a:rPr>
              <a:t>I believe God can bring revival out of this.”</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Whatever happens, one thing is sure: good can overcome </a:t>
            </a:r>
          </a:p>
          <a:p>
            <a:pPr rtl="0"/>
            <a:r>
              <a:rPr lang="en-US" sz="1200" i="0" kern="1200" dirty="0" smtClean="0">
                <a:solidFill>
                  <a:schemeClr val="tx1"/>
                </a:solidFill>
                <a:latin typeface="+mn-lt"/>
                <a:ea typeface="+mn-ea"/>
                <a:cs typeface="+mn-cs"/>
              </a:rPr>
              <a:t>evil. Fifteen-year-old Melissa Jenkins, paralyzed in the </a:t>
            </a:r>
          </a:p>
          <a:p>
            <a:pPr rtl="0"/>
            <a:r>
              <a:rPr lang="en-US" sz="1200" i="0" kern="1200" dirty="0" smtClean="0">
                <a:solidFill>
                  <a:schemeClr val="tx1"/>
                </a:solidFill>
                <a:latin typeface="+mn-lt"/>
                <a:ea typeface="+mn-ea"/>
                <a:cs typeface="+mn-cs"/>
              </a:rPr>
              <a:t>shootings, was one of the first victims to send a message </a:t>
            </a:r>
          </a:p>
          <a:p>
            <a:pPr rtl="0"/>
            <a:r>
              <a:rPr lang="en-US" sz="1200" i="0" kern="1200" dirty="0" smtClean="0">
                <a:solidFill>
                  <a:schemeClr val="tx1"/>
                </a:solidFill>
                <a:latin typeface="+mn-lt"/>
                <a:ea typeface="+mn-ea"/>
                <a:cs typeface="+mn-cs"/>
              </a:rPr>
              <a:t>to the assailant: “Tell Michael I forgive him.”</a:t>
            </a:r>
          </a:p>
          <a:p>
            <a:pPr rtl="0"/>
            <a:endParaRPr lang="en-US" dirty="0" smtClean="0"/>
          </a:p>
          <a:p>
            <a:r>
              <a:rPr lang="en-US" baseline="0" dirty="0" smtClean="0"/>
              <a:t>-----</a:t>
            </a:r>
          </a:p>
          <a:p>
            <a:endParaRPr lang="en-US" baseline="0" dirty="0" smtClean="0"/>
          </a:p>
          <a:p>
            <a:r>
              <a:rPr lang="en-US" baseline="0" dirty="0" smtClean="0"/>
              <a:t>(1) </a:t>
            </a:r>
            <a:r>
              <a:rPr lang="en-US" baseline="0" dirty="0" err="1" smtClean="0"/>
              <a:t>Vanlaningham</a:t>
            </a:r>
            <a:r>
              <a:rPr lang="en-US" baseline="0" dirty="0" smtClean="0"/>
              <a:t>, Michael (2014). “Romans” in The Moody </a:t>
            </a:r>
          </a:p>
          <a:p>
            <a:r>
              <a:rPr lang="en-US" baseline="0" dirty="0" smtClean="0"/>
              <a:t>Bible Commentary (p. 1758). Chicago, IL: Moody.</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(2) </a:t>
            </a:r>
            <a:r>
              <a:rPr lang="en-US" b="0" i="0" u="none" strike="noStrike" baseline="0" dirty="0" smtClean="0"/>
              <a:t>Larson, C. B. (2002). </a:t>
            </a:r>
            <a:r>
              <a:rPr lang="en-US" b="0" i="1" u="none" strike="noStrike" baseline="0" dirty="0" smtClean="0"/>
              <a:t>750 engaging illustrations for </a:t>
            </a:r>
          </a:p>
          <a:p>
            <a:pPr marL="0" marR="0" indent="0" algn="l" defTabSz="914400" rtl="0" eaLnBrk="1" fontAlgn="auto" latinLnBrk="0" hangingPunct="1">
              <a:lnSpc>
                <a:spcPct val="100000"/>
              </a:lnSpc>
              <a:spcBef>
                <a:spcPts val="0"/>
              </a:spcBef>
              <a:spcAft>
                <a:spcPts val="0"/>
              </a:spcAft>
              <a:buClrTx/>
              <a:buSzTx/>
              <a:buFontTx/>
              <a:buNone/>
              <a:tabLst/>
              <a:defRPr/>
            </a:pPr>
            <a:r>
              <a:rPr lang="en-US" b="0" i="1" u="none" strike="noStrike" baseline="0" dirty="0" smtClean="0"/>
              <a:t>preachers, teachers &amp; writers</a:t>
            </a:r>
            <a:r>
              <a:rPr lang="en-US" b="0" i="0" u="none" strike="noStrike" baseline="0" dirty="0" smtClean="0"/>
              <a:t> (pp. 148–149). Grand Rapids, </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MI: Baker Books.</a:t>
            </a:r>
          </a:p>
          <a:p>
            <a:endParaRPr lang="en-US" baseline="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22</a:t>
            </a:fld>
            <a:endParaRPr lang="en-US"/>
          </a:p>
        </p:txBody>
      </p:sp>
    </p:spTree>
    <p:extLst>
      <p:ext uri="{BB962C8B-B14F-4D97-AF65-F5344CB8AC3E}">
        <p14:creationId xmlns:p14="http://schemas.microsoft.com/office/powerpoint/2010/main" val="40199855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Synergeo</a:t>
            </a:r>
            <a:r>
              <a:rPr lang="en-US" dirty="0" smtClean="0"/>
              <a:t> means </a:t>
            </a:r>
            <a:r>
              <a:rPr lang="en-US" sz="1200" b="0" i="0" dirty="0" smtClean="0"/>
              <a:t>to engage in cooperative endeavor; that is, </a:t>
            </a:r>
          </a:p>
          <a:p>
            <a:r>
              <a:rPr lang="en-US" sz="1200" b="0" i="0" dirty="0" smtClean="0"/>
              <a:t>to work together with, to assist, or to help.</a:t>
            </a:r>
          </a:p>
          <a:p>
            <a:endParaRPr lang="en-US" sz="1200" b="0" i="0"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23</a:t>
            </a:fld>
            <a:endParaRPr lang="en-US"/>
          </a:p>
        </p:txBody>
      </p:sp>
    </p:spTree>
    <p:extLst>
      <p:ext uri="{BB962C8B-B14F-4D97-AF65-F5344CB8AC3E}">
        <p14:creationId xmlns:p14="http://schemas.microsoft.com/office/powerpoint/2010/main" val="40199855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24</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25</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Agathos</a:t>
            </a:r>
            <a:r>
              <a:rPr lang="en-US" dirty="0" smtClean="0"/>
              <a:t> </a:t>
            </a:r>
            <a:r>
              <a:rPr lang="en-US" sz="1200" b="0" i="0" dirty="0" smtClean="0"/>
              <a:t>pertains to meeting a high standard of worth and </a:t>
            </a:r>
          </a:p>
          <a:p>
            <a:r>
              <a:rPr lang="en-US" sz="1200" b="0" i="0" dirty="0" smtClean="0"/>
              <a:t>merit.</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26</a:t>
            </a:fld>
            <a:endParaRPr lang="en-US"/>
          </a:p>
        </p:txBody>
      </p:sp>
    </p:spTree>
    <p:extLst>
      <p:ext uri="{BB962C8B-B14F-4D97-AF65-F5344CB8AC3E}">
        <p14:creationId xmlns:p14="http://schemas.microsoft.com/office/powerpoint/2010/main" val="40199855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27</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28</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agapao</a:t>
            </a:r>
            <a:r>
              <a:rPr lang="en-US" dirty="0" smtClean="0"/>
              <a:t> means </a:t>
            </a:r>
            <a:r>
              <a:rPr lang="en-US" sz="1200" b="0" i="0" dirty="0" smtClean="0"/>
              <a:t>to have a warm regard for </a:t>
            </a:r>
          </a:p>
          <a:p>
            <a:r>
              <a:rPr lang="en-US" sz="1200" b="0" i="0" dirty="0" smtClean="0"/>
              <a:t>and interest in another; that is, to cherish, to have affection </a:t>
            </a:r>
          </a:p>
          <a:p>
            <a:r>
              <a:rPr lang="en-US" sz="1200" b="0" i="0" dirty="0" smtClean="0"/>
              <a:t>for, or to love – especially </a:t>
            </a:r>
            <a:r>
              <a:rPr lang="en-US" sz="1200" dirty="0" smtClean="0"/>
              <a:t>to transcendent recipients of </a:t>
            </a:r>
          </a:p>
          <a:p>
            <a:r>
              <a:rPr lang="en-US" sz="1200" dirty="0" smtClean="0"/>
              <a:t>special devotion,</a:t>
            </a:r>
            <a:r>
              <a:rPr lang="en-US" sz="1200" baseline="0" dirty="0" smtClean="0"/>
              <a:t> such as God and Jesus.</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29</a:t>
            </a:fld>
            <a:endParaRPr lang="en-US"/>
          </a:p>
        </p:txBody>
      </p:sp>
    </p:spTree>
    <p:extLst>
      <p:ext uri="{BB962C8B-B14F-4D97-AF65-F5344CB8AC3E}">
        <p14:creationId xmlns:p14="http://schemas.microsoft.com/office/powerpoint/2010/main" val="40199855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a:t>
            </a:fld>
            <a:endParaRPr lang="en-US"/>
          </a:p>
        </p:txBody>
      </p:sp>
    </p:spTree>
    <p:extLst>
      <p:ext uri="{BB962C8B-B14F-4D97-AF65-F5344CB8AC3E}">
        <p14:creationId xmlns:p14="http://schemas.microsoft.com/office/powerpoint/2010/main" val="319726278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30</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31</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32</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33</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Moody Bible Commentary says:</a:t>
            </a:r>
          </a:p>
          <a:p>
            <a:endParaRPr lang="en-US" dirty="0" smtClean="0"/>
          </a:p>
          <a:p>
            <a:r>
              <a:rPr lang="en-US" dirty="0" smtClean="0"/>
              <a:t>“’To those who love God’ is defined further by ‘to those </a:t>
            </a:r>
          </a:p>
          <a:p>
            <a:r>
              <a:rPr lang="en-US" dirty="0" smtClean="0"/>
              <a:t>who are called’, so that those who love God are not some </a:t>
            </a:r>
          </a:p>
          <a:p>
            <a:r>
              <a:rPr lang="en-US" dirty="0" smtClean="0"/>
              <a:t>group of super-believers, but [it] is a category in which </a:t>
            </a:r>
          </a:p>
          <a:p>
            <a:r>
              <a:rPr lang="en-US" dirty="0" smtClean="0"/>
              <a:t>ALL believers are found.” (1)</a:t>
            </a:r>
          </a:p>
          <a:p>
            <a:endParaRPr lang="en-US" dirty="0" smtClean="0"/>
          </a:p>
          <a:p>
            <a:pPr rtl="0"/>
            <a:r>
              <a:rPr lang="en-US" b="1" dirty="0" err="1" smtClean="0"/>
              <a:t>ILLUS</a:t>
            </a:r>
            <a:r>
              <a:rPr lang="en-US" b="1" dirty="0" smtClean="0"/>
              <a:t>:</a:t>
            </a:r>
            <a:r>
              <a:rPr lang="en-US" baseline="0" dirty="0" smtClean="0"/>
              <a:t> </a:t>
            </a:r>
            <a:r>
              <a:rPr lang="en-US" sz="1200" kern="1200" dirty="0" smtClean="0">
                <a:solidFill>
                  <a:schemeClr val="tx1"/>
                </a:solidFill>
                <a:latin typeface="+mn-lt"/>
                <a:ea typeface="+mn-ea"/>
                <a:cs typeface="+mn-cs"/>
              </a:rPr>
              <a:t>In </a:t>
            </a:r>
            <a:r>
              <a:rPr lang="en-US" sz="1200" i="1" kern="1200" dirty="0" smtClean="0">
                <a:solidFill>
                  <a:schemeClr val="tx1"/>
                </a:solidFill>
                <a:latin typeface="+mn-lt"/>
                <a:ea typeface="+mn-ea"/>
                <a:cs typeface="+mn-cs"/>
              </a:rPr>
              <a:t>Discipleship Journal </a:t>
            </a:r>
            <a:r>
              <a:rPr lang="en-US" sz="1200" i="0" kern="1200" dirty="0" smtClean="0">
                <a:solidFill>
                  <a:schemeClr val="tx1"/>
                </a:solidFill>
                <a:latin typeface="+mn-lt"/>
                <a:ea typeface="+mn-ea"/>
                <a:cs typeface="+mn-cs"/>
              </a:rPr>
              <a:t>Paul Thigpen writes</a:t>
            </a:r>
            <a:r>
              <a:rPr lang="en-US" sz="1200" i="1" kern="1200" dirty="0" smtClean="0">
                <a:solidFill>
                  <a:schemeClr val="tx1"/>
                </a:solidFill>
                <a:latin typeface="+mn-lt"/>
                <a:ea typeface="+mn-ea"/>
                <a:cs typeface="+mn-cs"/>
              </a:rPr>
              <a:t>:</a:t>
            </a:r>
          </a:p>
          <a:p>
            <a:pPr rtl="0"/>
            <a:endParaRPr lang="en-US" sz="1200" i="1"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I remember coming home one afternoon to discover that </a:t>
            </a:r>
          </a:p>
          <a:p>
            <a:pPr rtl="0"/>
            <a:r>
              <a:rPr lang="en-US" sz="1200" kern="1200" dirty="0" smtClean="0">
                <a:solidFill>
                  <a:schemeClr val="tx1"/>
                </a:solidFill>
                <a:latin typeface="+mn-lt"/>
                <a:ea typeface="+mn-ea"/>
                <a:cs typeface="+mn-cs"/>
              </a:rPr>
              <a:t>the kitchen I had worked so hard to clean only a few hours </a:t>
            </a:r>
          </a:p>
          <a:p>
            <a:pPr rtl="0"/>
            <a:r>
              <a:rPr lang="en-US" sz="1200" kern="1200" dirty="0" smtClean="0">
                <a:solidFill>
                  <a:schemeClr val="tx1"/>
                </a:solidFill>
                <a:latin typeface="+mn-lt"/>
                <a:ea typeface="+mn-ea"/>
                <a:cs typeface="+mn-cs"/>
              </a:rPr>
              <a:t>before was now a terrible wreck.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My young daughter had obviously been busy “cooking,” </a:t>
            </a:r>
          </a:p>
          <a:p>
            <a:pPr rtl="0"/>
            <a:r>
              <a:rPr lang="en-US" sz="1200" kern="1200" dirty="0" smtClean="0">
                <a:solidFill>
                  <a:schemeClr val="tx1"/>
                </a:solidFill>
                <a:latin typeface="+mn-lt"/>
                <a:ea typeface="+mn-ea"/>
                <a:cs typeface="+mn-cs"/>
              </a:rPr>
              <a:t>and the ingredients were scattered, along with dirty </a:t>
            </a:r>
          </a:p>
          <a:p>
            <a:pPr rtl="0"/>
            <a:r>
              <a:rPr lang="en-US" sz="1200" kern="1200" dirty="0" smtClean="0">
                <a:solidFill>
                  <a:schemeClr val="tx1"/>
                </a:solidFill>
                <a:latin typeface="+mn-lt"/>
                <a:ea typeface="+mn-ea"/>
                <a:cs typeface="+mn-cs"/>
              </a:rPr>
              <a:t>bowls and utensils, across the counters and floor. I was </a:t>
            </a:r>
          </a:p>
          <a:p>
            <a:pPr rtl="0"/>
            <a:r>
              <a:rPr lang="en-US" sz="1200" kern="1200" dirty="0" smtClean="0">
                <a:solidFill>
                  <a:schemeClr val="tx1"/>
                </a:solidFill>
                <a:latin typeface="+mn-lt"/>
                <a:ea typeface="+mn-ea"/>
                <a:cs typeface="+mn-cs"/>
              </a:rPr>
              <a:t>not happy with the situation.</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Then, as I looked a little more closely at the mess, I spied </a:t>
            </a:r>
          </a:p>
          <a:p>
            <a:pPr rtl="0"/>
            <a:r>
              <a:rPr lang="en-US" sz="1200" kern="1200" dirty="0" smtClean="0">
                <a:solidFill>
                  <a:schemeClr val="tx1"/>
                </a:solidFill>
                <a:latin typeface="+mn-lt"/>
                <a:ea typeface="+mn-ea"/>
                <a:cs typeface="+mn-cs"/>
              </a:rPr>
              <a:t>a tiny note on the table, clumsily written and smeared with </a:t>
            </a:r>
          </a:p>
          <a:p>
            <a:pPr rtl="0"/>
            <a:r>
              <a:rPr lang="en-US" sz="1200" kern="1200" dirty="0" smtClean="0">
                <a:solidFill>
                  <a:schemeClr val="tx1"/>
                </a:solidFill>
                <a:latin typeface="+mn-lt"/>
                <a:ea typeface="+mn-ea"/>
                <a:cs typeface="+mn-cs"/>
              </a:rPr>
              <a:t>chocolatey fingerprints. The message was short—“I’m </a:t>
            </a:r>
          </a:p>
          <a:p>
            <a:pPr rtl="0"/>
            <a:r>
              <a:rPr lang="en-US" sz="1200" kern="1200" dirty="0" err="1" smtClean="0">
                <a:solidFill>
                  <a:schemeClr val="tx1"/>
                </a:solidFill>
                <a:latin typeface="+mn-lt"/>
                <a:ea typeface="+mn-ea"/>
                <a:cs typeface="+mn-cs"/>
              </a:rPr>
              <a:t>makin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sumthin</a:t>
            </a:r>
            <a:r>
              <a:rPr lang="en-US" sz="1200" kern="1200" dirty="0" smtClean="0">
                <a:solidFill>
                  <a:schemeClr val="tx1"/>
                </a:solidFill>
                <a:latin typeface="+mn-lt"/>
                <a:ea typeface="+mn-ea"/>
                <a:cs typeface="+mn-cs"/>
              </a:rPr>
              <a:t> 4 you, Dad”—and it was signed, </a:t>
            </a:r>
          </a:p>
          <a:p>
            <a:pPr rtl="0"/>
            <a:r>
              <a:rPr lang="en-US" sz="1200" kern="1200" dirty="0" smtClean="0">
                <a:solidFill>
                  <a:schemeClr val="tx1"/>
                </a:solidFill>
                <a:latin typeface="+mn-lt"/>
                <a:ea typeface="+mn-ea"/>
                <a:cs typeface="+mn-cs"/>
              </a:rPr>
              <a:t>“Your Angel.”</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In the midst of that disarray, and despite my irritation, joy </a:t>
            </a:r>
          </a:p>
          <a:p>
            <a:pPr rtl="0"/>
            <a:r>
              <a:rPr lang="en-US" sz="1200" kern="1200" dirty="0" smtClean="0">
                <a:solidFill>
                  <a:schemeClr val="tx1"/>
                </a:solidFill>
                <a:latin typeface="+mn-lt"/>
                <a:ea typeface="+mn-ea"/>
                <a:cs typeface="+mn-cs"/>
              </a:rPr>
              <a:t>suddenly sprang up in my heart, sweet and pure. My </a:t>
            </a:r>
          </a:p>
          <a:p>
            <a:pPr rtl="0"/>
            <a:r>
              <a:rPr lang="en-US" sz="1200" kern="1200" dirty="0" smtClean="0">
                <a:solidFill>
                  <a:schemeClr val="tx1"/>
                </a:solidFill>
                <a:latin typeface="+mn-lt"/>
                <a:ea typeface="+mn-ea"/>
                <a:cs typeface="+mn-cs"/>
              </a:rPr>
              <a:t>attention had been redirected from the problem to the little </a:t>
            </a:r>
          </a:p>
          <a:p>
            <a:pPr rtl="0"/>
            <a:r>
              <a:rPr lang="en-US" sz="1200" kern="1200" dirty="0" smtClean="0">
                <a:solidFill>
                  <a:schemeClr val="tx1"/>
                </a:solidFill>
                <a:latin typeface="+mn-lt"/>
                <a:ea typeface="+mn-ea"/>
                <a:cs typeface="+mn-cs"/>
              </a:rPr>
              <a:t>girl I loved.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As I encountered her in that brief note, I delighted in her. </a:t>
            </a:r>
          </a:p>
          <a:p>
            <a:pPr rtl="0"/>
            <a:r>
              <a:rPr lang="en-US" sz="1200" kern="1200" dirty="0" smtClean="0">
                <a:solidFill>
                  <a:schemeClr val="tx1"/>
                </a:solidFill>
                <a:latin typeface="+mn-lt"/>
                <a:ea typeface="+mn-ea"/>
                <a:cs typeface="+mn-cs"/>
              </a:rPr>
              <a:t>With her simple goodness in focus, I could take pleasure </a:t>
            </a:r>
          </a:p>
          <a:p>
            <a:pPr rtl="0"/>
            <a:r>
              <a:rPr lang="en-US" sz="1200" kern="1200" dirty="0" smtClean="0">
                <a:solidFill>
                  <a:schemeClr val="tx1"/>
                </a:solidFill>
                <a:latin typeface="+mn-lt"/>
                <a:ea typeface="+mn-ea"/>
                <a:cs typeface="+mn-cs"/>
              </a:rPr>
              <a:t>in seeing her hand at work in a situation that seemed </a:t>
            </a:r>
          </a:p>
          <a:p>
            <a:pPr rtl="0"/>
            <a:r>
              <a:rPr lang="en-US" sz="1200" kern="1200" dirty="0" smtClean="0">
                <a:solidFill>
                  <a:schemeClr val="tx1"/>
                </a:solidFill>
                <a:latin typeface="+mn-lt"/>
                <a:ea typeface="+mn-ea"/>
                <a:cs typeface="+mn-cs"/>
              </a:rPr>
              <a:t>otherwise disastrous.</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The same is true of my joy in the Lord. Many times life </a:t>
            </a:r>
          </a:p>
          <a:p>
            <a:pPr rtl="0"/>
            <a:r>
              <a:rPr lang="en-US" sz="1200" kern="1200" dirty="0" smtClean="0">
                <a:solidFill>
                  <a:schemeClr val="tx1"/>
                </a:solidFill>
                <a:latin typeface="+mn-lt"/>
                <a:ea typeface="+mn-ea"/>
                <a:cs typeface="+mn-cs"/>
              </a:rPr>
              <a:t>looks rather messy; I can’t find much to be happy about in</a:t>
            </a:r>
          </a:p>
          <a:p>
            <a:pPr rtl="0"/>
            <a:r>
              <a:rPr lang="en-US" sz="1200" kern="1200" dirty="0" smtClean="0">
                <a:solidFill>
                  <a:schemeClr val="tx1"/>
                </a:solidFill>
                <a:latin typeface="+mn-lt"/>
                <a:ea typeface="+mn-ea"/>
                <a:cs typeface="+mn-cs"/>
              </a:rPr>
              <a:t> my circumstances.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Nevertheless, if I look hard enough, I can usually see the</a:t>
            </a:r>
          </a:p>
          <a:p>
            <a:pPr rtl="0"/>
            <a:r>
              <a:rPr lang="en-US" sz="1200" kern="1200" dirty="0" smtClean="0">
                <a:solidFill>
                  <a:schemeClr val="tx1"/>
                </a:solidFill>
                <a:latin typeface="+mn-lt"/>
                <a:ea typeface="+mn-ea"/>
                <a:cs typeface="+mn-cs"/>
              </a:rPr>
              <a:t> Lord behind it all, or at least working through it all, </a:t>
            </a:r>
          </a:p>
          <a:p>
            <a:pPr rtl="0"/>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makin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sumthin</a:t>
            </a:r>
            <a:r>
              <a:rPr lang="en-US" sz="1200" kern="1200" dirty="0" smtClean="0">
                <a:solidFill>
                  <a:schemeClr val="tx1"/>
                </a:solidFill>
                <a:latin typeface="+mn-lt"/>
                <a:ea typeface="+mn-ea"/>
                <a:cs typeface="+mn-cs"/>
              </a:rPr>
              <a:t>” for me. (2)</a:t>
            </a:r>
          </a:p>
          <a:p>
            <a:endParaRPr lang="en-US" dirty="0" smtClean="0"/>
          </a:p>
          <a:p>
            <a:r>
              <a:rPr lang="en-US" baseline="0" dirty="0" smtClean="0"/>
              <a:t>-----</a:t>
            </a:r>
          </a:p>
          <a:p>
            <a:endParaRPr lang="en-US" baseline="0" dirty="0" smtClean="0"/>
          </a:p>
          <a:p>
            <a:r>
              <a:rPr lang="en-US" baseline="0" dirty="0" smtClean="0"/>
              <a:t>(1) </a:t>
            </a:r>
            <a:r>
              <a:rPr lang="en-US" baseline="0" dirty="0" err="1" smtClean="0"/>
              <a:t>Vanlaningham</a:t>
            </a:r>
            <a:r>
              <a:rPr lang="en-US" baseline="0" dirty="0" smtClean="0"/>
              <a:t>, Michael (2014). “Romans” in The Moody </a:t>
            </a:r>
          </a:p>
          <a:p>
            <a:r>
              <a:rPr lang="en-US" baseline="0" dirty="0" smtClean="0"/>
              <a:t>Bible Commentary (p. 1758). Chicago, IL: Moody.</a:t>
            </a:r>
          </a:p>
          <a:p>
            <a:endParaRPr lang="en-US" baseline="0"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US" baseline="0" dirty="0" smtClean="0"/>
              <a:t>(2) </a:t>
            </a:r>
            <a:r>
              <a:rPr lang="en-US" b="0" i="0" u="none" strike="noStrike" baseline="0" dirty="0" smtClean="0"/>
              <a:t>Larson, C. B. (2002). </a:t>
            </a:r>
            <a:r>
              <a:rPr lang="en-US" b="0" i="1" u="none" strike="noStrike" baseline="0" dirty="0" smtClean="0"/>
              <a:t>750 engaging illustrations for </a:t>
            </a:r>
          </a:p>
          <a:p>
            <a:pPr marL="0" marR="0" lvl="1" indent="0" algn="l" defTabSz="914400" rtl="0" eaLnBrk="1" fontAlgn="auto" latinLnBrk="0" hangingPunct="1">
              <a:lnSpc>
                <a:spcPct val="100000"/>
              </a:lnSpc>
              <a:spcBef>
                <a:spcPts val="0"/>
              </a:spcBef>
              <a:spcAft>
                <a:spcPts val="0"/>
              </a:spcAft>
              <a:buClrTx/>
              <a:buSzTx/>
              <a:buFontTx/>
              <a:buNone/>
              <a:tabLst/>
              <a:defRPr/>
            </a:pPr>
            <a:r>
              <a:rPr lang="en-US" b="0" i="1" u="none" strike="noStrike" baseline="0" dirty="0" smtClean="0"/>
              <a:t>preachers, teachers &amp; writers</a:t>
            </a:r>
            <a:r>
              <a:rPr lang="en-US" b="0" i="0" u="none" strike="noStrike" baseline="0" dirty="0" smtClean="0"/>
              <a:t> (pp. 273–274). Grand Rapids, </a:t>
            </a:r>
          </a:p>
          <a:p>
            <a:pPr marL="0" marR="0" lvl="1"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MI: Baker Books.</a:t>
            </a:r>
          </a:p>
          <a:p>
            <a:endParaRPr lang="en-US" baseline="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34</a:t>
            </a:fld>
            <a:endParaRPr lang="en-US"/>
          </a:p>
        </p:txBody>
      </p:sp>
    </p:spTree>
    <p:extLst>
      <p:ext uri="{BB962C8B-B14F-4D97-AF65-F5344CB8AC3E}">
        <p14:creationId xmlns:p14="http://schemas.microsoft.com/office/powerpoint/2010/main" val="401998554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Kletos</a:t>
            </a:r>
            <a:r>
              <a:rPr lang="en-US" dirty="0" smtClean="0"/>
              <a:t> </a:t>
            </a:r>
            <a:r>
              <a:rPr lang="en-US" sz="1200" b="0" i="0" dirty="0" smtClean="0"/>
              <a:t>pertains to being invited, or to being called.</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35</a:t>
            </a:fld>
            <a:endParaRPr lang="en-US"/>
          </a:p>
        </p:txBody>
      </p:sp>
    </p:spTree>
    <p:extLst>
      <p:ext uri="{BB962C8B-B14F-4D97-AF65-F5344CB8AC3E}">
        <p14:creationId xmlns:p14="http://schemas.microsoft.com/office/powerpoint/2010/main" val="401998554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36</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37</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Prothesis</a:t>
            </a:r>
            <a:r>
              <a:rPr lang="en-US" dirty="0" smtClean="0"/>
              <a:t> means </a:t>
            </a:r>
            <a:r>
              <a:rPr lang="en-US" sz="1200" b="0" i="0" dirty="0" smtClean="0"/>
              <a:t>that which is planned in </a:t>
            </a:r>
          </a:p>
          <a:p>
            <a:r>
              <a:rPr lang="en-US" sz="1200" b="0" i="0" dirty="0" smtClean="0"/>
              <a:t>advance; that is, a plan, a purpose, a resolve, or a will as in </a:t>
            </a:r>
          </a:p>
          <a:p>
            <a:r>
              <a:rPr lang="en-US" sz="1200" b="0" i="0" dirty="0" smtClean="0"/>
              <a:t>an intention.</a:t>
            </a:r>
          </a:p>
          <a:p>
            <a:endParaRPr lang="en-US" sz="1200" b="0" i="0" dirty="0" smtClean="0"/>
          </a:p>
          <a:p>
            <a:r>
              <a:rPr lang="en-US" sz="1200" b="0" i="0" dirty="0" smtClean="0"/>
              <a:t>Here,</a:t>
            </a:r>
            <a:r>
              <a:rPr lang="en-US" sz="1200" b="0" i="0" baseline="0" dirty="0" smtClean="0"/>
              <a:t> it is used specifically of God’s purpose rather than of </a:t>
            </a:r>
          </a:p>
          <a:p>
            <a:r>
              <a:rPr lang="en-US" sz="1200" b="0" i="0" baseline="0" dirty="0" smtClean="0"/>
              <a:t>someone else’s purpose.</a:t>
            </a:r>
          </a:p>
          <a:p>
            <a:endParaRPr lang="en-US" sz="1200" b="0" i="0" baseline="0" dirty="0" smtClean="0"/>
          </a:p>
          <a:p>
            <a:r>
              <a:rPr lang="en-US" sz="1200" b="0" i="0" baseline="0" dirty="0" smtClean="0"/>
              <a:t>It is also used specifically of God’s purpose in four other </a:t>
            </a:r>
          </a:p>
          <a:p>
            <a:r>
              <a:rPr lang="en-US" sz="1200" b="0" i="0" baseline="0" dirty="0" smtClean="0"/>
              <a:t>passages in the New Testament:</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38</a:t>
            </a:fld>
            <a:endParaRPr lang="en-US"/>
          </a:p>
        </p:txBody>
      </p:sp>
    </p:spTree>
    <p:extLst>
      <p:ext uri="{BB962C8B-B14F-4D97-AF65-F5344CB8AC3E}">
        <p14:creationId xmlns:p14="http://schemas.microsoft.com/office/powerpoint/2010/main" val="401998554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39</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a:t>
            </a:fld>
            <a:endParaRPr lang="en-US"/>
          </a:p>
        </p:txBody>
      </p:sp>
    </p:spTree>
    <p:extLst>
      <p:ext uri="{BB962C8B-B14F-4D97-AF65-F5344CB8AC3E}">
        <p14:creationId xmlns:p14="http://schemas.microsoft.com/office/powerpoint/2010/main" val="73648637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40</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41</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i="0" dirty="0" smtClean="0"/>
              <a:t>Professor E. C. Caldwell ended his lecture, </a:t>
            </a:r>
          </a:p>
          <a:p>
            <a:pPr rtl="0"/>
            <a:r>
              <a:rPr lang="en-US" sz="1200" i="0" dirty="0" smtClean="0"/>
              <a:t>“Tomorrow,” he said to his class of seminary students, </a:t>
            </a:r>
          </a:p>
          <a:p>
            <a:pPr rtl="0"/>
            <a:r>
              <a:rPr lang="en-US" sz="1200" i="0" dirty="0" smtClean="0"/>
              <a:t>“I will be teaching on Romans 8. </a:t>
            </a:r>
          </a:p>
          <a:p>
            <a:pPr rtl="0"/>
            <a:endParaRPr lang="en-US" sz="1200" i="0" dirty="0" smtClean="0"/>
          </a:p>
          <a:p>
            <a:pPr rtl="0"/>
            <a:r>
              <a:rPr lang="en-US" sz="1200" i="0" dirty="0" smtClean="0"/>
              <a:t>So tonight, as you study, pay special attention to verse 28. </a:t>
            </a:r>
          </a:p>
          <a:p>
            <a:pPr rtl="0"/>
            <a:r>
              <a:rPr lang="en-US" sz="1200" i="0" dirty="0" smtClean="0"/>
              <a:t>Notice what this verse truly says, and what it doesn’t say.” </a:t>
            </a:r>
          </a:p>
          <a:p>
            <a:pPr rtl="0"/>
            <a:endParaRPr lang="en-US" sz="1200" i="0" dirty="0" smtClean="0"/>
          </a:p>
          <a:p>
            <a:pPr rtl="0"/>
            <a:r>
              <a:rPr lang="en-US" sz="1200" i="0" dirty="0" smtClean="0"/>
              <a:t>Then he added, “One final word before I dismiss you—</a:t>
            </a:r>
          </a:p>
          <a:p>
            <a:pPr rtl="0"/>
            <a:r>
              <a:rPr lang="en-US" sz="1200" i="0" dirty="0" smtClean="0"/>
              <a:t>whatever happens in all the years to come, remember: </a:t>
            </a:r>
          </a:p>
          <a:p>
            <a:pPr rtl="0"/>
            <a:r>
              <a:rPr lang="en-US" sz="1200" i="0" dirty="0" smtClean="0"/>
              <a:t>Romans 8:28 will always hold true.”</a:t>
            </a:r>
          </a:p>
          <a:p>
            <a:pPr rtl="0"/>
            <a:endParaRPr lang="en-US" sz="1200" i="0" dirty="0" smtClean="0"/>
          </a:p>
          <a:p>
            <a:pPr rtl="0"/>
            <a:r>
              <a:rPr lang="en-US" sz="1200" dirty="0" smtClean="0"/>
              <a:t>That same day Dr. Caldwell and his wife met with a tragic </a:t>
            </a:r>
          </a:p>
          <a:p>
            <a:pPr rtl="0"/>
            <a:r>
              <a:rPr lang="en-US" sz="1200" dirty="0" smtClean="0"/>
              <a:t>car-train accident. </a:t>
            </a:r>
          </a:p>
          <a:p>
            <a:pPr rtl="0"/>
            <a:endParaRPr lang="en-US" sz="1200" dirty="0" smtClean="0"/>
          </a:p>
          <a:p>
            <a:pPr rtl="0"/>
            <a:r>
              <a:rPr lang="en-US" sz="1200" dirty="0" smtClean="0"/>
              <a:t>She was killed instantly and he was crippled permanently. </a:t>
            </a:r>
          </a:p>
          <a:p>
            <a:pPr rtl="0"/>
            <a:endParaRPr lang="en-US" sz="1200" dirty="0" smtClean="0"/>
          </a:p>
          <a:p>
            <a:pPr rtl="0"/>
            <a:r>
              <a:rPr lang="en-US" sz="1200" dirty="0" smtClean="0"/>
              <a:t>Months later, Professor Caldwell returned to his students, </a:t>
            </a:r>
          </a:p>
          <a:p>
            <a:pPr rtl="0"/>
            <a:r>
              <a:rPr lang="en-US" sz="1200" dirty="0" smtClean="0"/>
              <a:t>who clearly remembered his last words. The room was </a:t>
            </a:r>
          </a:p>
          <a:p>
            <a:pPr rtl="0"/>
            <a:r>
              <a:rPr lang="en-US" sz="1200" dirty="0" smtClean="0"/>
              <a:t>hushed as he began his lecture.</a:t>
            </a:r>
          </a:p>
          <a:p>
            <a:pPr rtl="0"/>
            <a:endParaRPr lang="en-US" sz="1200" dirty="0" smtClean="0"/>
          </a:p>
          <a:p>
            <a:pPr rtl="0"/>
            <a:r>
              <a:rPr lang="en-US" sz="1200" dirty="0" smtClean="0"/>
              <a:t>“Romans 8:28, ” he said, “still holds true. </a:t>
            </a:r>
          </a:p>
          <a:p>
            <a:pPr rtl="0"/>
            <a:endParaRPr lang="en-US" sz="1200" dirty="0" smtClean="0"/>
          </a:p>
          <a:p>
            <a:pPr rtl="0"/>
            <a:r>
              <a:rPr lang="en-US" sz="1200" dirty="0" smtClean="0"/>
              <a:t>One day we shall see God’s good, even in this.”</a:t>
            </a:r>
          </a:p>
          <a:p>
            <a:endParaRPr lang="en-US" dirty="0" smtClean="0"/>
          </a:p>
          <a:p>
            <a:r>
              <a:rPr lang="en-US" dirty="0" smtClean="0"/>
              <a:t>-----</a:t>
            </a:r>
          </a:p>
          <a:p>
            <a:pPr rtl="0"/>
            <a:endParaRPr lang="en-US" dirty="0" smtClean="0"/>
          </a:p>
          <a:p>
            <a:r>
              <a:rPr lang="en-US" b="0" i="0" u="none" strike="noStrike" baseline="0" dirty="0" err="1" smtClean="0"/>
              <a:t>Galaxie</a:t>
            </a:r>
            <a:r>
              <a:rPr lang="en-US" b="0" i="0" u="none" strike="noStrike" baseline="0" dirty="0" smtClean="0"/>
              <a:t> Software. (2002). </a:t>
            </a:r>
            <a:r>
              <a:rPr lang="en-US" b="0" i="1" u="none" strike="noStrike" baseline="0" dirty="0" smtClean="0"/>
              <a:t>10,000 Sermon Illustrations</a:t>
            </a:r>
            <a:r>
              <a:rPr lang="en-US" b="0" i="0" u="none" strike="noStrike" baseline="0" dirty="0" smtClean="0"/>
              <a:t>. </a:t>
            </a:r>
          </a:p>
          <a:p>
            <a:r>
              <a:rPr lang="en-US" b="0" i="0" u="none" strike="noStrike" baseline="0" dirty="0" smtClean="0"/>
              <a:t>Biblical Studies Press.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42</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8:28</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43</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8:28</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44</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1994, R. C. Sproul, the founder of the Ligonier Ministries,</a:t>
            </a:r>
          </a:p>
          <a:p>
            <a:r>
              <a:rPr lang="en-US" dirty="0" smtClean="0"/>
              <a:t>wrote:</a:t>
            </a:r>
          </a:p>
          <a:p>
            <a:endParaRPr lang="en-US" dirty="0" smtClean="0"/>
          </a:p>
          <a:p>
            <a:pPr rtl="0"/>
            <a:r>
              <a:rPr lang="en-US" sz="2400" b="0" i="0" dirty="0" smtClean="0"/>
              <a:t>“A</a:t>
            </a:r>
            <a:r>
              <a:rPr lang="en-US" sz="1200" b="0" i="0" dirty="0" smtClean="0"/>
              <a:t>ll through Romans 8 Paul is dealing with the position of </a:t>
            </a:r>
          </a:p>
          <a:p>
            <a:pPr rtl="0"/>
            <a:r>
              <a:rPr lang="en-US" sz="1200" b="0" i="0" dirty="0" smtClean="0"/>
              <a:t>safety we have in our state of salvation in Jesus Christ. After </a:t>
            </a:r>
          </a:p>
          <a:p>
            <a:pPr rtl="0"/>
            <a:r>
              <a:rPr lang="en-US" sz="1200" b="0" i="0" dirty="0" smtClean="0"/>
              <a:t>we are justified, there is no more condemnation. </a:t>
            </a:r>
          </a:p>
          <a:p>
            <a:pPr rtl="0"/>
            <a:endParaRPr lang="en-US" sz="1200" b="0" i="0" dirty="0" smtClean="0"/>
          </a:p>
          <a:p>
            <a:pPr rtl="0"/>
            <a:r>
              <a:rPr lang="en-US" sz="1200" b="0" i="0" dirty="0" smtClean="0"/>
              <a:t>“The entire chapter is filled with encouragement to those </a:t>
            </a:r>
          </a:p>
          <a:p>
            <a:pPr rtl="0"/>
            <a:r>
              <a:rPr lang="en-US" sz="1200" b="0" i="0" dirty="0" smtClean="0"/>
              <a:t>who are in Jesus Christ. The acme of that encouragement </a:t>
            </a:r>
          </a:p>
          <a:p>
            <a:pPr rtl="0"/>
            <a:r>
              <a:rPr lang="en-US" sz="1200" b="0" i="0" dirty="0" smtClean="0"/>
              <a:t>comes in verse 28: “We know all things work together for </a:t>
            </a:r>
          </a:p>
          <a:p>
            <a:pPr rtl="0"/>
            <a:r>
              <a:rPr lang="en-US" sz="1200" b="0" i="0" dirty="0" smtClean="0"/>
              <a:t>good to those who love God, to those who are the called </a:t>
            </a:r>
          </a:p>
          <a:p>
            <a:pPr rtl="0"/>
            <a:r>
              <a:rPr lang="en-US" sz="1200" b="0" i="0" dirty="0" smtClean="0"/>
              <a:t>according to His purpose.” </a:t>
            </a:r>
          </a:p>
          <a:p>
            <a:pPr rtl="0"/>
            <a:endParaRPr lang="en-US" sz="1200" b="0" i="0" dirty="0" smtClean="0"/>
          </a:p>
          <a:p>
            <a:pPr rtl="0"/>
            <a:r>
              <a:rPr lang="en-US" sz="1200" b="0" i="0" dirty="0" smtClean="0"/>
              <a:t>“The idea that God effectually calls certain people according </a:t>
            </a:r>
          </a:p>
          <a:p>
            <a:pPr rtl="0"/>
            <a:r>
              <a:rPr lang="en-US" sz="1200" b="0" i="0" dirty="0" smtClean="0"/>
              <a:t>to his good pleasure and purpose introduces the so-called </a:t>
            </a:r>
          </a:p>
          <a:p>
            <a:pPr rtl="0"/>
            <a:r>
              <a:rPr lang="en-US" sz="1200" b="0" i="0" dirty="0" smtClean="0"/>
              <a:t>Golden Chain in the verses before us now....</a:t>
            </a:r>
          </a:p>
          <a:p>
            <a:pPr rtl="0"/>
            <a:endParaRPr lang="en-US" sz="1200" b="0" i="0" dirty="0" smtClean="0"/>
          </a:p>
          <a:p>
            <a:pPr rtl="0"/>
            <a:r>
              <a:rPr lang="en-US" sz="1200" b="0" i="0" dirty="0" smtClean="0"/>
              <a:t>“In seventeenth-century Holland, a group of theologians </a:t>
            </a:r>
          </a:p>
          <a:p>
            <a:pPr rtl="0"/>
            <a:r>
              <a:rPr lang="en-US" sz="1200" b="0" i="0" dirty="0" smtClean="0"/>
              <a:t>rose </a:t>
            </a:r>
            <a:r>
              <a:rPr lang="en-US" sz="1200" b="0" i="0" kern="1200" dirty="0" smtClean="0">
                <a:solidFill>
                  <a:schemeClr val="tx1"/>
                </a:solidFill>
                <a:latin typeface="+mn-lt"/>
                <a:ea typeface="+mn-ea"/>
                <a:cs typeface="+mn-cs"/>
              </a:rPr>
              <a:t>up from the Dutch Reformed Church to protest </a:t>
            </a:r>
          </a:p>
          <a:p>
            <a:pPr rtl="0"/>
            <a:r>
              <a:rPr lang="en-US" sz="1200" b="0" i="0" kern="1200" dirty="0" smtClean="0">
                <a:solidFill>
                  <a:schemeClr val="tx1"/>
                </a:solidFill>
                <a:latin typeface="+mn-lt"/>
                <a:ea typeface="+mn-ea"/>
                <a:cs typeface="+mn-cs"/>
              </a:rPr>
              <a:t>against historic Reformation theology, and with Arminius </a:t>
            </a:r>
          </a:p>
          <a:p>
            <a:pPr rtl="0"/>
            <a:r>
              <a:rPr lang="en-US" sz="1200" b="0" i="0" kern="1200" dirty="0" smtClean="0">
                <a:solidFill>
                  <a:schemeClr val="tx1"/>
                </a:solidFill>
                <a:latin typeface="+mn-lt"/>
                <a:ea typeface="+mn-ea"/>
                <a:cs typeface="+mn-cs"/>
              </a:rPr>
              <a:t>and his friends they entered into what was called </a:t>
            </a:r>
          </a:p>
          <a:p>
            <a:pPr rtl="0"/>
            <a:r>
              <a:rPr lang="en-US" sz="1200" b="0" i="0" kern="1200" dirty="0" smtClean="0">
                <a:solidFill>
                  <a:schemeClr val="tx1"/>
                </a:solidFill>
                <a:latin typeface="+mn-lt"/>
                <a:ea typeface="+mn-ea"/>
                <a:cs typeface="+mn-cs"/>
              </a:rPr>
              <a:t>Remonstration, that is, a protest against some of the </a:t>
            </a:r>
          </a:p>
          <a:p>
            <a:pPr rtl="0"/>
            <a:r>
              <a:rPr lang="en-US" sz="1200" b="0" i="0" kern="1200" dirty="0" smtClean="0">
                <a:solidFill>
                  <a:schemeClr val="tx1"/>
                </a:solidFill>
                <a:latin typeface="+mn-lt"/>
                <a:ea typeface="+mn-ea"/>
                <a:cs typeface="+mn-cs"/>
              </a:rPr>
              <a:t>sixteenth-century Calvinist doctrines. </a:t>
            </a:r>
          </a:p>
          <a:p>
            <a:pPr rtl="0"/>
            <a:endParaRPr lang="en-US" sz="1200" b="0" i="0" kern="1200" dirty="0" smtClean="0">
              <a:solidFill>
                <a:schemeClr val="tx1"/>
              </a:solidFill>
              <a:latin typeface="+mn-lt"/>
              <a:ea typeface="+mn-ea"/>
              <a:cs typeface="+mn-cs"/>
            </a:endParaRPr>
          </a:p>
          <a:p>
            <a:pPr rtl="0"/>
            <a:r>
              <a:rPr lang="en-US" sz="1200" b="0" i="0" kern="1200" dirty="0" smtClean="0">
                <a:solidFill>
                  <a:schemeClr val="tx1"/>
                </a:solidFill>
                <a:latin typeface="+mn-lt"/>
                <a:ea typeface="+mn-ea"/>
                <a:cs typeface="+mn-cs"/>
              </a:rPr>
              <a:t>“Five doctrines in particular were given the weight of their </a:t>
            </a:r>
          </a:p>
          <a:p>
            <a:pPr rtl="0"/>
            <a:r>
              <a:rPr lang="en-US" sz="1200" b="0" i="0" kern="1200" dirty="0" smtClean="0">
                <a:solidFill>
                  <a:schemeClr val="tx1"/>
                </a:solidFill>
                <a:latin typeface="+mn-lt"/>
                <a:ea typeface="+mn-ea"/>
                <a:cs typeface="+mn-cs"/>
              </a:rPr>
              <a:t>theological criticism: </a:t>
            </a:r>
          </a:p>
          <a:p>
            <a:pPr rtl="0"/>
            <a:endParaRPr lang="en-US" sz="1200" b="0" i="0" kern="1200" dirty="0" smtClean="0">
              <a:solidFill>
                <a:schemeClr val="tx1"/>
              </a:solidFill>
              <a:latin typeface="+mn-lt"/>
              <a:ea typeface="+mn-ea"/>
              <a:cs typeface="+mn-cs"/>
            </a:endParaRPr>
          </a:p>
          <a:p>
            <a:pPr rtl="0"/>
            <a:r>
              <a:rPr lang="en-US" sz="1200" b="0" i="0" kern="1200" dirty="0" smtClean="0">
                <a:solidFill>
                  <a:schemeClr val="tx1"/>
                </a:solidFill>
                <a:latin typeface="+mn-lt"/>
                <a:ea typeface="+mn-ea"/>
                <a:cs typeface="+mn-cs"/>
              </a:rPr>
              <a:t>“(1) the doctrine of man’s total moral inability as the result </a:t>
            </a:r>
          </a:p>
          <a:p>
            <a:pPr marL="0" indent="0" rtl="0">
              <a:buNone/>
            </a:pPr>
            <a:r>
              <a:rPr lang="en-US" sz="1200" b="0" i="0" kern="1200" dirty="0" smtClean="0">
                <a:solidFill>
                  <a:schemeClr val="tx1"/>
                </a:solidFill>
                <a:latin typeface="+mn-lt"/>
                <a:ea typeface="+mn-ea"/>
                <a:cs typeface="+mn-cs"/>
              </a:rPr>
              <a:t>of the fall; </a:t>
            </a:r>
          </a:p>
          <a:p>
            <a:pPr marL="0" indent="0" rtl="0">
              <a:buNone/>
            </a:pPr>
            <a:endParaRPr lang="en-US" sz="1200" b="0" i="0" kern="1200" dirty="0" smtClean="0">
              <a:solidFill>
                <a:schemeClr val="tx1"/>
              </a:solidFill>
              <a:latin typeface="+mn-lt"/>
              <a:ea typeface="+mn-ea"/>
              <a:cs typeface="+mn-cs"/>
            </a:endParaRPr>
          </a:p>
          <a:p>
            <a:pPr marL="0" indent="0" rtl="0">
              <a:buNone/>
            </a:pPr>
            <a:r>
              <a:rPr lang="en-US" sz="1200" b="0" i="0" kern="1200" dirty="0" smtClean="0">
                <a:solidFill>
                  <a:schemeClr val="tx1"/>
                </a:solidFill>
                <a:latin typeface="+mn-lt"/>
                <a:ea typeface="+mn-ea"/>
                <a:cs typeface="+mn-cs"/>
              </a:rPr>
              <a:t>“(2) the idea of a predestination that is rooted in God’s </a:t>
            </a:r>
          </a:p>
          <a:p>
            <a:pPr marL="0" indent="0" rtl="0">
              <a:buNone/>
            </a:pPr>
            <a:r>
              <a:rPr lang="en-US" sz="1200" b="0" i="0" kern="1200" dirty="0" smtClean="0">
                <a:solidFill>
                  <a:schemeClr val="tx1"/>
                </a:solidFill>
                <a:latin typeface="+mn-lt"/>
                <a:ea typeface="+mn-ea"/>
                <a:cs typeface="+mn-cs"/>
              </a:rPr>
              <a:t>sovereign decrees from all eternity in which the number </a:t>
            </a:r>
          </a:p>
          <a:p>
            <a:pPr marL="0" indent="0" rtl="0">
              <a:buNone/>
            </a:pPr>
            <a:r>
              <a:rPr lang="en-US" sz="1200" b="0" i="0" kern="1200" dirty="0" smtClean="0">
                <a:solidFill>
                  <a:schemeClr val="tx1"/>
                </a:solidFill>
                <a:latin typeface="+mn-lt"/>
                <a:ea typeface="+mn-ea"/>
                <a:cs typeface="+mn-cs"/>
              </a:rPr>
              <a:t>of the elect is fixed; </a:t>
            </a:r>
          </a:p>
          <a:p>
            <a:pPr marL="0" indent="0" rtl="0">
              <a:buNone/>
            </a:pPr>
            <a:endParaRPr lang="en-US" sz="1200" b="0" i="0" kern="1200" dirty="0" smtClean="0">
              <a:solidFill>
                <a:schemeClr val="tx1"/>
              </a:solidFill>
              <a:latin typeface="+mn-lt"/>
              <a:ea typeface="+mn-ea"/>
              <a:cs typeface="+mn-cs"/>
            </a:endParaRPr>
          </a:p>
          <a:p>
            <a:pPr marL="0" indent="0" rtl="0">
              <a:buNone/>
            </a:pPr>
            <a:r>
              <a:rPr lang="en-US" sz="1200" b="0" i="0" kern="1200" dirty="0" smtClean="0">
                <a:solidFill>
                  <a:schemeClr val="tx1"/>
                </a:solidFill>
                <a:latin typeface="+mn-lt"/>
                <a:ea typeface="+mn-ea"/>
                <a:cs typeface="+mn-cs"/>
              </a:rPr>
              <a:t>“(3) the idea that the atonement of Christ was designed by </a:t>
            </a:r>
          </a:p>
          <a:p>
            <a:pPr marL="0" indent="0" rtl="0">
              <a:buNone/>
            </a:pPr>
            <a:r>
              <a:rPr lang="en-US" sz="1200" b="0" i="0" kern="1200" dirty="0" smtClean="0">
                <a:solidFill>
                  <a:schemeClr val="tx1"/>
                </a:solidFill>
                <a:latin typeface="+mn-lt"/>
                <a:ea typeface="+mn-ea"/>
                <a:cs typeface="+mn-cs"/>
              </a:rPr>
              <a:t>the Father as the sole means by which he would bring his </a:t>
            </a:r>
          </a:p>
          <a:p>
            <a:pPr marL="0" indent="0" rtl="0">
              <a:buNone/>
            </a:pPr>
            <a:r>
              <a:rPr lang="en-US" sz="1200" b="0" i="0" kern="1200" dirty="0" smtClean="0">
                <a:solidFill>
                  <a:schemeClr val="tx1"/>
                </a:solidFill>
                <a:latin typeface="+mn-lt"/>
                <a:ea typeface="+mn-ea"/>
                <a:cs typeface="+mn-cs"/>
              </a:rPr>
              <a:t>elect to salvation; </a:t>
            </a:r>
          </a:p>
          <a:p>
            <a:pPr marL="0" indent="0" rtl="0">
              <a:buNone/>
            </a:pPr>
            <a:endParaRPr lang="en-US" sz="1200" b="0" i="0" kern="1200" dirty="0" smtClean="0">
              <a:solidFill>
                <a:schemeClr val="tx1"/>
              </a:solidFill>
              <a:latin typeface="+mn-lt"/>
              <a:ea typeface="+mn-ea"/>
              <a:cs typeface="+mn-cs"/>
            </a:endParaRPr>
          </a:p>
          <a:p>
            <a:pPr marL="0" indent="0" rtl="0">
              <a:buNone/>
            </a:pPr>
            <a:r>
              <a:rPr lang="en-US" sz="1200" b="0" i="0" kern="1200" dirty="0" smtClean="0">
                <a:solidFill>
                  <a:schemeClr val="tx1"/>
                </a:solidFill>
                <a:latin typeface="+mn-lt"/>
                <a:ea typeface="+mn-ea"/>
                <a:cs typeface="+mn-cs"/>
              </a:rPr>
              <a:t>“(4) the doctrine of effectual calling; that is, when the Holy </a:t>
            </a:r>
          </a:p>
          <a:p>
            <a:pPr marL="0" indent="0" rtl="0">
              <a:buNone/>
            </a:pPr>
            <a:r>
              <a:rPr lang="en-US" sz="1200" b="0" i="0" kern="1200" dirty="0" smtClean="0">
                <a:solidFill>
                  <a:schemeClr val="tx1"/>
                </a:solidFill>
                <a:latin typeface="+mn-lt"/>
                <a:ea typeface="+mn-ea"/>
                <a:cs typeface="+mn-cs"/>
              </a:rPr>
              <a:t>Spirit calls people and effects their regeneration, that work </a:t>
            </a:r>
          </a:p>
          <a:p>
            <a:pPr marL="0" indent="0" rtl="0">
              <a:buNone/>
            </a:pPr>
            <a:r>
              <a:rPr lang="en-US" sz="1200" b="0" i="0" kern="1200" dirty="0" smtClean="0">
                <a:solidFill>
                  <a:schemeClr val="tx1"/>
                </a:solidFill>
                <a:latin typeface="+mn-lt"/>
                <a:ea typeface="+mn-ea"/>
                <a:cs typeface="+mn-cs"/>
              </a:rPr>
              <a:t>of divine grace is so powerful that no human resistance </a:t>
            </a:r>
          </a:p>
          <a:p>
            <a:pPr marL="0" indent="0" rtl="0">
              <a:buNone/>
            </a:pPr>
            <a:r>
              <a:rPr lang="en-US" sz="1200" b="0" i="0" kern="1200" dirty="0" smtClean="0">
                <a:solidFill>
                  <a:schemeClr val="tx1"/>
                </a:solidFill>
                <a:latin typeface="+mn-lt"/>
                <a:ea typeface="+mn-ea"/>
                <a:cs typeface="+mn-cs"/>
              </a:rPr>
              <a:t>can overcome it; and </a:t>
            </a:r>
          </a:p>
          <a:p>
            <a:pPr marL="0" indent="0" rtl="0">
              <a:buNone/>
            </a:pPr>
            <a:endParaRPr lang="en-US" sz="1200" b="0" i="0" kern="1200" dirty="0" smtClean="0">
              <a:solidFill>
                <a:schemeClr val="tx1"/>
              </a:solidFill>
              <a:latin typeface="+mn-lt"/>
              <a:ea typeface="+mn-ea"/>
              <a:cs typeface="+mn-cs"/>
            </a:endParaRPr>
          </a:p>
          <a:p>
            <a:pPr marL="0" indent="0" rtl="0">
              <a:buNone/>
            </a:pPr>
            <a:r>
              <a:rPr lang="en-US" sz="1200" b="0" i="0" kern="1200" dirty="0" smtClean="0">
                <a:solidFill>
                  <a:schemeClr val="tx1"/>
                </a:solidFill>
                <a:latin typeface="+mn-lt"/>
                <a:ea typeface="+mn-ea"/>
                <a:cs typeface="+mn-cs"/>
              </a:rPr>
              <a:t>“(5) the idea of eternal security, which holds that once a </a:t>
            </a:r>
          </a:p>
          <a:p>
            <a:pPr marL="0" indent="0" rtl="0">
              <a:buNone/>
            </a:pPr>
            <a:r>
              <a:rPr lang="en-US" sz="1200" b="0" i="0" kern="1200" dirty="0" smtClean="0">
                <a:solidFill>
                  <a:schemeClr val="tx1"/>
                </a:solidFill>
                <a:latin typeface="+mn-lt"/>
                <a:ea typeface="+mn-ea"/>
                <a:cs typeface="+mn-cs"/>
              </a:rPr>
              <a:t>person is in a state of grace, he will remain in that state </a:t>
            </a:r>
          </a:p>
          <a:p>
            <a:pPr marL="0" indent="0" rtl="0">
              <a:buNone/>
            </a:pPr>
            <a:r>
              <a:rPr lang="en-US" sz="1200" b="0" i="0" kern="1200" dirty="0" smtClean="0">
                <a:solidFill>
                  <a:schemeClr val="tx1"/>
                </a:solidFill>
                <a:latin typeface="+mn-lt"/>
                <a:ea typeface="+mn-ea"/>
                <a:cs typeface="+mn-cs"/>
              </a:rPr>
              <a:t>forever.</a:t>
            </a:r>
          </a:p>
          <a:p>
            <a:pPr marL="0" indent="0" rtl="0">
              <a:buNone/>
            </a:pPr>
            <a:endParaRPr lang="en-US" sz="1200" b="0" i="0" kern="1200" dirty="0" smtClean="0">
              <a:solidFill>
                <a:schemeClr val="tx1"/>
              </a:solidFill>
              <a:latin typeface="+mn-lt"/>
              <a:ea typeface="+mn-ea"/>
              <a:cs typeface="+mn-cs"/>
            </a:endParaRPr>
          </a:p>
          <a:p>
            <a:pPr marL="0" indent="0" rtl="0">
              <a:buNone/>
            </a:pPr>
            <a:r>
              <a:rPr lang="en-US" sz="1200" b="0" i="0" kern="1200" dirty="0" smtClean="0">
                <a:solidFill>
                  <a:schemeClr val="tx1"/>
                </a:solidFill>
                <a:latin typeface="+mn-lt"/>
                <a:ea typeface="+mn-ea"/>
                <a:cs typeface="+mn-cs"/>
              </a:rPr>
              <a:t>-----</a:t>
            </a:r>
          </a:p>
          <a:p>
            <a:pPr marL="0" indent="0" rtl="0">
              <a:buNone/>
            </a:pPr>
            <a:endParaRPr lang="en-US" sz="1200" b="0" i="0" kern="1200" dirty="0" smtClean="0">
              <a:solidFill>
                <a:schemeClr val="tx1"/>
              </a:solidFill>
              <a:latin typeface="+mn-lt"/>
              <a:ea typeface="+mn-ea"/>
              <a:cs typeface="+mn-cs"/>
            </a:endParaRPr>
          </a:p>
          <a:p>
            <a:pPr marL="0" indent="0" rtl="0">
              <a:buNone/>
            </a:pPr>
            <a:r>
              <a:rPr lang="en-US" sz="1200" b="0" i="0" kern="1200" dirty="0" smtClean="0">
                <a:solidFill>
                  <a:schemeClr val="tx1"/>
                </a:solidFill>
                <a:latin typeface="+mn-lt"/>
                <a:ea typeface="+mn-ea"/>
                <a:cs typeface="+mn-cs"/>
              </a:rPr>
              <a:t>continued on next slide </a:t>
            </a:r>
            <a:r>
              <a:rPr lang="en-US" sz="1200" b="0" i="0" kern="1200" dirty="0" smtClean="0">
                <a:solidFill>
                  <a:schemeClr val="tx1"/>
                </a:solidFill>
                <a:latin typeface="+mn-lt"/>
                <a:ea typeface="+mn-ea"/>
                <a:cs typeface="+mn-cs"/>
                <a:sym typeface="Wingdings" panose="05000000000000000000" pitchFamily="2" charset="2"/>
              </a:rPr>
              <a:t></a:t>
            </a:r>
          </a:p>
          <a:p>
            <a:pPr marL="0" indent="0" rtl="0">
              <a:buNone/>
            </a:pPr>
            <a:endParaRPr lang="en-US" sz="1200" b="0" i="0" kern="1200" dirty="0" smtClean="0">
              <a:solidFill>
                <a:schemeClr val="tx1"/>
              </a:solidFill>
              <a:latin typeface="+mn-lt"/>
              <a:ea typeface="+mn-ea"/>
              <a:cs typeface="+mn-cs"/>
              <a:sym typeface="Wingdings" panose="05000000000000000000" pitchFamily="2" charset="2"/>
            </a:endParaRPr>
          </a:p>
          <a:p>
            <a:pPr marL="0" indent="0" rtl="0">
              <a:buNone/>
            </a:pPr>
            <a:r>
              <a:rPr lang="en-US" sz="1200" b="0" i="0" kern="1200" dirty="0" smtClean="0">
                <a:solidFill>
                  <a:schemeClr val="tx1"/>
                </a:solidFill>
                <a:latin typeface="+mn-lt"/>
                <a:ea typeface="+mn-ea"/>
                <a:cs typeface="+mn-cs"/>
                <a:sym typeface="Wingdings" panose="05000000000000000000" pitchFamily="2" charset="2"/>
              </a:rPr>
              <a:t>*****</a:t>
            </a:r>
            <a:endParaRPr lang="en-US" sz="1200" b="0" i="0" kern="1200" dirty="0" smtClean="0">
              <a:solidFill>
                <a:schemeClr val="tx1"/>
              </a:solidFill>
              <a:latin typeface="+mn-lt"/>
              <a:ea typeface="+mn-ea"/>
              <a:cs typeface="+mn-cs"/>
            </a:endParaRPr>
          </a:p>
          <a:p>
            <a:pPr rtl="0"/>
            <a:endParaRPr lang="en-US" sz="1200" b="0" i="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94102A9-26DF-4918-9F45-F7076CE57E46}" type="slidenum">
              <a:rPr lang="en-US" smtClean="0"/>
              <a:t>45</a:t>
            </a:fld>
            <a:endParaRPr lang="en-US"/>
          </a:p>
        </p:txBody>
      </p:sp>
    </p:spTree>
    <p:extLst>
      <p:ext uri="{BB962C8B-B14F-4D97-AF65-F5344CB8AC3E}">
        <p14:creationId xmlns:p14="http://schemas.microsoft.com/office/powerpoint/2010/main" val="10700117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dirty="0" smtClean="0"/>
              <a:t>“These five points of remonstration provoked the judgment </a:t>
            </a:r>
          </a:p>
          <a:p>
            <a:pPr rtl="0"/>
            <a:r>
              <a:rPr lang="en-US" sz="1200" b="0" i="0" dirty="0" smtClean="0"/>
              <a:t>of the senate of Dordrecht, and the protestors were labeled </a:t>
            </a:r>
          </a:p>
          <a:p>
            <a:pPr rtl="0"/>
            <a:r>
              <a:rPr lang="en-US" sz="1200" b="0" i="0" dirty="0" smtClean="0"/>
              <a:t>as heretics and disciplined for their errors. </a:t>
            </a:r>
          </a:p>
          <a:p>
            <a:pPr rtl="0"/>
            <a:endParaRPr lang="en-US" sz="1200" b="0" i="0" dirty="0" smtClean="0"/>
          </a:p>
          <a:p>
            <a:pPr rtl="0"/>
            <a:r>
              <a:rPr lang="en-US" sz="1200" b="0" i="0" dirty="0" smtClean="0"/>
              <a:t>“As a result of the controversy, these five issues became </a:t>
            </a:r>
          </a:p>
          <a:p>
            <a:pPr rtl="0"/>
            <a:r>
              <a:rPr lang="en-US" sz="1200" b="0" i="0" dirty="0" smtClean="0"/>
              <a:t>known as the five points of Calvinism and fell under the </a:t>
            </a:r>
          </a:p>
          <a:p>
            <a:pPr rtl="0"/>
            <a:r>
              <a:rPr lang="en-US" sz="1200" b="0" i="0" dirty="0" smtClean="0"/>
              <a:t>rubric of the acrostic T-U-L-I-P: </a:t>
            </a:r>
          </a:p>
          <a:p>
            <a:pPr rtl="0"/>
            <a:endParaRPr lang="en-US" sz="1200" b="0" i="0" dirty="0" smtClean="0"/>
          </a:p>
          <a:p>
            <a:pPr rtl="0"/>
            <a:r>
              <a:rPr lang="en-US" sz="1200" b="0" i="0" dirty="0" smtClean="0"/>
              <a:t>“T for total depravity; </a:t>
            </a:r>
          </a:p>
          <a:p>
            <a:pPr rtl="0"/>
            <a:endParaRPr lang="en-US" sz="1200" b="0" i="0" dirty="0" smtClean="0"/>
          </a:p>
          <a:p>
            <a:pPr rtl="0"/>
            <a:r>
              <a:rPr lang="en-US" sz="1200" b="0" i="0" dirty="0" smtClean="0"/>
              <a:t>“U for unconditional election; </a:t>
            </a:r>
          </a:p>
          <a:p>
            <a:pPr rtl="0"/>
            <a:endParaRPr lang="en-US" sz="1200" b="0" i="0" dirty="0" smtClean="0"/>
          </a:p>
          <a:p>
            <a:pPr rtl="0"/>
            <a:r>
              <a:rPr lang="en-US" sz="1200" b="0" i="0" dirty="0" smtClean="0"/>
              <a:t>“L for limited atonement; </a:t>
            </a:r>
          </a:p>
          <a:p>
            <a:pPr rtl="0"/>
            <a:endParaRPr lang="en-US" sz="1200" b="0" i="0" dirty="0" smtClean="0"/>
          </a:p>
          <a:p>
            <a:pPr rtl="0"/>
            <a:r>
              <a:rPr lang="en-US" sz="1200" b="0" i="0" dirty="0" smtClean="0"/>
              <a:t>“I for irresistible grace; and </a:t>
            </a:r>
          </a:p>
          <a:p>
            <a:pPr rtl="0"/>
            <a:endParaRPr lang="en-US" sz="1200" b="0" i="0" dirty="0" smtClean="0"/>
          </a:p>
          <a:p>
            <a:pPr rtl="0"/>
            <a:r>
              <a:rPr lang="en-US" sz="1200" b="0" i="0" dirty="0" smtClean="0"/>
              <a:t>“P for perseverance of the saints.</a:t>
            </a:r>
          </a:p>
          <a:p>
            <a:pPr rtl="0"/>
            <a:endParaRPr lang="en-US" sz="1200" b="0" i="0" dirty="0" smtClean="0"/>
          </a:p>
          <a:p>
            <a:pPr rtl="0"/>
            <a:r>
              <a:rPr lang="en-US" sz="1200" b="0" i="0" dirty="0" smtClean="0"/>
              <a:t>“What we are concerned about here is the U in TULIP, the </a:t>
            </a:r>
          </a:p>
          <a:p>
            <a:pPr rtl="0"/>
            <a:r>
              <a:rPr lang="en-US" sz="1200" b="0" i="0" dirty="0" smtClean="0"/>
              <a:t>doctrine of unconditional election. </a:t>
            </a:r>
          </a:p>
          <a:p>
            <a:pPr rtl="0"/>
            <a:endParaRPr lang="en-US" sz="1200" b="0" i="0" dirty="0" smtClean="0"/>
          </a:p>
          <a:p>
            <a:pPr rtl="0"/>
            <a:r>
              <a:rPr lang="en-US" sz="1200" b="0" i="0" dirty="0" smtClean="0"/>
              <a:t>“The phrase unconditional election simply means that from </a:t>
            </a:r>
          </a:p>
          <a:p>
            <a:pPr rtl="0"/>
            <a:r>
              <a:rPr lang="en-US" sz="1200" b="0" i="0" dirty="0" smtClean="0"/>
              <a:t>all eternity God chose, or elected, a fixed number of fallen </a:t>
            </a:r>
          </a:p>
          <a:p>
            <a:pPr rtl="0"/>
            <a:r>
              <a:rPr lang="en-US" sz="1200" b="0" i="0" dirty="0" smtClean="0"/>
              <a:t>human beings to be redeemed and to be conformed to the </a:t>
            </a:r>
          </a:p>
          <a:p>
            <a:pPr rtl="0"/>
            <a:r>
              <a:rPr lang="en-US" sz="1200" b="0" i="0" dirty="0" smtClean="0"/>
              <a:t>image of his Son. </a:t>
            </a:r>
          </a:p>
          <a:p>
            <a:pPr rtl="0"/>
            <a:endParaRPr lang="en-US" sz="1200" b="0" i="0" dirty="0" smtClean="0"/>
          </a:p>
          <a:p>
            <a:pPr rtl="0"/>
            <a:r>
              <a:rPr lang="en-US" sz="1200" b="0" i="0" dirty="0" smtClean="0"/>
              <a:t>“This election was unconditional in the sense that it was </a:t>
            </a:r>
          </a:p>
          <a:p>
            <a:pPr rtl="0"/>
            <a:r>
              <a:rPr lang="en-US" sz="1200" b="0" i="0" dirty="0" smtClean="0"/>
              <a:t>not based upon some foreseen conditions of the creature.</a:t>
            </a:r>
          </a:p>
          <a:p>
            <a:pPr rtl="0"/>
            <a:endParaRPr lang="en-US" sz="1200" b="0" i="0" dirty="0" smtClean="0"/>
          </a:p>
          <a:p>
            <a:pPr rtl="0"/>
            <a:r>
              <a:rPr lang="en-US" sz="1200" b="0" i="0" dirty="0" smtClean="0"/>
              <a:t>“At the time of the Reformation and the recovery of biblical </a:t>
            </a:r>
          </a:p>
          <a:p>
            <a:pPr rtl="0"/>
            <a:r>
              <a:rPr lang="en-US" sz="1200" b="0" i="0" dirty="0" smtClean="0"/>
              <a:t>soteriology, the magisterial reformers were of one mind on </a:t>
            </a:r>
          </a:p>
          <a:p>
            <a:pPr rtl="0"/>
            <a:r>
              <a:rPr lang="en-US" sz="1200" b="0" i="0" dirty="0" smtClean="0"/>
              <a:t>the issue of election. </a:t>
            </a:r>
          </a:p>
          <a:p>
            <a:pPr rtl="0"/>
            <a:endParaRPr lang="en-US" sz="1200" b="0" i="0" dirty="0" smtClean="0"/>
          </a:p>
          <a:p>
            <a:pPr rtl="0"/>
            <a:r>
              <a:rPr lang="en-US" sz="1200" b="0" i="0" dirty="0" smtClean="0"/>
              <a:t>“The Reformed doctrine of predestination is so often </a:t>
            </a:r>
          </a:p>
          <a:p>
            <a:pPr rtl="0"/>
            <a:r>
              <a:rPr lang="en-US" sz="1200" b="0" i="0" dirty="0" smtClean="0"/>
              <a:t>identified with the Swiss theologian John Calvin, but that is </a:t>
            </a:r>
          </a:p>
          <a:p>
            <a:pPr rtl="0"/>
            <a:r>
              <a:rPr lang="en-US" sz="1200" b="0" i="0" dirty="0" smtClean="0"/>
              <a:t>a little bit of a distortion historically, because there is </a:t>
            </a:r>
          </a:p>
          <a:p>
            <a:pPr rtl="0"/>
            <a:r>
              <a:rPr lang="en-US" sz="1200" b="0" i="0" dirty="0" smtClean="0"/>
              <a:t>nothing in Calvin’s doctrine of predestination that was not </a:t>
            </a:r>
          </a:p>
          <a:p>
            <a:pPr rtl="0"/>
            <a:r>
              <a:rPr lang="en-US" sz="1200" b="0" i="0" dirty="0" smtClean="0"/>
              <a:t>first in Martin Luther’s doctrine. </a:t>
            </a:r>
          </a:p>
          <a:p>
            <a:pPr rtl="0"/>
            <a:endParaRPr lang="en-US" sz="1200" b="0" i="0" dirty="0" smtClean="0"/>
          </a:p>
          <a:p>
            <a:pPr rtl="0"/>
            <a:r>
              <a:rPr lang="en-US" sz="1200" b="0" i="0" dirty="0" smtClean="0"/>
              <a:t>“Luther defended this doctrine vigorously against the </a:t>
            </a:r>
          </a:p>
          <a:p>
            <a:pPr rtl="0"/>
            <a:r>
              <a:rPr lang="en-US" sz="1200" b="0" i="0" dirty="0" smtClean="0"/>
              <a:t>diatribe of Erasmus of Rotterdam. There was nothing in </a:t>
            </a:r>
          </a:p>
          <a:p>
            <a:pPr rtl="0"/>
            <a:r>
              <a:rPr lang="en-US" sz="1200" b="0" i="0" dirty="0" smtClean="0"/>
              <a:t>Luther’s doctrine of predestination that was not first </a:t>
            </a:r>
          </a:p>
          <a:p>
            <a:pPr rtl="0"/>
            <a:r>
              <a:rPr lang="en-US" sz="1200" b="0" i="0" dirty="0" smtClean="0"/>
              <a:t>articulated by the great Augustine, </a:t>
            </a:r>
          </a:p>
          <a:p>
            <a:pPr rtl="0"/>
            <a:endParaRPr lang="en-US" sz="1200" b="0" i="0" dirty="0" smtClean="0"/>
          </a:p>
          <a:p>
            <a:pPr rtl="0"/>
            <a:r>
              <a:rPr lang="en-US" sz="1200" b="0" i="0" dirty="0" smtClean="0"/>
              <a:t>“and nothing in Augustine’s doctrine of predestination that </a:t>
            </a:r>
          </a:p>
          <a:p>
            <a:pPr rtl="0"/>
            <a:r>
              <a:rPr lang="en-US" sz="1200" b="0" i="0" dirty="0" smtClean="0"/>
              <a:t>was not first in the mind and teaching of the apostle Paul. </a:t>
            </a:r>
          </a:p>
          <a:p>
            <a:pPr rtl="0"/>
            <a:endParaRPr lang="en-US" sz="1200" b="0" i="0" dirty="0" smtClean="0"/>
          </a:p>
          <a:p>
            <a:pPr rtl="0"/>
            <a:r>
              <a:rPr lang="en-US" sz="1200" b="0" i="0" dirty="0" smtClean="0"/>
              <a:t>“Additionally, there was nothing in Paul’s doctrine of </a:t>
            </a:r>
          </a:p>
          <a:p>
            <a:pPr rtl="0"/>
            <a:r>
              <a:rPr lang="en-US" sz="1200" b="0" i="0" dirty="0" smtClean="0"/>
              <a:t>predestination that was not first articulated by our Lord </a:t>
            </a:r>
          </a:p>
          <a:p>
            <a:pPr rtl="0"/>
            <a:r>
              <a:rPr lang="en-US" sz="1200" b="0" i="0" kern="1200" dirty="0" smtClean="0">
                <a:solidFill>
                  <a:schemeClr val="tx1"/>
                </a:solidFill>
                <a:latin typeface="+mn-lt"/>
                <a:ea typeface="+mn-ea"/>
                <a:cs typeface="+mn-cs"/>
              </a:rPr>
              <a:t>himself, </a:t>
            </a:r>
          </a:p>
          <a:p>
            <a:pPr rtl="0"/>
            <a:endParaRPr lang="en-US" sz="1200" b="0" i="0" kern="1200" dirty="0" smtClean="0">
              <a:solidFill>
                <a:schemeClr val="tx1"/>
              </a:solidFill>
              <a:latin typeface="+mn-lt"/>
              <a:ea typeface="+mn-ea"/>
              <a:cs typeface="+mn-cs"/>
            </a:endParaRPr>
          </a:p>
          <a:p>
            <a:pPr rtl="0"/>
            <a:r>
              <a:rPr lang="en-US" sz="1200" b="0" i="0" kern="1200" dirty="0" smtClean="0">
                <a:solidFill>
                  <a:schemeClr val="tx1"/>
                </a:solidFill>
                <a:latin typeface="+mn-lt"/>
                <a:ea typeface="+mn-ea"/>
                <a:cs typeface="+mn-cs"/>
              </a:rPr>
              <a:t>“and there was nothing in Jesus’ doctrine of predestination </a:t>
            </a:r>
          </a:p>
          <a:p>
            <a:pPr rtl="0"/>
            <a:r>
              <a:rPr lang="en-US" sz="1200" b="0" i="0" kern="1200" dirty="0" smtClean="0">
                <a:solidFill>
                  <a:schemeClr val="tx1"/>
                </a:solidFill>
                <a:latin typeface="+mn-lt"/>
                <a:ea typeface="+mn-ea"/>
                <a:cs typeface="+mn-cs"/>
              </a:rPr>
              <a:t>that was not first articulated by Moses in the Old Testament.</a:t>
            </a:r>
          </a:p>
          <a:p>
            <a:pPr rtl="0"/>
            <a:endParaRPr lang="en-US" sz="1200" b="0" i="0" kern="1200" dirty="0" smtClean="0">
              <a:solidFill>
                <a:schemeClr val="tx1"/>
              </a:solidFill>
              <a:latin typeface="+mn-lt"/>
              <a:ea typeface="+mn-ea"/>
              <a:cs typeface="+mn-cs"/>
            </a:endParaRPr>
          </a:p>
          <a:p>
            <a:pPr rtl="0"/>
            <a:r>
              <a:rPr lang="en-US" sz="1200" b="0" i="0" dirty="0" smtClean="0"/>
              <a:t>“As convinced as Luther was of the supreme doctrine of God’s </a:t>
            </a:r>
          </a:p>
          <a:p>
            <a:pPr rtl="0"/>
            <a:r>
              <a:rPr lang="en-US" sz="1200" b="0" i="0" dirty="0" smtClean="0"/>
              <a:t>electing grace, his chief lieutenant, Philip </a:t>
            </a:r>
            <a:r>
              <a:rPr lang="en-US" sz="1200" b="0" i="0" dirty="0" err="1" smtClean="0"/>
              <a:t>Melancthon</a:t>
            </a:r>
            <a:r>
              <a:rPr lang="en-US" sz="1200" b="0" i="0" dirty="0" smtClean="0"/>
              <a:t>, a </a:t>
            </a:r>
          </a:p>
          <a:p>
            <a:pPr rtl="0"/>
            <a:r>
              <a:rPr lang="en-US" sz="1200" b="0" i="0" dirty="0" smtClean="0"/>
              <a:t>brilliant theologian in his own right, modified Luther’s view </a:t>
            </a:r>
          </a:p>
          <a:p>
            <a:pPr rtl="0"/>
            <a:r>
              <a:rPr lang="en-US" sz="1200" b="0" i="0" dirty="0" smtClean="0"/>
              <a:t>when Luther died. </a:t>
            </a:r>
          </a:p>
          <a:p>
            <a:pPr rtl="0"/>
            <a:endParaRPr lang="en-US" sz="1200" b="0" i="0" dirty="0" smtClean="0"/>
          </a:p>
          <a:p>
            <a:pPr rtl="0"/>
            <a:r>
              <a:rPr lang="en-US" sz="1200" b="0" i="0" dirty="0" smtClean="0"/>
              <a:t>“</a:t>
            </a:r>
            <a:r>
              <a:rPr lang="en-US" sz="1200" b="0" i="0" dirty="0" err="1" smtClean="0"/>
              <a:t>Melancthon’s</a:t>
            </a:r>
            <a:r>
              <a:rPr lang="en-US" sz="1200" b="0" i="0" dirty="0" smtClean="0"/>
              <a:t> modification became the view that was </a:t>
            </a:r>
          </a:p>
          <a:p>
            <a:pPr rtl="0"/>
            <a:r>
              <a:rPr lang="en-US" sz="1200" b="0" i="0" dirty="0" smtClean="0"/>
              <a:t>embraced by later Lutheranism, a doctrine of predestination </a:t>
            </a:r>
          </a:p>
          <a:p>
            <a:pPr rtl="0"/>
            <a:r>
              <a:rPr lang="en-US" sz="1200" b="0" i="0" dirty="0" smtClean="0"/>
              <a:t>called the prescient view of predestination.</a:t>
            </a:r>
          </a:p>
          <a:p>
            <a:pPr rtl="0"/>
            <a:endParaRPr lang="en-US" sz="1200" b="0" i="0" dirty="0" smtClean="0"/>
          </a:p>
          <a:p>
            <a:pPr rtl="0"/>
            <a:r>
              <a:rPr lang="en-US" sz="1200" b="0" i="0" dirty="0" smtClean="0"/>
              <a:t>“The word prescience comes from a prefix and a root. </a:t>
            </a:r>
          </a:p>
          <a:p>
            <a:pPr rtl="0"/>
            <a:endParaRPr lang="en-US" sz="1200" b="0" i="0" dirty="0" smtClean="0"/>
          </a:p>
          <a:p>
            <a:pPr rtl="0"/>
            <a:r>
              <a:rPr lang="en-US" sz="1200" b="0" i="0" dirty="0" smtClean="0"/>
              <a:t>“The prefix pre- means “beforehand” and the root word </a:t>
            </a:r>
          </a:p>
          <a:p>
            <a:pPr rtl="0"/>
            <a:r>
              <a:rPr lang="en-US" sz="1200" b="0" i="0" dirty="0" smtClean="0"/>
              <a:t>science means “knowledge,” so prescience is a kind of </a:t>
            </a:r>
          </a:p>
          <a:p>
            <a:pPr rtl="0"/>
            <a:r>
              <a:rPr lang="en-US" sz="1200" b="0" i="0" dirty="0" smtClean="0"/>
              <a:t>prior knowledge. </a:t>
            </a:r>
          </a:p>
          <a:p>
            <a:pPr rtl="0"/>
            <a:endParaRPr lang="en-US" sz="1200" b="0" i="0" dirty="0" smtClean="0"/>
          </a:p>
          <a:p>
            <a:pPr rtl="0"/>
            <a:r>
              <a:rPr lang="en-US" sz="1200" b="0" i="0" dirty="0" smtClean="0"/>
              <a:t>“We often use the term foreknowledge to describe the </a:t>
            </a:r>
          </a:p>
          <a:p>
            <a:pPr rtl="0"/>
            <a:r>
              <a:rPr lang="en-US" sz="1200" b="0" i="0" dirty="0" smtClean="0"/>
              <a:t>same idea. </a:t>
            </a:r>
            <a:r>
              <a:rPr lang="en-US" sz="1200" b="0" i="0" dirty="0" err="1" smtClean="0"/>
              <a:t>Melancthon’s</a:t>
            </a:r>
            <a:r>
              <a:rPr lang="en-US" sz="1200" b="0" i="0" dirty="0" smtClean="0"/>
              <a:t> view, which has become the </a:t>
            </a:r>
          </a:p>
          <a:p>
            <a:pPr rtl="0"/>
            <a:r>
              <a:rPr lang="en-US" sz="1200" b="0" i="0" dirty="0" smtClean="0"/>
              <a:t>majority report in modern evangelical Christianity, is this: </a:t>
            </a:r>
          </a:p>
          <a:p>
            <a:pPr rtl="0"/>
            <a:endParaRPr lang="en-US" sz="1200" b="0" i="0" dirty="0" smtClean="0"/>
          </a:p>
          <a:p>
            <a:pPr rtl="0"/>
            <a:r>
              <a:rPr lang="en-US" sz="1200" b="0" i="0" dirty="0" smtClean="0"/>
              <a:t>“God knows in advance which people will render a positive </a:t>
            </a:r>
          </a:p>
          <a:p>
            <a:pPr rtl="0"/>
            <a:r>
              <a:rPr lang="en-US" sz="1200" b="0" i="0" dirty="0" smtClean="0"/>
              <a:t>response to the gospel and choose by their free will to </a:t>
            </a:r>
          </a:p>
          <a:p>
            <a:pPr rtl="0"/>
            <a:r>
              <a:rPr lang="en-US" sz="1200" b="0" i="0" dirty="0" smtClean="0"/>
              <a:t>come to Jesus Christ. On the basis of that prior knowledge, </a:t>
            </a:r>
          </a:p>
          <a:p>
            <a:pPr rtl="0"/>
            <a:r>
              <a:rPr lang="en-US" sz="1200" b="0" i="0" dirty="0" smtClean="0"/>
              <a:t>God chooses them to be saved. </a:t>
            </a:r>
          </a:p>
          <a:p>
            <a:pPr rtl="0"/>
            <a:endParaRPr lang="en-US" sz="1200" b="0" i="0" dirty="0" smtClean="0"/>
          </a:p>
          <a:p>
            <a:pPr rtl="0"/>
            <a:r>
              <a:rPr lang="en-US" sz="1200" b="0" i="0" dirty="0" smtClean="0"/>
              <a:t>“[Romans 8:29] is the standard proof-text for the prescient </a:t>
            </a:r>
          </a:p>
          <a:p>
            <a:pPr rtl="0"/>
            <a:r>
              <a:rPr lang="en-US" sz="1200" b="0" i="0" dirty="0" smtClean="0"/>
              <a:t>view of predestination....” </a:t>
            </a:r>
          </a:p>
          <a:p>
            <a:pPr rtl="0"/>
            <a:endParaRPr lang="en-US" dirty="0" smtClean="0"/>
          </a:p>
          <a:p>
            <a:pPr rtl="0"/>
            <a:r>
              <a:rPr lang="en-US" dirty="0" smtClean="0"/>
              <a:t>But, Romans 8:29 does NOT actually support that position.</a:t>
            </a:r>
          </a:p>
          <a:p>
            <a:pPr rtl="0"/>
            <a:endParaRPr lang="en-US" dirty="0" smtClean="0"/>
          </a:p>
          <a:p>
            <a:r>
              <a:rPr lang="en-US" b="0" i="0" u="none" strike="noStrike" baseline="0" dirty="0" smtClean="0"/>
              <a:t>-----</a:t>
            </a:r>
          </a:p>
          <a:p>
            <a:endParaRPr lang="en-US" b="0" i="0" u="none" strike="noStrike" baseline="0" dirty="0" smtClean="0"/>
          </a:p>
          <a:p>
            <a:r>
              <a:rPr lang="en-US" b="0" i="0" u="none" strike="noStrike" baseline="0" dirty="0" smtClean="0"/>
              <a:t>Sproul, R. C. (2009). </a:t>
            </a:r>
            <a:r>
              <a:rPr lang="en-US" b="0" i="1" u="none" strike="noStrike" baseline="0" dirty="0" smtClean="0"/>
              <a:t>Romans</a:t>
            </a:r>
            <a:r>
              <a:rPr lang="en-US" b="0" i="0" u="none" strike="noStrike" baseline="0" dirty="0" smtClean="0"/>
              <a:t> (pp. 285–287). </a:t>
            </a:r>
          </a:p>
          <a:p>
            <a:r>
              <a:rPr lang="en-US" b="0" i="0" u="none" strike="noStrike" baseline="0" dirty="0" smtClean="0"/>
              <a:t>Wheaton, IL: Crossway.</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46</a:t>
            </a:fld>
            <a:endParaRPr lang="en-US"/>
          </a:p>
        </p:txBody>
      </p:sp>
    </p:spTree>
    <p:extLst>
      <p:ext uri="{BB962C8B-B14F-4D97-AF65-F5344CB8AC3E}">
        <p14:creationId xmlns:p14="http://schemas.microsoft.com/office/powerpoint/2010/main" val="189531141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proginosko</a:t>
            </a:r>
            <a:r>
              <a:rPr lang="en-US" dirty="0" smtClean="0"/>
              <a:t> means to choose beforehand.</a:t>
            </a:r>
          </a:p>
          <a:p>
            <a:endParaRPr lang="en-US" dirty="0" smtClean="0"/>
          </a:p>
          <a:p>
            <a:r>
              <a:rPr lang="en-US" dirty="0" smtClean="0"/>
              <a:t>Not merely to know in advance, but rather intentionally</a:t>
            </a:r>
            <a:r>
              <a:rPr lang="en-US" baseline="0" dirty="0" smtClean="0"/>
              <a:t> </a:t>
            </a:r>
          </a:p>
          <a:p>
            <a:r>
              <a:rPr lang="en-US" baseline="0" dirty="0" smtClean="0"/>
              <a:t>make it so.</a:t>
            </a:r>
          </a:p>
          <a:p>
            <a:endParaRPr lang="en-US" baseline="0" dirty="0" smtClean="0"/>
          </a:p>
          <a:p>
            <a:r>
              <a:rPr lang="en-US" baseline="0" dirty="0" smtClean="0"/>
              <a:t>The Moody Bible Commentary says of this verse:</a:t>
            </a:r>
          </a:p>
          <a:p>
            <a:endParaRPr lang="en-US" baseline="0" dirty="0" smtClean="0"/>
          </a:p>
          <a:p>
            <a:r>
              <a:rPr lang="en-US" baseline="0" dirty="0" smtClean="0"/>
              <a:t>“Foreknew means ‘to determine ahead of time to enter into </a:t>
            </a:r>
          </a:p>
          <a:p>
            <a:r>
              <a:rPr lang="en-US" baseline="0" dirty="0" smtClean="0"/>
              <a:t>a loving relationship with someone....”</a:t>
            </a:r>
          </a:p>
          <a:p>
            <a:endParaRPr lang="en-US" baseline="0" dirty="0" smtClean="0"/>
          </a:p>
          <a:p>
            <a:r>
              <a:rPr lang="en-US" baseline="0" dirty="0" smtClean="0"/>
              <a:t>“In other words, His foreknowledge is not simply a </a:t>
            </a:r>
          </a:p>
          <a:p>
            <a:r>
              <a:rPr lang="en-US" baseline="0" dirty="0" smtClean="0"/>
              <a:t>prognostication (a bare, passive knowledge of what will </a:t>
            </a:r>
          </a:p>
          <a:p>
            <a:r>
              <a:rPr lang="en-US" baseline="0" dirty="0" smtClean="0"/>
              <a:t>happen next... But a causative, determinative foreknowing, </a:t>
            </a:r>
          </a:p>
          <a:p>
            <a:r>
              <a:rPr lang="en-US" baseline="0" dirty="0" smtClean="0"/>
              <a:t>where His foreknowledge brings about what is foreknown.”  </a:t>
            </a:r>
          </a:p>
          <a:p>
            <a:r>
              <a:rPr lang="en-US" baseline="0" dirty="0" smtClean="0"/>
              <a:t>(1</a:t>
            </a:r>
            <a:r>
              <a:rPr lang="en-US" baseline="0" dirty="0" smtClean="0"/>
              <a:t>)</a:t>
            </a:r>
          </a:p>
          <a:p>
            <a:endParaRPr lang="en-US" baseline="0" dirty="0" smtClean="0"/>
          </a:p>
          <a:p>
            <a:r>
              <a:rPr lang="en-US" baseline="0" dirty="0" smtClean="0"/>
              <a:t>+++++</a:t>
            </a:r>
            <a:endParaRPr lang="en-US" baseline="0" dirty="0" smtClean="0"/>
          </a:p>
          <a:p>
            <a:endParaRPr lang="en-US" baseline="0" dirty="0" smtClean="0"/>
          </a:p>
          <a:p>
            <a:r>
              <a:rPr lang="en-US" baseline="0" dirty="0" smtClean="0"/>
              <a:t>Sproul continues:</a:t>
            </a:r>
          </a:p>
          <a:p>
            <a:endParaRPr lang="en-US" baseline="0" dirty="0" smtClean="0"/>
          </a:p>
          <a:p>
            <a:pPr rtl="0"/>
            <a:r>
              <a:rPr lang="en-US" sz="1200" b="0" i="0" dirty="0" smtClean="0"/>
              <a:t>“Immediately after Paul says that ‘all things work together </a:t>
            </a:r>
          </a:p>
          <a:p>
            <a:pPr rtl="0"/>
            <a:r>
              <a:rPr lang="en-US" sz="1200" b="0" i="0" dirty="0" smtClean="0"/>
              <a:t>for good to those who love God, to those who are the </a:t>
            </a:r>
          </a:p>
          <a:p>
            <a:pPr rtl="0"/>
            <a:r>
              <a:rPr lang="en-US" sz="1200" b="0" i="0" dirty="0" smtClean="0"/>
              <a:t>called according to his purpose,’ he introduces the idea </a:t>
            </a:r>
          </a:p>
          <a:p>
            <a:pPr rtl="0"/>
            <a:r>
              <a:rPr lang="en-US" sz="1200" b="0" i="0" dirty="0" smtClean="0"/>
              <a:t>of foreknowledge: ‘For whom He foreknew, He also </a:t>
            </a:r>
          </a:p>
          <a:p>
            <a:pPr rtl="0"/>
            <a:r>
              <a:rPr lang="en-US" sz="1200" b="0" i="0" dirty="0" smtClean="0"/>
              <a:t>predestined to be conformed to the image of His Son’... </a:t>
            </a:r>
          </a:p>
          <a:p>
            <a:pPr rtl="0"/>
            <a:endParaRPr lang="en-US" sz="1200" b="0" i="0" dirty="0" smtClean="0"/>
          </a:p>
          <a:p>
            <a:pPr rtl="0"/>
            <a:r>
              <a:rPr lang="en-US" sz="1200" b="0" i="0" dirty="0" smtClean="0"/>
              <a:t>“The first link in the Golden Chain is the link of </a:t>
            </a:r>
          </a:p>
          <a:p>
            <a:pPr rtl="0"/>
            <a:r>
              <a:rPr lang="en-US" sz="1200" b="0" i="0" dirty="0" smtClean="0"/>
              <a:t>foreknowledge. It is important to understand that </a:t>
            </a:r>
          </a:p>
          <a:p>
            <a:pPr rtl="0"/>
            <a:r>
              <a:rPr lang="en-US" sz="1200" b="0" i="0" dirty="0" smtClean="0"/>
              <a:t>predestination is not a concept or a word invented by </a:t>
            </a:r>
          </a:p>
          <a:p>
            <a:pPr rtl="0"/>
            <a:r>
              <a:rPr lang="en-US" sz="1200" b="0" i="0" dirty="0" smtClean="0"/>
              <a:t>Calvin or Luther or Augustine. </a:t>
            </a:r>
          </a:p>
          <a:p>
            <a:pPr rtl="0"/>
            <a:endParaRPr lang="en-US" sz="1200" b="0" i="0" dirty="0" smtClean="0"/>
          </a:p>
          <a:p>
            <a:pPr rtl="0"/>
            <a:r>
              <a:rPr lang="en-US" sz="1200" b="0" i="0" dirty="0" smtClean="0"/>
              <a:t>“It is a biblical word, one we find here in Romans and in </a:t>
            </a:r>
          </a:p>
          <a:p>
            <a:pPr rtl="0"/>
            <a:r>
              <a:rPr lang="en-US" sz="1200" b="0" i="0" dirty="0" smtClean="0"/>
              <a:t>Ephesians also. The idea of election is found throughout the </a:t>
            </a:r>
          </a:p>
          <a:p>
            <a:pPr rtl="0"/>
            <a:r>
              <a:rPr lang="en-US" sz="1200" b="0" i="0" dirty="0" smtClean="0"/>
              <a:t>whole of Scripture. </a:t>
            </a:r>
          </a:p>
          <a:p>
            <a:pPr rtl="0"/>
            <a:endParaRPr lang="en-US" sz="1200" b="0" i="0" dirty="0" smtClean="0"/>
          </a:p>
          <a:p>
            <a:pPr rtl="0"/>
            <a:r>
              <a:rPr lang="en-US" sz="1200" b="0" i="0" dirty="0" smtClean="0"/>
              <a:t>“The question is not whether we are going to have a </a:t>
            </a:r>
          </a:p>
          <a:p>
            <a:pPr rtl="0"/>
            <a:r>
              <a:rPr lang="en-US" sz="1200" b="0" i="0" dirty="0" smtClean="0"/>
              <a:t>doctrine of predestination; as we have seen, predestination </a:t>
            </a:r>
          </a:p>
          <a:p>
            <a:pPr rtl="0"/>
            <a:r>
              <a:rPr lang="en-US" sz="1200" b="0" i="0" dirty="0" smtClean="0"/>
              <a:t>is a biblical concept. </a:t>
            </a:r>
          </a:p>
          <a:p>
            <a:pPr rtl="0"/>
            <a:endParaRPr lang="en-US" sz="1200" b="0" i="0" dirty="0" smtClean="0"/>
          </a:p>
          <a:p>
            <a:pPr rtl="0"/>
            <a:r>
              <a:rPr lang="en-US" sz="1200" b="0" i="0" dirty="0" smtClean="0"/>
              <a:t>“If we want to be submissive to the Word of God, we have to </a:t>
            </a:r>
          </a:p>
          <a:p>
            <a:pPr rtl="0"/>
            <a:r>
              <a:rPr lang="en-US" sz="1200" b="0" i="0" dirty="0" smtClean="0"/>
              <a:t>wrestle with this and come to understand some kind of </a:t>
            </a:r>
          </a:p>
          <a:p>
            <a:pPr rtl="0"/>
            <a:r>
              <a:rPr lang="en-US" sz="1200" b="0" i="0" dirty="0" smtClean="0"/>
              <a:t>doctrine of predestination. The question is, what is the </a:t>
            </a:r>
          </a:p>
          <a:p>
            <a:pPr rtl="0"/>
            <a:r>
              <a:rPr lang="en-US" sz="1200" b="0" i="0" dirty="0" smtClean="0"/>
              <a:t>correct understanding of the doctrine of predestination?</a:t>
            </a:r>
          </a:p>
          <a:p>
            <a:pPr rtl="0"/>
            <a:endParaRPr lang="en-US" sz="1200" b="0" i="0" dirty="0" smtClean="0"/>
          </a:p>
          <a:p>
            <a:pPr rtl="0"/>
            <a:r>
              <a:rPr lang="en-US" sz="1200" b="0" i="0" dirty="0" smtClean="0"/>
              <a:t>“I am convinced that the prescient view of predestination </a:t>
            </a:r>
          </a:p>
          <a:p>
            <a:pPr rtl="0"/>
            <a:r>
              <a:rPr lang="en-US" sz="1200" b="0" i="0" dirty="0" smtClean="0"/>
              <a:t>that relegates it simply to an act of God’s omniscient </a:t>
            </a:r>
          </a:p>
          <a:p>
            <a:pPr rtl="0"/>
            <a:r>
              <a:rPr lang="en-US" sz="1200" b="0" i="0" dirty="0" smtClean="0"/>
              <a:t>foreknowledge is not an explanation of the biblical doctrine </a:t>
            </a:r>
          </a:p>
          <a:p>
            <a:pPr rtl="0"/>
            <a:r>
              <a:rPr lang="en-US" sz="1200" b="0" i="0" dirty="0" smtClean="0"/>
              <a:t>but is precisely a denial of the biblical doctrine. </a:t>
            </a:r>
          </a:p>
          <a:p>
            <a:pPr rtl="0"/>
            <a:endParaRPr lang="en-US" sz="1200" b="0" i="0" dirty="0" smtClean="0"/>
          </a:p>
          <a:p>
            <a:pPr rtl="0"/>
            <a:r>
              <a:rPr lang="en-US" sz="1200" b="0" i="0" dirty="0" smtClean="0"/>
              <a:t>“Because Paul starts with foreknowledge, those who hold to </a:t>
            </a:r>
          </a:p>
          <a:p>
            <a:pPr rtl="0"/>
            <a:r>
              <a:rPr lang="en-US" sz="1200" b="0" i="0" dirty="0" smtClean="0"/>
              <a:t>the prescient view say, ‘That is what predestination is about—</a:t>
            </a:r>
          </a:p>
          <a:p>
            <a:pPr rtl="0"/>
            <a:r>
              <a:rPr lang="en-US" sz="1200" b="0" i="0" dirty="0" smtClean="0"/>
              <a:t>foreknowledge.’ </a:t>
            </a:r>
          </a:p>
          <a:p>
            <a:pPr rtl="0"/>
            <a:endParaRPr lang="en-US" sz="1200" b="0" i="0" dirty="0" smtClean="0"/>
          </a:p>
          <a:p>
            <a:pPr rtl="0"/>
            <a:r>
              <a:rPr lang="en-US" sz="1200" b="0" i="0" dirty="0" smtClean="0"/>
              <a:t>“They claim that since foreknowledge comes before </a:t>
            </a:r>
          </a:p>
          <a:p>
            <a:pPr rtl="0"/>
            <a:r>
              <a:rPr lang="en-US" sz="1200" b="0" i="0" dirty="0" smtClean="0"/>
              <a:t>predestination in the Golden </a:t>
            </a:r>
            <a:r>
              <a:rPr lang="en-US" sz="1200" b="0" i="0" kern="1200" dirty="0" smtClean="0">
                <a:solidFill>
                  <a:schemeClr val="tx1"/>
                </a:solidFill>
                <a:latin typeface="+mn-lt"/>
                <a:ea typeface="+mn-ea"/>
                <a:cs typeface="+mn-cs"/>
              </a:rPr>
              <a:t>Chain, obviously what the </a:t>
            </a:r>
          </a:p>
          <a:p>
            <a:pPr rtl="0"/>
            <a:r>
              <a:rPr lang="en-US" sz="1200" b="0" i="0" kern="1200" dirty="0" smtClean="0">
                <a:solidFill>
                  <a:schemeClr val="tx1"/>
                </a:solidFill>
                <a:latin typeface="+mn-lt"/>
                <a:ea typeface="+mn-ea"/>
                <a:cs typeface="+mn-cs"/>
              </a:rPr>
              <a:t>apostle is teaching here is that predestination is based upon </a:t>
            </a:r>
          </a:p>
          <a:p>
            <a:pPr rtl="0"/>
            <a:r>
              <a:rPr lang="en-US" sz="1200" b="0" i="0" kern="1200" dirty="0" smtClean="0">
                <a:solidFill>
                  <a:schemeClr val="tx1"/>
                </a:solidFill>
                <a:latin typeface="+mn-lt"/>
                <a:ea typeface="+mn-ea"/>
                <a:cs typeface="+mn-cs"/>
              </a:rPr>
              <a:t>foreknowledge. </a:t>
            </a:r>
          </a:p>
          <a:p>
            <a:pPr rtl="0"/>
            <a:endParaRPr lang="en-US" sz="1200" b="0" i="0" kern="1200" dirty="0" smtClean="0">
              <a:solidFill>
                <a:schemeClr val="tx1"/>
              </a:solidFill>
              <a:latin typeface="+mn-lt"/>
              <a:ea typeface="+mn-ea"/>
              <a:cs typeface="+mn-cs"/>
            </a:endParaRPr>
          </a:p>
          <a:p>
            <a:pPr rtl="0"/>
            <a:r>
              <a:rPr lang="en-US" sz="1200" b="0" i="0" kern="1200" dirty="0" smtClean="0">
                <a:solidFill>
                  <a:schemeClr val="tx1"/>
                </a:solidFill>
                <a:latin typeface="+mn-lt"/>
                <a:ea typeface="+mn-ea"/>
                <a:cs typeface="+mn-cs"/>
              </a:rPr>
              <a:t>“Nowhere does Scripture say that; it is an inference read into </a:t>
            </a:r>
          </a:p>
          <a:p>
            <a:pPr rtl="0"/>
            <a:r>
              <a:rPr lang="en-US" sz="1200" b="0" i="0" kern="1200" dirty="0" smtClean="0">
                <a:solidFill>
                  <a:schemeClr val="tx1"/>
                </a:solidFill>
                <a:latin typeface="+mn-lt"/>
                <a:ea typeface="+mn-ea"/>
                <a:cs typeface="+mn-cs"/>
              </a:rPr>
              <a:t>the text by virtue of the order of the words. The fact that </a:t>
            </a:r>
          </a:p>
          <a:p>
            <a:pPr rtl="0"/>
            <a:r>
              <a:rPr lang="en-US" sz="1200" b="0" i="0" kern="1200" dirty="0" smtClean="0">
                <a:solidFill>
                  <a:schemeClr val="tx1"/>
                </a:solidFill>
                <a:latin typeface="+mn-lt"/>
                <a:ea typeface="+mn-ea"/>
                <a:cs typeface="+mn-cs"/>
              </a:rPr>
              <a:t>foreknowledge comes before predestination leads people to </a:t>
            </a:r>
          </a:p>
          <a:p>
            <a:pPr rtl="0"/>
            <a:r>
              <a:rPr lang="en-US" sz="1200" b="0" i="0" kern="1200" dirty="0" smtClean="0">
                <a:solidFill>
                  <a:schemeClr val="tx1"/>
                </a:solidFill>
                <a:latin typeface="+mn-lt"/>
                <a:ea typeface="+mn-ea"/>
                <a:cs typeface="+mn-cs"/>
              </a:rPr>
              <a:t>the conclusion that predestination is based upon God’s prior </a:t>
            </a:r>
          </a:p>
          <a:p>
            <a:pPr rtl="0"/>
            <a:r>
              <a:rPr lang="en-US" sz="1200" b="0" i="0" kern="1200" dirty="0" smtClean="0">
                <a:solidFill>
                  <a:schemeClr val="tx1"/>
                </a:solidFill>
                <a:latin typeface="+mn-lt"/>
                <a:ea typeface="+mn-ea"/>
                <a:cs typeface="+mn-cs"/>
              </a:rPr>
              <a:t>knowledge of a condition that people will meet, but those </a:t>
            </a:r>
          </a:p>
          <a:p>
            <a:pPr rtl="0"/>
            <a:r>
              <a:rPr lang="en-US" sz="1200" b="0" i="0" kern="1200" dirty="0" smtClean="0">
                <a:solidFill>
                  <a:schemeClr val="tx1"/>
                </a:solidFill>
                <a:latin typeface="+mn-lt"/>
                <a:ea typeface="+mn-ea"/>
                <a:cs typeface="+mn-cs"/>
              </a:rPr>
              <a:t>who come to that conclusion about Romans 8 have not read </a:t>
            </a:r>
          </a:p>
          <a:p>
            <a:pPr rtl="0"/>
            <a:r>
              <a:rPr lang="en-US" sz="1200" b="0" i="0" kern="1200" dirty="0" smtClean="0">
                <a:solidFill>
                  <a:schemeClr val="tx1"/>
                </a:solidFill>
                <a:latin typeface="+mn-lt"/>
                <a:ea typeface="+mn-ea"/>
                <a:cs typeface="+mn-cs"/>
              </a:rPr>
              <a:t>Romans 9.</a:t>
            </a:r>
          </a:p>
          <a:p>
            <a:pPr rtl="0"/>
            <a:endParaRPr lang="en-US" sz="1200" b="0" i="0" kern="1200" dirty="0" smtClean="0">
              <a:solidFill>
                <a:schemeClr val="tx1"/>
              </a:solidFill>
              <a:latin typeface="+mn-lt"/>
              <a:ea typeface="+mn-ea"/>
              <a:cs typeface="+mn-cs"/>
            </a:endParaRPr>
          </a:p>
          <a:p>
            <a:pPr rtl="0"/>
            <a:r>
              <a:rPr lang="en-US" sz="1200" b="0" i="0" dirty="0" smtClean="0"/>
              <a:t>“The mere fact that the word foreknowledge comes before </a:t>
            </a:r>
          </a:p>
          <a:p>
            <a:pPr rtl="0"/>
            <a:r>
              <a:rPr lang="en-US" sz="1200" b="0" i="0" dirty="0" smtClean="0"/>
              <a:t>the word predestination does not necessitate that </a:t>
            </a:r>
          </a:p>
          <a:p>
            <a:pPr rtl="0"/>
            <a:r>
              <a:rPr lang="en-US" sz="1200" b="0" i="0" dirty="0" smtClean="0"/>
              <a:t>predestination is based upon a foreknowledge of human </a:t>
            </a:r>
          </a:p>
          <a:p>
            <a:pPr rtl="0"/>
            <a:r>
              <a:rPr lang="en-US" sz="1200" b="0" i="0" dirty="0" smtClean="0"/>
              <a:t>actions. </a:t>
            </a:r>
          </a:p>
          <a:p>
            <a:pPr rtl="0"/>
            <a:endParaRPr lang="en-US" sz="1200" b="0" i="0" dirty="0" smtClean="0"/>
          </a:p>
          <a:p>
            <a:pPr rtl="0"/>
            <a:r>
              <a:rPr lang="en-US" sz="1200" b="0" i="0" dirty="0" smtClean="0"/>
              <a:t>“If we are debating predestination and someone says that </a:t>
            </a:r>
          </a:p>
          <a:p>
            <a:pPr rtl="0"/>
            <a:r>
              <a:rPr lang="en-US" sz="1200" b="0" i="0" dirty="0" smtClean="0"/>
              <a:t>the basis of it is God’s prior knowledge of our human </a:t>
            </a:r>
          </a:p>
          <a:p>
            <a:pPr rtl="0"/>
            <a:r>
              <a:rPr lang="en-US" sz="1200" b="0" i="0" dirty="0" smtClean="0"/>
              <a:t>behavior, we respond that God cannot predestine anyone </a:t>
            </a:r>
          </a:p>
          <a:p>
            <a:pPr rtl="0"/>
            <a:r>
              <a:rPr lang="en-US" sz="1200" b="0" i="0" dirty="0" smtClean="0"/>
              <a:t>from all eternity that he does not first know from all </a:t>
            </a:r>
          </a:p>
          <a:p>
            <a:pPr rtl="0"/>
            <a:r>
              <a:rPr lang="en-US" sz="1200" b="0" i="0" dirty="0" smtClean="0"/>
              <a:t>eternity. </a:t>
            </a:r>
          </a:p>
          <a:p>
            <a:pPr rtl="0"/>
            <a:endParaRPr lang="en-US" sz="1200" b="0" i="0" dirty="0" smtClean="0"/>
          </a:p>
          <a:p>
            <a:pPr rtl="0"/>
            <a:r>
              <a:rPr lang="en-US" sz="1200" b="0" i="0" dirty="0" smtClean="0"/>
              <a:t>“God does not predestine a nameless, faceless group of elect </a:t>
            </a:r>
          </a:p>
          <a:p>
            <a:pPr rtl="0"/>
            <a:r>
              <a:rPr lang="en-US" sz="1200" b="0" i="0" dirty="0" smtClean="0"/>
              <a:t>people. Obviously, if he predestines a people from the </a:t>
            </a:r>
          </a:p>
          <a:p>
            <a:pPr rtl="0"/>
            <a:r>
              <a:rPr lang="en-US" sz="1200" b="0" i="0" dirty="0" smtClean="0"/>
              <a:t>foundation of the world he has to know what people he is </a:t>
            </a:r>
          </a:p>
          <a:p>
            <a:pPr rtl="0"/>
            <a:r>
              <a:rPr lang="en-US" sz="1200" b="0" i="0" dirty="0" smtClean="0"/>
              <a:t>predestinating.... </a:t>
            </a:r>
          </a:p>
          <a:p>
            <a:pPr rtl="0"/>
            <a:endParaRPr lang="en-US" sz="1200" b="0" i="0" dirty="0" smtClean="0"/>
          </a:p>
          <a:p>
            <a:pPr rtl="0"/>
            <a:r>
              <a:rPr lang="en-US" sz="1200" b="0" i="0" dirty="0" smtClean="0"/>
              <a:t>“General revelation gives to all men an inescapable cognitive </a:t>
            </a:r>
          </a:p>
          <a:p>
            <a:pPr rtl="0"/>
            <a:r>
              <a:rPr lang="en-US" sz="1200" b="0" i="0" dirty="0" smtClean="0"/>
              <a:t>knowledge of God, and though we seek to destroy it and do </a:t>
            </a:r>
          </a:p>
          <a:p>
            <a:pPr rtl="0"/>
            <a:r>
              <a:rPr lang="en-US" sz="1200" b="0" i="0" dirty="0" smtClean="0"/>
              <a:t>not want to have it in our minds, we cannot eliminate it </a:t>
            </a:r>
          </a:p>
          <a:p>
            <a:pPr rtl="0"/>
            <a:r>
              <a:rPr lang="en-US" sz="1200" b="0" i="0" dirty="0" smtClean="0"/>
              <a:t>altogether. </a:t>
            </a:r>
          </a:p>
          <a:p>
            <a:pPr rtl="0"/>
            <a:endParaRPr lang="en-US" sz="1200" b="0" i="0" dirty="0" smtClean="0"/>
          </a:p>
          <a:p>
            <a:pPr rtl="0"/>
            <a:r>
              <a:rPr lang="en-US" sz="1200" b="0" i="0" dirty="0" smtClean="0"/>
              <a:t>“Therefore, we are left without excuse. On the judgment day </a:t>
            </a:r>
          </a:p>
          <a:p>
            <a:pPr rtl="0"/>
            <a:r>
              <a:rPr lang="en-US" sz="1200" b="0" i="0" dirty="0" smtClean="0"/>
              <a:t>we can never say with impunity that we did not know that </a:t>
            </a:r>
          </a:p>
          <a:p>
            <a:pPr rtl="0"/>
            <a:r>
              <a:rPr lang="en-US" sz="1200" b="0" i="0" dirty="0" smtClean="0"/>
              <a:t>God was there. We do have that gnosis as a result of </a:t>
            </a:r>
          </a:p>
          <a:p>
            <a:pPr rtl="0"/>
            <a:r>
              <a:rPr lang="en-US" sz="1200" b="0" i="0" dirty="0" smtClean="0"/>
              <a:t>revelation. </a:t>
            </a:r>
          </a:p>
          <a:p>
            <a:pPr rtl="0"/>
            <a:endParaRPr lang="en-US" sz="1200" b="0" i="0" dirty="0" smtClean="0"/>
          </a:p>
          <a:p>
            <a:pPr rtl="0"/>
            <a:r>
              <a:rPr lang="en-US" sz="1200" b="0" i="0" dirty="0" smtClean="0"/>
              <a:t>“At the same time, such gnosis never rises to a redemptive </a:t>
            </a:r>
          </a:p>
          <a:p>
            <a:pPr rtl="0"/>
            <a:r>
              <a:rPr lang="en-US" sz="1200" b="0" i="0" dirty="0" smtClean="0"/>
              <a:t>level of spiritual apprehension and personal knowledge of </a:t>
            </a:r>
          </a:p>
          <a:p>
            <a:pPr rtl="0"/>
            <a:r>
              <a:rPr lang="en-US" sz="1200" b="0" i="0" dirty="0" smtClean="0"/>
              <a:t>God. Personal, redemptive, spiritual knowledge of God </a:t>
            </a:r>
          </a:p>
          <a:p>
            <a:pPr rtl="0"/>
            <a:r>
              <a:rPr lang="en-US" sz="1200" b="0" i="0" dirty="0" smtClean="0"/>
              <a:t>comes only as a result of the work of the Holy Spirit within </a:t>
            </a:r>
          </a:p>
          <a:p>
            <a:pPr rtl="0"/>
            <a:r>
              <a:rPr lang="en-US" sz="1200" b="0" i="0" dirty="0" smtClean="0"/>
              <a:t>our hearts and minds.</a:t>
            </a:r>
          </a:p>
          <a:p>
            <a:pPr rtl="0"/>
            <a:endParaRPr lang="en-US" sz="1200" b="0" i="0" dirty="0" smtClean="0"/>
          </a:p>
          <a:p>
            <a:pPr rtl="0"/>
            <a:r>
              <a:rPr lang="en-US" sz="1200" b="0" i="0" dirty="0" smtClean="0"/>
              <a:t>“Now, why [do we belabor this?] We do so because it is the </a:t>
            </a:r>
          </a:p>
          <a:p>
            <a:pPr rtl="0"/>
            <a:r>
              <a:rPr lang="en-US" sz="1200" b="0" i="0" dirty="0" smtClean="0"/>
              <a:t>root of the term that starts the Golden Chain: ‘For whom He </a:t>
            </a:r>
          </a:p>
          <a:p>
            <a:pPr rtl="0"/>
            <a:r>
              <a:rPr lang="en-US" sz="1200" b="0" i="0" dirty="0" smtClean="0"/>
              <a:t>foreknew... He also predestined.’ The full import of the word </a:t>
            </a:r>
          </a:p>
          <a:p>
            <a:pPr rtl="0"/>
            <a:r>
              <a:rPr lang="en-US" sz="1200" b="0" i="0" dirty="0" smtClean="0"/>
              <a:t>includes not mere cognition on God’s part but a redemptive </a:t>
            </a:r>
          </a:p>
          <a:p>
            <a:pPr rtl="0"/>
            <a:r>
              <a:rPr lang="en-US" sz="1200" b="0" i="0" dirty="0" smtClean="0"/>
              <a:t>knowledge that is spiritual and affective—</a:t>
            </a:r>
          </a:p>
          <a:p>
            <a:pPr rtl="0"/>
            <a:endParaRPr lang="en-US" sz="1200" b="0" i="0" dirty="0" smtClean="0"/>
          </a:p>
          <a:p>
            <a:pPr rtl="0"/>
            <a:r>
              <a:rPr lang="en-US" sz="1200" b="0" i="0" dirty="0" smtClean="0"/>
              <a:t>“not EFFECTIVE in this case, but AFFECTIVE [with an “A”]. </a:t>
            </a:r>
          </a:p>
          <a:p>
            <a:pPr rtl="0"/>
            <a:endParaRPr lang="en-US" sz="1200" b="0" i="0" dirty="0" smtClean="0"/>
          </a:p>
          <a:p>
            <a:pPr rtl="0"/>
            <a:r>
              <a:rPr lang="en-US" sz="1200" b="0" i="0" dirty="0" smtClean="0"/>
              <a:t>“Therefore, we could reasonably translate this text, ‘Those </a:t>
            </a:r>
          </a:p>
          <a:p>
            <a:pPr rtl="0"/>
            <a:r>
              <a:rPr lang="en-US" sz="1200" b="0" i="0" dirty="0" smtClean="0"/>
              <a:t>whom he </a:t>
            </a:r>
            <a:r>
              <a:rPr lang="en-US" sz="1200" b="0" i="0" dirty="0" err="1" smtClean="0"/>
              <a:t>foreloved</a:t>
            </a:r>
            <a:r>
              <a:rPr lang="en-US" sz="1200" b="0" i="0" dirty="0" smtClean="0"/>
              <a:t> [those whom he knew in a personal, </a:t>
            </a:r>
          </a:p>
          <a:p>
            <a:pPr rtl="0"/>
            <a:r>
              <a:rPr lang="en-US" sz="1200" b="0" i="0" dirty="0" smtClean="0"/>
              <a:t>intimate, redemptive sense from all eternity] he </a:t>
            </a:r>
          </a:p>
          <a:p>
            <a:pPr rtl="0"/>
            <a:r>
              <a:rPr lang="en-US" sz="1200" b="0" i="0" dirty="0" smtClean="0"/>
              <a:t>predestined.’”</a:t>
            </a:r>
          </a:p>
          <a:p>
            <a:pPr rtl="0"/>
            <a:endParaRPr lang="en-US" sz="1200" b="0" i="0" dirty="0" smtClean="0"/>
          </a:p>
          <a:p>
            <a:pPr rtl="0"/>
            <a:r>
              <a:rPr lang="en-US" sz="1200" b="0" i="0" dirty="0" err="1" smtClean="0"/>
              <a:t>Proginosko</a:t>
            </a:r>
            <a:r>
              <a:rPr lang="en-US" sz="1200" b="0" i="0" dirty="0" smtClean="0"/>
              <a:t> is also used in:</a:t>
            </a:r>
          </a:p>
          <a:p>
            <a:endParaRPr lang="en-US" dirty="0" smtClean="0"/>
          </a:p>
          <a:p>
            <a:r>
              <a:rPr lang="en-US" baseline="0" dirty="0" smtClean="0"/>
              <a:t>-----</a:t>
            </a:r>
          </a:p>
          <a:p>
            <a:endParaRPr lang="en-US" baseline="0" dirty="0" smtClean="0"/>
          </a:p>
          <a:p>
            <a:r>
              <a:rPr lang="en-US" baseline="0" dirty="0" smtClean="0"/>
              <a:t>(1) </a:t>
            </a:r>
            <a:r>
              <a:rPr lang="en-US" baseline="0" dirty="0" err="1" smtClean="0"/>
              <a:t>Vanlaningham</a:t>
            </a:r>
            <a:r>
              <a:rPr lang="en-US" baseline="0" dirty="0" smtClean="0"/>
              <a:t>, Michael (2014). “Romans” in The Moody </a:t>
            </a:r>
          </a:p>
          <a:p>
            <a:r>
              <a:rPr lang="en-US" baseline="0" dirty="0" smtClean="0"/>
              <a:t>Bible Commentary (p. 1758). Chicago, IL: Moody.</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(2) </a:t>
            </a:r>
            <a:r>
              <a:rPr lang="en-US" b="0" i="0" u="none" strike="noStrike" baseline="0" dirty="0" smtClean="0"/>
              <a:t>Sproul, R. C. (2009). </a:t>
            </a:r>
            <a:r>
              <a:rPr lang="en-US" b="0" i="1" u="none" strike="noStrike" baseline="0" dirty="0" smtClean="0"/>
              <a:t>Romans</a:t>
            </a:r>
            <a:r>
              <a:rPr lang="en-US" b="0" i="0" u="none" strike="noStrike" baseline="0" dirty="0" smtClean="0"/>
              <a:t> (pp. 287–289). </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Wheaton, IL: Crossway.</a:t>
            </a:r>
            <a:endParaRPr lang="en-US" baseline="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47</a:t>
            </a:fld>
            <a:endParaRPr lang="en-US"/>
          </a:p>
        </p:txBody>
      </p:sp>
    </p:spTree>
    <p:extLst>
      <p:ext uri="{BB962C8B-B14F-4D97-AF65-F5344CB8AC3E}">
        <p14:creationId xmlns:p14="http://schemas.microsoft.com/office/powerpoint/2010/main" val="10700117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isn’t enough room on this slide to show it, but </a:t>
            </a:r>
          </a:p>
          <a:p>
            <a:r>
              <a:rPr lang="en-US" dirty="0" smtClean="0"/>
              <a:t>“foreknew” in verse 2 is also from </a:t>
            </a:r>
            <a:r>
              <a:rPr lang="en-US" dirty="0" err="1" smtClean="0"/>
              <a:t>proginosko</a:t>
            </a:r>
            <a:r>
              <a:rPr lang="en-US" dirty="0" smtClean="0"/>
              <a:t> in the Greek.</a:t>
            </a:r>
          </a:p>
          <a:p>
            <a:endParaRPr lang="en-US" dirty="0" smtClean="0"/>
          </a:p>
          <a:p>
            <a:r>
              <a:rPr lang="en-US" dirty="0" smtClean="0"/>
              <a:t>“The functional opposite [of </a:t>
            </a:r>
            <a:r>
              <a:rPr lang="en-US" dirty="0" err="1" smtClean="0"/>
              <a:t>proginosko</a:t>
            </a:r>
            <a:r>
              <a:rPr lang="en-US" dirty="0" smtClean="0"/>
              <a:t>] is found in </a:t>
            </a:r>
          </a:p>
          <a:p>
            <a:r>
              <a:rPr lang="en-US" dirty="0" smtClean="0"/>
              <a:t>[Romans] 11:2,</a:t>
            </a:r>
            <a:r>
              <a:rPr lang="en-US" baseline="0" dirty="0" smtClean="0"/>
              <a:t> where the verb ‘foreknow’ is the opposite </a:t>
            </a:r>
          </a:p>
          <a:p>
            <a:r>
              <a:rPr lang="en-US" baseline="0" dirty="0" smtClean="0"/>
              <a:t>of ‘reject.’</a:t>
            </a:r>
          </a:p>
          <a:p>
            <a:endParaRPr lang="en-US" baseline="0" dirty="0" smtClean="0"/>
          </a:p>
          <a:p>
            <a:r>
              <a:rPr lang="en-US" baseline="0" dirty="0" smtClean="0"/>
              <a:t>“If ‘reject’ has an active sense in [Romans] 11:2, then its </a:t>
            </a:r>
          </a:p>
          <a:p>
            <a:r>
              <a:rPr lang="en-US" baseline="0" dirty="0" smtClean="0"/>
              <a:t>opposite (God’s foreknowledge) is an active, determinative </a:t>
            </a:r>
          </a:p>
          <a:p>
            <a:r>
              <a:rPr lang="en-US" baseline="0" dirty="0" smtClean="0"/>
              <a:t>foreknowledge.”</a:t>
            </a:r>
            <a:endParaRPr lang="en-US" dirty="0" smtClean="0"/>
          </a:p>
          <a:p>
            <a:endParaRPr lang="en-US" dirty="0" smtClean="0"/>
          </a:p>
          <a:p>
            <a:r>
              <a:rPr lang="en-US" baseline="0" dirty="0" smtClean="0"/>
              <a:t>-----</a:t>
            </a:r>
          </a:p>
          <a:p>
            <a:endParaRPr lang="en-US" baseline="0" dirty="0" smtClean="0"/>
          </a:p>
          <a:p>
            <a:r>
              <a:rPr lang="en-US" baseline="0" dirty="0" err="1" smtClean="0"/>
              <a:t>Vanlaningham</a:t>
            </a:r>
            <a:r>
              <a:rPr lang="en-US" baseline="0" dirty="0" smtClean="0"/>
              <a:t>, Michael (2014). “Romans” in The Moody </a:t>
            </a:r>
          </a:p>
          <a:p>
            <a:r>
              <a:rPr lang="en-US" baseline="0" dirty="0" smtClean="0"/>
              <a:t>Bible Commentary (p. 1758). Chicago, IL: Moody.</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48</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in:</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49</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As we await complete adoption—the redemption of our </a:t>
            </a:r>
          </a:p>
          <a:p>
            <a:r>
              <a:rPr lang="en-US" sz="1200" kern="1200" dirty="0" smtClean="0">
                <a:solidFill>
                  <a:schemeClr val="tx1"/>
                </a:solidFill>
                <a:latin typeface="+mn-lt"/>
                <a:ea typeface="+mn-ea"/>
                <a:cs typeface="+mn-cs"/>
              </a:rPr>
              <a:t>bodies—we are not alone in our struggle with the flesh. </a:t>
            </a:r>
          </a:p>
          <a:p>
            <a:r>
              <a:rPr lang="en-US" sz="1200" kern="1200" dirty="0" smtClean="0">
                <a:solidFill>
                  <a:schemeClr val="tx1"/>
                </a:solidFill>
                <a:latin typeface="+mn-lt"/>
                <a:ea typeface="+mn-ea"/>
                <a:cs typeface="+mn-cs"/>
              </a:rPr>
              <a:t>God’s Spirit helps us in our weakness, interceding on our </a:t>
            </a:r>
          </a:p>
          <a:p>
            <a:r>
              <a:rPr lang="en-US" sz="1200" kern="1200" dirty="0" smtClean="0">
                <a:solidFill>
                  <a:schemeClr val="tx1"/>
                </a:solidFill>
                <a:latin typeface="+mn-lt"/>
                <a:ea typeface="+mn-ea"/>
                <a:cs typeface="+mn-cs"/>
              </a:rPr>
              <a:t>behalf.</a:t>
            </a:r>
          </a:p>
          <a:p>
            <a:pPr lvl="1"/>
            <a:r>
              <a:rPr lang="en-US" dirty="0" smtClean="0"/>
              <a:t> </a:t>
            </a:r>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err="1" smtClean="0"/>
              <a:t>Runge</a:t>
            </a:r>
            <a:r>
              <a:rPr lang="en-US" b="0" i="0" u="none" strike="noStrike" baseline="0" dirty="0" smtClean="0"/>
              <a:t>, S. E. (2014). </a:t>
            </a:r>
            <a:r>
              <a:rPr lang="en-US" b="0" i="1" u="none" strike="noStrike" baseline="0" dirty="0" smtClean="0"/>
              <a:t>High Definition Commentary</a:t>
            </a:r>
            <a:r>
              <a:rPr lang="en-US" b="0" i="1" u="none" strike="noStrike" baseline="0" smtClean="0"/>
              <a:t>: </a:t>
            </a:r>
          </a:p>
          <a:p>
            <a:r>
              <a:rPr lang="en-US" b="0" i="1" u="none" strike="noStrike" baseline="0" smtClean="0"/>
              <a:t>Romans</a:t>
            </a:r>
            <a:r>
              <a:rPr lang="en-US" b="0" i="0" u="none" strike="noStrike" baseline="0" smtClean="0"/>
              <a:t> </a:t>
            </a:r>
            <a:r>
              <a:rPr lang="en-US" b="0" i="0" u="none" strike="noStrike" baseline="0" dirty="0" smtClean="0"/>
              <a:t>(p. 150). Bellingham, WA: </a:t>
            </a:r>
            <a:r>
              <a:rPr lang="en-US" b="0" i="0" u="none" strike="noStrike" baseline="0" dirty="0" err="1" smtClean="0"/>
              <a:t>Lexham</a:t>
            </a:r>
            <a:r>
              <a:rPr lang="en-US" b="0" i="0" u="none" strike="noStrike" baseline="0" dirty="0" smtClean="0"/>
              <a:t> Press.</a:t>
            </a:r>
          </a:p>
          <a:p>
            <a:endParaRPr lang="en-US" b="0" i="0" u="none" strike="noStrike" baseline="0" dirty="0" smtClean="0"/>
          </a:p>
          <a:p>
            <a:r>
              <a:rPr lang="en-US" b="0" i="0" u="none" strike="noStrike" baseline="0"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a:t>
            </a:fld>
            <a:endParaRPr lang="en-US"/>
          </a:p>
        </p:txBody>
      </p:sp>
    </p:spTree>
    <p:extLst>
      <p:ext uri="{BB962C8B-B14F-4D97-AF65-F5344CB8AC3E}">
        <p14:creationId xmlns:p14="http://schemas.microsoft.com/office/powerpoint/2010/main" val="256020983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Proorizo</a:t>
            </a:r>
            <a:r>
              <a:rPr lang="en-US" dirty="0" smtClean="0"/>
              <a:t> means to</a:t>
            </a:r>
            <a:r>
              <a:rPr lang="en-US" sz="1200" dirty="0" smtClean="0"/>
              <a:t> </a:t>
            </a:r>
            <a:r>
              <a:rPr lang="en-US" sz="1200" b="0" i="0" dirty="0" smtClean="0"/>
              <a:t>decide upon beforehand; that is, to</a:t>
            </a:r>
            <a:r>
              <a:rPr lang="en-US" sz="1200" b="0" i="0" baseline="0" dirty="0" smtClean="0"/>
              <a:t> </a:t>
            </a:r>
          </a:p>
          <a:p>
            <a:r>
              <a:rPr lang="en-US" sz="1200" b="0" i="0" dirty="0" smtClean="0"/>
              <a:t>predetermine.</a:t>
            </a:r>
          </a:p>
          <a:p>
            <a:endParaRPr lang="en-US" sz="1200" b="0" i="0" dirty="0" smtClean="0"/>
          </a:p>
          <a:p>
            <a:r>
              <a:rPr lang="en-US" sz="1200" b="0" i="0" dirty="0" smtClean="0"/>
              <a:t>Moody’s Bible Commentary says:</a:t>
            </a:r>
          </a:p>
          <a:p>
            <a:endParaRPr lang="en-US" sz="1200" b="0" i="0" dirty="0" smtClean="0"/>
          </a:p>
          <a:p>
            <a:r>
              <a:rPr lang="en-US" sz="1200" b="0" i="0" dirty="0" smtClean="0"/>
              <a:t>“FOREKNEW</a:t>
            </a:r>
            <a:r>
              <a:rPr lang="en-US" sz="1200" b="0" i="0" baseline="0" dirty="0" smtClean="0"/>
              <a:t> emphasizes God’s initial decision to embrace a </a:t>
            </a:r>
          </a:p>
          <a:p>
            <a:r>
              <a:rPr lang="en-US" sz="1200" b="0" i="0" baseline="0" dirty="0" smtClean="0"/>
              <a:t>specific believer, but PREDESTINED refers to the final </a:t>
            </a:r>
          </a:p>
          <a:p>
            <a:r>
              <a:rPr lang="en-US" sz="1200" b="0" i="0" baseline="0" dirty="0" smtClean="0"/>
              <a:t>eternal goal of His active foreknowledge, namely, believers </a:t>
            </a:r>
          </a:p>
          <a:p>
            <a:r>
              <a:rPr lang="en-US" sz="1200" b="0" i="0" baseline="0" dirty="0" smtClean="0"/>
              <a:t>being conformed to the image of His Son on their way to </a:t>
            </a:r>
          </a:p>
          <a:p>
            <a:r>
              <a:rPr lang="en-US" sz="1200" b="0" i="0" baseline="0" dirty="0" smtClean="0"/>
              <a:t>their eternal ‘destination’.” (1</a:t>
            </a:r>
            <a:r>
              <a:rPr lang="en-US" sz="1200" b="0" i="0" baseline="0" dirty="0" smtClean="0"/>
              <a:t>)</a:t>
            </a:r>
          </a:p>
          <a:p>
            <a:endParaRPr lang="en-US" sz="1200" b="0" i="0" baseline="0" dirty="0" smtClean="0"/>
          </a:p>
          <a:p>
            <a:r>
              <a:rPr lang="en-US" sz="1200" b="0" i="0" baseline="0" dirty="0" smtClean="0"/>
              <a:t>+++++</a:t>
            </a:r>
            <a:endParaRPr lang="en-US" sz="1200" b="0" i="0" baseline="0" dirty="0" smtClean="0"/>
          </a:p>
          <a:p>
            <a:endParaRPr lang="en-US" sz="1200" b="0" i="0" baseline="0" dirty="0" smtClean="0"/>
          </a:p>
          <a:p>
            <a:r>
              <a:rPr lang="en-US" sz="1200" b="0" i="0" baseline="0" dirty="0" smtClean="0"/>
              <a:t>Sproul says:</a:t>
            </a:r>
          </a:p>
          <a:p>
            <a:endParaRPr lang="en-US" sz="1200" b="0" i="0" baseline="0" dirty="0" smtClean="0"/>
          </a:p>
          <a:p>
            <a:pPr rtl="0"/>
            <a:r>
              <a:rPr lang="en-US" sz="1200" dirty="0" smtClean="0"/>
              <a:t>“T</a:t>
            </a:r>
            <a:r>
              <a:rPr lang="en-US" sz="1200" b="0" i="0" dirty="0" smtClean="0"/>
              <a:t>he word predestinate in the Greek text also contains the </a:t>
            </a:r>
          </a:p>
          <a:p>
            <a:pPr rtl="0"/>
            <a:r>
              <a:rPr lang="en-US" sz="1200" b="0" i="0" dirty="0" smtClean="0"/>
              <a:t>prefix pro- [just like </a:t>
            </a:r>
            <a:r>
              <a:rPr lang="en-US" sz="1200" b="0" i="0" dirty="0" err="1" smtClean="0"/>
              <a:t>proginosko</a:t>
            </a:r>
            <a:r>
              <a:rPr lang="en-US" sz="1200" b="0" i="0" dirty="0" smtClean="0"/>
              <a:t> – ‘foreknew’]. </a:t>
            </a:r>
          </a:p>
          <a:p>
            <a:pPr rtl="0"/>
            <a:endParaRPr lang="en-US" sz="1200" b="0" i="0" dirty="0" smtClean="0"/>
          </a:p>
          <a:p>
            <a:pPr rtl="0"/>
            <a:r>
              <a:rPr lang="en-US" sz="1200" b="0" i="0" dirty="0" smtClean="0"/>
              <a:t>“The word is </a:t>
            </a:r>
            <a:r>
              <a:rPr lang="en-US" sz="1200" b="0" i="0" dirty="0" err="1" smtClean="0"/>
              <a:t>proorizo</a:t>
            </a:r>
            <a:r>
              <a:rPr lang="en-US" sz="1200" b="0" i="0" dirty="0" smtClean="0"/>
              <a:t>, which means, according to the </a:t>
            </a:r>
          </a:p>
          <a:p>
            <a:pPr rtl="0"/>
            <a:r>
              <a:rPr lang="en-US" sz="1200" b="0" i="0" dirty="0" smtClean="0"/>
              <a:t>Greek lexicons, ‘a sovereign determination in which a fixed </a:t>
            </a:r>
          </a:p>
          <a:p>
            <a:pPr rtl="0"/>
            <a:r>
              <a:rPr lang="en-US" sz="1200" b="0" i="0" dirty="0" smtClean="0"/>
              <a:t>or definite limit is sovereignly decreed.’ </a:t>
            </a:r>
          </a:p>
          <a:p>
            <a:pPr rtl="0"/>
            <a:endParaRPr lang="en-US" sz="1200" b="0" i="0" dirty="0" smtClean="0"/>
          </a:p>
          <a:p>
            <a:pPr rtl="0"/>
            <a:r>
              <a:rPr lang="en-US" sz="1200" b="0" i="0" dirty="0" smtClean="0"/>
              <a:t>“So, as the English word suggests, there is a destiny for </a:t>
            </a:r>
          </a:p>
          <a:p>
            <a:pPr rtl="0"/>
            <a:r>
              <a:rPr lang="en-US" sz="1200" b="0" i="0" dirty="0" smtClean="0"/>
              <a:t>certain people that God, from the foundation of the world, </a:t>
            </a:r>
          </a:p>
          <a:p>
            <a:pPr rtl="0"/>
            <a:r>
              <a:rPr lang="en-US" sz="1200" b="0" i="0" dirty="0" smtClean="0"/>
              <a:t>has established. He has fixed it. He has determined it </a:t>
            </a:r>
          </a:p>
          <a:p>
            <a:pPr rtl="0"/>
            <a:r>
              <a:rPr lang="en-US" sz="1200" b="0" i="0" dirty="0" smtClean="0"/>
              <a:t>according to the sovereign good pleasure of his will. </a:t>
            </a:r>
          </a:p>
          <a:p>
            <a:pPr rtl="0"/>
            <a:endParaRPr lang="en-US" sz="1200" b="0" i="0" dirty="0" smtClean="0"/>
          </a:p>
          <a:p>
            <a:pPr rtl="0"/>
            <a:r>
              <a:rPr lang="en-US" sz="1200" b="0" i="0" dirty="0" smtClean="0"/>
              <a:t>“Nowhere in Scripture is a foreseen, conditional, human </a:t>
            </a:r>
          </a:p>
          <a:p>
            <a:pPr rtl="0"/>
            <a:r>
              <a:rPr lang="en-US" sz="1200" b="0" i="0" dirty="0" smtClean="0"/>
              <a:t>response ever given as the rationale for the eternal decree </a:t>
            </a:r>
          </a:p>
          <a:p>
            <a:pPr rtl="0"/>
            <a:r>
              <a:rPr lang="en-US" sz="1200" b="0" i="0" dirty="0" smtClean="0"/>
              <a:t>by which God fixes for all eternity those whom he ordains </a:t>
            </a:r>
          </a:p>
          <a:p>
            <a:pPr rtl="0"/>
            <a:r>
              <a:rPr lang="en-US" sz="1200" b="0" i="0" dirty="0" smtClean="0"/>
              <a:t>and chooses for redemption.</a:t>
            </a:r>
          </a:p>
          <a:p>
            <a:pPr rtl="0"/>
            <a:endParaRPr lang="en-US" sz="1200" b="0" i="0" kern="1200" dirty="0" smtClean="0">
              <a:solidFill>
                <a:schemeClr val="tx1"/>
              </a:solidFill>
              <a:latin typeface="+mn-lt"/>
              <a:ea typeface="+mn-ea"/>
              <a:cs typeface="+mn-cs"/>
            </a:endParaRPr>
          </a:p>
          <a:p>
            <a:pPr rtl="0"/>
            <a:r>
              <a:rPr lang="en-US" sz="1200" b="0" i="0" kern="1200" dirty="0" smtClean="0">
                <a:solidFill>
                  <a:schemeClr val="tx1"/>
                </a:solidFill>
                <a:latin typeface="+mn-lt"/>
                <a:ea typeface="+mn-ea"/>
                <a:cs typeface="+mn-cs"/>
              </a:rPr>
              <a:t>“The language Paul uses here with respect to the goal of </a:t>
            </a:r>
          </a:p>
          <a:p>
            <a:pPr rtl="0"/>
            <a:r>
              <a:rPr lang="en-US" sz="1200" b="0" i="0" kern="1200" dirty="0" smtClean="0">
                <a:solidFill>
                  <a:schemeClr val="tx1"/>
                </a:solidFill>
                <a:latin typeface="+mn-lt"/>
                <a:ea typeface="+mn-ea"/>
                <a:cs typeface="+mn-cs"/>
              </a:rPr>
              <a:t>predestination is not immediately linked to redemption or </a:t>
            </a:r>
          </a:p>
          <a:p>
            <a:pPr rtl="0"/>
            <a:r>
              <a:rPr lang="en-US" sz="1200" b="0" i="0" kern="1200" dirty="0" smtClean="0">
                <a:solidFill>
                  <a:schemeClr val="tx1"/>
                </a:solidFill>
                <a:latin typeface="+mn-lt"/>
                <a:ea typeface="+mn-ea"/>
                <a:cs typeface="+mn-cs"/>
              </a:rPr>
              <a:t>salvation. </a:t>
            </a:r>
          </a:p>
          <a:p>
            <a:pPr rtl="0"/>
            <a:endParaRPr lang="en-US" sz="1200" b="0" i="0" kern="1200" dirty="0" smtClean="0">
              <a:solidFill>
                <a:schemeClr val="tx1"/>
              </a:solidFill>
              <a:latin typeface="+mn-lt"/>
              <a:ea typeface="+mn-ea"/>
              <a:cs typeface="+mn-cs"/>
            </a:endParaRPr>
          </a:p>
          <a:p>
            <a:pPr rtl="0"/>
            <a:r>
              <a:rPr lang="en-US" sz="1200" b="0" i="0" kern="1200" dirty="0" smtClean="0">
                <a:solidFill>
                  <a:schemeClr val="tx1"/>
                </a:solidFill>
                <a:latin typeface="+mn-lt"/>
                <a:ea typeface="+mn-ea"/>
                <a:cs typeface="+mn-cs"/>
              </a:rPr>
              <a:t>“Paul does not say, ‘Those whom he foreknew, he also </a:t>
            </a:r>
          </a:p>
          <a:p>
            <a:pPr rtl="0"/>
            <a:r>
              <a:rPr lang="en-US" sz="1200" b="0" i="0" kern="1200" dirty="0" smtClean="0">
                <a:solidFill>
                  <a:schemeClr val="tx1"/>
                </a:solidFill>
                <a:latin typeface="+mn-lt"/>
                <a:ea typeface="+mn-ea"/>
                <a:cs typeface="+mn-cs"/>
              </a:rPr>
              <a:t>predestined unto salvation.’ </a:t>
            </a:r>
          </a:p>
          <a:p>
            <a:pPr rtl="0"/>
            <a:endParaRPr lang="en-US" sz="1200" b="0" i="0" kern="1200" dirty="0" smtClean="0">
              <a:solidFill>
                <a:schemeClr val="tx1"/>
              </a:solidFill>
              <a:latin typeface="+mn-lt"/>
              <a:ea typeface="+mn-ea"/>
              <a:cs typeface="+mn-cs"/>
            </a:endParaRPr>
          </a:p>
          <a:p>
            <a:pPr rtl="0"/>
            <a:r>
              <a:rPr lang="en-US" sz="1200" b="0" i="0" kern="1200" dirty="0" smtClean="0">
                <a:solidFill>
                  <a:schemeClr val="tx1"/>
                </a:solidFill>
                <a:latin typeface="+mn-lt"/>
                <a:ea typeface="+mn-ea"/>
                <a:cs typeface="+mn-cs"/>
              </a:rPr>
              <a:t>“The concept is certainly there, but it is not the language </a:t>
            </a:r>
          </a:p>
          <a:p>
            <a:pPr rtl="0"/>
            <a:r>
              <a:rPr lang="en-US" sz="1200" b="0" i="0" kern="1200" dirty="0" smtClean="0">
                <a:solidFill>
                  <a:schemeClr val="tx1"/>
                </a:solidFill>
                <a:latin typeface="+mn-lt"/>
                <a:ea typeface="+mn-ea"/>
                <a:cs typeface="+mn-cs"/>
              </a:rPr>
              <a:t>Paul uses. ‘Whom He foreknew, He also predestined,’ but </a:t>
            </a:r>
          </a:p>
          <a:p>
            <a:pPr rtl="0"/>
            <a:r>
              <a:rPr lang="en-US" sz="1200" b="0" i="0" kern="1200" dirty="0" smtClean="0">
                <a:solidFill>
                  <a:schemeClr val="tx1"/>
                </a:solidFill>
                <a:latin typeface="+mn-lt"/>
                <a:ea typeface="+mn-ea"/>
                <a:cs typeface="+mn-cs"/>
              </a:rPr>
              <a:t>predestined to what? </a:t>
            </a:r>
          </a:p>
          <a:p>
            <a:pPr rtl="0"/>
            <a:endParaRPr lang="en-US" sz="1200" b="0" i="0" kern="1200" dirty="0" smtClean="0">
              <a:solidFill>
                <a:schemeClr val="tx1"/>
              </a:solidFill>
              <a:latin typeface="+mn-lt"/>
              <a:ea typeface="+mn-ea"/>
              <a:cs typeface="+mn-cs"/>
            </a:endParaRPr>
          </a:p>
          <a:p>
            <a:pPr rtl="0"/>
            <a:r>
              <a:rPr lang="en-US" sz="1200" b="0" i="0" kern="1200" dirty="0" smtClean="0">
                <a:solidFill>
                  <a:schemeClr val="tx1"/>
                </a:solidFill>
                <a:latin typeface="+mn-lt"/>
                <a:ea typeface="+mn-ea"/>
                <a:cs typeface="+mn-cs"/>
              </a:rPr>
              <a:t>“What are people predestined to? They are predestined to be </a:t>
            </a:r>
          </a:p>
          <a:p>
            <a:pPr rtl="0"/>
            <a:r>
              <a:rPr lang="en-US" sz="1200" b="0" i="0" kern="1200" dirty="0" smtClean="0">
                <a:solidFill>
                  <a:schemeClr val="tx1"/>
                </a:solidFill>
                <a:latin typeface="+mn-lt"/>
                <a:ea typeface="+mn-ea"/>
                <a:cs typeface="+mn-cs"/>
              </a:rPr>
              <a:t>conformed to the image of His Son... The purpose of </a:t>
            </a:r>
          </a:p>
          <a:p>
            <a:pPr rtl="0"/>
            <a:r>
              <a:rPr lang="en-US" sz="1200" b="0" i="0" kern="1200" dirty="0" smtClean="0">
                <a:solidFill>
                  <a:schemeClr val="tx1"/>
                </a:solidFill>
                <a:latin typeface="+mn-lt"/>
                <a:ea typeface="+mn-ea"/>
                <a:cs typeface="+mn-cs"/>
              </a:rPr>
              <a:t>predestination is that the elect may be brought, by God’s </a:t>
            </a:r>
          </a:p>
          <a:p>
            <a:pPr rtl="0"/>
            <a:r>
              <a:rPr lang="en-US" sz="1200" b="0" i="0" kern="1200" dirty="0" smtClean="0">
                <a:solidFill>
                  <a:schemeClr val="tx1"/>
                </a:solidFill>
                <a:latin typeface="+mn-lt"/>
                <a:ea typeface="+mn-ea"/>
                <a:cs typeface="+mn-cs"/>
              </a:rPr>
              <a:t>grace, into a relationship with the Son of God. </a:t>
            </a:r>
          </a:p>
          <a:p>
            <a:pPr rtl="0"/>
            <a:endParaRPr lang="en-US" sz="1200" b="0" i="0" kern="1200" dirty="0" smtClean="0">
              <a:solidFill>
                <a:schemeClr val="tx1"/>
              </a:solidFill>
              <a:latin typeface="+mn-lt"/>
              <a:ea typeface="+mn-ea"/>
              <a:cs typeface="+mn-cs"/>
            </a:endParaRPr>
          </a:p>
          <a:p>
            <a:pPr rtl="0"/>
            <a:r>
              <a:rPr lang="en-US" sz="1200" b="0" i="0" kern="1200" dirty="0" smtClean="0">
                <a:solidFill>
                  <a:schemeClr val="tx1"/>
                </a:solidFill>
                <a:latin typeface="+mn-lt"/>
                <a:ea typeface="+mn-ea"/>
                <a:cs typeface="+mn-cs"/>
              </a:rPr>
              <a:t>“When Paul—and all the New Testament—writes about </a:t>
            </a:r>
          </a:p>
          <a:p>
            <a:pPr rtl="0"/>
            <a:r>
              <a:rPr lang="en-US" sz="1200" b="0" i="0" kern="1200" dirty="0" smtClean="0">
                <a:solidFill>
                  <a:schemeClr val="tx1"/>
                </a:solidFill>
                <a:latin typeface="+mn-lt"/>
                <a:ea typeface="+mn-ea"/>
                <a:cs typeface="+mn-cs"/>
              </a:rPr>
              <a:t>predestination, the focus is always and everywhere related </a:t>
            </a:r>
          </a:p>
          <a:p>
            <a:pPr rtl="0"/>
            <a:r>
              <a:rPr lang="en-US" sz="1200" b="0" i="0" kern="1200" dirty="0" smtClean="0">
                <a:solidFill>
                  <a:schemeClr val="tx1"/>
                </a:solidFill>
                <a:latin typeface="+mn-lt"/>
                <a:ea typeface="+mn-ea"/>
                <a:cs typeface="+mn-cs"/>
              </a:rPr>
              <a:t>to Christ. Predestination is never discussed in the abstract; </a:t>
            </a:r>
          </a:p>
          <a:p>
            <a:pPr rtl="0"/>
            <a:r>
              <a:rPr lang="en-US" sz="1200" b="0" i="0" kern="1200" dirty="0" smtClean="0">
                <a:solidFill>
                  <a:schemeClr val="tx1"/>
                </a:solidFill>
                <a:latin typeface="+mn-lt"/>
                <a:ea typeface="+mn-ea"/>
                <a:cs typeface="+mn-cs"/>
              </a:rPr>
              <a:t>it is always related to our relationship with Christ.” (2)</a:t>
            </a:r>
          </a:p>
          <a:p>
            <a:pPr lvl="1"/>
            <a:r>
              <a:rPr lang="en-US" dirty="0" smtClean="0"/>
              <a:t> </a:t>
            </a:r>
          </a:p>
          <a:p>
            <a:r>
              <a:rPr lang="en-US" baseline="0" dirty="0" smtClean="0"/>
              <a:t>-----</a:t>
            </a:r>
          </a:p>
          <a:p>
            <a:endParaRPr lang="en-US" baseline="0" dirty="0" smtClean="0"/>
          </a:p>
          <a:p>
            <a:r>
              <a:rPr lang="en-US" baseline="0" dirty="0" smtClean="0"/>
              <a:t>(1) </a:t>
            </a:r>
            <a:r>
              <a:rPr lang="en-US" baseline="0" dirty="0" err="1" smtClean="0"/>
              <a:t>Vanlaningham</a:t>
            </a:r>
            <a:r>
              <a:rPr lang="en-US" baseline="0" dirty="0" smtClean="0"/>
              <a:t>, Michael (2014). “Romans” in The Moody </a:t>
            </a:r>
          </a:p>
          <a:p>
            <a:r>
              <a:rPr lang="en-US" baseline="0" dirty="0" smtClean="0"/>
              <a:t>Bible Commentary (p. 1758). Chicago, IL: Moody.</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(2) </a:t>
            </a:r>
            <a:r>
              <a:rPr lang="en-US" b="0" i="0" u="none" strike="noStrike" baseline="0" dirty="0" smtClean="0"/>
              <a:t>Sproul, R. C. (2009). </a:t>
            </a:r>
            <a:r>
              <a:rPr lang="en-US" b="0" i="1" u="none" strike="noStrike" baseline="0" dirty="0" smtClean="0"/>
              <a:t>Romans</a:t>
            </a:r>
            <a:r>
              <a:rPr lang="en-US" b="0" i="0" u="none" strike="noStrike" baseline="0" dirty="0" smtClean="0"/>
              <a:t> (pp. 289–290). </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Wheaton, IL: Crossway.</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50</a:t>
            </a:fld>
            <a:endParaRPr lang="en-US"/>
          </a:p>
        </p:txBody>
      </p:sp>
    </p:spTree>
    <p:extLst>
      <p:ext uri="{BB962C8B-B14F-4D97-AF65-F5344CB8AC3E}">
        <p14:creationId xmlns:p14="http://schemas.microsoft.com/office/powerpoint/2010/main" val="10700117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51</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52</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53</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kern="1200" dirty="0" smtClean="0">
                <a:solidFill>
                  <a:schemeClr val="tx1"/>
                </a:solidFill>
                <a:latin typeface="+mn-lt"/>
                <a:ea typeface="+mn-ea"/>
                <a:cs typeface="+mn-cs"/>
              </a:rPr>
              <a:t>In April 1996 Sotheby’s auctioned the estate </a:t>
            </a:r>
          </a:p>
          <a:p>
            <a:pPr rtl="0"/>
            <a:r>
              <a:rPr lang="en-US" sz="1200" kern="1200" dirty="0" smtClean="0">
                <a:solidFill>
                  <a:schemeClr val="tx1"/>
                </a:solidFill>
                <a:latin typeface="+mn-lt"/>
                <a:ea typeface="+mn-ea"/>
                <a:cs typeface="+mn-cs"/>
              </a:rPr>
              <a:t>property of former first lady Jacqueline Kennedy Onassis. T</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he prices that bidders were willing to pay exceeded by far </a:t>
            </a:r>
          </a:p>
          <a:p>
            <a:pPr rtl="0"/>
            <a:r>
              <a:rPr lang="en-US" sz="1200" kern="1200" dirty="0" smtClean="0">
                <a:solidFill>
                  <a:schemeClr val="tx1"/>
                </a:solidFill>
                <a:latin typeface="+mn-lt"/>
                <a:ea typeface="+mn-ea"/>
                <a:cs typeface="+mn-cs"/>
              </a:rPr>
              <a:t>what anyone at the auction house had expected.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A rocking chair sold for two hundred times what Sotheby’s </a:t>
            </a:r>
          </a:p>
          <a:p>
            <a:pPr rtl="0"/>
            <a:r>
              <a:rPr lang="en-US" sz="1200" kern="1200" dirty="0" smtClean="0">
                <a:solidFill>
                  <a:schemeClr val="tx1"/>
                </a:solidFill>
                <a:latin typeface="+mn-lt"/>
                <a:ea typeface="+mn-ea"/>
                <a:cs typeface="+mn-cs"/>
              </a:rPr>
              <a:t>estimated.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A faux pearl necklace, once tugged on by the toddler </a:t>
            </a:r>
          </a:p>
          <a:p>
            <a:pPr rtl="0"/>
            <a:r>
              <a:rPr lang="en-US" sz="1200" kern="1200" dirty="0" smtClean="0">
                <a:solidFill>
                  <a:schemeClr val="tx1"/>
                </a:solidFill>
                <a:latin typeface="+mn-lt"/>
                <a:ea typeface="+mn-ea"/>
                <a:cs typeface="+mn-cs"/>
              </a:rPr>
              <a:t>John-F. Kennedy Jr. in a now famous photo, had an </a:t>
            </a:r>
          </a:p>
          <a:p>
            <a:pPr rtl="0"/>
            <a:r>
              <a:rPr lang="en-US" sz="1200" kern="1200" dirty="0" smtClean="0">
                <a:solidFill>
                  <a:schemeClr val="tx1"/>
                </a:solidFill>
                <a:latin typeface="+mn-lt"/>
                <a:ea typeface="+mn-ea"/>
                <a:cs typeface="+mn-cs"/>
              </a:rPr>
              <a:t>estimated value of $500–$700 but sold for $211,500.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A textbook of French verb conjugations brought $42,000.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A humidor sold for half a million dollars.</a:t>
            </a:r>
          </a:p>
          <a:p>
            <a:pPr rtl="0"/>
            <a:endParaRPr lang="en-US" sz="1200" kern="1200" dirty="0" smtClean="0">
              <a:solidFill>
                <a:schemeClr val="tx1"/>
              </a:solidFill>
              <a:latin typeface="+mn-lt"/>
              <a:ea typeface="+mn-ea"/>
              <a:cs typeface="+mn-cs"/>
            </a:endParaRPr>
          </a:p>
          <a:p>
            <a:pPr rtl="0"/>
            <a:r>
              <a:rPr lang="en-US" sz="1200" kern="1200" dirty="0" err="1" smtClean="0">
                <a:solidFill>
                  <a:schemeClr val="tx1"/>
                </a:solidFill>
                <a:latin typeface="+mn-lt"/>
                <a:ea typeface="+mn-ea"/>
                <a:cs typeface="+mn-cs"/>
              </a:rPr>
              <a:t>Helyn</a:t>
            </a:r>
            <a:r>
              <a:rPr lang="en-US" sz="1200" kern="1200" dirty="0" smtClean="0">
                <a:solidFill>
                  <a:schemeClr val="tx1"/>
                </a:solidFill>
                <a:latin typeface="+mn-lt"/>
                <a:ea typeface="+mn-ea"/>
                <a:cs typeface="+mn-cs"/>
              </a:rPr>
              <a:t> Goldenberg of Sotheby’s tried to explain the </a:t>
            </a:r>
          </a:p>
          <a:p>
            <a:pPr rtl="0"/>
            <a:r>
              <a:rPr lang="en-US" sz="1200" kern="1200" dirty="0" smtClean="0">
                <a:solidFill>
                  <a:schemeClr val="tx1"/>
                </a:solidFill>
                <a:latin typeface="+mn-lt"/>
                <a:ea typeface="+mn-ea"/>
                <a:cs typeface="+mn-cs"/>
              </a:rPr>
              <a:t>phenomenon: “This auction is merely a vehicle to get a </a:t>
            </a:r>
          </a:p>
          <a:p>
            <a:pPr rtl="0"/>
            <a:r>
              <a:rPr lang="en-US" sz="1200" kern="1200" dirty="0" smtClean="0">
                <a:solidFill>
                  <a:schemeClr val="tx1"/>
                </a:solidFill>
                <a:latin typeface="+mn-lt"/>
                <a:ea typeface="+mn-ea"/>
                <a:cs typeface="+mn-cs"/>
              </a:rPr>
              <a:t>piece of the magic, a piece of the dream. This is about a </a:t>
            </a:r>
          </a:p>
          <a:p>
            <a:pPr rtl="0"/>
            <a:r>
              <a:rPr lang="en-US" sz="1200" kern="1200" dirty="0" smtClean="0">
                <a:solidFill>
                  <a:schemeClr val="tx1"/>
                </a:solidFill>
                <a:latin typeface="+mn-lt"/>
                <a:ea typeface="+mn-ea"/>
                <a:cs typeface="+mn-cs"/>
              </a:rPr>
              <a:t>woman who was once the most admired woman in the </a:t>
            </a:r>
          </a:p>
          <a:p>
            <a:pPr rtl="0"/>
            <a:r>
              <a:rPr lang="en-US" sz="1200" kern="1200" dirty="0" smtClean="0">
                <a:solidFill>
                  <a:schemeClr val="tx1"/>
                </a:solidFill>
                <a:latin typeface="+mn-lt"/>
                <a:ea typeface="+mn-ea"/>
                <a:cs typeface="+mn-cs"/>
              </a:rPr>
              <a:t>world.”</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The greatness of the person increases the value of the </a:t>
            </a:r>
          </a:p>
          <a:p>
            <a:pPr rtl="0"/>
            <a:r>
              <a:rPr lang="en-US" sz="1200" kern="1200" dirty="0" smtClean="0">
                <a:solidFill>
                  <a:schemeClr val="tx1"/>
                </a:solidFill>
                <a:latin typeface="+mn-lt"/>
                <a:ea typeface="+mn-ea"/>
                <a:cs typeface="+mn-cs"/>
              </a:rPr>
              <a:t>property.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In a similar way, God in his great glory brings </a:t>
            </a:r>
          </a:p>
          <a:p>
            <a:pPr rtl="0"/>
            <a:r>
              <a:rPr lang="en-US" sz="1200" kern="1200" dirty="0" smtClean="0">
                <a:solidFill>
                  <a:schemeClr val="tx1"/>
                </a:solidFill>
                <a:latin typeface="+mn-lt"/>
                <a:ea typeface="+mn-ea"/>
                <a:cs typeface="+mn-cs"/>
              </a:rPr>
              <a:t>indescribable value to his people.</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 Larson, C. B. (2002). </a:t>
            </a:r>
            <a:r>
              <a:rPr lang="en-US" b="0" i="1" u="none" strike="noStrike" baseline="0" dirty="0" smtClean="0"/>
              <a:t>750 engaging illustrations for </a:t>
            </a:r>
          </a:p>
          <a:p>
            <a:r>
              <a:rPr lang="en-US" b="0" i="1" u="none" strike="noStrike" baseline="0" dirty="0" smtClean="0"/>
              <a:t>preachers, teachers &amp; writers</a:t>
            </a:r>
            <a:r>
              <a:rPr lang="en-US" b="0" i="0" u="none" strike="noStrike" baseline="0" dirty="0" smtClean="0"/>
              <a:t> (pp. 614–615). Grand Rapids, </a:t>
            </a:r>
          </a:p>
          <a:p>
            <a:r>
              <a:rPr lang="en-US" b="0" i="0" u="none" strike="noStrike" baseline="0" dirty="0" smtClean="0"/>
              <a:t>MI: Baker Books.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54</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Symmorphos</a:t>
            </a:r>
            <a:r>
              <a:rPr lang="en-US" baseline="0" dirty="0" smtClean="0"/>
              <a:t> </a:t>
            </a:r>
            <a:r>
              <a:rPr lang="en-US" sz="1200" dirty="0" smtClean="0"/>
              <a:t> </a:t>
            </a:r>
            <a:r>
              <a:rPr lang="en-US" sz="1200" b="0" i="0" dirty="0" smtClean="0"/>
              <a:t>pertains to having a similar form, nature, or </a:t>
            </a:r>
          </a:p>
          <a:p>
            <a:r>
              <a:rPr lang="en-US" sz="1200" b="0" i="0" dirty="0" smtClean="0"/>
              <a:t>style; that is, to being similar in form.</a:t>
            </a:r>
          </a:p>
          <a:p>
            <a:endParaRPr lang="en-US" sz="1200" b="0" i="0" dirty="0" smtClean="0"/>
          </a:p>
          <a:p>
            <a:r>
              <a:rPr lang="en-US" sz="1200" b="0" i="0" dirty="0" err="1" smtClean="0"/>
              <a:t>Symmorphos</a:t>
            </a:r>
            <a:r>
              <a:rPr lang="en-US" sz="1200" b="0" i="0" dirty="0" smtClean="0"/>
              <a:t> is used in only one other verse in the New </a:t>
            </a:r>
          </a:p>
          <a:p>
            <a:r>
              <a:rPr lang="en-US" sz="1200" b="0" i="0" dirty="0" smtClean="0"/>
              <a:t>Testament:</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55</a:t>
            </a:fld>
            <a:endParaRPr lang="en-US"/>
          </a:p>
        </p:txBody>
      </p:sp>
    </p:spTree>
    <p:extLst>
      <p:ext uri="{BB962C8B-B14F-4D97-AF65-F5344CB8AC3E}">
        <p14:creationId xmlns:p14="http://schemas.microsoft.com/office/powerpoint/2010/main" val="10700117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presence of the word </a:t>
            </a:r>
            <a:r>
              <a:rPr lang="en-US" dirty="0" err="1" smtClean="0"/>
              <a:t>symmorphus</a:t>
            </a:r>
            <a:r>
              <a:rPr lang="en-US" dirty="0" smtClean="0"/>
              <a:t> is more clear in the </a:t>
            </a:r>
          </a:p>
          <a:p>
            <a:r>
              <a:rPr lang="en-US" dirty="0" smtClean="0"/>
              <a:t>King James</a:t>
            </a:r>
            <a:r>
              <a:rPr lang="en-US" baseline="0" dirty="0" smtClean="0"/>
              <a:t> Version:</a:t>
            </a:r>
            <a:endParaRPr lang="en-US"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56</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57</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an </a:t>
            </a:r>
            <a:r>
              <a:rPr lang="en-US" dirty="0" err="1" smtClean="0"/>
              <a:t>eikon</a:t>
            </a:r>
            <a:r>
              <a:rPr lang="en-US" dirty="0" smtClean="0"/>
              <a:t> is </a:t>
            </a:r>
            <a:r>
              <a:rPr lang="en-US" sz="1200" b="0" i="0" dirty="0" smtClean="0"/>
              <a:t>that which represents something </a:t>
            </a:r>
          </a:p>
          <a:p>
            <a:r>
              <a:rPr lang="en-US" sz="1200" b="0" i="0" dirty="0" smtClean="0"/>
              <a:t>else in terms of basic form and features or appearance.</a:t>
            </a:r>
          </a:p>
          <a:p>
            <a:endParaRPr lang="en-US" sz="1200" b="0" i="0" dirty="0" smtClean="0"/>
          </a:p>
          <a:p>
            <a:r>
              <a:rPr lang="en-US" sz="1200" b="0" i="0" dirty="0" smtClean="0"/>
              <a:t>We get our</a:t>
            </a:r>
            <a:r>
              <a:rPr lang="en-US" sz="1200" b="0" i="0" baseline="0" dirty="0" smtClean="0"/>
              <a:t> English word “icon” from this Greek word.</a:t>
            </a:r>
          </a:p>
          <a:p>
            <a:endParaRPr lang="en-US" sz="1200" b="0" i="0" baseline="0" dirty="0" smtClean="0"/>
          </a:p>
          <a:p>
            <a:r>
              <a:rPr lang="en-US" sz="1200" b="0" i="0" baseline="0" dirty="0" smtClean="0"/>
              <a:t>In computer technology, an icon represents the computer </a:t>
            </a:r>
          </a:p>
          <a:p>
            <a:r>
              <a:rPr lang="en-US" sz="1200" b="0" i="0" baseline="0" dirty="0" smtClean="0"/>
              <a:t>program which is attached to that icon.  Clicking the icon </a:t>
            </a:r>
          </a:p>
          <a:p>
            <a:r>
              <a:rPr lang="en-US" sz="1200" b="0" i="0" baseline="0" dirty="0" smtClean="0"/>
              <a:t>starts the program.</a:t>
            </a:r>
          </a:p>
          <a:p>
            <a:endParaRPr lang="en-US" sz="1200" b="0" i="0" baseline="0" dirty="0" smtClean="0"/>
          </a:p>
          <a:p>
            <a:r>
              <a:rPr lang="en-US" sz="1200" b="0" i="0" baseline="0" dirty="0" smtClean="0"/>
              <a:t>If we are to be the image of Christ; if we are to be His </a:t>
            </a:r>
          </a:p>
          <a:p>
            <a:r>
              <a:rPr lang="en-US" sz="1200" b="0" i="0" baseline="0" dirty="0" smtClean="0"/>
              <a:t>icons, then how appropriate and correct it would be for </a:t>
            </a:r>
          </a:p>
          <a:p>
            <a:r>
              <a:rPr lang="en-US" sz="1200" b="0" i="0" baseline="0" dirty="0" smtClean="0"/>
              <a:t>Christ’s love and grace and mercy to be started in the </a:t>
            </a:r>
          </a:p>
          <a:p>
            <a:r>
              <a:rPr lang="en-US" sz="1200" b="0" i="0" baseline="0" dirty="0" smtClean="0"/>
              <a:t>heart of anyone who “clicks” on us.</a:t>
            </a:r>
          </a:p>
          <a:p>
            <a:endParaRPr lang="en-US" sz="1200" b="0" i="0" baseline="0"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58</a:t>
            </a:fld>
            <a:endParaRPr lang="en-US"/>
          </a:p>
        </p:txBody>
      </p:sp>
    </p:spTree>
    <p:extLst>
      <p:ext uri="{BB962C8B-B14F-4D97-AF65-F5344CB8AC3E}">
        <p14:creationId xmlns:p14="http://schemas.microsoft.com/office/powerpoint/2010/main" val="10700117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59</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Less than two weeks ago, on December 2, 2015, </a:t>
            </a:r>
            <a:r>
              <a:rPr lang="en-US" dirty="0" smtClean="0"/>
              <a:t>Syed </a:t>
            </a:r>
          </a:p>
          <a:p>
            <a:r>
              <a:rPr lang="en-US" dirty="0" err="1" smtClean="0"/>
              <a:t>Rizwan</a:t>
            </a:r>
            <a:r>
              <a:rPr lang="en-US" dirty="0" smtClean="0"/>
              <a:t> </a:t>
            </a:r>
            <a:r>
              <a:rPr lang="en-US" dirty="0" err="1" smtClean="0"/>
              <a:t>Farook</a:t>
            </a:r>
            <a:r>
              <a:rPr lang="en-US" dirty="0" smtClean="0"/>
              <a:t> and </a:t>
            </a:r>
            <a:r>
              <a:rPr lang="en-US" dirty="0" err="1" smtClean="0"/>
              <a:t>Tashfeen</a:t>
            </a:r>
            <a:r>
              <a:rPr lang="en-US" dirty="0" smtClean="0"/>
              <a:t> Malik killed fourteen people </a:t>
            </a:r>
          </a:p>
          <a:p>
            <a:r>
              <a:rPr lang="en-US" dirty="0" smtClean="0"/>
              <a:t>and injured 21 others in a radical Islamic terrorist attack at </a:t>
            </a:r>
          </a:p>
          <a:p>
            <a:r>
              <a:rPr lang="en-US" dirty="0" smtClean="0"/>
              <a:t>the Inland Regional Center in San Bernardino,</a:t>
            </a:r>
            <a:r>
              <a:rPr lang="en-US" baseline="0" dirty="0" smtClean="0"/>
              <a:t> California.</a:t>
            </a:r>
          </a:p>
          <a:p>
            <a:endParaRPr lang="en-US" baseline="0" dirty="0" smtClean="0"/>
          </a:p>
          <a:p>
            <a:r>
              <a:rPr lang="en-US" baseline="0" dirty="0" smtClean="0"/>
              <a:t>Just two weeks before that, on November 13, 2015, at least </a:t>
            </a:r>
          </a:p>
          <a:p>
            <a:r>
              <a:rPr lang="en-US" baseline="0" dirty="0" smtClean="0"/>
              <a:t>seven radical Islamic terrorists killed 130 people and injured </a:t>
            </a:r>
          </a:p>
          <a:p>
            <a:r>
              <a:rPr lang="en-US" baseline="0" dirty="0" smtClean="0"/>
              <a:t>368 others in Paris, France</a:t>
            </a:r>
            <a:r>
              <a:rPr lang="en-US" baseline="0" dirty="0" smtClean="0"/>
              <a:t>.</a:t>
            </a:r>
          </a:p>
          <a:p>
            <a:endParaRPr lang="en-US" baseline="0" dirty="0" smtClean="0"/>
          </a:p>
          <a:p>
            <a:r>
              <a:rPr lang="en-US" baseline="0" dirty="0" smtClean="0"/>
              <a:t>+++++</a:t>
            </a:r>
          </a:p>
          <a:p>
            <a:endParaRPr lang="en-US" baseline="0" dirty="0" smtClean="0"/>
          </a:p>
          <a:p>
            <a:r>
              <a:rPr lang="en-US" baseline="0" dirty="0" smtClean="0"/>
              <a:t>Just yesterday, I received this notice: “In Bangladesh, </a:t>
            </a:r>
          </a:p>
          <a:p>
            <a:r>
              <a:rPr lang="en-US" sz="1200" kern="1200" dirty="0" smtClean="0">
                <a:solidFill>
                  <a:schemeClr val="tx1"/>
                </a:solidFill>
                <a:effectLst/>
                <a:latin typeface="+mn-lt"/>
                <a:ea typeface="+mn-ea"/>
                <a:cs typeface="+mn-cs"/>
              </a:rPr>
              <a:t>Pastor Barnabas </a:t>
            </a:r>
            <a:r>
              <a:rPr lang="en-US" sz="1200" kern="1200" dirty="0" err="1" smtClean="0">
                <a:solidFill>
                  <a:schemeClr val="tx1"/>
                </a:solidFill>
                <a:effectLst/>
                <a:latin typeface="+mn-lt"/>
                <a:ea typeface="+mn-ea"/>
                <a:cs typeface="+mn-cs"/>
              </a:rPr>
              <a:t>Hemrom</a:t>
            </a:r>
            <a:r>
              <a:rPr lang="en-US" sz="1200" kern="1200" dirty="0" smtClean="0">
                <a:solidFill>
                  <a:schemeClr val="tx1"/>
                </a:solidFill>
                <a:effectLst/>
                <a:latin typeface="+mn-lt"/>
                <a:ea typeface="+mn-ea"/>
                <a:cs typeface="+mn-cs"/>
              </a:rPr>
              <a:t> recently received a letter </a:t>
            </a:r>
          </a:p>
          <a:p>
            <a:r>
              <a:rPr lang="en-US" sz="1200" kern="1200" dirty="0" smtClean="0">
                <a:solidFill>
                  <a:schemeClr val="tx1"/>
                </a:solidFill>
                <a:effectLst/>
                <a:latin typeface="+mn-lt"/>
                <a:ea typeface="+mn-ea"/>
                <a:cs typeface="+mn-cs"/>
              </a:rPr>
              <a:t>containing death threats against him and nine other area </a:t>
            </a:r>
          </a:p>
          <a:p>
            <a:r>
              <a:rPr lang="en-US" sz="1200" kern="1200" dirty="0" smtClean="0">
                <a:solidFill>
                  <a:schemeClr val="tx1"/>
                </a:solidFill>
                <a:effectLst/>
                <a:latin typeface="+mn-lt"/>
                <a:ea typeface="+mn-ea"/>
                <a:cs typeface="+mn-cs"/>
              </a:rPr>
              <a:t>pastors. The letter stated, ‘This time our plan is to kill one </a:t>
            </a:r>
          </a:p>
          <a:p>
            <a:r>
              <a:rPr lang="en-US" sz="1200" kern="1200" dirty="0" smtClean="0">
                <a:solidFill>
                  <a:schemeClr val="tx1"/>
                </a:solidFill>
                <a:effectLst/>
                <a:latin typeface="+mn-lt"/>
                <a:ea typeface="+mn-ea"/>
                <a:cs typeface="+mn-cs"/>
              </a:rPr>
              <a:t>by one all those who are preaching Christianity in </a:t>
            </a:r>
          </a:p>
          <a:p>
            <a:r>
              <a:rPr lang="en-US" sz="1200" kern="1200" dirty="0" smtClean="0">
                <a:solidFill>
                  <a:schemeClr val="tx1"/>
                </a:solidFill>
                <a:effectLst/>
                <a:latin typeface="+mn-lt"/>
                <a:ea typeface="+mn-ea"/>
                <a:cs typeface="+mn-cs"/>
              </a:rPr>
              <a:t>Bangladesh. Our country will be run only under Muslim </a:t>
            </a:r>
          </a:p>
          <a:p>
            <a:r>
              <a:rPr lang="en-US" sz="1200" kern="1200" dirty="0" smtClean="0">
                <a:solidFill>
                  <a:schemeClr val="tx1"/>
                </a:solidFill>
                <a:effectLst/>
                <a:latin typeface="+mn-lt"/>
                <a:ea typeface="+mn-ea"/>
                <a:cs typeface="+mn-cs"/>
              </a:rPr>
              <a:t>laws.’” (1).</a:t>
            </a:r>
          </a:p>
          <a:p>
            <a:endParaRPr lang="en-US" sz="1200" kern="1200" baseline="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And this: “In Turkey, a</a:t>
            </a:r>
            <a:r>
              <a:rPr lang="en-US" dirty="0" smtClean="0"/>
              <a:t>bout 20 evangelical churches in </a:t>
            </a:r>
          </a:p>
          <a:p>
            <a:r>
              <a:rPr lang="en-US" dirty="0" smtClean="0"/>
              <a:t>Turkey have received threatening messages from the </a:t>
            </a:r>
          </a:p>
          <a:p>
            <a:r>
              <a:rPr lang="en-US" dirty="0" smtClean="0"/>
              <a:t>Turkish branch of the self-proclaimed Islamic State.</a:t>
            </a:r>
          </a:p>
          <a:p>
            <a:endParaRPr lang="en-US" dirty="0" smtClean="0"/>
          </a:p>
          <a:p>
            <a:r>
              <a:rPr lang="en-US" dirty="0" smtClean="0"/>
              <a:t>“The messages, which have been sent via Facebook, text </a:t>
            </a:r>
          </a:p>
          <a:p>
            <a:r>
              <a:rPr lang="en-US" dirty="0" smtClean="0"/>
              <a:t>and email, often include threatening videos and pictures. </a:t>
            </a:r>
          </a:p>
          <a:p>
            <a:r>
              <a:rPr lang="en-US" dirty="0" smtClean="0"/>
              <a:t>They state that they are tired of waiting for the Christians </a:t>
            </a:r>
          </a:p>
          <a:p>
            <a:r>
              <a:rPr lang="en-US" dirty="0" smtClean="0"/>
              <a:t>to return to Islam, and they threaten to ‘implement Quranic </a:t>
            </a:r>
          </a:p>
          <a:p>
            <a:r>
              <a:rPr lang="en-US" dirty="0" smtClean="0"/>
              <a:t>commandments that urge us to slay the apostate like you.’”</a:t>
            </a:r>
          </a:p>
          <a:p>
            <a:r>
              <a:rPr lang="en-US" baseline="0" dirty="0" smtClean="0"/>
              <a:t>(1).</a:t>
            </a:r>
          </a:p>
          <a:p>
            <a:endParaRPr lang="en-US" baseline="0" dirty="0" smtClean="0"/>
          </a:p>
          <a:p>
            <a:r>
              <a:rPr lang="en-US" baseline="0" dirty="0" smtClean="0"/>
              <a:t>And also this: “In Yemen, </a:t>
            </a:r>
            <a:r>
              <a:rPr lang="en-US" dirty="0" smtClean="0"/>
              <a:t>’Yasser Nader,’ a Christian convert </a:t>
            </a:r>
          </a:p>
          <a:p>
            <a:r>
              <a:rPr lang="en-US" dirty="0" smtClean="0"/>
              <a:t>from Islam, was shot to death by an al-Qaida member for </a:t>
            </a:r>
          </a:p>
          <a:p>
            <a:r>
              <a:rPr lang="en-US" dirty="0" smtClean="0"/>
              <a:t>openly confessing Christ in Yemen. He had received death </a:t>
            </a:r>
          </a:p>
          <a:p>
            <a:r>
              <a:rPr lang="en-US" dirty="0" smtClean="0"/>
              <a:t>threats for six months from al-Qaida members he knew </a:t>
            </a:r>
          </a:p>
          <a:p>
            <a:r>
              <a:rPr lang="en-US" dirty="0" smtClean="0"/>
              <a:t>personally. (1)</a:t>
            </a:r>
          </a:p>
          <a:p>
            <a:endParaRPr lang="en-US" baseline="0" dirty="0" smtClean="0"/>
          </a:p>
          <a:p>
            <a:r>
              <a:rPr lang="en-US" baseline="0" dirty="0" smtClean="0"/>
              <a:t>+++++</a:t>
            </a:r>
            <a:endParaRPr lang="en-US" baseline="0" dirty="0" smtClean="0"/>
          </a:p>
          <a:p>
            <a:endParaRPr lang="en-US" baseline="0" dirty="0" smtClean="0"/>
          </a:p>
          <a:p>
            <a:r>
              <a:rPr lang="en-US" baseline="0" dirty="0" smtClean="0"/>
              <a:t>How are we supposed to deal with such things? Ever since </a:t>
            </a:r>
          </a:p>
          <a:p>
            <a:r>
              <a:rPr lang="en-US" baseline="0" dirty="0" smtClean="0"/>
              <a:t>September 11, 2001, many Americans have been </a:t>
            </a:r>
          </a:p>
          <a:p>
            <a:r>
              <a:rPr lang="en-US" baseline="0" dirty="0" smtClean="0"/>
              <a:t>struggling with an ever growing fear of such evil violence.</a:t>
            </a:r>
          </a:p>
          <a:p>
            <a:endParaRPr lang="en-US" baseline="0" dirty="0" smtClean="0"/>
          </a:p>
          <a:p>
            <a:r>
              <a:rPr lang="en-US" baseline="0" dirty="0" smtClean="0"/>
              <a:t>It seems like every day something else happens which </a:t>
            </a:r>
          </a:p>
          <a:p>
            <a:r>
              <a:rPr lang="en-US" baseline="0" dirty="0" smtClean="0"/>
              <a:t>brings that fear closer to home.</a:t>
            </a:r>
          </a:p>
          <a:p>
            <a:endParaRPr lang="en-US" baseline="0" dirty="0" smtClean="0"/>
          </a:p>
          <a:p>
            <a:r>
              <a:rPr lang="en-US" baseline="0" dirty="0" smtClean="0"/>
              <a:t>How can we even rest at night, knowing that any moment </a:t>
            </a:r>
          </a:p>
          <a:p>
            <a:r>
              <a:rPr lang="en-US" baseline="0" dirty="0" smtClean="0"/>
              <a:t>could bring such a catastrophe to our very own doorsteps</a:t>
            </a:r>
            <a:r>
              <a:rPr lang="en-US" baseline="0" dirty="0" smtClean="0"/>
              <a:t>.</a:t>
            </a:r>
          </a:p>
          <a:p>
            <a:endParaRPr lang="en-US" baseline="0" dirty="0" smtClean="0"/>
          </a:p>
          <a:p>
            <a:r>
              <a:rPr lang="en-US" baseline="0" dirty="0" smtClean="0"/>
              <a:t>+++++</a:t>
            </a:r>
            <a:endParaRPr lang="en-US" baseline="0" dirty="0" smtClean="0"/>
          </a:p>
          <a:p>
            <a:endParaRPr lang="en-US" baseline="0" dirty="0" smtClean="0"/>
          </a:p>
          <a:p>
            <a:r>
              <a:rPr lang="en-US" baseline="0" dirty="0" smtClean="0"/>
              <a:t>In 1952, Donald Grey </a:t>
            </a:r>
            <a:r>
              <a:rPr lang="en-US" baseline="0" dirty="0" err="1" smtClean="0"/>
              <a:t>Barnhouse</a:t>
            </a:r>
            <a:r>
              <a:rPr lang="en-US" baseline="0" dirty="0" smtClean="0"/>
              <a:t> wrote, “God says it is not </a:t>
            </a:r>
          </a:p>
          <a:p>
            <a:r>
              <a:rPr lang="en-US" baseline="0" dirty="0" smtClean="0"/>
              <a:t>possible for any man to be at complete rest until he is </a:t>
            </a:r>
          </a:p>
          <a:p>
            <a:r>
              <a:rPr lang="en-US" baseline="0" dirty="0" smtClean="0"/>
              <a:t>aware that all things are happening according to a divine </a:t>
            </a:r>
          </a:p>
          <a:p>
            <a:r>
              <a:rPr lang="en-US" baseline="0" dirty="0" smtClean="0"/>
              <a:t>plan.” </a:t>
            </a:r>
            <a:r>
              <a:rPr lang="en-US" baseline="0" dirty="0" smtClean="0"/>
              <a:t>(2).</a:t>
            </a:r>
            <a:endParaRPr lang="en-US" baseline="0" dirty="0" smtClean="0"/>
          </a:p>
          <a:p>
            <a:endParaRPr lang="en-US" baseline="0" dirty="0" smtClean="0"/>
          </a:p>
          <a:p>
            <a:r>
              <a:rPr lang="en-US" baseline="0" dirty="0" smtClean="0"/>
              <a:t>In the middle of the Seventeenth century, Thomas </a:t>
            </a:r>
          </a:p>
          <a:p>
            <a:r>
              <a:rPr lang="en-US" baseline="0" dirty="0" smtClean="0"/>
              <a:t>Watson wrote</a:t>
            </a:r>
            <a:r>
              <a:rPr lang="en-US" baseline="0" dirty="0" smtClean="0"/>
              <a:t>:</a:t>
            </a:r>
            <a:endParaRPr lang="en-US" baseline="0" dirty="0" smtClean="0"/>
          </a:p>
          <a:p>
            <a:endParaRPr lang="en-US" baseline="0" dirty="0" smtClean="0"/>
          </a:p>
          <a:p>
            <a:r>
              <a:rPr lang="en-US" sz="1200" b="0" i="0" u="none" strike="noStrike" kern="1200" baseline="0" dirty="0" smtClean="0">
                <a:solidFill>
                  <a:schemeClr val="tx1"/>
                </a:solidFill>
                <a:latin typeface="+mn-lt"/>
                <a:ea typeface="+mn-ea"/>
                <a:cs typeface="+mn-cs"/>
              </a:rPr>
              <a:t>“What will satisfy or make us content, if this will not? All </a:t>
            </a:r>
          </a:p>
          <a:p>
            <a:r>
              <a:rPr lang="en-US" sz="1200" b="0" i="0" u="none" strike="noStrike" kern="1200" baseline="0" dirty="0" smtClean="0">
                <a:solidFill>
                  <a:schemeClr val="tx1"/>
                </a:solidFill>
                <a:latin typeface="+mn-lt"/>
                <a:ea typeface="+mn-ea"/>
                <a:cs typeface="+mn-cs"/>
              </a:rPr>
              <a:t>things work together for good.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“This expression ‘</a:t>
            </a:r>
            <a:r>
              <a:rPr lang="en-US" sz="1200" b="0" i="1" u="none" strike="noStrike" kern="1200" baseline="0" dirty="0" smtClean="0">
                <a:solidFill>
                  <a:schemeClr val="tx1"/>
                </a:solidFill>
                <a:latin typeface="+mn-lt"/>
                <a:ea typeface="+mn-ea"/>
                <a:cs typeface="+mn-cs"/>
              </a:rPr>
              <a:t>work together</a:t>
            </a:r>
            <a:r>
              <a:rPr lang="en-US" sz="1200" b="0" i="0" u="none" strike="noStrike" kern="1200" baseline="0" dirty="0" smtClean="0">
                <a:solidFill>
                  <a:schemeClr val="tx1"/>
                </a:solidFill>
                <a:latin typeface="+mn-lt"/>
                <a:ea typeface="+mn-ea"/>
                <a:cs typeface="+mn-cs"/>
              </a:rPr>
              <a:t>’ refers to medicine. Several </a:t>
            </a:r>
          </a:p>
          <a:p>
            <a:r>
              <a:rPr lang="en-US" sz="1200" b="0" i="0" u="none" strike="noStrike" kern="1200" baseline="0" dirty="0" smtClean="0">
                <a:solidFill>
                  <a:schemeClr val="tx1"/>
                </a:solidFill>
                <a:latin typeface="+mn-lt"/>
                <a:ea typeface="+mn-ea"/>
                <a:cs typeface="+mn-cs"/>
              </a:rPr>
              <a:t>poisonous ingredients put together, being tempered by the </a:t>
            </a:r>
          </a:p>
          <a:p>
            <a:r>
              <a:rPr lang="en-US" sz="1200" b="0" i="0" u="none" strike="noStrike" kern="1200" baseline="0" dirty="0" smtClean="0">
                <a:solidFill>
                  <a:schemeClr val="tx1"/>
                </a:solidFill>
                <a:latin typeface="+mn-lt"/>
                <a:ea typeface="+mn-ea"/>
                <a:cs typeface="+mn-cs"/>
              </a:rPr>
              <a:t>skill of the apothecary, make a sovereign medicine, and </a:t>
            </a:r>
          </a:p>
          <a:p>
            <a:r>
              <a:rPr lang="en-US" sz="1200" b="0" i="0" u="none" strike="noStrike" kern="1200" baseline="0" dirty="0" smtClean="0">
                <a:solidFill>
                  <a:schemeClr val="tx1"/>
                </a:solidFill>
                <a:latin typeface="+mn-lt"/>
                <a:ea typeface="+mn-ea"/>
                <a:cs typeface="+mn-cs"/>
              </a:rPr>
              <a:t>work together for the good of the patient.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“So all God’s providences being divinely tempered and </a:t>
            </a:r>
          </a:p>
          <a:p>
            <a:r>
              <a:rPr lang="en-US" sz="1200" b="0" i="0" u="none" strike="noStrike" kern="1200" baseline="0" dirty="0" smtClean="0">
                <a:solidFill>
                  <a:schemeClr val="tx1"/>
                </a:solidFill>
                <a:latin typeface="+mn-lt"/>
                <a:ea typeface="+mn-ea"/>
                <a:cs typeface="+mn-cs"/>
              </a:rPr>
              <a:t>sanctified, work together for the best to the saints.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“He who loves God and is called according to His purpose, </a:t>
            </a:r>
          </a:p>
          <a:p>
            <a:r>
              <a:rPr lang="en-US" sz="1200" b="0" i="0" u="none" strike="noStrike" kern="1200" baseline="0" dirty="0" smtClean="0">
                <a:solidFill>
                  <a:schemeClr val="tx1"/>
                </a:solidFill>
                <a:latin typeface="+mn-lt"/>
                <a:ea typeface="+mn-ea"/>
                <a:cs typeface="+mn-cs"/>
              </a:rPr>
              <a:t>may rest assured that every thing in the world shall be for </a:t>
            </a:r>
          </a:p>
          <a:p>
            <a:r>
              <a:rPr lang="en-US" sz="1200" b="0" i="0" u="none" strike="noStrike" kern="1200" baseline="0" dirty="0" smtClean="0">
                <a:solidFill>
                  <a:schemeClr val="tx1"/>
                </a:solidFill>
                <a:latin typeface="+mn-lt"/>
                <a:ea typeface="+mn-ea"/>
                <a:cs typeface="+mn-cs"/>
              </a:rPr>
              <a:t>his good....</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“Why should a Christian destroy himself? Why should he </a:t>
            </a:r>
          </a:p>
          <a:p>
            <a:r>
              <a:rPr lang="en-US" sz="1200" b="0" i="0" u="none" strike="noStrike" kern="1200" baseline="0" dirty="0" smtClean="0">
                <a:solidFill>
                  <a:schemeClr val="tx1"/>
                </a:solidFill>
                <a:latin typeface="+mn-lt"/>
                <a:ea typeface="+mn-ea"/>
                <a:cs typeface="+mn-cs"/>
              </a:rPr>
              <a:t>kill himself with care, when all things shall sweetly concur, </a:t>
            </a:r>
          </a:p>
          <a:p>
            <a:r>
              <a:rPr lang="en-US" sz="1200" b="0" i="0" u="none" strike="noStrike" kern="1200" baseline="0" dirty="0" smtClean="0">
                <a:solidFill>
                  <a:schemeClr val="tx1"/>
                </a:solidFill>
                <a:latin typeface="+mn-lt"/>
                <a:ea typeface="+mn-ea"/>
                <a:cs typeface="+mn-cs"/>
              </a:rPr>
              <a:t>yea, conspire for his good?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“The result of the text is this. ALL THE VARIOUS DEALINGS </a:t>
            </a:r>
          </a:p>
          <a:p>
            <a:r>
              <a:rPr lang="en-US" sz="1200" b="0" i="0" u="none" strike="noStrike" kern="1200" baseline="0" dirty="0" smtClean="0">
                <a:solidFill>
                  <a:schemeClr val="tx1"/>
                </a:solidFill>
                <a:latin typeface="+mn-lt"/>
                <a:ea typeface="+mn-ea"/>
                <a:cs typeface="+mn-cs"/>
              </a:rPr>
              <a:t>OF GOD WITH HIS CHILDREN DO BY A SPECIAL </a:t>
            </a:r>
          </a:p>
          <a:p>
            <a:r>
              <a:rPr lang="en-US" sz="1200" b="0" i="0" u="none" strike="noStrike" kern="1200" baseline="0" dirty="0" smtClean="0">
                <a:solidFill>
                  <a:schemeClr val="tx1"/>
                </a:solidFill>
                <a:latin typeface="+mn-lt"/>
                <a:ea typeface="+mn-ea"/>
                <a:cs typeface="+mn-cs"/>
              </a:rPr>
              <a:t>PROVIDENCE TURN TO THEIR GOOD.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“[Psalm 25:10 says] ‘All the paths of the LORD are mercy </a:t>
            </a:r>
          </a:p>
          <a:p>
            <a:r>
              <a:rPr lang="en-US" sz="1200" b="0" i="0" u="none" strike="noStrike" kern="1200" baseline="0" dirty="0" smtClean="0">
                <a:solidFill>
                  <a:schemeClr val="tx1"/>
                </a:solidFill>
                <a:latin typeface="+mn-lt"/>
                <a:ea typeface="+mn-ea"/>
                <a:cs typeface="+mn-cs"/>
              </a:rPr>
              <a:t>and truth unto such as keep his covenant’... If every path </a:t>
            </a:r>
          </a:p>
          <a:p>
            <a:r>
              <a:rPr lang="en-US" sz="1200" b="0" i="0" u="none" strike="noStrike" kern="1200" baseline="0" dirty="0" smtClean="0">
                <a:solidFill>
                  <a:schemeClr val="tx1"/>
                </a:solidFill>
                <a:latin typeface="+mn-lt"/>
                <a:ea typeface="+mn-ea"/>
                <a:cs typeface="+mn-cs"/>
              </a:rPr>
              <a:t>has mercy in it, then it works for good.” (2).</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Sandwiched between the beginning of 1 Peter 3:14 and </a:t>
            </a:r>
          </a:p>
          <a:p>
            <a:r>
              <a:rPr lang="en-US" sz="1200" b="0" i="0" u="none" strike="noStrike" kern="1200" baseline="0" dirty="0" smtClean="0">
                <a:solidFill>
                  <a:schemeClr val="tx1"/>
                </a:solidFill>
                <a:latin typeface="+mn-lt"/>
                <a:ea typeface="+mn-ea"/>
                <a:cs typeface="+mn-cs"/>
              </a:rPr>
              <a:t>the end of verse 15 is the thought, from the English </a:t>
            </a:r>
          </a:p>
          <a:p>
            <a:r>
              <a:rPr lang="en-US" sz="1200" b="0" i="0" u="none" strike="noStrike" kern="1200" baseline="0" dirty="0" smtClean="0">
                <a:solidFill>
                  <a:schemeClr val="tx1"/>
                </a:solidFill>
                <a:latin typeface="+mn-lt"/>
                <a:ea typeface="+mn-ea"/>
                <a:cs typeface="+mn-cs"/>
              </a:rPr>
              <a:t>Standard Version, “</a:t>
            </a:r>
            <a:r>
              <a:rPr lang="en-US" sz="1200" dirty="0" smtClean="0"/>
              <a:t>Have no fear of them, nor be </a:t>
            </a:r>
          </a:p>
          <a:p>
            <a:r>
              <a:rPr lang="en-US" sz="1200" dirty="0" smtClean="0"/>
              <a:t>troubled, </a:t>
            </a:r>
            <a:r>
              <a:rPr lang="en-US" sz="1200" b="0" kern="1200" baseline="0" dirty="0" smtClean="0">
                <a:solidFill>
                  <a:schemeClr val="tx1"/>
                </a:solidFill>
                <a:latin typeface="+mn-lt"/>
                <a:ea typeface="+mn-ea"/>
                <a:cs typeface="+mn-cs"/>
              </a:rPr>
              <a:t>but in your hearts honor Christ the Lord</a:t>
            </a:r>
            <a:r>
              <a:rPr lang="en-US" sz="1200" b="0" kern="1200" baseline="0" dirty="0" smtClean="0">
                <a:solidFill>
                  <a:schemeClr val="tx1"/>
                </a:solidFill>
                <a:latin typeface="+mn-lt"/>
                <a:ea typeface="+mn-ea"/>
                <a:cs typeface="+mn-cs"/>
              </a:rPr>
              <a:t>”.</a:t>
            </a:r>
            <a:r>
              <a:rPr lang="en-US" baseline="0" dirty="0" smtClean="0"/>
              <a:t> (3).</a:t>
            </a:r>
          </a:p>
          <a:p>
            <a:endParaRPr lang="en-US" sz="1200" b="0" kern="1200" baseline="0" dirty="0" smtClean="0">
              <a:solidFill>
                <a:schemeClr val="tx1"/>
              </a:solidFill>
              <a:latin typeface="+mn-lt"/>
              <a:ea typeface="+mn-ea"/>
              <a:cs typeface="+mn-cs"/>
            </a:endParaRPr>
          </a:p>
          <a:p>
            <a:r>
              <a:rPr lang="en-US" sz="1200" b="0" kern="1200" baseline="0" dirty="0" smtClean="0">
                <a:solidFill>
                  <a:schemeClr val="tx1"/>
                </a:solidFill>
                <a:latin typeface="+mn-lt"/>
                <a:ea typeface="+mn-ea"/>
                <a:cs typeface="+mn-cs"/>
              </a:rPr>
              <a:t>+++++</a:t>
            </a:r>
            <a:endParaRPr lang="en-US" sz="1200" b="0" kern="1200" baseline="0" dirty="0" smtClean="0">
              <a:solidFill>
                <a:schemeClr val="tx1"/>
              </a:solidFill>
              <a:latin typeface="+mn-lt"/>
              <a:ea typeface="+mn-ea"/>
              <a:cs typeface="+mn-cs"/>
            </a:endParaRPr>
          </a:p>
          <a:p>
            <a:endParaRPr lang="en-US" sz="1200" b="0" kern="1200" baseline="0" dirty="0" smtClean="0">
              <a:solidFill>
                <a:schemeClr val="tx1"/>
              </a:solidFill>
              <a:latin typeface="+mn-lt"/>
              <a:ea typeface="+mn-ea"/>
              <a:cs typeface="+mn-cs"/>
            </a:endParaRPr>
          </a:p>
          <a:p>
            <a:r>
              <a:rPr lang="en-US" sz="1200" b="0" kern="1200" baseline="0" dirty="0" smtClean="0">
                <a:solidFill>
                  <a:schemeClr val="tx1"/>
                </a:solidFill>
                <a:latin typeface="+mn-lt"/>
                <a:ea typeface="+mn-ea"/>
                <a:cs typeface="+mn-cs"/>
              </a:rPr>
              <a:t>Colin Smith says:</a:t>
            </a:r>
          </a:p>
          <a:p>
            <a:endParaRPr lang="en-US" sz="1200" b="0" kern="1200" baseline="0" dirty="0" smtClean="0">
              <a:solidFill>
                <a:schemeClr val="tx1"/>
              </a:solidFill>
              <a:latin typeface="+mn-lt"/>
              <a:ea typeface="+mn-ea"/>
              <a:cs typeface="+mn-cs"/>
            </a:endParaRPr>
          </a:p>
          <a:p>
            <a:r>
              <a:rPr lang="en-US" sz="1200" b="0" kern="1200" baseline="0" dirty="0" smtClean="0">
                <a:solidFill>
                  <a:schemeClr val="tx1"/>
                </a:solidFill>
                <a:latin typeface="+mn-lt"/>
                <a:ea typeface="+mn-ea"/>
                <a:cs typeface="+mn-cs"/>
              </a:rPr>
              <a:t>“This was written to those facing persecution just before </a:t>
            </a:r>
          </a:p>
          <a:p>
            <a:r>
              <a:rPr lang="en-US" sz="1200" b="0" kern="1200" baseline="0" dirty="0" smtClean="0">
                <a:solidFill>
                  <a:schemeClr val="tx1"/>
                </a:solidFill>
                <a:latin typeface="+mn-lt"/>
                <a:ea typeface="+mn-ea"/>
                <a:cs typeface="+mn-cs"/>
              </a:rPr>
              <a:t>the time of Nero...</a:t>
            </a:r>
          </a:p>
          <a:p>
            <a:endParaRPr lang="en-US" sz="1200" b="0" kern="1200" baseline="0" dirty="0" smtClean="0">
              <a:solidFill>
                <a:schemeClr val="tx1"/>
              </a:solidFill>
              <a:latin typeface="+mn-lt"/>
              <a:ea typeface="+mn-ea"/>
              <a:cs typeface="+mn-cs"/>
            </a:endParaRPr>
          </a:p>
          <a:p>
            <a:r>
              <a:rPr lang="en-US" sz="1200" b="0" kern="1200" baseline="0" dirty="0" smtClean="0">
                <a:solidFill>
                  <a:schemeClr val="tx1"/>
                </a:solidFill>
                <a:latin typeface="+mn-lt"/>
                <a:ea typeface="+mn-ea"/>
                <a:cs typeface="+mn-cs"/>
              </a:rPr>
              <a:t>“Often fear is harder to bear than the thing we fear itself. </a:t>
            </a:r>
          </a:p>
          <a:p>
            <a:r>
              <a:rPr lang="en-US" sz="1200" b="0" kern="1200" baseline="0" dirty="0" smtClean="0">
                <a:solidFill>
                  <a:schemeClr val="tx1"/>
                </a:solidFill>
                <a:latin typeface="+mn-lt"/>
                <a:ea typeface="+mn-ea"/>
                <a:cs typeface="+mn-cs"/>
              </a:rPr>
              <a:t>Psalm 23, for example, speaks of the valley of the </a:t>
            </a:r>
          </a:p>
          <a:p>
            <a:r>
              <a:rPr lang="en-US" sz="1200" b="0" kern="1200" baseline="0" dirty="0" smtClean="0">
                <a:solidFill>
                  <a:schemeClr val="tx1"/>
                </a:solidFill>
                <a:latin typeface="+mn-lt"/>
                <a:ea typeface="+mn-ea"/>
                <a:cs typeface="+mn-cs"/>
              </a:rPr>
              <a:t>SHADOW of death, not of death itself....</a:t>
            </a:r>
          </a:p>
          <a:p>
            <a:endParaRPr lang="en-US" sz="1200" b="0" kern="1200" baseline="0" dirty="0" smtClean="0">
              <a:solidFill>
                <a:schemeClr val="tx1"/>
              </a:solidFill>
              <a:latin typeface="+mn-lt"/>
              <a:ea typeface="+mn-ea"/>
              <a:cs typeface="+mn-cs"/>
            </a:endParaRPr>
          </a:p>
          <a:p>
            <a:r>
              <a:rPr lang="en-US" sz="1200" b="0" kern="1200" baseline="0" dirty="0" smtClean="0">
                <a:solidFill>
                  <a:schemeClr val="tx1"/>
                </a:solidFill>
                <a:latin typeface="+mn-lt"/>
                <a:ea typeface="+mn-ea"/>
                <a:cs typeface="+mn-cs"/>
              </a:rPr>
              <a:t>“We are people of hope in a culture of fear.... But, </a:t>
            </a:r>
          </a:p>
          <a:p>
            <a:r>
              <a:rPr lang="en-US" sz="1200" b="0" kern="1200" baseline="0" dirty="0" smtClean="0">
                <a:solidFill>
                  <a:schemeClr val="tx1"/>
                </a:solidFill>
                <a:latin typeface="+mn-lt"/>
                <a:ea typeface="+mn-ea"/>
                <a:cs typeface="+mn-cs"/>
              </a:rPr>
              <a:t>sometimes, there is more fear inside the church than </a:t>
            </a:r>
          </a:p>
          <a:p>
            <a:r>
              <a:rPr lang="en-US" sz="1200" b="0" kern="1200" baseline="0" dirty="0" smtClean="0">
                <a:solidFill>
                  <a:schemeClr val="tx1"/>
                </a:solidFill>
                <a:latin typeface="+mn-lt"/>
                <a:ea typeface="+mn-ea"/>
                <a:cs typeface="+mn-cs"/>
              </a:rPr>
              <a:t>outside it....</a:t>
            </a:r>
          </a:p>
          <a:p>
            <a:endParaRPr lang="en-US" sz="1200" b="0" kern="1200" baseline="0" dirty="0" smtClean="0">
              <a:solidFill>
                <a:schemeClr val="tx1"/>
              </a:solidFill>
              <a:latin typeface="+mn-lt"/>
              <a:ea typeface="+mn-ea"/>
              <a:cs typeface="+mn-cs"/>
            </a:endParaRPr>
          </a:p>
          <a:p>
            <a:r>
              <a:rPr lang="en-US" sz="1200" b="0" kern="1200" baseline="0" dirty="0" smtClean="0">
                <a:solidFill>
                  <a:schemeClr val="tx1"/>
                </a:solidFill>
                <a:latin typeface="+mn-lt"/>
                <a:ea typeface="+mn-ea"/>
                <a:cs typeface="+mn-cs"/>
              </a:rPr>
              <a:t>“Why are there so many fearful Christians? </a:t>
            </a:r>
          </a:p>
          <a:p>
            <a:endParaRPr lang="en-US" sz="1200" b="0" kern="1200" baseline="0" dirty="0" smtClean="0">
              <a:solidFill>
                <a:schemeClr val="tx1"/>
              </a:solidFill>
              <a:latin typeface="+mn-lt"/>
              <a:ea typeface="+mn-ea"/>
              <a:cs typeface="+mn-cs"/>
            </a:endParaRPr>
          </a:p>
          <a:p>
            <a:r>
              <a:rPr lang="en-US" sz="1200" b="0" kern="1200" baseline="0" dirty="0" smtClean="0">
                <a:solidFill>
                  <a:schemeClr val="tx1"/>
                </a:solidFill>
                <a:latin typeface="+mn-lt"/>
                <a:ea typeface="+mn-ea"/>
                <a:cs typeface="+mn-cs"/>
              </a:rPr>
              <a:t>“Because the self-exalting spirit of the world has so widely </a:t>
            </a:r>
          </a:p>
          <a:p>
            <a:r>
              <a:rPr lang="en-US" sz="1200" b="0" kern="1200" baseline="0" dirty="0" smtClean="0">
                <a:solidFill>
                  <a:schemeClr val="tx1"/>
                </a:solidFill>
                <a:latin typeface="+mn-lt"/>
                <a:ea typeface="+mn-ea"/>
                <a:cs typeface="+mn-cs"/>
              </a:rPr>
              <a:t>permeated the church. We have been arrogating to </a:t>
            </a:r>
          </a:p>
          <a:p>
            <a:r>
              <a:rPr lang="en-US" sz="1200" b="0" kern="1200" baseline="0" dirty="0" smtClean="0">
                <a:solidFill>
                  <a:schemeClr val="tx1"/>
                </a:solidFill>
                <a:latin typeface="+mn-lt"/>
                <a:ea typeface="+mn-ea"/>
                <a:cs typeface="+mn-cs"/>
              </a:rPr>
              <a:t>ourselves that which only God can do.</a:t>
            </a:r>
          </a:p>
          <a:p>
            <a:endParaRPr lang="en-US" sz="1200" b="0" kern="1200" baseline="0" dirty="0" smtClean="0">
              <a:solidFill>
                <a:schemeClr val="tx1"/>
              </a:solidFill>
              <a:latin typeface="+mn-lt"/>
              <a:ea typeface="+mn-ea"/>
              <a:cs typeface="+mn-cs"/>
            </a:endParaRPr>
          </a:p>
          <a:p>
            <a:r>
              <a:rPr lang="en-US" sz="1200" b="0" kern="1200" baseline="0" dirty="0" smtClean="0">
                <a:solidFill>
                  <a:schemeClr val="tx1"/>
                </a:solidFill>
                <a:latin typeface="+mn-lt"/>
                <a:ea typeface="+mn-ea"/>
                <a:cs typeface="+mn-cs"/>
              </a:rPr>
              <a:t>“WE determined who is allowed to be born and who is </a:t>
            </a:r>
          </a:p>
          <a:p>
            <a:r>
              <a:rPr lang="en-US" sz="1200" b="0" kern="1200" baseline="0" dirty="0" smtClean="0">
                <a:solidFill>
                  <a:schemeClr val="tx1"/>
                </a:solidFill>
                <a:latin typeface="+mn-lt"/>
                <a:ea typeface="+mn-ea"/>
                <a:cs typeface="+mn-cs"/>
              </a:rPr>
              <a:t>aborted. WE determine who is allowed to marry. WE </a:t>
            </a:r>
          </a:p>
          <a:p>
            <a:r>
              <a:rPr lang="en-US" sz="1200" b="0" kern="1200" baseline="0" dirty="0" smtClean="0">
                <a:solidFill>
                  <a:schemeClr val="tx1"/>
                </a:solidFill>
                <a:latin typeface="+mn-lt"/>
                <a:ea typeface="+mn-ea"/>
                <a:cs typeface="+mn-cs"/>
              </a:rPr>
              <a:t>determine the right to die. ETC.</a:t>
            </a:r>
          </a:p>
          <a:p>
            <a:endParaRPr lang="en-US" sz="1200" b="0" kern="1200" baseline="0" dirty="0" smtClean="0">
              <a:solidFill>
                <a:schemeClr val="tx1"/>
              </a:solidFill>
              <a:latin typeface="+mn-lt"/>
              <a:ea typeface="+mn-ea"/>
              <a:cs typeface="+mn-cs"/>
            </a:endParaRPr>
          </a:p>
          <a:p>
            <a:r>
              <a:rPr lang="en-US" sz="1200" b="0" kern="1200" baseline="0" dirty="0" smtClean="0">
                <a:solidFill>
                  <a:schemeClr val="tx1"/>
                </a:solidFill>
                <a:latin typeface="+mn-lt"/>
                <a:ea typeface="+mn-ea"/>
                <a:cs typeface="+mn-cs"/>
              </a:rPr>
              <a:t>“We are following Satan’s first lie, ‘You shall be as gods’. </a:t>
            </a:r>
          </a:p>
          <a:p>
            <a:r>
              <a:rPr lang="en-US" sz="1200" b="0" kern="1200" baseline="0" dirty="0" smtClean="0">
                <a:solidFill>
                  <a:schemeClr val="tx1"/>
                </a:solidFill>
                <a:latin typeface="+mn-lt"/>
                <a:ea typeface="+mn-ea"/>
                <a:cs typeface="+mn-cs"/>
              </a:rPr>
              <a:t>People see it as THEIR job to bring righteousness to </a:t>
            </a:r>
          </a:p>
          <a:p>
            <a:r>
              <a:rPr lang="en-US" sz="1200" b="0" kern="1200" baseline="0" dirty="0" smtClean="0">
                <a:solidFill>
                  <a:schemeClr val="tx1"/>
                </a:solidFill>
                <a:latin typeface="+mn-lt"/>
                <a:ea typeface="+mn-ea"/>
                <a:cs typeface="+mn-cs"/>
              </a:rPr>
              <a:t>mankind. They try to take the place of God....</a:t>
            </a:r>
          </a:p>
          <a:p>
            <a:endParaRPr lang="en-US" sz="1200" b="0" kern="1200" baseline="0" dirty="0" smtClean="0">
              <a:solidFill>
                <a:schemeClr val="tx1"/>
              </a:solidFill>
              <a:latin typeface="+mn-lt"/>
              <a:ea typeface="+mn-ea"/>
              <a:cs typeface="+mn-cs"/>
            </a:endParaRPr>
          </a:p>
          <a:p>
            <a:r>
              <a:rPr lang="en-US" sz="1200" b="0" kern="1200" baseline="0" dirty="0" smtClean="0">
                <a:solidFill>
                  <a:schemeClr val="tx1"/>
                </a:solidFill>
                <a:latin typeface="+mn-lt"/>
                <a:ea typeface="+mn-ea"/>
                <a:cs typeface="+mn-cs"/>
              </a:rPr>
              <a:t>“Cultural Christianity is infected by the same lie....</a:t>
            </a:r>
          </a:p>
          <a:p>
            <a:endParaRPr lang="en-US" sz="1200" b="0" kern="1200" baseline="0" dirty="0" smtClean="0">
              <a:solidFill>
                <a:schemeClr val="tx1"/>
              </a:solidFill>
              <a:latin typeface="+mn-lt"/>
              <a:ea typeface="+mn-ea"/>
              <a:cs typeface="+mn-cs"/>
            </a:endParaRPr>
          </a:p>
          <a:p>
            <a:r>
              <a:rPr lang="en-US" sz="1200" b="0" kern="1200" baseline="0" dirty="0" smtClean="0">
                <a:solidFill>
                  <a:schemeClr val="tx1"/>
                </a:solidFill>
                <a:latin typeface="+mn-lt"/>
                <a:ea typeface="+mn-ea"/>
                <a:cs typeface="+mn-cs"/>
              </a:rPr>
              <a:t>“The self-exalting spirit ALWAYS produces fear. If you’re </a:t>
            </a:r>
          </a:p>
          <a:p>
            <a:r>
              <a:rPr lang="en-US" sz="1200" b="0" kern="1200" baseline="0" dirty="0" smtClean="0">
                <a:solidFill>
                  <a:schemeClr val="tx1"/>
                </a:solidFill>
                <a:latin typeface="+mn-lt"/>
                <a:ea typeface="+mn-ea"/>
                <a:cs typeface="+mn-cs"/>
              </a:rPr>
              <a:t>in charge, then everything you can’t control makes </a:t>
            </a:r>
          </a:p>
          <a:p>
            <a:r>
              <a:rPr lang="en-US" sz="1200" b="0" kern="1200" baseline="0" dirty="0" smtClean="0">
                <a:solidFill>
                  <a:schemeClr val="tx1"/>
                </a:solidFill>
                <a:latin typeface="+mn-lt"/>
                <a:ea typeface="+mn-ea"/>
                <a:cs typeface="+mn-cs"/>
              </a:rPr>
              <a:t>you afraid....</a:t>
            </a:r>
          </a:p>
          <a:p>
            <a:endParaRPr lang="en-US" sz="1200" b="0" kern="1200" baseline="0" dirty="0" smtClean="0">
              <a:solidFill>
                <a:schemeClr val="tx1"/>
              </a:solidFill>
              <a:latin typeface="+mn-lt"/>
              <a:ea typeface="+mn-ea"/>
              <a:cs typeface="+mn-cs"/>
            </a:endParaRPr>
          </a:p>
          <a:p>
            <a:r>
              <a:rPr lang="en-US" sz="1200" b="0" kern="1200" baseline="0" dirty="0" smtClean="0">
                <a:solidFill>
                  <a:schemeClr val="tx1"/>
                </a:solidFill>
                <a:latin typeface="+mn-lt"/>
                <a:ea typeface="+mn-ea"/>
                <a:cs typeface="+mn-cs"/>
              </a:rPr>
              <a:t>“What can we do to overcome our fears? </a:t>
            </a:r>
          </a:p>
          <a:p>
            <a:endParaRPr lang="en-US" sz="1200" b="0" kern="1200" baseline="0" dirty="0" smtClean="0">
              <a:solidFill>
                <a:schemeClr val="tx1"/>
              </a:solidFill>
              <a:latin typeface="+mn-lt"/>
              <a:ea typeface="+mn-ea"/>
              <a:cs typeface="+mn-cs"/>
            </a:endParaRPr>
          </a:p>
          <a:p>
            <a:r>
              <a:rPr lang="en-US" sz="1200" b="0" kern="1200" baseline="0" dirty="0" smtClean="0">
                <a:solidFill>
                  <a:schemeClr val="tx1"/>
                </a:solidFill>
                <a:latin typeface="+mn-lt"/>
                <a:ea typeface="+mn-ea"/>
                <a:cs typeface="+mn-cs"/>
              </a:rPr>
              <a:t>“Remember that your Savior is Lord. He is sovereign over </a:t>
            </a:r>
          </a:p>
          <a:p>
            <a:r>
              <a:rPr lang="en-US" sz="1200" b="0" kern="1200" baseline="0" dirty="0" smtClean="0">
                <a:solidFill>
                  <a:schemeClr val="tx1"/>
                </a:solidFill>
                <a:latin typeface="+mn-lt"/>
                <a:ea typeface="+mn-ea"/>
                <a:cs typeface="+mn-cs"/>
              </a:rPr>
              <a:t>your birth, life, and death.... Jesus is in control of </a:t>
            </a:r>
          </a:p>
          <a:p>
            <a:r>
              <a:rPr lang="en-US" sz="1200" b="0" kern="1200" baseline="0" dirty="0" smtClean="0">
                <a:solidFill>
                  <a:schemeClr val="tx1"/>
                </a:solidFill>
                <a:latin typeface="+mn-lt"/>
                <a:ea typeface="+mn-ea"/>
                <a:cs typeface="+mn-cs"/>
              </a:rPr>
              <a:t>EVERYTHING!</a:t>
            </a:r>
          </a:p>
          <a:p>
            <a:endParaRPr lang="en-US" sz="1200" b="0" kern="1200" baseline="0" dirty="0" smtClean="0">
              <a:solidFill>
                <a:schemeClr val="tx1"/>
              </a:solidFill>
              <a:latin typeface="+mn-lt"/>
              <a:ea typeface="+mn-ea"/>
              <a:cs typeface="+mn-cs"/>
            </a:endParaRPr>
          </a:p>
          <a:p>
            <a:r>
              <a:rPr lang="en-US" sz="1200" b="0" kern="1200" baseline="0" dirty="0" smtClean="0">
                <a:solidFill>
                  <a:schemeClr val="tx1"/>
                </a:solidFill>
                <a:latin typeface="+mn-lt"/>
                <a:ea typeface="+mn-ea"/>
                <a:cs typeface="+mn-cs"/>
              </a:rPr>
              <a:t>“George Whitefield wrote, ‘We are immortal until our </a:t>
            </a:r>
          </a:p>
          <a:p>
            <a:r>
              <a:rPr lang="en-US" sz="1200" b="0" kern="1200" baseline="0" dirty="0" smtClean="0">
                <a:solidFill>
                  <a:schemeClr val="tx1"/>
                </a:solidFill>
                <a:latin typeface="+mn-lt"/>
                <a:ea typeface="+mn-ea"/>
                <a:cs typeface="+mn-cs"/>
              </a:rPr>
              <a:t>life’s work is done.’ That’s great comfort. But don’t </a:t>
            </a:r>
          </a:p>
          <a:p>
            <a:r>
              <a:rPr lang="en-US" sz="1200" b="0" kern="1200" baseline="0" dirty="0" smtClean="0">
                <a:solidFill>
                  <a:schemeClr val="tx1"/>
                </a:solidFill>
                <a:latin typeface="+mn-lt"/>
                <a:ea typeface="+mn-ea"/>
                <a:cs typeface="+mn-cs"/>
              </a:rPr>
              <a:t>abuse it. Remember what Jesus said to Satan, ‘Thou </a:t>
            </a:r>
          </a:p>
          <a:p>
            <a:r>
              <a:rPr lang="en-US" sz="1200" b="0" kern="1200" baseline="0" dirty="0" smtClean="0">
                <a:solidFill>
                  <a:schemeClr val="tx1"/>
                </a:solidFill>
                <a:latin typeface="+mn-lt"/>
                <a:ea typeface="+mn-ea"/>
                <a:cs typeface="+mn-cs"/>
              </a:rPr>
              <a:t>shalt not tempt the Lord thy God!’” </a:t>
            </a:r>
            <a:r>
              <a:rPr lang="en-US" sz="1200" b="0" kern="1200" baseline="0" dirty="0" smtClean="0">
                <a:solidFill>
                  <a:schemeClr val="tx1"/>
                </a:solidFill>
                <a:latin typeface="+mn-lt"/>
                <a:ea typeface="+mn-ea"/>
                <a:cs typeface="+mn-cs"/>
              </a:rPr>
              <a:t>(4)</a:t>
            </a:r>
            <a:endParaRPr lang="en-US" sz="1200" b="0" kern="1200" baseline="0" dirty="0" smtClean="0">
              <a:solidFill>
                <a:schemeClr val="tx1"/>
              </a:solidFill>
              <a:latin typeface="+mn-lt"/>
              <a:ea typeface="+mn-ea"/>
              <a:cs typeface="+mn-cs"/>
            </a:endParaRPr>
          </a:p>
          <a:p>
            <a:endParaRPr lang="en-US" sz="1200" b="0" kern="1200" baseline="0" dirty="0" smtClean="0">
              <a:solidFill>
                <a:schemeClr val="tx1"/>
              </a:solidFill>
              <a:latin typeface="+mn-lt"/>
              <a:ea typeface="+mn-ea"/>
              <a:cs typeface="+mn-cs"/>
            </a:endParaRPr>
          </a:p>
          <a:p>
            <a:r>
              <a:rPr lang="en-US" baseline="0" dirty="0" smtClean="0"/>
              <a:t>-----</a:t>
            </a:r>
          </a:p>
          <a:p>
            <a:endParaRPr lang="en-US" baseline="0" dirty="0" smtClean="0"/>
          </a:p>
          <a:p>
            <a:r>
              <a:rPr lang="en-US" baseline="0" dirty="0" smtClean="0"/>
              <a:t>(1) http://</a:t>
            </a:r>
            <a:r>
              <a:rPr lang="en-US" baseline="0" dirty="0" err="1" smtClean="0"/>
              <a:t>www.icommittopray.com</a:t>
            </a:r>
            <a:r>
              <a:rPr lang="en-US" baseline="0" dirty="0" smtClean="0"/>
              <a:t>/ .</a:t>
            </a:r>
            <a:endParaRPr lang="en-US" baseline="0" dirty="0" smtClean="0"/>
          </a:p>
          <a:p>
            <a:endParaRPr lang="en-US" baseline="0" dirty="0" smtClean="0"/>
          </a:p>
          <a:p>
            <a:r>
              <a:rPr lang="en-US" baseline="0" dirty="0" smtClean="0"/>
              <a:t>(2) </a:t>
            </a:r>
            <a:r>
              <a:rPr lang="en-US" baseline="0" dirty="0" err="1" smtClean="0"/>
              <a:t>Barnhouse</a:t>
            </a:r>
            <a:r>
              <a:rPr lang="en-US" baseline="0" dirty="0" smtClean="0"/>
              <a:t>, Donald G. (1963). God’s Heirs (p. 148). </a:t>
            </a:r>
          </a:p>
          <a:p>
            <a:r>
              <a:rPr lang="en-US" baseline="0" dirty="0" smtClean="0"/>
              <a:t>Grand Rapids: Eerdmans. (first written 1952?)</a:t>
            </a:r>
          </a:p>
          <a:p>
            <a:endParaRPr lang="en-US" baseline="0" dirty="0" smtClean="0"/>
          </a:p>
          <a:p>
            <a:r>
              <a:rPr lang="en-US" baseline="0" dirty="0" smtClean="0"/>
              <a:t>(3) </a:t>
            </a:r>
            <a:r>
              <a:rPr lang="en-US" baseline="0" dirty="0" smtClean="0"/>
              <a:t>Watson, Thomas (1650?). All Things for Good.</a:t>
            </a:r>
          </a:p>
          <a:p>
            <a:r>
              <a:rPr lang="en-US" baseline="0" dirty="0" smtClean="0"/>
              <a:t>http://</a:t>
            </a:r>
            <a:r>
              <a:rPr lang="en-US" baseline="0" dirty="0" err="1" smtClean="0"/>
              <a:t>www.eternallifeministries.org</a:t>
            </a:r>
            <a:r>
              <a:rPr lang="en-US" baseline="0" dirty="0" smtClean="0"/>
              <a:t>/</a:t>
            </a:r>
            <a:r>
              <a:rPr lang="en-US" baseline="0" dirty="0" err="1" smtClean="0"/>
              <a:t>tw_rom828.htm#first</a:t>
            </a:r>
            <a:r>
              <a:rPr lang="en-US" baseline="0" dirty="0" smtClean="0"/>
              <a:t> </a:t>
            </a:r>
            <a:endParaRPr lang="en-US" baseline="0" dirty="0" smtClean="0"/>
          </a:p>
          <a:p>
            <a:r>
              <a:rPr lang="en-US" baseline="0" dirty="0" smtClean="0"/>
              <a:t>accessed 2015/12/08.</a:t>
            </a:r>
          </a:p>
          <a:p>
            <a:endParaRPr lang="en-US" baseline="0" dirty="0" smtClean="0"/>
          </a:p>
          <a:p>
            <a:r>
              <a:rPr lang="en-US" baseline="0" dirty="0" smtClean="0"/>
              <a:t>(4) </a:t>
            </a:r>
            <a:r>
              <a:rPr lang="en-US" baseline="0" dirty="0" smtClean="0"/>
              <a:t>Smith, Colin (2015). How to Overcome Your Fears.</a:t>
            </a:r>
          </a:p>
          <a:p>
            <a:r>
              <a:rPr lang="en-US" baseline="0" dirty="0" smtClean="0"/>
              <a:t>A Sermon preached at The Orchard Evangelical Free </a:t>
            </a:r>
            <a:endParaRPr lang="en-US" baseline="0" dirty="0" smtClean="0"/>
          </a:p>
          <a:p>
            <a:r>
              <a:rPr lang="en-US" baseline="0" dirty="0" smtClean="0"/>
              <a:t>Church, Arlington </a:t>
            </a:r>
            <a:r>
              <a:rPr lang="en-US" baseline="0" dirty="0" smtClean="0"/>
              <a:t>Heights, IL. on 2015/12/06.</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a:t>
            </a:fld>
            <a:endParaRPr lang="en-US"/>
          </a:p>
        </p:txBody>
      </p:sp>
    </p:spTree>
    <p:extLst>
      <p:ext uri="{BB962C8B-B14F-4D97-AF65-F5344CB8AC3E}">
        <p14:creationId xmlns:p14="http://schemas.microsoft.com/office/powerpoint/2010/main" val="401998554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dirty="0" smtClean="0"/>
              <a:t>A village had a statue so immense that you couldn’t </a:t>
            </a:r>
          </a:p>
          <a:p>
            <a:pPr rtl="0"/>
            <a:r>
              <a:rPr lang="en-US" sz="1200" dirty="0" smtClean="0"/>
              <a:t>see exactly what it represented. </a:t>
            </a:r>
          </a:p>
          <a:p>
            <a:pPr rtl="0"/>
            <a:endParaRPr lang="en-US" sz="1200" dirty="0" smtClean="0"/>
          </a:p>
          <a:p>
            <a:pPr rtl="0"/>
            <a:r>
              <a:rPr lang="en-US" sz="1200" dirty="0" smtClean="0"/>
              <a:t>Someone finally miniaturized the statue so one could see </a:t>
            </a:r>
          </a:p>
          <a:p>
            <a:pPr rtl="0"/>
            <a:r>
              <a:rPr lang="en-US" sz="1200" dirty="0" smtClean="0"/>
              <a:t>the person it honored.</a:t>
            </a:r>
          </a:p>
          <a:p>
            <a:pPr rtl="0"/>
            <a:endParaRPr lang="en-US" sz="1200" dirty="0" smtClean="0"/>
          </a:p>
          <a:p>
            <a:pPr rtl="0"/>
            <a:r>
              <a:rPr lang="en-US" sz="1200" dirty="0" smtClean="0"/>
              <a:t>“That is what God did in his Son,” said the early church </a:t>
            </a:r>
          </a:p>
          <a:p>
            <a:pPr rtl="0"/>
            <a:r>
              <a:rPr lang="en-US" sz="1200" dirty="0" smtClean="0"/>
              <a:t>father Origen. </a:t>
            </a:r>
          </a:p>
          <a:p>
            <a:pPr rtl="0"/>
            <a:endParaRPr lang="en-US" sz="1200" dirty="0" smtClean="0"/>
          </a:p>
          <a:p>
            <a:pPr rtl="0"/>
            <a:r>
              <a:rPr lang="en-US" sz="1200" dirty="0" smtClean="0"/>
              <a:t>[In Colossians 1,] Paul tells us Christ is the visible icon or </a:t>
            </a:r>
          </a:p>
          <a:p>
            <a:pPr rtl="0"/>
            <a:r>
              <a:rPr lang="en-US" sz="1200" dirty="0" smtClean="0"/>
              <a:t>image of the invisible God... In Christ we have God in a </a:t>
            </a:r>
          </a:p>
          <a:p>
            <a:pPr rtl="0"/>
            <a:r>
              <a:rPr lang="en-US" sz="1200" dirty="0" smtClean="0"/>
              <a:t>comprehensible way. </a:t>
            </a:r>
          </a:p>
          <a:p>
            <a:pPr rtl="0"/>
            <a:endParaRPr lang="en-US" sz="1200" dirty="0" smtClean="0"/>
          </a:p>
          <a:p>
            <a:pPr rtl="0"/>
            <a:r>
              <a:rPr lang="en-US" sz="1200" dirty="0" smtClean="0"/>
              <a:t>In Christ we have God’s own personal and definitive visit </a:t>
            </a:r>
          </a:p>
          <a:p>
            <a:pPr rtl="0"/>
            <a:r>
              <a:rPr lang="en-US" sz="1200" dirty="0" smtClean="0"/>
              <a:t>to the planet.</a:t>
            </a:r>
          </a:p>
          <a:p>
            <a:pPr rtl="0"/>
            <a:endParaRPr lang="en-US" sz="1200" dirty="0" smtClean="0"/>
          </a:p>
          <a:p>
            <a:r>
              <a:rPr lang="en-US" b="0" i="0" u="none" strike="noStrike" baseline="0" dirty="0" smtClean="0"/>
              <a:t>-----</a:t>
            </a:r>
          </a:p>
          <a:p>
            <a:endParaRPr lang="en-US" b="0" i="0" u="none" strike="noStrike" baseline="0" dirty="0" smtClean="0"/>
          </a:p>
          <a:p>
            <a:r>
              <a:rPr lang="en-US" b="0" i="0" u="none" strike="noStrike" baseline="0" dirty="0" smtClean="0"/>
              <a:t>Larson, C. B., &amp; Ten </a:t>
            </a:r>
            <a:r>
              <a:rPr lang="en-US" b="0" i="0" u="none" strike="noStrike" baseline="0" dirty="0" err="1" smtClean="0"/>
              <a:t>Elshof</a:t>
            </a:r>
            <a:r>
              <a:rPr lang="en-US" b="0" i="0" u="none" strike="noStrike" baseline="0" dirty="0" smtClean="0"/>
              <a:t>, P. (2008). </a:t>
            </a:r>
            <a:r>
              <a:rPr lang="en-US" b="0" i="1" u="none" strike="noStrike" baseline="0" dirty="0" smtClean="0"/>
              <a:t>1001 illustrations that </a:t>
            </a:r>
          </a:p>
          <a:p>
            <a:r>
              <a:rPr lang="en-US" b="0" i="1" u="none" strike="noStrike" baseline="0" dirty="0" smtClean="0"/>
              <a:t>connect</a:t>
            </a:r>
            <a:r>
              <a:rPr lang="en-US" b="0" i="0" u="none" strike="noStrike" baseline="0" dirty="0" smtClean="0"/>
              <a:t> (p. 120). Grand Rapids, MI: Zondervan Publishing </a:t>
            </a:r>
          </a:p>
          <a:p>
            <a:r>
              <a:rPr lang="en-US" b="0" i="0" u="none" strike="noStrike" baseline="0" dirty="0" smtClean="0"/>
              <a:t>House.</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60</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Huios</a:t>
            </a:r>
            <a:r>
              <a:rPr lang="en-US" dirty="0" smtClean="0"/>
              <a:t> means Son.</a:t>
            </a:r>
          </a:p>
          <a:p>
            <a:endParaRPr lang="en-US" dirty="0" smtClean="0"/>
          </a:p>
          <a:p>
            <a:r>
              <a:rPr lang="en-US" dirty="0" smtClean="0"/>
              <a:t>“Being conformed to the image of His Son probably pertains </a:t>
            </a:r>
          </a:p>
          <a:p>
            <a:r>
              <a:rPr lang="en-US" dirty="0" smtClean="0"/>
              <a:t>not only to what will happen on the day of Christ’s return </a:t>
            </a:r>
          </a:p>
          <a:p>
            <a:r>
              <a:rPr lang="en-US" dirty="0" smtClean="0"/>
              <a:t>but also what happens in the lengthy period before that </a:t>
            </a:r>
          </a:p>
          <a:p>
            <a:r>
              <a:rPr lang="en-US" dirty="0" smtClean="0"/>
              <a:t>return.”</a:t>
            </a:r>
          </a:p>
          <a:p>
            <a:endParaRPr lang="en-US" dirty="0" smtClean="0"/>
          </a:p>
          <a:p>
            <a:r>
              <a:rPr lang="en-US" baseline="0" dirty="0" smtClean="0"/>
              <a:t>-----</a:t>
            </a:r>
          </a:p>
          <a:p>
            <a:endParaRPr lang="en-US" baseline="0" dirty="0" smtClean="0"/>
          </a:p>
          <a:p>
            <a:r>
              <a:rPr lang="en-US" baseline="0" dirty="0" err="1" smtClean="0"/>
              <a:t>Vanlaningham</a:t>
            </a:r>
            <a:r>
              <a:rPr lang="en-US" baseline="0" dirty="0" smtClean="0"/>
              <a:t>, Michael (2014). “Romans” in The Moody </a:t>
            </a:r>
          </a:p>
          <a:p>
            <a:r>
              <a:rPr lang="en-US" baseline="0" dirty="0" smtClean="0"/>
              <a:t>Bible Commentary (p. 1758). Chicago, IL: Moody.</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61</a:t>
            </a:fld>
            <a:endParaRPr lang="en-US"/>
          </a:p>
        </p:txBody>
      </p:sp>
    </p:spTree>
    <p:extLst>
      <p:ext uri="{BB962C8B-B14F-4D97-AF65-F5344CB8AC3E}">
        <p14:creationId xmlns:p14="http://schemas.microsoft.com/office/powerpoint/2010/main" val="10700117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Prototokos</a:t>
            </a:r>
            <a:r>
              <a:rPr lang="en-US" dirty="0" smtClean="0"/>
              <a:t> pertains to being first in the birth order, and </a:t>
            </a:r>
          </a:p>
          <a:p>
            <a:r>
              <a:rPr lang="en-US" dirty="0" smtClean="0"/>
              <a:t>specifically to the special status associated with being</a:t>
            </a:r>
            <a:r>
              <a:rPr lang="en-US" baseline="0" dirty="0" smtClean="0"/>
              <a:t> the </a:t>
            </a:r>
          </a:p>
          <a:p>
            <a:r>
              <a:rPr lang="en-US" baseline="0" dirty="0" smtClean="0"/>
              <a:t>firstborn in a family.</a:t>
            </a:r>
            <a:r>
              <a:rPr lang="en-US" dirty="0" smtClean="0"/>
              <a:t> </a:t>
            </a:r>
          </a:p>
          <a:p>
            <a:endParaRPr lang="en-US" dirty="0" smtClean="0"/>
          </a:p>
          <a:p>
            <a:r>
              <a:rPr lang="en-US" dirty="0" smtClean="0"/>
              <a:t>But, the Moody Bible Commentary says:</a:t>
            </a:r>
          </a:p>
          <a:p>
            <a:endParaRPr lang="en-US" dirty="0" smtClean="0"/>
          </a:p>
          <a:p>
            <a:r>
              <a:rPr lang="en-US" dirty="0" smtClean="0"/>
              <a:t>“FIRSTBORN [here] does not mean ‘first created’ but </a:t>
            </a:r>
          </a:p>
          <a:p>
            <a:r>
              <a:rPr lang="en-US" dirty="0" smtClean="0"/>
              <a:t>rather ‘preeminent’.</a:t>
            </a:r>
          </a:p>
          <a:p>
            <a:endParaRPr lang="en-US" dirty="0" smtClean="0"/>
          </a:p>
          <a:p>
            <a:r>
              <a:rPr lang="en-US" dirty="0" smtClean="0"/>
              <a:t>“The same term is used in the [Septuagint] for Israel </a:t>
            </a:r>
          </a:p>
          <a:p>
            <a:r>
              <a:rPr lang="en-US" dirty="0" smtClean="0"/>
              <a:t>being a preeminent nation, not the first nation God </a:t>
            </a:r>
          </a:p>
          <a:p>
            <a:r>
              <a:rPr lang="en-US" dirty="0" smtClean="0"/>
              <a:t>made... and for David, the preeminent king compared </a:t>
            </a:r>
          </a:p>
          <a:p>
            <a:r>
              <a:rPr lang="en-US" dirty="0" smtClean="0"/>
              <a:t>to all others, not the first king who ever lived.” (1</a:t>
            </a:r>
            <a:r>
              <a:rPr lang="en-US" dirty="0" smtClean="0"/>
              <a:t>)</a:t>
            </a:r>
          </a:p>
          <a:p>
            <a:endParaRPr lang="en-US" dirty="0" smtClean="0"/>
          </a:p>
          <a:p>
            <a:r>
              <a:rPr lang="en-US" dirty="0" smtClean="0"/>
              <a:t>+++++</a:t>
            </a:r>
          </a:p>
          <a:p>
            <a:endParaRPr lang="en-US" dirty="0" smtClean="0"/>
          </a:p>
          <a:p>
            <a:r>
              <a:rPr lang="en-US" dirty="0" smtClean="0"/>
              <a:t>Zane Hodges, the late Professor of Greek Exegesis at </a:t>
            </a:r>
          </a:p>
          <a:p>
            <a:r>
              <a:rPr lang="en-US" dirty="0" smtClean="0"/>
              <a:t>Dallas Theological Seminary, wrote:</a:t>
            </a:r>
          </a:p>
          <a:p>
            <a:endParaRPr lang="en-US" dirty="0" smtClean="0"/>
          </a:p>
          <a:p>
            <a:pPr rtl="0"/>
            <a:r>
              <a:rPr lang="en-US" sz="1200" b="0" i="0" dirty="0" smtClean="0"/>
              <a:t>“In a beautiful statement about God’s eternal goal for </a:t>
            </a:r>
          </a:p>
          <a:p>
            <a:pPr rtl="0"/>
            <a:r>
              <a:rPr lang="en-US" sz="1200" b="0" i="0" dirty="0" smtClean="0"/>
              <a:t>believers in Christ, Paul gives us the reason (because, </a:t>
            </a:r>
            <a:r>
              <a:rPr lang="en-US" sz="1200" b="0" i="0" dirty="0" err="1" smtClean="0"/>
              <a:t>Hoti</a:t>
            </a:r>
            <a:r>
              <a:rPr lang="en-US" sz="1200" b="0" i="0" dirty="0" smtClean="0"/>
              <a:t>) </a:t>
            </a:r>
          </a:p>
          <a:p>
            <a:pPr rtl="0"/>
            <a:r>
              <a:rPr lang="en-US" sz="1200" b="0" i="0" dirty="0" smtClean="0"/>
              <a:t>why the statement of [verse] 28 is true. </a:t>
            </a:r>
          </a:p>
          <a:p>
            <a:pPr rtl="0"/>
            <a:endParaRPr lang="en-US" sz="1200" b="0" i="0" dirty="0" smtClean="0"/>
          </a:p>
          <a:p>
            <a:pPr rtl="0"/>
            <a:r>
              <a:rPr lang="en-US" sz="1200" b="0" i="0" dirty="0" smtClean="0"/>
              <a:t>“In the suffering we now endure, ‘all things’... suffer along </a:t>
            </a:r>
          </a:p>
          <a:p>
            <a:pPr rtl="0"/>
            <a:r>
              <a:rPr lang="en-US" sz="1200" b="0" i="0" dirty="0" smtClean="0"/>
              <a:t>with us on the trajectory that leads to eternal ‘good’... We </a:t>
            </a:r>
          </a:p>
          <a:p>
            <a:pPr rtl="0"/>
            <a:r>
              <a:rPr lang="en-US" sz="1200" b="0" i="0" dirty="0" smtClean="0"/>
              <a:t>who ‘love God,’ yet suffer, are ‘those who are called in </a:t>
            </a:r>
          </a:p>
          <a:p>
            <a:pPr rtl="0"/>
            <a:r>
              <a:rPr lang="en-US" sz="1200" b="0" i="0" dirty="0" smtClean="0"/>
              <a:t>harmony with’ God’s eternal ‘purpose’... This ‘calling’ is the </a:t>
            </a:r>
          </a:p>
          <a:p>
            <a:pPr rtl="0"/>
            <a:r>
              <a:rPr lang="en-US" sz="1200" b="0" i="0" dirty="0" smtClean="0"/>
              <a:t>reason why our sufferings lead to what is ‘good.’</a:t>
            </a:r>
          </a:p>
          <a:p>
            <a:pPr rtl="0"/>
            <a:endParaRPr lang="en-US" sz="1200" b="0" i="0" dirty="0" smtClean="0"/>
          </a:p>
          <a:p>
            <a:pPr rtl="0"/>
            <a:r>
              <a:rPr lang="en-US" sz="1200" b="0" i="0" dirty="0" smtClean="0"/>
              <a:t>“That ‘calling,’ however, was preceded by God’s </a:t>
            </a:r>
          </a:p>
          <a:p>
            <a:pPr rtl="0"/>
            <a:r>
              <a:rPr lang="en-US" sz="1200" b="0" i="0" dirty="0" smtClean="0"/>
              <a:t>foreknowledge and His predetermining will. </a:t>
            </a:r>
          </a:p>
          <a:p>
            <a:pPr rtl="0"/>
            <a:endParaRPr lang="en-US" sz="1200" b="0" i="0" dirty="0" smtClean="0"/>
          </a:p>
          <a:p>
            <a:pPr rtl="0"/>
            <a:r>
              <a:rPr lang="en-US" sz="1200" b="0" i="0" dirty="0" smtClean="0"/>
              <a:t>“Thus in the [Golden]</a:t>
            </a:r>
            <a:r>
              <a:rPr lang="en-US" sz="1200" b="0" i="0" baseline="0" dirty="0" smtClean="0"/>
              <a:t> </a:t>
            </a:r>
            <a:r>
              <a:rPr lang="en-US" sz="1200" b="0" i="0" dirty="0" smtClean="0"/>
              <a:t>chain laid out in these verses, the </a:t>
            </a:r>
          </a:p>
          <a:p>
            <a:pPr rtl="0"/>
            <a:r>
              <a:rPr lang="en-US" sz="1200" b="0" i="0" dirty="0" smtClean="0"/>
              <a:t>‘calling’ stands precisely in the middle of the series (third </a:t>
            </a:r>
          </a:p>
          <a:p>
            <a:pPr rtl="0"/>
            <a:r>
              <a:rPr lang="en-US" sz="1200" b="0" i="0" dirty="0" smtClean="0"/>
              <a:t>of five). </a:t>
            </a:r>
          </a:p>
          <a:p>
            <a:pPr rtl="0"/>
            <a:endParaRPr lang="en-US" sz="1200" b="0" i="0" dirty="0" smtClean="0"/>
          </a:p>
          <a:p>
            <a:pPr rtl="0"/>
            <a:r>
              <a:rPr lang="en-US" sz="1200" b="0" i="0" dirty="0" smtClean="0"/>
              <a:t>“So we have these elements: [God] </a:t>
            </a:r>
          </a:p>
          <a:p>
            <a:pPr rtl="0"/>
            <a:endParaRPr lang="en-US" sz="1200" b="0" i="0" dirty="0" smtClean="0"/>
          </a:p>
          <a:p>
            <a:pPr marL="0" indent="0" rtl="0">
              <a:buNone/>
            </a:pPr>
            <a:r>
              <a:rPr lang="en-US" sz="1200" b="0" i="0" dirty="0" smtClean="0"/>
              <a:t>“(1) [foreknew], </a:t>
            </a:r>
          </a:p>
          <a:p>
            <a:pPr marL="0" indent="0" rtl="0">
              <a:buNone/>
            </a:pPr>
            <a:endParaRPr lang="en-US" sz="1200" b="0" i="0" dirty="0" smtClean="0"/>
          </a:p>
          <a:p>
            <a:pPr marL="0" indent="0" rtl="0">
              <a:buNone/>
            </a:pPr>
            <a:r>
              <a:rPr lang="en-US" sz="1200" b="0" i="0" dirty="0" smtClean="0"/>
              <a:t>“(2) predetermined, </a:t>
            </a:r>
          </a:p>
          <a:p>
            <a:pPr marL="228600" indent="-228600" rtl="0">
              <a:buAutoNum type="arabicParenBoth"/>
            </a:pPr>
            <a:endParaRPr lang="en-US" sz="1200" b="0" i="0" dirty="0" smtClean="0"/>
          </a:p>
          <a:p>
            <a:pPr marL="0" indent="0" rtl="0">
              <a:buNone/>
            </a:pPr>
            <a:r>
              <a:rPr lang="en-US" sz="1200" b="0" i="0" dirty="0" smtClean="0"/>
              <a:t>“(3) called, </a:t>
            </a:r>
          </a:p>
          <a:p>
            <a:pPr marL="228600" indent="-228600" rtl="0">
              <a:buAutoNum type="arabicParenBoth"/>
            </a:pPr>
            <a:endParaRPr lang="en-US" sz="1200" b="0" i="0" dirty="0" smtClean="0"/>
          </a:p>
          <a:p>
            <a:pPr marL="0" indent="0" rtl="0">
              <a:buNone/>
            </a:pPr>
            <a:r>
              <a:rPr lang="en-US" sz="1200" b="0" i="0" dirty="0" smtClean="0"/>
              <a:t>“(4) justified, [and]</a:t>
            </a:r>
          </a:p>
          <a:p>
            <a:pPr marL="0" indent="0" rtl="0">
              <a:buNone/>
            </a:pPr>
            <a:r>
              <a:rPr lang="en-US" sz="1200" b="0" i="0" dirty="0" smtClean="0"/>
              <a:t> </a:t>
            </a:r>
          </a:p>
          <a:p>
            <a:pPr marL="0" indent="0" rtl="0">
              <a:buNone/>
            </a:pPr>
            <a:r>
              <a:rPr lang="en-US" sz="1200" b="0" i="0" dirty="0" smtClean="0"/>
              <a:t>“(5) glorified each believer.” (2)</a:t>
            </a:r>
          </a:p>
          <a:p>
            <a:pPr marL="0" indent="0" rtl="0">
              <a:buNone/>
            </a:pPr>
            <a:endParaRPr lang="en-US" sz="1200" b="0" i="0" dirty="0" smtClean="0"/>
          </a:p>
          <a:p>
            <a:pPr marL="0" indent="0" rtl="0">
              <a:buNone/>
            </a:pPr>
            <a:r>
              <a:rPr lang="en-US" sz="1200" b="0" i="0" dirty="0" smtClean="0"/>
              <a:t>+++++</a:t>
            </a:r>
          </a:p>
          <a:p>
            <a:pPr marL="0" indent="0" rtl="0">
              <a:buNone/>
            </a:pPr>
            <a:endParaRPr lang="en-US" sz="1200" b="0" i="0" dirty="0" smtClean="0"/>
          </a:p>
          <a:p>
            <a:r>
              <a:rPr lang="en-US" dirty="0" smtClean="0"/>
              <a:t>Sproul </a:t>
            </a:r>
            <a:r>
              <a:rPr lang="en-US" dirty="0" smtClean="0"/>
              <a:t>says:</a:t>
            </a:r>
          </a:p>
          <a:p>
            <a:endParaRPr lang="en-US" dirty="0" smtClean="0"/>
          </a:p>
          <a:p>
            <a:pPr rtl="0"/>
            <a:r>
              <a:rPr lang="en-US" sz="1200" b="0" i="0" dirty="0" smtClean="0"/>
              <a:t>“Why does God, from all eternity, predestinate certain </a:t>
            </a:r>
          </a:p>
          <a:p>
            <a:pPr rtl="0"/>
            <a:r>
              <a:rPr lang="en-US" sz="1200" b="0" i="0" dirty="0" smtClean="0"/>
              <a:t>people to be in conformity to Jesus? </a:t>
            </a:r>
          </a:p>
          <a:p>
            <a:pPr rtl="0"/>
            <a:endParaRPr lang="en-US" sz="1200" b="0" i="0" dirty="0" smtClean="0"/>
          </a:p>
          <a:p>
            <a:pPr rtl="0"/>
            <a:r>
              <a:rPr lang="en-US" sz="1200" b="0" i="0" dirty="0" smtClean="0"/>
              <a:t>“We come next to a subjunctive clause, which indicates </a:t>
            </a:r>
          </a:p>
          <a:p>
            <a:pPr rtl="0"/>
            <a:r>
              <a:rPr lang="en-US" sz="1200" b="0" i="0" dirty="0" smtClean="0"/>
              <a:t>purpose. The apostle is setting forth very clearly the </a:t>
            </a:r>
          </a:p>
          <a:p>
            <a:pPr rtl="0"/>
            <a:r>
              <a:rPr lang="en-US" sz="1200" b="0" i="0" dirty="0" smtClean="0"/>
              <a:t>purpose of predestination: that He might be the firstborn </a:t>
            </a:r>
          </a:p>
          <a:p>
            <a:pPr rtl="0"/>
            <a:r>
              <a:rPr lang="en-US" sz="1200" b="0" i="0" dirty="0" smtClean="0"/>
              <a:t>among many brethren... </a:t>
            </a:r>
          </a:p>
          <a:p>
            <a:pPr rtl="0"/>
            <a:endParaRPr lang="en-US" sz="1200" b="0" i="0" dirty="0" smtClean="0"/>
          </a:p>
          <a:p>
            <a:pPr rtl="0"/>
            <a:r>
              <a:rPr lang="en-US" sz="1200" b="0" i="0" dirty="0" smtClean="0"/>
              <a:t>“Predestination is for Christ’s sake. It is that Christ may see </a:t>
            </a:r>
          </a:p>
          <a:p>
            <a:pPr rtl="0"/>
            <a:r>
              <a:rPr lang="en-US" sz="1200" b="0" i="0" dirty="0" smtClean="0"/>
              <a:t>the travail of his soul and be satisfied.</a:t>
            </a:r>
          </a:p>
          <a:p>
            <a:pPr rtl="0"/>
            <a:endParaRPr lang="en-US" sz="1200" b="0" i="0" dirty="0" smtClean="0"/>
          </a:p>
          <a:p>
            <a:pPr rtl="0"/>
            <a:r>
              <a:rPr lang="en-US" sz="1200" b="0" i="0" dirty="0" smtClean="0"/>
              <a:t>“It is not, as so many today say, that Christ provided a </a:t>
            </a:r>
          </a:p>
          <a:p>
            <a:pPr rtl="0"/>
            <a:r>
              <a:rPr lang="en-US" sz="1200" b="0" i="0" dirty="0" smtClean="0"/>
              <a:t>potential atonement and offered a potential redemption for </a:t>
            </a:r>
          </a:p>
          <a:p>
            <a:pPr rtl="0"/>
            <a:r>
              <a:rPr lang="en-US" sz="1200" b="0" i="0" dirty="0" smtClean="0"/>
              <a:t>a potential number of people. </a:t>
            </a:r>
          </a:p>
          <a:p>
            <a:pPr rtl="0"/>
            <a:endParaRPr lang="en-US" sz="1200" b="0" i="0" dirty="0" smtClean="0"/>
          </a:p>
          <a:p>
            <a:pPr rtl="0"/>
            <a:r>
              <a:rPr lang="en-US" sz="1200" b="0" i="0" dirty="0" smtClean="0"/>
              <a:t>“The God of Scripture is one who, from all eternity, had a </a:t>
            </a:r>
          </a:p>
          <a:p>
            <a:pPr rtl="0"/>
            <a:r>
              <a:rPr lang="en-US" sz="1200" b="0" i="0" dirty="0" smtClean="0"/>
              <a:t>sovereign purpose of salvation in mind, and he sovereignly </a:t>
            </a:r>
          </a:p>
          <a:p>
            <a:pPr rtl="0"/>
            <a:r>
              <a:rPr lang="en-US" sz="1200" b="0" i="0" dirty="0" smtClean="0"/>
              <a:t>sent his Son into the world to effect the atonement for his </a:t>
            </a:r>
          </a:p>
          <a:p>
            <a:pPr rtl="0"/>
            <a:r>
              <a:rPr lang="en-US" sz="1200" b="0" i="0" dirty="0" smtClean="0"/>
              <a:t>people, that they may be adopted into the family of God. </a:t>
            </a:r>
          </a:p>
          <a:p>
            <a:pPr rtl="0"/>
            <a:endParaRPr lang="en-US" sz="1200" b="0" i="0" dirty="0" smtClean="0"/>
          </a:p>
          <a:p>
            <a:pPr rtl="0"/>
            <a:r>
              <a:rPr lang="en-US" sz="1200" b="0" i="0" dirty="0" smtClean="0"/>
              <a:t>“We are heirs of God, joint heirs with Jesus, because God </a:t>
            </a:r>
          </a:p>
          <a:p>
            <a:pPr rtl="0"/>
            <a:r>
              <a:rPr lang="en-US" sz="1200" b="0" i="0" dirty="0" smtClean="0"/>
              <a:t>sovereignly decreed that people would come to Christ. The </a:t>
            </a:r>
          </a:p>
          <a:p>
            <a:pPr rtl="0"/>
            <a:r>
              <a:rPr lang="en-US" sz="1200" b="0" i="0" dirty="0" smtClean="0"/>
              <a:t>only reason we find anywhere in Scripture as to why anyone </a:t>
            </a:r>
          </a:p>
          <a:p>
            <a:pPr rtl="0"/>
            <a:r>
              <a:rPr lang="en-US" sz="1200" b="0" i="0" dirty="0" smtClean="0"/>
              <a:t>is saved is for Christ’s sake.</a:t>
            </a:r>
          </a:p>
          <a:p>
            <a:pPr rtl="0"/>
            <a:endParaRPr lang="en-US" sz="1200" b="0" i="0" dirty="0" smtClean="0"/>
          </a:p>
          <a:p>
            <a:pPr rtl="0"/>
            <a:r>
              <a:rPr lang="en-US" sz="1200" b="0" i="0" dirty="0" smtClean="0"/>
              <a:t>“In Jesus’ prayer in the upper room, he thanked the Father </a:t>
            </a:r>
          </a:p>
          <a:p>
            <a:pPr rtl="0"/>
            <a:r>
              <a:rPr lang="en-US" sz="1200" b="0" i="0" dirty="0" smtClean="0"/>
              <a:t>for giving people to him, and [in John 17:2] he said, ‘As You </a:t>
            </a:r>
          </a:p>
          <a:p>
            <a:pPr rtl="0"/>
            <a:r>
              <a:rPr lang="en-US" sz="1200" b="0" i="0" dirty="0" smtClean="0"/>
              <a:t>have given Him authority over all flesh, that He should give </a:t>
            </a:r>
          </a:p>
          <a:p>
            <a:pPr rtl="0"/>
            <a:r>
              <a:rPr lang="en-US" sz="1200" b="0" i="0" dirty="0" smtClean="0"/>
              <a:t>eternal life to as many as You have given Him’... </a:t>
            </a:r>
          </a:p>
          <a:p>
            <a:pPr rtl="0"/>
            <a:endParaRPr lang="en-US" sz="1200" b="0" i="0" dirty="0" smtClean="0"/>
          </a:p>
          <a:p>
            <a:pPr rtl="0"/>
            <a:r>
              <a:rPr lang="en-US" sz="1200" b="0" i="0" dirty="0" smtClean="0"/>
              <a:t>“</a:t>
            </a:r>
            <a:r>
              <a:rPr lang="en-US" sz="1200" b="0" i="0" dirty="0" err="1" smtClean="0"/>
              <a:t>Arminians</a:t>
            </a:r>
            <a:r>
              <a:rPr lang="en-US" sz="1200" b="0" i="0" dirty="0" smtClean="0"/>
              <a:t> reverse that to read, ‘All who come to me, the </a:t>
            </a:r>
          </a:p>
          <a:p>
            <a:pPr rtl="0"/>
            <a:r>
              <a:rPr lang="en-US" sz="1200" b="0" i="0" dirty="0" smtClean="0"/>
              <a:t>Father will give to me.’ </a:t>
            </a:r>
          </a:p>
          <a:p>
            <a:pPr rtl="0"/>
            <a:endParaRPr lang="en-US" sz="1200" b="0" i="0" dirty="0" smtClean="0"/>
          </a:p>
          <a:p>
            <a:pPr rtl="0"/>
            <a:r>
              <a:rPr lang="en-US" sz="1200" b="0" i="0" dirty="0" smtClean="0"/>
              <a:t>“No, those whom the Father gives to the Son come to the </a:t>
            </a:r>
          </a:p>
          <a:p>
            <a:pPr rtl="0"/>
            <a:r>
              <a:rPr lang="en-US" sz="1200" b="0" i="0" dirty="0" smtClean="0"/>
              <a:t>Son. We who have come to Christ have done so because we </a:t>
            </a:r>
          </a:p>
          <a:p>
            <a:pPr rtl="0"/>
            <a:r>
              <a:rPr lang="en-US" sz="1200" b="0" i="0" dirty="0" smtClean="0"/>
              <a:t>are gifts of love that the Father had given to his Son. </a:t>
            </a:r>
          </a:p>
          <a:p>
            <a:pPr rtl="0"/>
            <a:endParaRPr lang="en-US" sz="1200" b="0" i="0" dirty="0" smtClean="0"/>
          </a:p>
          <a:p>
            <a:pPr rtl="0"/>
            <a:r>
              <a:rPr lang="en-US" sz="1200" b="0" i="0" dirty="0" smtClean="0"/>
              <a:t>“That is the why of predestination.” </a:t>
            </a:r>
            <a:r>
              <a:rPr lang="en-US" sz="1200" b="0" i="0" dirty="0" smtClean="0"/>
              <a:t>(3).</a:t>
            </a:r>
            <a:endParaRPr lang="en-US" sz="1200" b="0" i="0" dirty="0" smtClean="0"/>
          </a:p>
          <a:p>
            <a:endParaRPr lang="en-US" dirty="0" smtClean="0"/>
          </a:p>
          <a:p>
            <a:r>
              <a:rPr lang="en-US" baseline="0" dirty="0" smtClean="0"/>
              <a:t>-----</a:t>
            </a:r>
          </a:p>
          <a:p>
            <a:endParaRPr lang="en-US" baseline="0" dirty="0" smtClean="0"/>
          </a:p>
          <a:p>
            <a:r>
              <a:rPr lang="en-US" baseline="0" dirty="0" smtClean="0"/>
              <a:t>(1) </a:t>
            </a:r>
            <a:r>
              <a:rPr lang="en-US" baseline="0" dirty="0" err="1" smtClean="0"/>
              <a:t>Vanlaningham</a:t>
            </a:r>
            <a:r>
              <a:rPr lang="en-US" baseline="0" dirty="0" smtClean="0"/>
              <a:t>, Michael (2014). “Romans” in The Moody </a:t>
            </a:r>
          </a:p>
          <a:p>
            <a:r>
              <a:rPr lang="en-US" baseline="0" dirty="0" smtClean="0"/>
              <a:t>Bible Commentary (p. 1758). Chicago, IL: Moody</a:t>
            </a:r>
            <a:r>
              <a:rPr lang="en-US" baseline="0" dirty="0" smtClean="0"/>
              <a:t>.</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(2) </a:t>
            </a:r>
            <a:r>
              <a:rPr lang="en-US" b="0" i="0" u="none" strike="noStrike" baseline="0" dirty="0" smtClean="0"/>
              <a:t>Hodges, Z. C. (2013). </a:t>
            </a:r>
            <a:r>
              <a:rPr lang="en-US" b="0" i="1" u="none" strike="noStrike" baseline="0" dirty="0" smtClean="0"/>
              <a:t>Romans: Deliverance from Wrath</a:t>
            </a:r>
            <a:r>
              <a:rPr lang="en-US" b="0" i="0" u="none" strike="noStrike"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(R. N. Wilkin, Ed.) (p. 238). Corinth, TX: Grace Evangelical </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Society.</a:t>
            </a:r>
          </a:p>
          <a:p>
            <a:endParaRPr lang="en-US" baseline="0" dirty="0" smtClean="0"/>
          </a:p>
          <a:p>
            <a:r>
              <a:rPr lang="en-US" baseline="0" dirty="0" smtClean="0"/>
              <a:t>(3) </a:t>
            </a:r>
            <a:r>
              <a:rPr lang="en-US" b="0" i="0" u="none" strike="noStrike" baseline="0" dirty="0" smtClean="0"/>
              <a:t>Sproul, R. C. (2009). </a:t>
            </a:r>
            <a:r>
              <a:rPr lang="en-US" b="0" i="1" u="none" strike="noStrike" baseline="0" dirty="0" smtClean="0"/>
              <a:t>Romans</a:t>
            </a:r>
            <a:r>
              <a:rPr lang="en-US" b="0" i="0" u="none" strike="noStrike" baseline="0" dirty="0" smtClean="0"/>
              <a:t> (p. 290). Wheaton, IL: </a:t>
            </a:r>
          </a:p>
          <a:p>
            <a:r>
              <a:rPr lang="en-US" b="0" i="0" u="none" strike="noStrike" baseline="0" dirty="0" smtClean="0"/>
              <a:t>Crossway.</a:t>
            </a:r>
            <a:endParaRPr lang="en-US" baseline="0" dirty="0" smtClean="0"/>
          </a:p>
          <a:p>
            <a:endParaRPr lang="en-US" baseline="0"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62</a:t>
            </a:fld>
            <a:endParaRPr lang="en-US"/>
          </a:p>
        </p:txBody>
      </p:sp>
    </p:spTree>
    <p:extLst>
      <p:ext uri="{BB962C8B-B14F-4D97-AF65-F5344CB8AC3E}">
        <p14:creationId xmlns:p14="http://schemas.microsoft.com/office/powerpoint/2010/main" val="10700117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63</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64</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65</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Being the</a:t>
            </a:r>
            <a:r>
              <a:rPr lang="en-US" baseline="0" dirty="0" smtClean="0"/>
              <a:t> “firstborn from the dead”, of course, implies there </a:t>
            </a:r>
          </a:p>
          <a:p>
            <a:r>
              <a:rPr lang="en-US" baseline="0" dirty="0" smtClean="0"/>
              <a:t>will be others also who are reborn from the dead, namely all </a:t>
            </a:r>
          </a:p>
          <a:p>
            <a:r>
              <a:rPr lang="en-US" baseline="0" dirty="0" smtClean="0"/>
              <a:t>of us.</a:t>
            </a:r>
            <a:endParaRPr lang="en-US"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66</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Polus means “many”.</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67</a:t>
            </a:fld>
            <a:endParaRPr lang="en-US"/>
          </a:p>
        </p:txBody>
      </p:sp>
    </p:spTree>
    <p:extLst>
      <p:ext uri="{BB962C8B-B14F-4D97-AF65-F5344CB8AC3E}">
        <p14:creationId xmlns:p14="http://schemas.microsoft.com/office/powerpoint/2010/main" val="107001174"/>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a:t>
            </a:r>
            <a:r>
              <a:rPr lang="en-US" dirty="0" err="1" smtClean="0"/>
              <a:t>adelphos</a:t>
            </a:r>
            <a:r>
              <a:rPr lang="en-US" dirty="0" smtClean="0"/>
              <a:t> means “brothers”.</a:t>
            </a:r>
          </a:p>
          <a:p>
            <a:endParaRPr lang="en-US" dirty="0" smtClean="0"/>
          </a:p>
          <a:p>
            <a:r>
              <a:rPr lang="en-US" dirty="0" smtClean="0"/>
              <a:t>“Among many [brothers] indicates that God’s purpose... </a:t>
            </a:r>
          </a:p>
          <a:p>
            <a:r>
              <a:rPr lang="en-US" dirty="0" smtClean="0"/>
              <a:t>includes a vast number finding redemption, the restoration </a:t>
            </a:r>
          </a:p>
          <a:p>
            <a:r>
              <a:rPr lang="en-US" dirty="0" smtClean="0"/>
              <a:t>of the human race through Jesus’ work.</a:t>
            </a:r>
          </a:p>
          <a:p>
            <a:endParaRPr lang="en-US" dirty="0" smtClean="0"/>
          </a:p>
          <a:p>
            <a:r>
              <a:rPr lang="en-US" dirty="0" smtClean="0"/>
              <a:t>“There is, in this phrase, a brief reminder about the </a:t>
            </a:r>
          </a:p>
          <a:p>
            <a:r>
              <a:rPr lang="en-US" dirty="0" smtClean="0"/>
              <a:t>obligation the Romans have to promulgate the gospel...” (1)</a:t>
            </a:r>
          </a:p>
          <a:p>
            <a:endParaRPr lang="en-US" dirty="0" smtClean="0"/>
          </a:p>
          <a:p>
            <a:r>
              <a:rPr lang="en-US" b="1" dirty="0" err="1" smtClean="0"/>
              <a:t>ILLUS</a:t>
            </a:r>
            <a:r>
              <a:rPr lang="en-US" b="1" dirty="0" smtClean="0"/>
              <a:t>:</a:t>
            </a:r>
            <a:r>
              <a:rPr lang="en-US" dirty="0" smtClean="0"/>
              <a:t> Fifteen years ago, Gordon MacDonald of Promise </a:t>
            </a:r>
          </a:p>
          <a:p>
            <a:r>
              <a:rPr lang="en-US" dirty="0" smtClean="0"/>
              <a:t>Keepers wrote:</a:t>
            </a:r>
          </a:p>
          <a:p>
            <a:endParaRPr lang="en-US" dirty="0" smtClean="0"/>
          </a:p>
          <a:p>
            <a:pPr rtl="0"/>
            <a:r>
              <a:rPr lang="en-US" sz="1200" dirty="0" smtClean="0"/>
              <a:t>When I first ran track in prep school, my coach invited me </a:t>
            </a:r>
          </a:p>
          <a:p>
            <a:pPr rtl="0"/>
            <a:r>
              <a:rPr lang="en-US" sz="1200" dirty="0" smtClean="0"/>
              <a:t>to his home for dinner. After the meal, he pulled out a </a:t>
            </a:r>
          </a:p>
          <a:p>
            <a:pPr rtl="0"/>
            <a:r>
              <a:rPr lang="en-US" sz="1200" dirty="0" smtClean="0"/>
              <a:t>notebook with my name on the front cover. He turned to </a:t>
            </a:r>
          </a:p>
          <a:p>
            <a:pPr rtl="0"/>
            <a:r>
              <a:rPr lang="en-US" sz="1200" dirty="0" smtClean="0"/>
              <a:t>the back page, which bore the heading “June 1957”—</a:t>
            </a:r>
          </a:p>
          <a:p>
            <a:pPr rtl="0"/>
            <a:r>
              <a:rPr lang="en-US" sz="1200" dirty="0" smtClean="0"/>
              <a:t>three and a half years away.</a:t>
            </a:r>
          </a:p>
          <a:p>
            <a:pPr rtl="0"/>
            <a:endParaRPr lang="en-US" sz="1200" dirty="0" smtClean="0"/>
          </a:p>
          <a:p>
            <a:pPr rtl="0"/>
            <a:r>
              <a:rPr lang="en-US" sz="1200" dirty="0" smtClean="0"/>
              <a:t>“Gordon, these are the races I’m going to schedule you to </a:t>
            </a:r>
          </a:p>
          <a:p>
            <a:pPr rtl="0"/>
            <a:r>
              <a:rPr lang="en-US" sz="1200" dirty="0" smtClean="0"/>
              <a:t>run about four years from now. Here are the times you will </a:t>
            </a:r>
          </a:p>
          <a:p>
            <a:pPr rtl="0"/>
            <a:r>
              <a:rPr lang="en-US" sz="1200" dirty="0" smtClean="0"/>
              <a:t>achieve.”</a:t>
            </a:r>
          </a:p>
          <a:p>
            <a:pPr rtl="0"/>
            <a:endParaRPr lang="en-US" sz="1200" dirty="0" smtClean="0"/>
          </a:p>
          <a:p>
            <a:pPr rtl="0"/>
            <a:r>
              <a:rPr lang="en-US" sz="1200" dirty="0" smtClean="0"/>
              <a:t>I looked at those times. They were light-years away from </a:t>
            </a:r>
          </a:p>
          <a:p>
            <a:pPr rtl="0"/>
            <a:r>
              <a:rPr lang="en-US" sz="1200" dirty="0" smtClean="0"/>
              <a:t>where I was as a runner. Then Coach began turning back </a:t>
            </a:r>
          </a:p>
          <a:p>
            <a:pPr rtl="0"/>
            <a:r>
              <a:rPr lang="en-US" sz="1200" dirty="0" smtClean="0"/>
              <a:t>the pages of that book, page by page, showing the </a:t>
            </a:r>
          </a:p>
          <a:p>
            <a:pPr rtl="0"/>
            <a:r>
              <a:rPr lang="en-US" sz="1200" dirty="0" smtClean="0"/>
              <a:t>forty-two months he had scheduled for workouts. These </a:t>
            </a:r>
          </a:p>
          <a:p>
            <a:pPr rtl="0"/>
            <a:r>
              <a:rPr lang="en-US" sz="1200" dirty="0" smtClean="0"/>
              <a:t>were the graduated, accelerated plans for my increasing </a:t>
            </a:r>
          </a:p>
          <a:p>
            <a:pPr rtl="0"/>
            <a:r>
              <a:rPr lang="en-US" sz="1200" dirty="0" smtClean="0"/>
              <a:t>skill on the track in the coming months.</a:t>
            </a:r>
          </a:p>
          <a:p>
            <a:pPr rtl="0"/>
            <a:endParaRPr lang="en-US" sz="1200" dirty="0" smtClean="0"/>
          </a:p>
          <a:p>
            <a:pPr rtl="0"/>
            <a:r>
              <a:rPr lang="en-US" sz="1200" dirty="0" smtClean="0"/>
              <a:t>Coaches and other leaders know the necessity of strategic, </a:t>
            </a:r>
          </a:p>
          <a:p>
            <a:pPr rtl="0"/>
            <a:r>
              <a:rPr lang="en-US" sz="1200" dirty="0" smtClean="0"/>
              <a:t>long-range planning. Similarly, a wise and all-knowing God </a:t>
            </a:r>
          </a:p>
          <a:p>
            <a:pPr rtl="0"/>
            <a:r>
              <a:rPr lang="en-US" sz="1200" dirty="0" smtClean="0"/>
              <a:t>has a plan for our lives, as down through the years we </a:t>
            </a:r>
          </a:p>
          <a:p>
            <a:pPr rtl="0"/>
            <a:r>
              <a:rPr lang="en-US" sz="1200" dirty="0" smtClean="0"/>
              <a:t>gradually become more like Jesus. (2)</a:t>
            </a:r>
          </a:p>
          <a:p>
            <a:endParaRPr lang="en-US" baseline="0" dirty="0" smtClean="0"/>
          </a:p>
          <a:p>
            <a:r>
              <a:rPr lang="en-US" baseline="0" dirty="0" smtClean="0"/>
              <a:t>-----</a:t>
            </a:r>
          </a:p>
          <a:p>
            <a:endParaRPr lang="en-US" baseline="0" dirty="0" smtClean="0"/>
          </a:p>
          <a:p>
            <a:r>
              <a:rPr lang="en-US" baseline="0" dirty="0" smtClean="0"/>
              <a:t>(1) </a:t>
            </a:r>
            <a:r>
              <a:rPr lang="en-US" baseline="0" dirty="0" err="1" smtClean="0"/>
              <a:t>Vanlaningham</a:t>
            </a:r>
            <a:r>
              <a:rPr lang="en-US" baseline="0" dirty="0" smtClean="0"/>
              <a:t>, Michael (2014). “Romans” in The </a:t>
            </a:r>
          </a:p>
          <a:p>
            <a:r>
              <a:rPr lang="en-US" baseline="0" dirty="0" smtClean="0"/>
              <a:t>Moody Bible Commentary (p. 1758). Chicago, IL: </a:t>
            </a:r>
          </a:p>
          <a:p>
            <a:r>
              <a:rPr lang="en-US" baseline="0" dirty="0" smtClean="0"/>
              <a:t>Moody.</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(2) </a:t>
            </a:r>
            <a:r>
              <a:rPr lang="en-US" b="0" i="0" u="none" strike="noStrike" baseline="0" dirty="0" smtClean="0"/>
              <a:t>Larson, C. B., &amp; Ten </a:t>
            </a:r>
            <a:r>
              <a:rPr lang="en-US" b="0" i="0" u="none" strike="noStrike" baseline="0" dirty="0" err="1" smtClean="0"/>
              <a:t>Elshof</a:t>
            </a:r>
            <a:r>
              <a:rPr lang="en-US" b="0" i="0" u="none" strike="noStrike" baseline="0" dirty="0" smtClean="0"/>
              <a:t>, P. (2008). </a:t>
            </a:r>
            <a:r>
              <a:rPr lang="en-US" b="0" i="1" u="none" strike="noStrike" baseline="0" dirty="0" smtClean="0"/>
              <a:t>1001 </a:t>
            </a:r>
          </a:p>
          <a:p>
            <a:pPr marL="0" marR="0" indent="0" algn="l" defTabSz="914400" rtl="0" eaLnBrk="1" fontAlgn="auto" latinLnBrk="0" hangingPunct="1">
              <a:lnSpc>
                <a:spcPct val="100000"/>
              </a:lnSpc>
              <a:spcBef>
                <a:spcPts val="0"/>
              </a:spcBef>
              <a:spcAft>
                <a:spcPts val="0"/>
              </a:spcAft>
              <a:buClrTx/>
              <a:buSzTx/>
              <a:buFontTx/>
              <a:buNone/>
              <a:tabLst/>
              <a:defRPr/>
            </a:pPr>
            <a:r>
              <a:rPr lang="en-US" b="0" i="1" u="none" strike="noStrike" baseline="0" dirty="0" smtClean="0"/>
              <a:t>illustrations that connect</a:t>
            </a:r>
            <a:r>
              <a:rPr lang="en-US" b="0" i="0" u="none" strike="noStrike" baseline="0" dirty="0" smtClean="0"/>
              <a:t> (p. 410). Grand Rapids, MI: </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Zondervan Publishing House.</a:t>
            </a:r>
          </a:p>
          <a:p>
            <a:endParaRPr lang="en-US" baseline="0" dirty="0" smtClean="0"/>
          </a:p>
          <a:p>
            <a:endParaRPr lang="en-US" baseline="0"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68</a:t>
            </a:fld>
            <a:endParaRPr lang="en-US"/>
          </a:p>
        </p:txBody>
      </p:sp>
    </p:spTree>
    <p:extLst>
      <p:ext uri="{BB962C8B-B14F-4D97-AF65-F5344CB8AC3E}">
        <p14:creationId xmlns:p14="http://schemas.microsoft.com/office/powerpoint/2010/main" val="10700117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8:29</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69</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phrase </a:t>
            </a:r>
            <a:r>
              <a:rPr lang="en-US" dirty="0" err="1" smtClean="0"/>
              <a:t>oidamen</a:t>
            </a:r>
            <a:r>
              <a:rPr lang="en-US" dirty="0" smtClean="0"/>
              <a:t> </a:t>
            </a:r>
            <a:r>
              <a:rPr lang="en-US" dirty="0" err="1" smtClean="0"/>
              <a:t>hoti</a:t>
            </a:r>
            <a:r>
              <a:rPr lang="en-US" dirty="0" smtClean="0"/>
              <a:t>,</a:t>
            </a:r>
            <a:r>
              <a:rPr lang="en-US" baseline="0" dirty="0" smtClean="0"/>
              <a:t> meaning “know that” is a </a:t>
            </a:r>
          </a:p>
          <a:p>
            <a:r>
              <a:rPr lang="en-US" baseline="0" dirty="0" smtClean="0"/>
              <a:t>common formula </a:t>
            </a:r>
            <a:r>
              <a:rPr lang="en-US" sz="1200" dirty="0" smtClean="0"/>
              <a:t>used to introduce a well-known fact that </a:t>
            </a:r>
          </a:p>
          <a:p>
            <a:r>
              <a:rPr lang="en-US" sz="1200" dirty="0" smtClean="0"/>
              <a:t>is generally accepted.</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a:t>
            </a:fld>
            <a:endParaRPr lang="en-US"/>
          </a:p>
        </p:txBody>
      </p:sp>
    </p:spTree>
    <p:extLst>
      <p:ext uri="{BB962C8B-B14F-4D97-AF65-F5344CB8AC3E}">
        <p14:creationId xmlns:p14="http://schemas.microsoft.com/office/powerpoint/2010/main" val="4019985540"/>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8:29</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70</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Zane Hodges says:</a:t>
            </a:r>
          </a:p>
          <a:p>
            <a:endParaRPr lang="en-US" dirty="0" smtClean="0"/>
          </a:p>
          <a:p>
            <a:pPr rtl="0"/>
            <a:r>
              <a:rPr lang="en-US" dirty="0" smtClean="0"/>
              <a:t>“</a:t>
            </a:r>
            <a:r>
              <a:rPr lang="en-US" sz="1200" b="0" i="0" dirty="0" smtClean="0"/>
              <a:t>In Romans 8, to share the likeness of His Son is not simply</a:t>
            </a:r>
          </a:p>
          <a:p>
            <a:pPr rtl="0"/>
            <a:r>
              <a:rPr lang="en-US" sz="1200" b="0" i="0" dirty="0" smtClean="0"/>
              <a:t> to be morally and spiritually like Him, marvelous beyond </a:t>
            </a:r>
          </a:p>
          <a:p>
            <a:pPr rtl="0"/>
            <a:r>
              <a:rPr lang="en-US" sz="1200" b="0" i="0" dirty="0" smtClean="0"/>
              <a:t>words though that is. </a:t>
            </a:r>
          </a:p>
          <a:p>
            <a:pPr rtl="0"/>
            <a:endParaRPr lang="en-US" sz="1200" b="0" i="0" dirty="0" smtClean="0"/>
          </a:p>
          <a:p>
            <a:pPr rtl="0"/>
            <a:r>
              <a:rPr lang="en-US" sz="1200" b="0" i="0" dirty="0" smtClean="0"/>
              <a:t>“But in this passage... the preeminent emphasis lies on our </a:t>
            </a:r>
          </a:p>
          <a:p>
            <a:pPr rtl="0"/>
            <a:r>
              <a:rPr lang="en-US" sz="1200" b="0" i="0" dirty="0" smtClean="0"/>
              <a:t>sharing His destiny as the Heir of all things... which are </a:t>
            </a:r>
          </a:p>
          <a:p>
            <a:pPr rtl="0"/>
            <a:r>
              <a:rPr lang="en-US" sz="1200" b="0" i="0" dirty="0" smtClean="0"/>
              <a:t>headed toward full deliverance from all corruption.... </a:t>
            </a:r>
          </a:p>
          <a:p>
            <a:pPr rtl="0"/>
            <a:endParaRPr lang="en-US" sz="1200" b="0" i="0" dirty="0" smtClean="0"/>
          </a:p>
          <a:p>
            <a:pPr rtl="0"/>
            <a:r>
              <a:rPr lang="en-US" sz="1200" b="0" i="0" dirty="0" smtClean="0"/>
              <a:t>“The real role of [verses] 29 to 30 in Paul’s larger discussion </a:t>
            </a:r>
          </a:p>
          <a:p>
            <a:pPr rtl="0"/>
            <a:r>
              <a:rPr lang="en-US" sz="1200" b="0" i="0" dirty="0" smtClean="0"/>
              <a:t>is only properly perceived if we understand the centrality of </a:t>
            </a:r>
          </a:p>
          <a:p>
            <a:pPr rtl="0"/>
            <a:r>
              <a:rPr lang="en-US" sz="1200" b="0" i="0" dirty="0" smtClean="0"/>
              <a:t>Jesus Christ in God’s eternal purpose for creation.</a:t>
            </a:r>
          </a:p>
          <a:p>
            <a:pPr rtl="0"/>
            <a:endParaRPr lang="en-US" sz="1200" b="0" i="0" dirty="0" smtClean="0"/>
          </a:p>
          <a:p>
            <a:pPr rtl="0"/>
            <a:r>
              <a:rPr lang="en-US" sz="1200" b="0" i="0" dirty="0" smtClean="0"/>
              <a:t>“[We</a:t>
            </a:r>
            <a:r>
              <a:rPr lang="en-US" sz="1200" b="0" i="0" baseline="0" dirty="0" smtClean="0"/>
              <a:t> are] </a:t>
            </a:r>
            <a:r>
              <a:rPr lang="en-US" sz="1200" b="0" i="0" dirty="0" smtClean="0"/>
              <a:t>Called. </a:t>
            </a:r>
          </a:p>
          <a:p>
            <a:pPr rtl="0"/>
            <a:endParaRPr lang="en-US" sz="1200" b="0" i="0" dirty="0" smtClean="0"/>
          </a:p>
          <a:p>
            <a:pPr rtl="0"/>
            <a:r>
              <a:rPr lang="en-US" sz="1200" b="0" i="0" dirty="0" smtClean="0"/>
              <a:t>“It is precisely this middle term in Paul’s series of divine </a:t>
            </a:r>
          </a:p>
          <a:p>
            <a:pPr rtl="0"/>
            <a:r>
              <a:rPr lang="en-US" sz="1200" b="0" i="0" dirty="0" smtClean="0"/>
              <a:t>actions that connects directly with [verse] 28. According to </a:t>
            </a:r>
          </a:p>
          <a:p>
            <a:pPr rtl="0"/>
            <a:r>
              <a:rPr lang="en-US" sz="1200" b="0" i="0" dirty="0" smtClean="0"/>
              <a:t>[verse] 28, those with whom ‘all things’ are cooperating </a:t>
            </a:r>
          </a:p>
          <a:p>
            <a:pPr rtl="0"/>
            <a:r>
              <a:rPr lang="en-US" sz="1200" b="0" i="0" dirty="0" smtClean="0"/>
              <a:t>toward eternal ‘good’ are those who have been ‘called in </a:t>
            </a:r>
          </a:p>
          <a:p>
            <a:pPr rtl="0"/>
            <a:r>
              <a:rPr lang="en-US" sz="1200" b="0" i="0" dirty="0" smtClean="0"/>
              <a:t>harmony with His purpose.’ </a:t>
            </a:r>
          </a:p>
          <a:p>
            <a:pPr rtl="0"/>
            <a:endParaRPr lang="en-US" sz="1200" b="0" i="0" dirty="0" smtClean="0"/>
          </a:p>
          <a:p>
            <a:pPr rtl="0"/>
            <a:r>
              <a:rPr lang="en-US" sz="1200" b="0" i="0" dirty="0" smtClean="0"/>
              <a:t>“It is now clear, by means of [verse] 29, that this ‘calling’ </a:t>
            </a:r>
          </a:p>
          <a:p>
            <a:pPr rtl="0"/>
            <a:r>
              <a:rPr lang="en-US" sz="1200" b="0" i="0" dirty="0" smtClean="0"/>
              <a:t>was preceded by God’s pre-knowledge of us and by His </a:t>
            </a:r>
          </a:p>
          <a:p>
            <a:pPr rtl="0"/>
            <a:r>
              <a:rPr lang="en-US" sz="1200" b="0" i="0" dirty="0" smtClean="0"/>
              <a:t>pre-determination of our destiny to share the likeness of </a:t>
            </a:r>
          </a:p>
          <a:p>
            <a:pPr rtl="0"/>
            <a:r>
              <a:rPr lang="en-US" sz="1200" b="0" i="0" dirty="0" smtClean="0"/>
              <a:t>Jesus Christ.</a:t>
            </a:r>
          </a:p>
          <a:p>
            <a:pPr rtl="0"/>
            <a:endParaRPr lang="en-US" sz="1200" b="0" i="0" dirty="0" smtClean="0"/>
          </a:p>
          <a:p>
            <a:pPr rtl="0"/>
            <a:r>
              <a:rPr lang="en-US" sz="1200" b="0" i="0" dirty="0" smtClean="0"/>
              <a:t>“In Pauline doctrine, to be ‘called’ is not merely to be </a:t>
            </a:r>
          </a:p>
          <a:p>
            <a:pPr rtl="0"/>
            <a:r>
              <a:rPr lang="en-US" sz="1200" b="0" i="0" dirty="0" smtClean="0"/>
              <a:t>‘invited’.... From the meanings ‘summon’ and ‘invite’ there </a:t>
            </a:r>
          </a:p>
          <a:p>
            <a:pPr rtl="0"/>
            <a:r>
              <a:rPr lang="en-US" sz="1200" b="0" i="0" dirty="0" smtClean="0"/>
              <a:t>develops the extended sense [of to] ‘choose for receipt of </a:t>
            </a:r>
          </a:p>
          <a:p>
            <a:pPr rtl="0"/>
            <a:r>
              <a:rPr lang="en-US" sz="1200" b="0" i="0" dirty="0" smtClean="0"/>
              <a:t>a special benefit or experience’... It is this sense that </a:t>
            </a:r>
          </a:p>
          <a:p>
            <a:pPr rtl="0"/>
            <a:r>
              <a:rPr lang="en-US" sz="1200" b="0" i="0" dirty="0" smtClean="0"/>
              <a:t>predominates in Paul’s usage [of the word call]....</a:t>
            </a:r>
          </a:p>
          <a:p>
            <a:pPr rtl="0"/>
            <a:endParaRPr lang="en-US" sz="1200" b="0" i="0" kern="1200" dirty="0" smtClean="0">
              <a:solidFill>
                <a:schemeClr val="tx1"/>
              </a:solidFill>
              <a:latin typeface="+mn-lt"/>
              <a:ea typeface="+mn-ea"/>
              <a:cs typeface="+mn-cs"/>
            </a:endParaRPr>
          </a:p>
          <a:p>
            <a:pPr rtl="0"/>
            <a:r>
              <a:rPr lang="en-US" sz="1200" b="0" i="0" dirty="0" smtClean="0"/>
              <a:t>“Theologians sometimes refer to this kind of ‘call’ as an </a:t>
            </a:r>
          </a:p>
          <a:p>
            <a:pPr rtl="0"/>
            <a:r>
              <a:rPr lang="en-US" sz="1200" b="0" i="0" dirty="0" smtClean="0"/>
              <a:t>‘effectual call,’ and that is certainly necessitated by this </a:t>
            </a:r>
          </a:p>
          <a:p>
            <a:pPr rtl="0"/>
            <a:r>
              <a:rPr lang="en-US" sz="1200" b="0" i="0" dirty="0" smtClean="0"/>
              <a:t>verse. </a:t>
            </a:r>
          </a:p>
          <a:p>
            <a:pPr rtl="0"/>
            <a:endParaRPr lang="en-US" sz="1200" b="0" i="0" dirty="0" smtClean="0"/>
          </a:p>
          <a:p>
            <a:pPr rtl="0"/>
            <a:r>
              <a:rPr lang="en-US" sz="1200" b="0" i="0" dirty="0" smtClean="0"/>
              <a:t>“In Paul’s series here, ‘called’ cannot refer to the general, </a:t>
            </a:r>
          </a:p>
          <a:p>
            <a:pPr rtl="0"/>
            <a:r>
              <a:rPr lang="en-US" sz="1200" b="0" i="0" dirty="0" smtClean="0"/>
              <a:t>universal invitation to eternal salvation for the obvious </a:t>
            </a:r>
          </a:p>
          <a:p>
            <a:pPr rtl="0"/>
            <a:r>
              <a:rPr lang="en-US" sz="1200" b="0" i="0" dirty="0" smtClean="0"/>
              <a:t>reason that Paul goes on to state that those whom He </a:t>
            </a:r>
          </a:p>
          <a:p>
            <a:pPr rtl="0"/>
            <a:r>
              <a:rPr lang="en-US" sz="1200" b="0" i="0" dirty="0" smtClean="0"/>
              <a:t>called; these He also justified and glorified.</a:t>
            </a:r>
          </a:p>
          <a:p>
            <a:pPr rtl="0"/>
            <a:endParaRPr lang="en-US" sz="1200" b="0" i="0" dirty="0" smtClean="0"/>
          </a:p>
          <a:p>
            <a:pPr rtl="0"/>
            <a:r>
              <a:rPr lang="en-US" sz="1200" b="0" i="0" dirty="0" smtClean="0"/>
              <a:t>“This calling is the starting point of our personal experience </a:t>
            </a:r>
          </a:p>
          <a:p>
            <a:pPr rtl="0"/>
            <a:r>
              <a:rPr lang="en-US" sz="1200" b="0" i="0" dirty="0" smtClean="0"/>
              <a:t>of God’s eternal design. The truth that He knew us in </a:t>
            </a:r>
          </a:p>
          <a:p>
            <a:pPr rtl="0"/>
            <a:r>
              <a:rPr lang="en-US" sz="1200" b="0" i="0" dirty="0" smtClean="0"/>
              <a:t>advance and predetermined our likeness to His Son, belongs </a:t>
            </a:r>
          </a:p>
          <a:p>
            <a:pPr rtl="0"/>
            <a:r>
              <a:rPr lang="en-US" sz="1200" b="0" i="0" dirty="0" smtClean="0"/>
              <a:t>to His eternal counsels. </a:t>
            </a:r>
          </a:p>
          <a:p>
            <a:pPr rtl="0"/>
            <a:endParaRPr lang="en-US" sz="1200" b="0" i="0" dirty="0" smtClean="0"/>
          </a:p>
          <a:p>
            <a:pPr rtl="0"/>
            <a:r>
              <a:rPr lang="en-US" sz="1200" b="0" i="0" dirty="0" smtClean="0"/>
              <a:t>“It is with the experience of being called ([; that</a:t>
            </a:r>
            <a:r>
              <a:rPr lang="en-US" sz="1200" b="0" i="0" baseline="0" dirty="0" smtClean="0"/>
              <a:t> is]</a:t>
            </a:r>
            <a:r>
              <a:rPr lang="en-US" sz="1200" b="0" i="0" dirty="0" smtClean="0"/>
              <a:t>, </a:t>
            </a:r>
          </a:p>
          <a:p>
            <a:pPr rtl="0"/>
            <a:r>
              <a:rPr lang="en-US" sz="1200" b="0" i="0" dirty="0" smtClean="0"/>
              <a:t>eternally saved) that His plan in eternity past touches our </a:t>
            </a:r>
          </a:p>
          <a:p>
            <a:pPr rtl="0"/>
            <a:r>
              <a:rPr lang="en-US" sz="1200" b="0" i="0" dirty="0" smtClean="0"/>
              <a:t>personal experience in present time. </a:t>
            </a:r>
          </a:p>
          <a:p>
            <a:pPr rtl="0"/>
            <a:endParaRPr lang="en-US" sz="1200" b="0" i="0" dirty="0" smtClean="0"/>
          </a:p>
          <a:p>
            <a:pPr rtl="0"/>
            <a:r>
              <a:rPr lang="en-US" sz="1200" b="0" i="0" dirty="0" smtClean="0"/>
              <a:t>“Therefore the ‘called,’ with whom all things suffer together </a:t>
            </a:r>
          </a:p>
          <a:p>
            <a:pPr rtl="0"/>
            <a:r>
              <a:rPr lang="en-US" sz="1200" b="0" i="0" dirty="0" smtClean="0"/>
              <a:t>toward the final ‘good,’ are those to whom the truth of </a:t>
            </a:r>
          </a:p>
          <a:p>
            <a:pPr rtl="0"/>
            <a:r>
              <a:rPr lang="en-US" sz="1200" b="0" i="0" dirty="0" smtClean="0"/>
              <a:t>[verse] 28 refers right here and now.</a:t>
            </a:r>
          </a:p>
          <a:p>
            <a:pPr rtl="0"/>
            <a:endParaRPr lang="en-US" sz="1200" b="0" i="0" dirty="0" smtClean="0"/>
          </a:p>
          <a:p>
            <a:pPr rtl="0"/>
            <a:r>
              <a:rPr lang="en-US" sz="1200" b="0" i="0" dirty="0" smtClean="0"/>
              <a:t>“[We are] Justified. </a:t>
            </a:r>
          </a:p>
          <a:p>
            <a:pPr rtl="0"/>
            <a:endParaRPr lang="en-US" sz="1200" b="0" i="0" dirty="0" smtClean="0"/>
          </a:p>
          <a:p>
            <a:pPr rtl="0"/>
            <a:r>
              <a:rPr lang="en-US" sz="1200" b="0" i="0" dirty="0" smtClean="0"/>
              <a:t>“Those who have obtained this ‘calling’ are also justified. </a:t>
            </a:r>
          </a:p>
          <a:p>
            <a:pPr rtl="0"/>
            <a:r>
              <a:rPr lang="en-US" sz="1200" b="0" i="0" dirty="0" smtClean="0"/>
              <a:t>This truth, as we have seen, is the main topic of [Romans] </a:t>
            </a:r>
          </a:p>
          <a:p>
            <a:pPr rtl="0"/>
            <a:r>
              <a:rPr lang="en-US" sz="1200" b="0" i="0" dirty="0" smtClean="0"/>
              <a:t>3:21 to 5:11. </a:t>
            </a:r>
          </a:p>
          <a:p>
            <a:pPr rtl="0"/>
            <a:endParaRPr lang="en-US" sz="1200" b="0" i="0" dirty="0" smtClean="0"/>
          </a:p>
          <a:p>
            <a:pPr rtl="0"/>
            <a:r>
              <a:rPr lang="en-US" sz="1200" b="0" i="0" dirty="0" smtClean="0"/>
              <a:t>“From Paul’s perspective in Romans, it is this judicial event </a:t>
            </a:r>
          </a:p>
          <a:p>
            <a:pPr rtl="0"/>
            <a:r>
              <a:rPr lang="en-US" sz="1200" b="0" i="0" dirty="0" smtClean="0"/>
              <a:t>that results in the declaration that the ‘called’ are righteous </a:t>
            </a:r>
          </a:p>
          <a:p>
            <a:pPr rtl="0"/>
            <a:r>
              <a:rPr lang="en-US" sz="1200" b="0" i="0" dirty="0" smtClean="0"/>
              <a:t>by means of faith. </a:t>
            </a:r>
          </a:p>
          <a:p>
            <a:pPr rtl="0"/>
            <a:endParaRPr lang="en-US" sz="1200" b="0" i="0" dirty="0" smtClean="0"/>
          </a:p>
          <a:p>
            <a:pPr rtl="0"/>
            <a:r>
              <a:rPr lang="en-US" sz="1200" b="0" i="0" dirty="0" smtClean="0"/>
              <a:t>“As justified people we have both ‘peace with God’ and also </a:t>
            </a:r>
          </a:p>
          <a:p>
            <a:pPr rtl="0"/>
            <a:r>
              <a:rPr lang="en-US" sz="1200" b="0" i="0" dirty="0" smtClean="0"/>
              <a:t>‘access by faith into this grace wherein we stand’... It is </a:t>
            </a:r>
          </a:p>
          <a:p>
            <a:pPr rtl="0"/>
            <a:r>
              <a:rPr lang="en-US" sz="1200" b="0" i="0" dirty="0" smtClean="0"/>
              <a:t>precisely this righteous standing, possessed by the ‘called,’ </a:t>
            </a:r>
          </a:p>
          <a:p>
            <a:pPr rtl="0"/>
            <a:r>
              <a:rPr lang="en-US" sz="1200" b="0" i="0" dirty="0" smtClean="0"/>
              <a:t>that creates the needed sense of harmony with God and </a:t>
            </a:r>
          </a:p>
          <a:p>
            <a:pPr rtl="0"/>
            <a:r>
              <a:rPr lang="en-US" sz="1200" b="0" i="0" dirty="0" smtClean="0"/>
              <a:t>access into His presence to obtain the grace He can </a:t>
            </a:r>
          </a:p>
          <a:p>
            <a:pPr rtl="0"/>
            <a:r>
              <a:rPr lang="en-US" sz="1200" b="0" i="0" dirty="0" smtClean="0"/>
              <a:t>provide.... </a:t>
            </a:r>
          </a:p>
          <a:p>
            <a:pPr rtl="0"/>
            <a:endParaRPr lang="en-US" sz="1200" b="0" i="0" dirty="0" smtClean="0"/>
          </a:p>
          <a:p>
            <a:pPr rtl="0"/>
            <a:r>
              <a:rPr lang="en-US" sz="900" b="0" i="0" kern="1200" dirty="0" smtClean="0">
                <a:solidFill>
                  <a:schemeClr val="tx1"/>
                </a:solidFill>
                <a:latin typeface="+mn-lt"/>
                <a:ea typeface="+mn-ea"/>
                <a:cs typeface="+mn-cs"/>
              </a:rPr>
              <a:t>“</a:t>
            </a:r>
            <a:r>
              <a:rPr lang="en-US" sz="1200" b="0" i="0" kern="1200" dirty="0" smtClean="0">
                <a:solidFill>
                  <a:schemeClr val="tx1"/>
                </a:solidFill>
                <a:latin typeface="+mn-lt"/>
                <a:ea typeface="+mn-ea"/>
                <a:cs typeface="+mn-cs"/>
              </a:rPr>
              <a:t>In a context where suffering is the major concern, it is </a:t>
            </a:r>
          </a:p>
          <a:p>
            <a:pPr rtl="0"/>
            <a:r>
              <a:rPr lang="en-US" sz="1200" b="0" i="0" kern="1200" dirty="0" smtClean="0">
                <a:solidFill>
                  <a:schemeClr val="tx1"/>
                </a:solidFill>
                <a:latin typeface="+mn-lt"/>
                <a:ea typeface="+mn-ea"/>
                <a:cs typeface="+mn-cs"/>
              </a:rPr>
              <a:t>crucial that our fundamental relationship to God involves </a:t>
            </a:r>
          </a:p>
          <a:p>
            <a:pPr rtl="0"/>
            <a:r>
              <a:rPr lang="en-US" sz="1200" b="0" i="0" kern="1200" dirty="0" smtClean="0">
                <a:solidFill>
                  <a:schemeClr val="tx1"/>
                </a:solidFill>
                <a:latin typeface="+mn-lt"/>
                <a:ea typeface="+mn-ea"/>
                <a:cs typeface="+mn-cs"/>
              </a:rPr>
              <a:t>justification with its accompanying peace and access to the </a:t>
            </a:r>
          </a:p>
          <a:p>
            <a:pPr rtl="0"/>
            <a:r>
              <a:rPr lang="en-US" sz="1200" b="0" i="0" kern="1200" dirty="0" smtClean="0">
                <a:solidFill>
                  <a:schemeClr val="tx1"/>
                </a:solidFill>
                <a:latin typeface="+mn-lt"/>
                <a:ea typeface="+mn-ea"/>
                <a:cs typeface="+mn-cs"/>
              </a:rPr>
              <a:t>divine throne. </a:t>
            </a:r>
          </a:p>
          <a:p>
            <a:pPr rtl="0"/>
            <a:endParaRPr lang="en-US" sz="1200" b="0" i="0" kern="1200" dirty="0" smtClean="0">
              <a:solidFill>
                <a:schemeClr val="tx1"/>
              </a:solidFill>
              <a:latin typeface="+mn-lt"/>
              <a:ea typeface="+mn-ea"/>
              <a:cs typeface="+mn-cs"/>
            </a:endParaRPr>
          </a:p>
          <a:p>
            <a:pPr rtl="0"/>
            <a:r>
              <a:rPr lang="en-US" sz="1200" b="0" i="0" kern="1200" dirty="0" smtClean="0">
                <a:solidFill>
                  <a:schemeClr val="tx1"/>
                </a:solidFill>
                <a:latin typeface="+mn-lt"/>
                <a:ea typeface="+mn-ea"/>
                <a:cs typeface="+mn-cs"/>
              </a:rPr>
              <a:t>“Only in the assurance that such a relationship with God </a:t>
            </a:r>
          </a:p>
          <a:p>
            <a:pPr rtl="0"/>
            <a:r>
              <a:rPr lang="en-US" sz="1200" b="0" i="0" kern="1200" dirty="0" smtClean="0">
                <a:solidFill>
                  <a:schemeClr val="tx1"/>
                </a:solidFill>
                <a:latin typeface="+mn-lt"/>
                <a:ea typeface="+mn-ea"/>
                <a:cs typeface="+mn-cs"/>
              </a:rPr>
              <a:t>exists for us can we find the spiritual strength to endure our </a:t>
            </a:r>
          </a:p>
          <a:p>
            <a:pPr rtl="0"/>
            <a:r>
              <a:rPr lang="en-US" sz="1200" b="0" i="0" kern="1200" dirty="0" smtClean="0">
                <a:solidFill>
                  <a:schemeClr val="tx1"/>
                </a:solidFill>
                <a:latin typeface="+mn-lt"/>
                <a:ea typeface="+mn-ea"/>
                <a:cs typeface="+mn-cs"/>
              </a:rPr>
              <a:t>sufferings. For with such assurance we can turn aside the </a:t>
            </a:r>
          </a:p>
          <a:p>
            <a:pPr rtl="0"/>
            <a:r>
              <a:rPr lang="en-US" sz="1200" b="0" i="0" kern="1200" dirty="0" smtClean="0">
                <a:solidFill>
                  <a:schemeClr val="tx1"/>
                </a:solidFill>
                <a:latin typeface="+mn-lt"/>
                <a:ea typeface="+mn-ea"/>
                <a:cs typeface="+mn-cs"/>
              </a:rPr>
              <a:t>voice of a false conscience, or of Satan himself, accusing us </a:t>
            </a:r>
          </a:p>
          <a:p>
            <a:pPr rtl="0"/>
            <a:r>
              <a:rPr lang="en-US" sz="1200" b="0" i="0" kern="1200" dirty="0" smtClean="0">
                <a:solidFill>
                  <a:schemeClr val="tx1"/>
                </a:solidFill>
                <a:latin typeface="+mn-lt"/>
                <a:ea typeface="+mn-ea"/>
                <a:cs typeface="+mn-cs"/>
              </a:rPr>
              <a:t>of deserving what we are going through.</a:t>
            </a:r>
          </a:p>
          <a:p>
            <a:pPr rtl="0"/>
            <a:endParaRPr lang="en-US" sz="1200" b="0" i="0" kern="1200" dirty="0" smtClean="0">
              <a:solidFill>
                <a:schemeClr val="tx1"/>
              </a:solidFill>
              <a:latin typeface="+mn-lt"/>
              <a:ea typeface="+mn-ea"/>
              <a:cs typeface="+mn-cs"/>
            </a:endParaRPr>
          </a:p>
          <a:p>
            <a:pPr rtl="0"/>
            <a:r>
              <a:rPr lang="en-US" sz="1200" b="0" i="0" dirty="0" smtClean="0"/>
              <a:t>“[In Romans] 5:1 to 11... the privileges of justification... </a:t>
            </a:r>
          </a:p>
          <a:p>
            <a:pPr rtl="0"/>
            <a:r>
              <a:rPr lang="en-US" sz="1200" b="0" i="0" dirty="0" smtClean="0"/>
              <a:t>lead directly to triumphant and hope-filled suffering... </a:t>
            </a:r>
          </a:p>
          <a:p>
            <a:pPr rtl="0"/>
            <a:endParaRPr lang="en-US" sz="1200" b="0" i="0" dirty="0" smtClean="0"/>
          </a:p>
          <a:p>
            <a:pPr rtl="0"/>
            <a:r>
              <a:rPr lang="en-US" sz="1200" b="0" i="0" dirty="0" smtClean="0"/>
              <a:t>“[We are, and will be,]</a:t>
            </a:r>
            <a:r>
              <a:rPr lang="en-US" sz="1200" b="0" i="0" baseline="0" dirty="0" smtClean="0"/>
              <a:t> </a:t>
            </a:r>
            <a:r>
              <a:rPr lang="en-US" sz="1200" b="0" i="0" dirty="0" smtClean="0"/>
              <a:t>Glorified. </a:t>
            </a:r>
          </a:p>
          <a:p>
            <a:pPr rtl="0"/>
            <a:endParaRPr lang="en-US" sz="1200" b="0" i="0" dirty="0" smtClean="0"/>
          </a:p>
          <a:p>
            <a:pPr rtl="0"/>
            <a:r>
              <a:rPr lang="en-US" sz="1200" b="0" i="0" dirty="0" smtClean="0"/>
              <a:t>“It is often noted that although glorification is actually </a:t>
            </a:r>
          </a:p>
          <a:p>
            <a:pPr rtl="0"/>
            <a:r>
              <a:rPr lang="en-US" sz="1200" b="0" i="0" dirty="0" smtClean="0"/>
              <a:t>future, here it is presented in the same... [aorist] tense... </a:t>
            </a:r>
          </a:p>
          <a:p>
            <a:pPr rtl="0"/>
            <a:r>
              <a:rPr lang="en-US" sz="1200" b="0" i="0" dirty="0" smtClean="0"/>
              <a:t>as are the statements that precede it in this series. </a:t>
            </a:r>
          </a:p>
          <a:p>
            <a:pPr rtl="0"/>
            <a:endParaRPr lang="en-US" sz="1200" b="0" i="0" dirty="0" smtClean="0"/>
          </a:p>
          <a:p>
            <a:pPr rtl="0"/>
            <a:r>
              <a:rPr lang="en-US" sz="1200" b="0" i="0" dirty="0" smtClean="0"/>
              <a:t>“It is probable, however, that the Greek reader would not </a:t>
            </a:r>
          </a:p>
          <a:p>
            <a:pPr rtl="0"/>
            <a:r>
              <a:rPr lang="en-US" sz="1200" b="0" i="0" dirty="0" smtClean="0"/>
              <a:t>note this fact with the same perspective as the English </a:t>
            </a:r>
          </a:p>
          <a:p>
            <a:pPr rtl="0"/>
            <a:r>
              <a:rPr lang="en-US" sz="1200" b="0" i="0" dirty="0" smtClean="0"/>
              <a:t>reader. </a:t>
            </a:r>
          </a:p>
          <a:p>
            <a:pPr rtl="0"/>
            <a:endParaRPr lang="en-US" sz="1200" b="0" i="0" dirty="0" smtClean="0"/>
          </a:p>
          <a:p>
            <a:pPr rtl="0"/>
            <a:r>
              <a:rPr lang="en-US" sz="1200" b="0" i="0" dirty="0" smtClean="0"/>
              <a:t>“Since an aorist is quite capable of what the grammarians </a:t>
            </a:r>
          </a:p>
          <a:p>
            <a:pPr rtl="0"/>
            <a:r>
              <a:rPr lang="en-US" sz="1200" b="0" i="0" dirty="0" smtClean="0"/>
              <a:t>call a ‘gnomic’ sense, [something which is iterative or </a:t>
            </a:r>
          </a:p>
          <a:p>
            <a:pPr rtl="0"/>
            <a:r>
              <a:rPr lang="en-US" sz="1200" b="0" i="0" dirty="0" smtClean="0"/>
              <a:t>customary {</a:t>
            </a:r>
            <a:r>
              <a:rPr lang="en-US" sz="1200" b="0" i="0" dirty="0" err="1" smtClean="0"/>
              <a:t>Mounce</a:t>
            </a:r>
            <a:r>
              <a:rPr lang="en-US" sz="1200" b="0" i="0" dirty="0" smtClean="0"/>
              <a:t> p. 562}], all five of [our] </a:t>
            </a:r>
            <a:r>
              <a:rPr lang="en-US" sz="1200" b="0" i="0" dirty="0" err="1" smtClean="0"/>
              <a:t>aorists</a:t>
            </a:r>
            <a:r>
              <a:rPr lang="en-US" sz="1200" b="0" i="0" dirty="0" smtClean="0"/>
              <a:t> [here] </a:t>
            </a:r>
          </a:p>
          <a:p>
            <a:pPr rtl="0"/>
            <a:r>
              <a:rPr lang="en-US" sz="1200" b="0" i="0" dirty="0" smtClean="0"/>
              <a:t>could well be rendered as ‘gnomic’—[that is], ‘those whom </a:t>
            </a:r>
          </a:p>
          <a:p>
            <a:pPr rtl="0"/>
            <a:r>
              <a:rPr lang="en-US" sz="1200" b="0" i="0" dirty="0" smtClean="0"/>
              <a:t>He [foreknows] … predetermines … calls … justifies … </a:t>
            </a:r>
          </a:p>
          <a:p>
            <a:pPr rtl="0"/>
            <a:r>
              <a:rPr lang="en-US" sz="1200" b="0" i="0" dirty="0" smtClean="0"/>
              <a:t>glorifies.’</a:t>
            </a:r>
          </a:p>
          <a:p>
            <a:pPr rtl="0"/>
            <a:endParaRPr lang="en-US" sz="1200" b="0" i="0" dirty="0" smtClean="0"/>
          </a:p>
          <a:p>
            <a:pPr rtl="0"/>
            <a:r>
              <a:rPr lang="en-US" sz="1200" b="0" i="0" dirty="0" smtClean="0"/>
              <a:t>“Here Paul picks up the theme of ‘glory’ mentioned first in </a:t>
            </a:r>
          </a:p>
          <a:p>
            <a:pPr rtl="0"/>
            <a:r>
              <a:rPr lang="en-US" sz="1200" b="0" i="0" dirty="0" smtClean="0"/>
              <a:t>[verse] 17 and then developed in [verses] 18 to 21. </a:t>
            </a:r>
          </a:p>
          <a:p>
            <a:pPr rtl="0"/>
            <a:endParaRPr lang="en-US" sz="1200" b="0" i="0" dirty="0" smtClean="0"/>
          </a:p>
          <a:p>
            <a:pPr rtl="0"/>
            <a:r>
              <a:rPr lang="en-US" sz="1200" b="0" i="0" dirty="0" smtClean="0"/>
              <a:t>“The climactic statement of [verse] 21 specifies the shared </a:t>
            </a:r>
          </a:p>
          <a:p>
            <a:pPr rtl="0"/>
            <a:r>
              <a:rPr lang="en-US" sz="1200" b="0" i="0" dirty="0" smtClean="0"/>
              <a:t>‘glory’ of the creation and [of] the ‘children of God,’ which </a:t>
            </a:r>
          </a:p>
          <a:p>
            <a:pPr rtl="0"/>
            <a:r>
              <a:rPr lang="en-US" sz="1200" b="0" i="0" dirty="0" smtClean="0"/>
              <a:t>is perfect freedom from... ‘bondage to corruption.’ </a:t>
            </a:r>
          </a:p>
          <a:p>
            <a:pPr rtl="0"/>
            <a:endParaRPr lang="en-US" sz="1200" b="0" i="0" dirty="0" smtClean="0"/>
          </a:p>
          <a:p>
            <a:pPr rtl="0"/>
            <a:r>
              <a:rPr lang="en-US" sz="1200" b="0" i="0" dirty="0" smtClean="0"/>
              <a:t>“So it is clear that ‘all the creation’... participates in the </a:t>
            </a:r>
          </a:p>
          <a:p>
            <a:pPr rtl="0"/>
            <a:r>
              <a:rPr lang="en-US" sz="1200" b="0" i="0" dirty="0" smtClean="0"/>
              <a:t>glory to which all the children of God are heirs. But the </a:t>
            </a:r>
          </a:p>
          <a:p>
            <a:pPr rtl="0"/>
            <a:r>
              <a:rPr lang="en-US" sz="1200" b="0" i="0" dirty="0" smtClean="0"/>
              <a:t>mention in [verse] 29 of the Firstborn Heir also recalls </a:t>
            </a:r>
          </a:p>
          <a:p>
            <a:pPr rtl="0"/>
            <a:r>
              <a:rPr lang="en-US" sz="1200" b="0" i="0" dirty="0" smtClean="0"/>
              <a:t>the fact that Paul has already suggested that there is a </a:t>
            </a:r>
          </a:p>
          <a:p>
            <a:pPr rtl="0"/>
            <a:r>
              <a:rPr lang="en-US" sz="1200" b="0" i="0" dirty="0" smtClean="0"/>
              <a:t>co-heirship predicated on suffering...”</a:t>
            </a:r>
          </a:p>
          <a:p>
            <a:pPr rtl="0"/>
            <a:endParaRPr lang="en-US" dirty="0" smtClean="0"/>
          </a:p>
          <a:p>
            <a:r>
              <a:rPr lang="en-US" b="0" i="0" u="none" strike="noStrike" baseline="0" dirty="0" smtClean="0"/>
              <a:t>-----</a:t>
            </a:r>
          </a:p>
          <a:p>
            <a:endParaRPr lang="en-US" b="0" i="0" u="none" strike="noStrike" baseline="0" dirty="0" smtClean="0"/>
          </a:p>
          <a:p>
            <a:r>
              <a:rPr lang="en-US" b="0" i="0" u="none" strike="noStrike" baseline="0" dirty="0" smtClean="0"/>
              <a:t>Hodges, Z. C. (2013). </a:t>
            </a:r>
            <a:r>
              <a:rPr lang="en-US" b="0" i="1" u="none" strike="noStrike" baseline="0" dirty="0" smtClean="0"/>
              <a:t>Romans: Deliverance from Wrath</a:t>
            </a:r>
            <a:r>
              <a:rPr lang="en-US" b="0" i="0" u="none" strike="noStrike" baseline="0" dirty="0" smtClean="0"/>
              <a:t>. </a:t>
            </a:r>
          </a:p>
          <a:p>
            <a:r>
              <a:rPr lang="en-US" b="0" i="0" u="none" strike="noStrike" baseline="0" dirty="0" smtClean="0"/>
              <a:t>(R. N. Wilkin, Ed.) (pp. 240–242). Corinth, TX: Grace </a:t>
            </a:r>
          </a:p>
          <a:p>
            <a:r>
              <a:rPr lang="en-US" b="0" i="0" u="none" strike="noStrike" baseline="0" dirty="0" smtClean="0"/>
              <a:t>Evangelical Society.</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71</a:t>
            </a:fld>
            <a:endParaRPr lang="en-US"/>
          </a:p>
        </p:txBody>
      </p:sp>
    </p:spTree>
    <p:extLst>
      <p:ext uri="{BB962C8B-B14F-4D97-AF65-F5344CB8AC3E}">
        <p14:creationId xmlns:p14="http://schemas.microsoft.com/office/powerpoint/2010/main" val="404567976"/>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Proorizo</a:t>
            </a:r>
            <a:r>
              <a:rPr lang="en-US" baseline="0" dirty="0" smtClean="0"/>
              <a:t> is the same word we just saw in verse 29.</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72</a:t>
            </a:fld>
            <a:endParaRPr lang="en-US"/>
          </a:p>
        </p:txBody>
      </p:sp>
    </p:spTree>
    <p:extLst>
      <p:ext uri="{BB962C8B-B14F-4D97-AF65-F5344CB8AC3E}">
        <p14:creationId xmlns:p14="http://schemas.microsoft.com/office/powerpoint/2010/main" val="404567976"/>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Kaleo</a:t>
            </a:r>
            <a:r>
              <a:rPr lang="en-US" dirty="0" smtClean="0"/>
              <a:t> can mean to invite someone</a:t>
            </a:r>
            <a:r>
              <a:rPr lang="en-US" baseline="0" dirty="0" smtClean="0"/>
              <a:t> to a party or other social </a:t>
            </a:r>
          </a:p>
          <a:p>
            <a:r>
              <a:rPr lang="en-US" baseline="0" dirty="0" smtClean="0"/>
              <a:t>event.</a:t>
            </a:r>
          </a:p>
          <a:p>
            <a:endParaRPr lang="en-US" baseline="0" dirty="0" smtClean="0"/>
          </a:p>
          <a:p>
            <a:r>
              <a:rPr lang="en-US" baseline="0" dirty="0" smtClean="0"/>
              <a:t>It can also mean to use one’s authority to summon someone.</a:t>
            </a:r>
          </a:p>
          <a:p>
            <a:endParaRPr lang="en-US" baseline="0" dirty="0" smtClean="0"/>
          </a:p>
          <a:p>
            <a:r>
              <a:rPr lang="en-US" baseline="0" dirty="0" smtClean="0"/>
              <a:t>In this context, it combines both of those thoughts and </a:t>
            </a:r>
          </a:p>
          <a:p>
            <a:r>
              <a:rPr lang="en-US" baseline="0" dirty="0" smtClean="0"/>
              <a:t>extends the meanings to </a:t>
            </a:r>
            <a:r>
              <a:rPr lang="en-US" sz="1200" b="0" i="0" dirty="0" smtClean="0"/>
              <a:t>choose someone for receipt of a</a:t>
            </a:r>
          </a:p>
          <a:p>
            <a:r>
              <a:rPr lang="en-US" sz="1200" b="0" i="0" dirty="0" smtClean="0"/>
              <a:t> special benefit or experience; that is, to call.</a:t>
            </a:r>
          </a:p>
          <a:p>
            <a:endParaRPr lang="en-US" sz="1200" b="0" i="0" dirty="0" smtClean="0"/>
          </a:p>
          <a:p>
            <a:r>
              <a:rPr lang="en-US" sz="1200" b="0" i="0" dirty="0" smtClean="0"/>
              <a:t>Here, it “refers to the effectual call of God. This call is the </a:t>
            </a:r>
          </a:p>
          <a:p>
            <a:r>
              <a:rPr lang="en-US" sz="1200" b="0" i="0" dirty="0" smtClean="0"/>
              <a:t>believer’s experience of God’s foreknown and predestined </a:t>
            </a:r>
          </a:p>
          <a:p>
            <a:r>
              <a:rPr lang="en-US" sz="1200" b="0" i="0" dirty="0" smtClean="0"/>
              <a:t>plan.”</a:t>
            </a:r>
            <a:endParaRPr lang="en-US" b="0" i="0" dirty="0" smtClean="0"/>
          </a:p>
          <a:p>
            <a:endParaRPr lang="en-US" dirty="0" smtClean="0"/>
          </a:p>
          <a:p>
            <a:r>
              <a:rPr lang="en-US" baseline="0" dirty="0" smtClean="0"/>
              <a:t>-----</a:t>
            </a:r>
          </a:p>
          <a:p>
            <a:endParaRPr lang="en-US" baseline="0" dirty="0" smtClean="0"/>
          </a:p>
          <a:p>
            <a:r>
              <a:rPr lang="en-US" baseline="0" dirty="0" err="1" smtClean="0"/>
              <a:t>Vanlaningham</a:t>
            </a:r>
            <a:r>
              <a:rPr lang="en-US" baseline="0" dirty="0" smtClean="0"/>
              <a:t>, Michael (2014). “Romans” in The Moody </a:t>
            </a:r>
          </a:p>
          <a:p>
            <a:r>
              <a:rPr lang="en-US" baseline="0" dirty="0" smtClean="0"/>
              <a:t>Bible Commentary (p. 1758). Chicago, IL: Moody.</a:t>
            </a:r>
          </a:p>
          <a:p>
            <a:endParaRPr lang="en-US" baseline="0"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73</a:t>
            </a:fld>
            <a:endParaRPr lang="en-US"/>
          </a:p>
        </p:txBody>
      </p:sp>
    </p:spTree>
    <p:extLst>
      <p:ext uri="{BB962C8B-B14F-4D97-AF65-F5344CB8AC3E}">
        <p14:creationId xmlns:p14="http://schemas.microsoft.com/office/powerpoint/2010/main" val="404567976"/>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74</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75</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76</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baseline="0" dirty="0" smtClean="0"/>
              <a:t> </a:t>
            </a:r>
            <a:r>
              <a:rPr lang="en-US" sz="1200" dirty="0" smtClean="0"/>
              <a:t>Election is God’s deciding who gets on the plane </a:t>
            </a:r>
          </a:p>
          <a:p>
            <a:pPr rtl="0"/>
            <a:r>
              <a:rPr lang="en-US" sz="1200" dirty="0" smtClean="0"/>
              <a:t>bound for heaven.</a:t>
            </a:r>
          </a:p>
          <a:p>
            <a:pPr rtl="0"/>
            <a:endParaRPr lang="en-US" sz="1200" dirty="0" smtClean="0"/>
          </a:p>
          <a:p>
            <a:pPr rtl="0"/>
            <a:r>
              <a:rPr lang="en-US" sz="1200" dirty="0" smtClean="0"/>
              <a:t>Predestination is his charting the route the plane will take, </a:t>
            </a:r>
          </a:p>
          <a:p>
            <a:pPr rtl="0"/>
            <a:r>
              <a:rPr lang="en-US" sz="1200" dirty="0" smtClean="0"/>
              <a:t>the schedule, the accommodations both during and after </a:t>
            </a:r>
          </a:p>
          <a:p>
            <a:pPr rtl="0"/>
            <a:r>
              <a:rPr lang="en-US" sz="1200" dirty="0" smtClean="0"/>
              <a:t>the flight, and each passenger’s safety. </a:t>
            </a:r>
          </a:p>
          <a:p>
            <a:pPr rtl="0"/>
            <a:endParaRPr lang="en-US" sz="1200" dirty="0" smtClean="0"/>
          </a:p>
          <a:p>
            <a:pPr rtl="0"/>
            <a:r>
              <a:rPr lang="en-US" sz="1200" dirty="0" smtClean="0"/>
              <a:t>With God as the pilot of the plane and the plane itself, all </a:t>
            </a:r>
          </a:p>
          <a:p>
            <a:pPr rtl="0"/>
            <a:r>
              <a:rPr lang="en-US" sz="1200" dirty="0" smtClean="0"/>
              <a:t>who board the plane make it to heaven. Predestination </a:t>
            </a:r>
          </a:p>
          <a:p>
            <a:pPr rtl="0"/>
            <a:r>
              <a:rPr lang="en-US" sz="1200" dirty="0" smtClean="0"/>
              <a:t>means God himself makes sure the elect actually board </a:t>
            </a:r>
          </a:p>
          <a:p>
            <a:pPr rtl="0"/>
            <a:r>
              <a:rPr lang="en-US" sz="1200" dirty="0" smtClean="0"/>
              <a:t>the plane. </a:t>
            </a:r>
          </a:p>
          <a:p>
            <a:pPr rtl="0"/>
            <a:endParaRPr lang="en-US" sz="1200" dirty="0" smtClean="0"/>
          </a:p>
          <a:p>
            <a:pPr rtl="0"/>
            <a:r>
              <a:rPr lang="en-US" sz="1200" dirty="0" smtClean="0"/>
              <a:t>Their response of faith in Christ is like checking in at the </a:t>
            </a:r>
          </a:p>
          <a:p>
            <a:pPr rtl="0"/>
            <a:r>
              <a:rPr lang="en-US" sz="1200" dirty="0" smtClean="0"/>
              <a:t>gate with a boarding pass.</a:t>
            </a:r>
          </a:p>
          <a:p>
            <a:pPr rtl="0"/>
            <a:endParaRPr lang="en-US" sz="1200" dirty="0" smtClean="0"/>
          </a:p>
          <a:p>
            <a:pPr rtl="0"/>
            <a:r>
              <a:rPr lang="en-US" sz="1200" dirty="0" smtClean="0"/>
              <a:t>The gospel call, in contrast, is like advertising for the trip. </a:t>
            </a:r>
          </a:p>
          <a:p>
            <a:pPr rtl="0"/>
            <a:endParaRPr lang="en-US" sz="1200" dirty="0" smtClean="0"/>
          </a:p>
          <a:p>
            <a:pPr rtl="0"/>
            <a:r>
              <a:rPr lang="en-US" sz="1200" dirty="0" smtClean="0"/>
              <a:t>The church is commissioned to get the word to the whole </a:t>
            </a:r>
          </a:p>
          <a:p>
            <a:pPr rtl="0"/>
            <a:r>
              <a:rPr lang="en-US" sz="1200" dirty="0" smtClean="0"/>
              <a:t>world. Unfortunately most people treat God’s free offer as </a:t>
            </a:r>
          </a:p>
          <a:p>
            <a:pPr rtl="0"/>
            <a:r>
              <a:rPr lang="en-US" sz="1200" dirty="0" smtClean="0"/>
              <a:t>“junk mail” and throw it in the trash. </a:t>
            </a:r>
          </a:p>
          <a:p>
            <a:pPr rtl="0"/>
            <a:endParaRPr lang="en-US" sz="1200" dirty="0" smtClean="0"/>
          </a:p>
          <a:p>
            <a:pPr rtl="0"/>
            <a:r>
              <a:rPr lang="en-US" sz="1200" dirty="0" smtClean="0"/>
              <a:t>However, those whom God has elected to salvation he also </a:t>
            </a:r>
          </a:p>
          <a:p>
            <a:pPr rtl="0"/>
            <a:r>
              <a:rPr lang="en-US" sz="1200" dirty="0" smtClean="0"/>
              <a:t>moves to accept his free offer. </a:t>
            </a:r>
          </a:p>
          <a:p>
            <a:pPr rtl="0"/>
            <a:endParaRPr lang="en-US" dirty="0" smtClean="0"/>
          </a:p>
          <a:p>
            <a:r>
              <a:rPr lang="en-US" b="0" i="0" u="none" strike="noStrike" baseline="0" dirty="0" smtClean="0"/>
              <a:t>-----</a:t>
            </a:r>
          </a:p>
          <a:p>
            <a:endParaRPr lang="en-US" b="0" i="0" u="none" strike="noStrike" baseline="0" dirty="0" smtClean="0"/>
          </a:p>
          <a:p>
            <a:r>
              <a:rPr lang="en-US" b="0" i="0" u="none" strike="noStrike" baseline="0" dirty="0" smtClean="0"/>
              <a:t>Michael P. Green. (2000). </a:t>
            </a:r>
            <a:r>
              <a:rPr lang="en-US" b="0" i="1" u="none" strike="noStrike" baseline="0" dirty="0" smtClean="0"/>
              <a:t>1500 illustrations for biblical </a:t>
            </a:r>
          </a:p>
          <a:p>
            <a:r>
              <a:rPr lang="en-US" b="0" i="1" u="none" strike="noStrike" baseline="0" dirty="0" smtClean="0"/>
              <a:t>preaching</a:t>
            </a:r>
            <a:r>
              <a:rPr lang="en-US" b="0" i="0" u="none" strike="noStrike" baseline="0" dirty="0" smtClean="0"/>
              <a:t> (p. 117). Grand Rapids, MI: Baker Books.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77</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dikaioo</a:t>
            </a:r>
            <a:r>
              <a:rPr lang="en-US" dirty="0" smtClean="0"/>
              <a:t> means </a:t>
            </a:r>
            <a:r>
              <a:rPr lang="en-US" sz="1200" b="0" i="0" dirty="0" smtClean="0"/>
              <a:t>to render a favorable verdict; </a:t>
            </a:r>
          </a:p>
          <a:p>
            <a:r>
              <a:rPr lang="en-US" sz="1200" b="0" i="0" dirty="0" smtClean="0"/>
              <a:t>that is, to vindicate.</a:t>
            </a:r>
          </a:p>
          <a:p>
            <a:endParaRPr lang="en-US" sz="1200" b="0" i="0" dirty="0" smtClean="0"/>
          </a:p>
          <a:p>
            <a:r>
              <a:rPr lang="en-US" sz="1200" b="0" i="0" dirty="0" smtClean="0"/>
              <a:t>The</a:t>
            </a:r>
            <a:r>
              <a:rPr lang="en-US" sz="1200" b="0" i="0" baseline="0" dirty="0" smtClean="0"/>
              <a:t> Moody Bible Commentary says:</a:t>
            </a:r>
          </a:p>
          <a:p>
            <a:endParaRPr lang="en-US" sz="1200" b="0" i="0" baseline="0" dirty="0" smtClean="0"/>
          </a:p>
          <a:p>
            <a:r>
              <a:rPr lang="en-US" sz="1200" b="0" i="0" baseline="0" dirty="0" smtClean="0"/>
              <a:t>“The verb JUSTIFIED... was a judicial term for a judge </a:t>
            </a:r>
          </a:p>
          <a:p>
            <a:r>
              <a:rPr lang="en-US" sz="1200" b="0" i="0" baseline="0" dirty="0" smtClean="0"/>
              <a:t>declaring a person innocent of whatever charges were </a:t>
            </a:r>
          </a:p>
          <a:p>
            <a:r>
              <a:rPr lang="en-US" sz="1200" b="0" i="0" baseline="0" dirty="0" smtClean="0"/>
              <a:t>levied against him.</a:t>
            </a:r>
          </a:p>
          <a:p>
            <a:endParaRPr lang="en-US" sz="1200" b="0" i="0" baseline="0" dirty="0" smtClean="0"/>
          </a:p>
          <a:p>
            <a:r>
              <a:rPr lang="en-US" sz="1200" b="0" i="0" baseline="0" dirty="0" smtClean="0"/>
              <a:t>“A sinner is rightly charged with breaking God’s law. When </a:t>
            </a:r>
          </a:p>
          <a:p>
            <a:r>
              <a:rPr lang="en-US" sz="1200" b="0" i="0" baseline="0" dirty="0" smtClean="0"/>
              <a:t>a sinner trusts Christ for salvation, God declares him or her </a:t>
            </a:r>
          </a:p>
          <a:p>
            <a:r>
              <a:rPr lang="en-US" sz="1200" b="0" i="0" baseline="0" dirty="0" smtClean="0"/>
              <a:t>not only innocent of that charge... but as having kept the </a:t>
            </a:r>
          </a:p>
          <a:p>
            <a:r>
              <a:rPr lang="en-US" sz="1200" b="0" i="0" baseline="0" dirty="0" smtClean="0"/>
              <a:t>standard because of the relationship that is established </a:t>
            </a:r>
          </a:p>
          <a:p>
            <a:r>
              <a:rPr lang="en-US" sz="1200" b="0" i="0" baseline="0" dirty="0" smtClean="0"/>
              <a:t>with Him through Christ...</a:t>
            </a:r>
          </a:p>
          <a:p>
            <a:endParaRPr lang="en-US" sz="1200" b="0" i="0" baseline="0" dirty="0" smtClean="0"/>
          </a:p>
          <a:p>
            <a:r>
              <a:rPr lang="en-US" sz="1200" b="0" i="0" baseline="0" dirty="0" smtClean="0"/>
              <a:t>“By God’s declaration, the sinner is ‘put right’ with God and </a:t>
            </a:r>
          </a:p>
          <a:p>
            <a:r>
              <a:rPr lang="en-US" sz="1200" b="0" i="0" baseline="0" dirty="0" smtClean="0"/>
              <a:t>possesses the status of ‘righteousness’... on the basis of the</a:t>
            </a:r>
          </a:p>
          <a:p>
            <a:r>
              <a:rPr lang="en-US" sz="1200" b="0" i="0" baseline="0" dirty="0" smtClean="0"/>
              <a:t> favorable verdict rendered by the divine Judge.</a:t>
            </a:r>
          </a:p>
          <a:p>
            <a:endParaRPr lang="en-US" sz="1200" b="0" i="0" baseline="0" dirty="0" smtClean="0"/>
          </a:p>
          <a:p>
            <a:r>
              <a:rPr lang="en-US" sz="1200" b="0" i="0" baseline="0" dirty="0" smtClean="0"/>
              <a:t>“This is no legal fiction as is sometimes argued. When a </a:t>
            </a:r>
          </a:p>
          <a:p>
            <a:r>
              <a:rPr lang="en-US" sz="1200" b="0" i="0" baseline="0" dirty="0" smtClean="0"/>
              <a:t>judge declares innocent an individual charged with a </a:t>
            </a:r>
          </a:p>
          <a:p>
            <a:r>
              <a:rPr lang="en-US" sz="1200" b="0" i="0" baseline="0" dirty="0" smtClean="0"/>
              <a:t>crime, that declaration has profound impact upon the </a:t>
            </a:r>
          </a:p>
          <a:p>
            <a:r>
              <a:rPr lang="en-US" sz="1200" b="0" i="0" baseline="0" dirty="0" smtClean="0"/>
              <a:t>one who was charged.”</a:t>
            </a:r>
            <a:endParaRPr lang="en-US" b="0" i="0" dirty="0" smtClean="0"/>
          </a:p>
          <a:p>
            <a:endParaRPr lang="en-US" dirty="0" smtClean="0"/>
          </a:p>
          <a:p>
            <a:r>
              <a:rPr lang="en-US" baseline="0" dirty="0" smtClean="0"/>
              <a:t>-----</a:t>
            </a:r>
          </a:p>
          <a:p>
            <a:endParaRPr lang="en-US" baseline="0" dirty="0" smtClean="0"/>
          </a:p>
          <a:p>
            <a:r>
              <a:rPr lang="en-US" baseline="0" dirty="0" err="1" smtClean="0"/>
              <a:t>Vanlaningham</a:t>
            </a:r>
            <a:r>
              <a:rPr lang="en-US" baseline="0" dirty="0" smtClean="0"/>
              <a:t>, Michael (2014). “Romans” in The Moody </a:t>
            </a:r>
          </a:p>
          <a:p>
            <a:r>
              <a:rPr lang="en-US" baseline="0" dirty="0" smtClean="0"/>
              <a:t>Bible Commentary (p. 1749). Chicago, IL: Moody.</a:t>
            </a:r>
          </a:p>
          <a:p>
            <a:endParaRPr lang="en-US" baseline="0"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78</a:t>
            </a:fld>
            <a:endParaRPr lang="en-US"/>
          </a:p>
        </p:txBody>
      </p:sp>
    </p:spTree>
    <p:extLst>
      <p:ext uri="{BB962C8B-B14F-4D97-AF65-F5344CB8AC3E}">
        <p14:creationId xmlns:p14="http://schemas.microsoft.com/office/powerpoint/2010/main" val="404567976"/>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79</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8</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80</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81</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82</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doxazo</a:t>
            </a:r>
            <a:r>
              <a:rPr lang="en-US" dirty="0" smtClean="0"/>
              <a:t> means </a:t>
            </a:r>
            <a:r>
              <a:rPr lang="en-US" sz="1200" b="0" i="0" dirty="0" smtClean="0"/>
              <a:t>to cause to have splendid </a:t>
            </a:r>
          </a:p>
          <a:p>
            <a:r>
              <a:rPr lang="en-US" sz="1200" b="0" i="0" dirty="0" smtClean="0"/>
              <a:t>greatness; that is, to clothe in splendor, or to glorify.</a:t>
            </a:r>
          </a:p>
          <a:p>
            <a:endParaRPr lang="en-US" sz="1200" b="0" i="0" dirty="0" smtClean="0"/>
          </a:p>
          <a:p>
            <a:r>
              <a:rPr lang="en-US" sz="1200" b="0" i="0" dirty="0" smtClean="0"/>
              <a:t>The</a:t>
            </a:r>
            <a:r>
              <a:rPr lang="en-US" sz="1200" b="0" i="0" baseline="0" dirty="0" smtClean="0"/>
              <a:t> Moody Bible Commentary says:</a:t>
            </a:r>
          </a:p>
          <a:p>
            <a:endParaRPr lang="en-US" sz="1200" b="0" i="0" baseline="0" dirty="0" smtClean="0"/>
          </a:p>
          <a:p>
            <a:r>
              <a:rPr lang="en-US" b="0" i="0" dirty="0" smtClean="0"/>
              <a:t>“GLORIFIED (to experience God’s glory with Him</a:t>
            </a:r>
            <a:r>
              <a:rPr lang="en-US" b="0" i="0" baseline="0" dirty="0" smtClean="0"/>
              <a:t> forever) </a:t>
            </a:r>
          </a:p>
          <a:p>
            <a:r>
              <a:rPr lang="en-US" b="0" i="0" baseline="0" dirty="0" smtClean="0"/>
              <a:t>is in the aorist tense, as are the other four verbs </a:t>
            </a:r>
          </a:p>
          <a:p>
            <a:r>
              <a:rPr lang="en-US" b="0" i="0" baseline="0" dirty="0" smtClean="0"/>
              <a:t>[foreknew, predestined, called, justified, and glorified],</a:t>
            </a:r>
          </a:p>
          <a:p>
            <a:endParaRPr lang="en-US" b="0" i="0" baseline="0" dirty="0" smtClean="0"/>
          </a:p>
          <a:p>
            <a:r>
              <a:rPr lang="en-US" b="0" i="0" baseline="0" dirty="0" smtClean="0"/>
              <a:t>“and the tense presents each action comprehensively, as </a:t>
            </a:r>
          </a:p>
          <a:p>
            <a:r>
              <a:rPr lang="en-US" b="0" i="0" baseline="0" dirty="0" smtClean="0"/>
              <a:t>a complete... undifferentiated whole, without regard to </a:t>
            </a:r>
          </a:p>
          <a:p>
            <a:r>
              <a:rPr lang="en-US" b="0" i="0" baseline="0" dirty="0" smtClean="0"/>
              <a:t>its internal workings or how it unfolds.</a:t>
            </a:r>
          </a:p>
          <a:p>
            <a:endParaRPr lang="en-US" b="0" i="0" baseline="0" dirty="0" smtClean="0"/>
          </a:p>
          <a:p>
            <a:r>
              <a:rPr lang="en-US" b="0" i="0" baseline="0" dirty="0" smtClean="0"/>
              <a:t>“In God’s plan, He foreknew, predestined, called, </a:t>
            </a:r>
          </a:p>
          <a:p>
            <a:r>
              <a:rPr lang="en-US" b="0" i="0" baseline="0" dirty="0" smtClean="0"/>
              <a:t>justified, AND glorified each believer. </a:t>
            </a:r>
            <a:endParaRPr lang="en-US" b="0" i="0" dirty="0" smtClean="0"/>
          </a:p>
          <a:p>
            <a:endParaRPr lang="en-US" b="0" i="0" dirty="0" smtClean="0"/>
          </a:p>
          <a:p>
            <a:r>
              <a:rPr lang="en-US" baseline="0" dirty="0" smtClean="0"/>
              <a:t>-----</a:t>
            </a:r>
          </a:p>
          <a:p>
            <a:endParaRPr lang="en-US" baseline="0" dirty="0" smtClean="0"/>
          </a:p>
          <a:p>
            <a:r>
              <a:rPr lang="en-US" baseline="0" dirty="0" err="1" smtClean="0"/>
              <a:t>Vanlaningham</a:t>
            </a:r>
            <a:r>
              <a:rPr lang="en-US" baseline="0" dirty="0" smtClean="0"/>
              <a:t>, Michael (2014). “Romans” in The Moody </a:t>
            </a:r>
          </a:p>
          <a:p>
            <a:r>
              <a:rPr lang="en-US" baseline="0" dirty="0" smtClean="0"/>
              <a:t>Bible Commentary (p. 1758). Chicago, IL: Moody.</a:t>
            </a:r>
          </a:p>
          <a:p>
            <a:endParaRPr lang="en-US" baseline="0"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83</a:t>
            </a:fld>
            <a:endParaRPr lang="en-US"/>
          </a:p>
        </p:txBody>
      </p:sp>
    </p:spTree>
    <p:extLst>
      <p:ext uri="{BB962C8B-B14F-4D97-AF65-F5344CB8AC3E}">
        <p14:creationId xmlns:p14="http://schemas.microsoft.com/office/powerpoint/2010/main" val="404567976"/>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84</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kern="1200" dirty="0" smtClean="0">
                <a:solidFill>
                  <a:schemeClr val="tx1"/>
                </a:solidFill>
                <a:latin typeface="+mn-lt"/>
                <a:ea typeface="+mn-ea"/>
                <a:cs typeface="+mn-cs"/>
              </a:rPr>
              <a:t>During his championship years with the Chicago </a:t>
            </a:r>
          </a:p>
          <a:p>
            <a:pPr rtl="0"/>
            <a:r>
              <a:rPr lang="en-US" sz="1200" kern="1200" dirty="0" smtClean="0">
                <a:solidFill>
                  <a:schemeClr val="tx1"/>
                </a:solidFill>
                <a:latin typeface="+mn-lt"/>
                <a:ea typeface="+mn-ea"/>
                <a:cs typeface="+mn-cs"/>
              </a:rPr>
              <a:t>Bulls, Michael Jordan was motivated by many things. One </a:t>
            </a:r>
          </a:p>
          <a:p>
            <a:pPr rtl="0"/>
            <a:r>
              <a:rPr lang="en-US" sz="1200" kern="1200" dirty="0" smtClean="0">
                <a:solidFill>
                  <a:schemeClr val="tx1"/>
                </a:solidFill>
                <a:latin typeface="+mn-lt"/>
                <a:ea typeface="+mn-ea"/>
                <a:cs typeface="+mn-cs"/>
              </a:rPr>
              <a:t>motivation most people did not hear about was his desire to </a:t>
            </a:r>
          </a:p>
          <a:p>
            <a:pPr rtl="0"/>
            <a:r>
              <a:rPr lang="en-US" sz="1200" kern="1200" dirty="0" smtClean="0">
                <a:solidFill>
                  <a:schemeClr val="tx1"/>
                </a:solidFill>
                <a:latin typeface="+mn-lt"/>
                <a:ea typeface="+mn-ea"/>
                <a:cs typeface="+mn-cs"/>
              </a:rPr>
              <a:t>win for the sake of the new players and coaches who had </a:t>
            </a:r>
          </a:p>
          <a:p>
            <a:pPr rtl="0"/>
            <a:r>
              <a:rPr lang="en-US" sz="1200" kern="1200" dirty="0" smtClean="0">
                <a:solidFill>
                  <a:schemeClr val="tx1"/>
                </a:solidFill>
                <a:latin typeface="+mn-lt"/>
                <a:ea typeface="+mn-ea"/>
                <a:cs typeface="+mn-cs"/>
              </a:rPr>
              <a:t>never been on a championship team.</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So it was in 1997 when the Bulls pursued their fifth </a:t>
            </a:r>
          </a:p>
          <a:p>
            <a:pPr rtl="0"/>
            <a:r>
              <a:rPr lang="en-US" sz="1200" kern="1200" dirty="0" smtClean="0">
                <a:solidFill>
                  <a:schemeClr val="tx1"/>
                </a:solidFill>
                <a:latin typeface="+mn-lt"/>
                <a:ea typeface="+mn-ea"/>
                <a:cs typeface="+mn-cs"/>
              </a:rPr>
              <a:t>championship. Assistant coach Frank Hamblen was new to </a:t>
            </a:r>
          </a:p>
          <a:p>
            <a:pPr rtl="0"/>
            <a:r>
              <a:rPr lang="en-US" sz="1200" kern="1200" dirty="0" smtClean="0">
                <a:solidFill>
                  <a:schemeClr val="tx1"/>
                </a:solidFill>
                <a:latin typeface="+mn-lt"/>
                <a:ea typeface="+mn-ea"/>
                <a:cs typeface="+mn-cs"/>
              </a:rPr>
              <a:t>the team that season. Before coming to the Bulls he had </a:t>
            </a:r>
          </a:p>
          <a:p>
            <a:pPr rtl="0"/>
            <a:r>
              <a:rPr lang="en-US" sz="1200" kern="1200" dirty="0" smtClean="0">
                <a:solidFill>
                  <a:schemeClr val="tx1"/>
                </a:solidFill>
                <a:latin typeface="+mn-lt"/>
                <a:ea typeface="+mn-ea"/>
                <a:cs typeface="+mn-cs"/>
              </a:rPr>
              <a:t>been an assistant coach on various teams for twenty-five </a:t>
            </a:r>
          </a:p>
          <a:p>
            <a:pPr rtl="0"/>
            <a:r>
              <a:rPr lang="en-US" sz="1200" kern="1200" dirty="0" smtClean="0">
                <a:solidFill>
                  <a:schemeClr val="tx1"/>
                </a:solidFill>
                <a:latin typeface="+mn-lt"/>
                <a:ea typeface="+mn-ea"/>
                <a:cs typeface="+mn-cs"/>
              </a:rPr>
              <a:t>years, but did not own a championship ring. He was now </a:t>
            </a:r>
          </a:p>
          <a:p>
            <a:pPr rtl="0"/>
            <a:r>
              <a:rPr lang="en-US" sz="1200" kern="1200" dirty="0" smtClean="0">
                <a:solidFill>
                  <a:schemeClr val="tx1"/>
                </a:solidFill>
                <a:latin typeface="+mn-lt"/>
                <a:ea typeface="+mn-ea"/>
                <a:cs typeface="+mn-cs"/>
              </a:rPr>
              <a:t>fifty years old.</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Jordan told writer Melissa </a:t>
            </a:r>
            <a:r>
              <a:rPr lang="en-US" sz="1200" i="0" kern="1200" dirty="0" smtClean="0">
                <a:solidFill>
                  <a:schemeClr val="tx1"/>
                </a:solidFill>
                <a:latin typeface="+mn-lt"/>
                <a:ea typeface="+mn-ea"/>
                <a:cs typeface="+mn-cs"/>
              </a:rPr>
              <a:t>Isaacson of the Chicago Tribune, </a:t>
            </a:r>
          </a:p>
          <a:p>
            <a:pPr rtl="0"/>
            <a:r>
              <a:rPr lang="en-US" sz="1200" i="0" kern="1200" dirty="0" smtClean="0">
                <a:solidFill>
                  <a:schemeClr val="tx1"/>
                </a:solidFill>
                <a:latin typeface="+mn-lt"/>
                <a:ea typeface="+mn-ea"/>
                <a:cs typeface="+mn-cs"/>
              </a:rPr>
              <a:t>“He’s been around the league for so long, on a lot of teams </a:t>
            </a:r>
          </a:p>
          <a:p>
            <a:pPr rtl="0"/>
            <a:r>
              <a:rPr lang="en-US" sz="1200" i="0" kern="1200" dirty="0" smtClean="0">
                <a:solidFill>
                  <a:schemeClr val="tx1"/>
                </a:solidFill>
                <a:latin typeface="+mn-lt"/>
                <a:ea typeface="+mn-ea"/>
                <a:cs typeface="+mn-cs"/>
              </a:rPr>
              <a:t>and made some great contributions … and then not to be </a:t>
            </a:r>
          </a:p>
          <a:p>
            <a:pPr rtl="0"/>
            <a:r>
              <a:rPr lang="en-US" sz="1200" i="0" kern="1200" dirty="0" smtClean="0">
                <a:solidFill>
                  <a:schemeClr val="tx1"/>
                </a:solidFill>
                <a:latin typeface="+mn-lt"/>
                <a:ea typeface="+mn-ea"/>
                <a:cs typeface="+mn-cs"/>
              </a:rPr>
              <a:t>on a championship team.… That will be my gift to Hamblen. </a:t>
            </a:r>
          </a:p>
          <a:p>
            <a:pPr rtl="0"/>
            <a:r>
              <a:rPr lang="en-US" sz="1200" i="0" kern="1200" dirty="0" smtClean="0">
                <a:solidFill>
                  <a:schemeClr val="tx1"/>
                </a:solidFill>
                <a:latin typeface="+mn-lt"/>
                <a:ea typeface="+mn-ea"/>
                <a:cs typeface="+mn-cs"/>
              </a:rPr>
              <a:t>That’s part of my motivation.”</a:t>
            </a:r>
          </a:p>
          <a:p>
            <a:pPr rtl="0"/>
            <a:endParaRPr lang="en-US" sz="1200" i="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Hamblen said, “Michael came to me early in the season and</a:t>
            </a:r>
          </a:p>
          <a:p>
            <a:pPr rtl="0"/>
            <a:r>
              <a:rPr lang="en-US" sz="1200" kern="1200" dirty="0" smtClean="0">
                <a:solidFill>
                  <a:schemeClr val="tx1"/>
                </a:solidFill>
                <a:latin typeface="+mn-lt"/>
                <a:ea typeface="+mn-ea"/>
                <a:cs typeface="+mn-cs"/>
              </a:rPr>
              <a:t> told me it was a big motivation for him to win so that I can </a:t>
            </a:r>
          </a:p>
          <a:p>
            <a:pPr rtl="0"/>
            <a:r>
              <a:rPr lang="en-US" sz="1200" kern="1200" dirty="0" smtClean="0">
                <a:solidFill>
                  <a:schemeClr val="tx1"/>
                </a:solidFill>
                <a:latin typeface="+mn-lt"/>
                <a:ea typeface="+mn-ea"/>
                <a:cs typeface="+mn-cs"/>
              </a:rPr>
              <a:t>get a ring. When the best basketball player in the world </a:t>
            </a:r>
          </a:p>
          <a:p>
            <a:pPr rtl="0"/>
            <a:r>
              <a:rPr lang="en-US" sz="1200" kern="1200" dirty="0" smtClean="0">
                <a:solidFill>
                  <a:schemeClr val="tx1"/>
                </a:solidFill>
                <a:latin typeface="+mn-lt"/>
                <a:ea typeface="+mn-ea"/>
                <a:cs typeface="+mn-cs"/>
              </a:rPr>
              <a:t>tells you that, well, it certainly made me feel special.”</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The Bulls did win it all in 1997, and Frank Hamblen got his </a:t>
            </a:r>
          </a:p>
          <a:p>
            <a:pPr rtl="0"/>
            <a:r>
              <a:rPr lang="en-US" sz="1200" kern="1200" dirty="0" smtClean="0">
                <a:solidFill>
                  <a:schemeClr val="tx1"/>
                </a:solidFill>
                <a:latin typeface="+mn-lt"/>
                <a:ea typeface="+mn-ea"/>
                <a:cs typeface="+mn-cs"/>
              </a:rPr>
              <a:t>ring.</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Jesus Christ has a similar desire for us. He is determined </a:t>
            </a:r>
          </a:p>
          <a:p>
            <a:pPr rtl="0"/>
            <a:r>
              <a:rPr lang="en-US" sz="1200" kern="1200" dirty="0" smtClean="0">
                <a:solidFill>
                  <a:schemeClr val="tx1"/>
                </a:solidFill>
                <a:latin typeface="+mn-lt"/>
                <a:ea typeface="+mn-ea"/>
                <a:cs typeface="+mn-cs"/>
              </a:rPr>
              <a:t>to carry us to victory. He wants to see us glorified with </a:t>
            </a:r>
          </a:p>
          <a:p>
            <a:pPr rtl="0"/>
            <a:r>
              <a:rPr lang="en-US" sz="1200" kern="1200" dirty="0" smtClean="0">
                <a:solidFill>
                  <a:schemeClr val="tx1"/>
                </a:solidFill>
                <a:latin typeface="+mn-lt"/>
                <a:ea typeface="+mn-ea"/>
                <a:cs typeface="+mn-cs"/>
              </a:rPr>
              <a:t>him. He wants us to share the glory of his triumphant </a:t>
            </a:r>
          </a:p>
          <a:p>
            <a:pPr rtl="0"/>
            <a:r>
              <a:rPr lang="en-US" sz="1200" kern="1200" dirty="0" smtClean="0">
                <a:solidFill>
                  <a:schemeClr val="tx1"/>
                </a:solidFill>
                <a:latin typeface="+mn-lt"/>
                <a:ea typeface="+mn-ea"/>
                <a:cs typeface="+mn-cs"/>
              </a:rPr>
              <a:t>kingdom. When the Lord of heaven and earth tells us </a:t>
            </a:r>
          </a:p>
          <a:p>
            <a:pPr rtl="0"/>
            <a:r>
              <a:rPr lang="en-US" sz="1200" kern="1200" dirty="0" smtClean="0">
                <a:solidFill>
                  <a:schemeClr val="tx1"/>
                </a:solidFill>
                <a:latin typeface="+mn-lt"/>
                <a:ea typeface="+mn-ea"/>
                <a:cs typeface="+mn-cs"/>
              </a:rPr>
              <a:t>that, well, it certainly makes us feel special.</a:t>
            </a:r>
          </a:p>
          <a:p>
            <a:pPr rtl="0"/>
            <a:endParaRPr lang="en-US" dirty="0" smtClean="0"/>
          </a:p>
          <a:p>
            <a:r>
              <a:rPr lang="en-US" b="0" i="0" u="none" strike="noStrike" baseline="0" dirty="0" smtClean="0"/>
              <a:t>-----</a:t>
            </a:r>
          </a:p>
          <a:p>
            <a:endParaRPr lang="en-US" b="0" i="0" u="none" strike="noStrike" baseline="0" dirty="0" smtClean="0"/>
          </a:p>
          <a:p>
            <a:r>
              <a:rPr lang="en-US" b="0" i="0" u="none" strike="noStrike" baseline="0" dirty="0" smtClean="0"/>
              <a:t>Larson, C. B. (2002). </a:t>
            </a:r>
            <a:r>
              <a:rPr lang="en-US" b="0" i="1" u="none" strike="noStrike" baseline="0" dirty="0" smtClean="0"/>
              <a:t>750 engaging illustrations for </a:t>
            </a:r>
          </a:p>
          <a:p>
            <a:r>
              <a:rPr lang="en-US" b="0" i="1" u="none" strike="noStrike" baseline="0" dirty="0" smtClean="0"/>
              <a:t>preachers, teachers &amp; writers</a:t>
            </a:r>
            <a:r>
              <a:rPr lang="en-US" b="0" i="0" u="none" strike="noStrike" baseline="0" dirty="0" smtClean="0"/>
              <a:t> (pp. 197–198). Grand </a:t>
            </a:r>
          </a:p>
          <a:p>
            <a:r>
              <a:rPr lang="en-US" b="0" i="0" u="none" strike="noStrike" baseline="0" dirty="0" smtClean="0"/>
              <a:t>Rapids, MI: Baker Books.</a:t>
            </a:r>
            <a:endParaRPr lang="en-US"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85</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8:30</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86</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a:t>
            </a:r>
            <a:r>
              <a:rPr lang="en-US" smtClean="0"/>
              <a:t>Romans 8:30</a:t>
            </a:r>
            <a:endParaRPr lang="en-US" dirty="0" smtClean="0"/>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87</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dirty="0" smtClean="0"/>
              <a:t>How is it that God can take the bad things that </a:t>
            </a:r>
          </a:p>
          <a:p>
            <a:pPr rtl="0"/>
            <a:r>
              <a:rPr lang="en-US" sz="1200" dirty="0" smtClean="0"/>
              <a:t>happen to us and somehow, some way, bring good about? </a:t>
            </a:r>
          </a:p>
          <a:p>
            <a:pPr rtl="0"/>
            <a:r>
              <a:rPr lang="en-US" sz="1200" dirty="0" smtClean="0"/>
              <a:t>No man can do this, but God can and does because He </a:t>
            </a:r>
          </a:p>
          <a:p>
            <a:pPr rtl="0"/>
            <a:r>
              <a:rPr lang="en-US" sz="1200" dirty="0" smtClean="0"/>
              <a:t>has the whole picture in mind.</a:t>
            </a:r>
          </a:p>
          <a:p>
            <a:pPr rtl="0"/>
            <a:endParaRPr lang="en-US" sz="1200" dirty="0" smtClean="0"/>
          </a:p>
          <a:p>
            <a:pPr rtl="0"/>
            <a:r>
              <a:rPr lang="en-US" sz="1200" kern="1200" dirty="0" smtClean="0">
                <a:solidFill>
                  <a:schemeClr val="tx1"/>
                </a:solidFill>
                <a:latin typeface="+mn-lt"/>
                <a:ea typeface="+mn-ea"/>
                <a:cs typeface="+mn-cs"/>
              </a:rPr>
              <a:t>Drew was a young child who loved to put puzzles </a:t>
            </a:r>
          </a:p>
          <a:p>
            <a:pPr rtl="0"/>
            <a:r>
              <a:rPr lang="en-US" sz="1200" kern="1200" dirty="0" smtClean="0">
                <a:solidFill>
                  <a:schemeClr val="tx1"/>
                </a:solidFill>
                <a:latin typeface="+mn-lt"/>
                <a:ea typeface="+mn-ea"/>
                <a:cs typeface="+mn-cs"/>
              </a:rPr>
              <a:t>together. One day Drew’s father bought a puzzle in a </a:t>
            </a:r>
          </a:p>
          <a:p>
            <a:pPr rtl="0"/>
            <a:r>
              <a:rPr lang="en-US" sz="1200" kern="1200" dirty="0" smtClean="0">
                <a:solidFill>
                  <a:schemeClr val="tx1"/>
                </a:solidFill>
                <a:latin typeface="+mn-lt"/>
                <a:ea typeface="+mn-ea"/>
                <a:cs typeface="+mn-cs"/>
              </a:rPr>
              <a:t>box marked “Map of the United States”—that was all, </a:t>
            </a:r>
          </a:p>
          <a:p>
            <a:pPr rtl="0"/>
            <a:r>
              <a:rPr lang="en-US" sz="1200" kern="1200" dirty="0" smtClean="0">
                <a:solidFill>
                  <a:schemeClr val="tx1"/>
                </a:solidFill>
                <a:latin typeface="+mn-lt"/>
                <a:ea typeface="+mn-ea"/>
                <a:cs typeface="+mn-cs"/>
              </a:rPr>
              <a:t>just the words with no picture.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At home, Drew opened the box and excitedly poured out </a:t>
            </a:r>
          </a:p>
          <a:p>
            <a:pPr rtl="0"/>
            <a:r>
              <a:rPr lang="en-US" sz="1200" kern="1200" dirty="0" smtClean="0">
                <a:solidFill>
                  <a:schemeClr val="tx1"/>
                </a:solidFill>
                <a:latin typeface="+mn-lt"/>
                <a:ea typeface="+mn-ea"/>
                <a:cs typeface="+mn-cs"/>
              </a:rPr>
              <a:t>the brightly colored, multi-shaped pieces. But he was </a:t>
            </a:r>
          </a:p>
          <a:p>
            <a:pPr rtl="0"/>
            <a:r>
              <a:rPr lang="en-US" sz="1200" kern="1200" dirty="0" smtClean="0">
                <a:solidFill>
                  <a:schemeClr val="tx1"/>
                </a:solidFill>
                <a:latin typeface="+mn-lt"/>
                <a:ea typeface="+mn-ea"/>
                <a:cs typeface="+mn-cs"/>
              </a:rPr>
              <a:t>stumped. He had no idea where to begin. In his mind, all </a:t>
            </a:r>
          </a:p>
          <a:p>
            <a:pPr rtl="0"/>
            <a:r>
              <a:rPr lang="en-US" sz="1200" kern="1200" dirty="0" smtClean="0">
                <a:solidFill>
                  <a:schemeClr val="tx1"/>
                </a:solidFill>
                <a:latin typeface="+mn-lt"/>
                <a:ea typeface="+mn-ea"/>
                <a:cs typeface="+mn-cs"/>
              </a:rPr>
              <a:t>he saw were a lot of pieces that made absolutely no sense.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After several frustrating minutes, Drew said, “Dad, would </a:t>
            </a:r>
          </a:p>
          <a:p>
            <a:pPr rtl="0"/>
            <a:r>
              <a:rPr lang="en-US" sz="1200" kern="1200" dirty="0" smtClean="0">
                <a:solidFill>
                  <a:schemeClr val="tx1"/>
                </a:solidFill>
                <a:latin typeface="+mn-lt"/>
                <a:ea typeface="+mn-ea"/>
                <a:cs typeface="+mn-cs"/>
              </a:rPr>
              <a:t>you help me put this together? There must be something </a:t>
            </a:r>
          </a:p>
          <a:p>
            <a:pPr rtl="0"/>
            <a:r>
              <a:rPr lang="en-US" sz="1200" kern="1200" dirty="0" smtClean="0">
                <a:solidFill>
                  <a:schemeClr val="tx1"/>
                </a:solidFill>
                <a:latin typeface="+mn-lt"/>
                <a:ea typeface="+mn-ea"/>
                <a:cs typeface="+mn-cs"/>
              </a:rPr>
              <a:t>missing.” His father got on the floor with him and within a </a:t>
            </a:r>
          </a:p>
          <a:p>
            <a:pPr rtl="0"/>
            <a:r>
              <a:rPr lang="en-US" sz="1200" kern="1200" dirty="0" smtClean="0">
                <a:solidFill>
                  <a:schemeClr val="tx1"/>
                </a:solidFill>
                <a:latin typeface="+mn-lt"/>
                <a:ea typeface="+mn-ea"/>
                <a:cs typeface="+mn-cs"/>
              </a:rPr>
              <a:t>few minutes the puzzle began to take shape. “Dad, how </a:t>
            </a:r>
          </a:p>
          <a:p>
            <a:pPr rtl="0"/>
            <a:r>
              <a:rPr lang="en-US" sz="1200" kern="1200" dirty="0" smtClean="0">
                <a:solidFill>
                  <a:schemeClr val="tx1"/>
                </a:solidFill>
                <a:latin typeface="+mn-lt"/>
                <a:ea typeface="+mn-ea"/>
                <a:cs typeface="+mn-cs"/>
              </a:rPr>
              <a:t>did you do this so quickly? How did you know which </a:t>
            </a:r>
          </a:p>
          <a:p>
            <a:pPr rtl="0"/>
            <a:r>
              <a:rPr lang="en-US" sz="1200" kern="1200" dirty="0" smtClean="0">
                <a:solidFill>
                  <a:schemeClr val="tx1"/>
                </a:solidFill>
                <a:latin typeface="+mn-lt"/>
                <a:ea typeface="+mn-ea"/>
                <a:cs typeface="+mn-cs"/>
              </a:rPr>
              <a:t>pieces went where?”</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“Son, you only saw the blank box and all the pieces. I’ve </a:t>
            </a:r>
          </a:p>
          <a:p>
            <a:pPr rtl="0"/>
            <a:r>
              <a:rPr lang="en-US" sz="1200" kern="1200" dirty="0" smtClean="0">
                <a:solidFill>
                  <a:schemeClr val="tx1"/>
                </a:solidFill>
                <a:latin typeface="+mn-lt"/>
                <a:ea typeface="+mn-ea"/>
                <a:cs typeface="+mn-cs"/>
              </a:rPr>
              <a:t>been fortunate enough to see the whole picture. I knew </a:t>
            </a:r>
          </a:p>
          <a:p>
            <a:pPr rtl="0"/>
            <a:r>
              <a:rPr lang="en-US" sz="1200" kern="1200" dirty="0" smtClean="0">
                <a:solidFill>
                  <a:schemeClr val="tx1"/>
                </a:solidFill>
                <a:latin typeface="+mn-lt"/>
                <a:ea typeface="+mn-ea"/>
                <a:cs typeface="+mn-cs"/>
              </a:rPr>
              <a:t>what our country looked like even before we started this </a:t>
            </a:r>
          </a:p>
          <a:p>
            <a:pPr rtl="0"/>
            <a:r>
              <a:rPr lang="en-US" sz="1200" kern="1200" dirty="0" smtClean="0">
                <a:solidFill>
                  <a:schemeClr val="tx1"/>
                </a:solidFill>
                <a:latin typeface="+mn-lt"/>
                <a:ea typeface="+mn-ea"/>
                <a:cs typeface="+mn-cs"/>
              </a:rPr>
              <a:t>puzzle.” </a:t>
            </a:r>
          </a:p>
          <a:p>
            <a:pPr rtl="0"/>
            <a:endParaRPr lang="en-US" sz="1200" kern="1200" dirty="0" smtClean="0">
              <a:solidFill>
                <a:schemeClr val="tx1"/>
              </a:solidFill>
              <a:latin typeface="+mn-lt"/>
              <a:ea typeface="+mn-ea"/>
              <a:cs typeface="+mn-cs"/>
            </a:endParaRPr>
          </a:p>
          <a:p>
            <a:pPr rtl="0"/>
            <a:r>
              <a:rPr lang="en-US" sz="1200" dirty="0" smtClean="0"/>
              <a:t>In the same way, God knows exactly how the pieces of our </a:t>
            </a:r>
          </a:p>
          <a:p>
            <a:pPr rtl="0"/>
            <a:r>
              <a:rPr lang="en-US" sz="1200" dirty="0" smtClean="0"/>
              <a:t>lives will work together, because He alone sees the whole </a:t>
            </a:r>
          </a:p>
          <a:p>
            <a:pPr rtl="0"/>
            <a:r>
              <a:rPr lang="en-US" sz="1200" dirty="0" smtClean="0"/>
              <a:t>picture. </a:t>
            </a:r>
          </a:p>
          <a:p>
            <a:pPr rtl="0"/>
            <a:endParaRPr lang="en-US" sz="1200" dirty="0" smtClean="0"/>
          </a:p>
          <a:p>
            <a:pPr rtl="0"/>
            <a:r>
              <a:rPr lang="en-US" sz="1200" dirty="0" smtClean="0"/>
              <a:t>Thus, the believer can rest assured that God is putting </a:t>
            </a:r>
          </a:p>
          <a:p>
            <a:pPr rtl="0"/>
            <a:r>
              <a:rPr lang="en-US" sz="1200" dirty="0" smtClean="0"/>
              <a:t>everything together in the best way possible.</a:t>
            </a:r>
          </a:p>
          <a:p>
            <a:pPr rtl="0"/>
            <a:endParaRPr lang="en-US" dirty="0" smtClean="0"/>
          </a:p>
          <a:p>
            <a:r>
              <a:rPr lang="en-US" b="0" i="0" u="none" strike="noStrike" baseline="0" dirty="0" smtClean="0"/>
              <a:t>-----</a:t>
            </a:r>
          </a:p>
          <a:p>
            <a:endParaRPr lang="en-US" b="0" i="0" u="none" strike="noStrike" baseline="0" dirty="0" smtClean="0"/>
          </a:p>
          <a:p>
            <a:r>
              <a:rPr lang="en-US" b="0" i="0" u="none" strike="noStrike" baseline="0" dirty="0" smtClean="0"/>
              <a:t>Leadership Ministries Worldwide. (2004). </a:t>
            </a:r>
            <a:r>
              <a:rPr lang="en-US" b="0" i="1" u="none" strike="noStrike" baseline="0" dirty="0" smtClean="0"/>
              <a:t>Practical </a:t>
            </a:r>
          </a:p>
          <a:p>
            <a:r>
              <a:rPr lang="en-US" b="0" i="1" u="none" strike="noStrike" baseline="0" dirty="0" smtClean="0"/>
              <a:t>Illustrations: Romans</a:t>
            </a:r>
            <a:r>
              <a:rPr lang="en-US" b="0" i="0" u="none" strike="noStrike" baseline="0" dirty="0" smtClean="0"/>
              <a:t> (p. 71). Chattanooga, TN: </a:t>
            </a:r>
          </a:p>
          <a:p>
            <a:r>
              <a:rPr lang="en-US" b="0" i="0" u="none" strike="noStrike" baseline="0" dirty="0" smtClean="0"/>
              <a:t>Leadership Ministries Worldwide.</a:t>
            </a:r>
          </a:p>
          <a:p>
            <a:endParaRPr lang="en-US" dirty="0" smtClean="0"/>
          </a:p>
          <a:p>
            <a:r>
              <a:rPr lang="en-US" dirty="0" smtClean="0"/>
              <a:t>*** END ***</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88</a:t>
            </a:fld>
            <a:endParaRPr lang="en-US"/>
          </a:p>
        </p:txBody>
      </p:sp>
    </p:spTree>
    <p:extLst>
      <p:ext uri="{BB962C8B-B14F-4D97-AF65-F5344CB8AC3E}">
        <p14:creationId xmlns:p14="http://schemas.microsoft.com/office/powerpoint/2010/main" val="38623832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9</a:t>
            </a:fld>
            <a:endParaRPr lang="en-US"/>
          </a:p>
        </p:txBody>
      </p:sp>
    </p:spTree>
    <p:extLst>
      <p:ext uri="{BB962C8B-B14F-4D97-AF65-F5344CB8AC3E}">
        <p14:creationId xmlns:p14="http://schemas.microsoft.com/office/powerpoint/2010/main" val="26202260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12/10/2015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4012640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12/10/2015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298039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12/10/2015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46461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12/10/2015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73352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25A8FD-85E9-4177-9140-372F96C45026}" type="datetimeFigureOut">
              <a:rPr lang="en-US" smtClean="0"/>
              <a:t>12/10/2015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117156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825A8FD-85E9-4177-9140-372F96C45026}" type="datetimeFigureOut">
              <a:rPr lang="en-US" smtClean="0"/>
              <a:t>12/10/2015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74287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825A8FD-85E9-4177-9140-372F96C45026}" type="datetimeFigureOut">
              <a:rPr lang="en-US" smtClean="0"/>
              <a:t>12/10/2015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20865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25A8FD-85E9-4177-9140-372F96C45026}" type="datetimeFigureOut">
              <a:rPr lang="en-US" smtClean="0"/>
              <a:t>12/10/2015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915885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25A8FD-85E9-4177-9140-372F96C45026}" type="datetimeFigureOut">
              <a:rPr lang="en-US" smtClean="0"/>
              <a:t>12/10/2015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1816749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5A8FD-85E9-4177-9140-372F96C45026}" type="datetimeFigureOut">
              <a:rPr lang="en-US" smtClean="0"/>
              <a:t>12/10/2015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913519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5A8FD-85E9-4177-9140-372F96C45026}" type="datetimeFigureOut">
              <a:rPr lang="en-US" smtClean="0"/>
              <a:t>12/10/2015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958647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25A8FD-85E9-4177-9140-372F96C45026}" type="datetimeFigureOut">
              <a:rPr lang="en-US" smtClean="0"/>
              <a:t>12/10/2015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DE4765-53F9-45BC-86CD-B8977D89C3C6}" type="slidenum">
              <a:rPr lang="en-US" smtClean="0"/>
              <a:t>‹#›</a:t>
            </a:fld>
            <a:endParaRPr lang="en-US"/>
          </a:p>
        </p:txBody>
      </p:sp>
    </p:spTree>
    <p:extLst>
      <p:ext uri="{BB962C8B-B14F-4D97-AF65-F5344CB8AC3E}">
        <p14:creationId xmlns:p14="http://schemas.microsoft.com/office/powerpoint/2010/main" val="28528857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4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4.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6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5.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6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6.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81.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8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84.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8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8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2792" y="1799122"/>
            <a:ext cx="7772400" cy="3143939"/>
          </a:xfrm>
        </p:spPr>
        <p:txBody>
          <a:bodyPr/>
          <a:lstStyle/>
          <a:p>
            <a:r>
              <a:rPr lang="en-US" sz="7200" dirty="0" smtClean="0"/>
              <a:t>Romans 8:28-30</a:t>
            </a:r>
            <a:r>
              <a:rPr lang="en-US" sz="3600" dirty="0" smtClean="0"/>
              <a:t/>
            </a:r>
            <a:br>
              <a:rPr lang="en-US" sz="3600" dirty="0" smtClean="0"/>
            </a:br>
            <a:r>
              <a:rPr lang="en-US" sz="3600" dirty="0" smtClean="0"/>
              <a:t>---</a:t>
            </a:r>
            <a:br>
              <a:rPr lang="en-US" sz="3600" dirty="0" smtClean="0"/>
            </a:br>
            <a:r>
              <a:rPr lang="en-US" sz="3600" dirty="0" smtClean="0"/>
              <a:t>More Than Conquerors</a:t>
            </a:r>
            <a:endParaRPr lang="en-US" sz="7200" dirty="0"/>
          </a:p>
        </p:txBody>
      </p:sp>
    </p:spTree>
    <p:extLst>
      <p:ext uri="{BB962C8B-B14F-4D97-AF65-F5344CB8AC3E}">
        <p14:creationId xmlns:p14="http://schemas.microsoft.com/office/powerpoint/2010/main" val="14773162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3:19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οἴδαμεν  ὅτι</a:t>
            </a:r>
            <a:endParaRPr lang="en-US" dirty="0"/>
          </a:p>
          <a:p>
            <a:pPr marL="0" indent="0">
              <a:buNone/>
            </a:pPr>
            <a:r>
              <a:rPr lang="en-US" dirty="0"/>
              <a:t>	(</a:t>
            </a:r>
            <a:r>
              <a:rPr lang="en-US" dirty="0" err="1"/>
              <a:t>oidamen</a:t>
            </a:r>
            <a:r>
              <a:rPr lang="en-US" dirty="0"/>
              <a:t> </a:t>
            </a:r>
            <a:r>
              <a:rPr lang="en-US" dirty="0" err="1"/>
              <a:t>hoti</a:t>
            </a:r>
            <a:r>
              <a:rPr lang="en-US" dirty="0"/>
              <a:t>)</a:t>
            </a:r>
          </a:p>
          <a:p>
            <a:pPr marL="0" indent="0">
              <a:buNone/>
            </a:pPr>
            <a:endParaRPr lang="en-US" dirty="0"/>
          </a:p>
          <a:p>
            <a:pPr marL="0" indent="0">
              <a:buNone/>
            </a:pPr>
            <a:r>
              <a:rPr lang="en-US" dirty="0" smtClean="0"/>
              <a:t>Now </a:t>
            </a:r>
            <a:r>
              <a:rPr lang="en-US" dirty="0"/>
              <a:t>we know that whatever the law says, it says to those who are under the law, so that every mouth may be silenced and the whole world held accountable to God.</a:t>
            </a: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9674" y="2061692"/>
            <a:ext cx="3067050" cy="153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18952" y="3999068"/>
            <a:ext cx="182880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3074" idx="0"/>
            <a:endCxn id="4" idx="2"/>
          </p:cNvCxnSpPr>
          <p:nvPr/>
        </p:nvCxnSpPr>
        <p:spPr>
          <a:xfrm flipH="1" flipV="1">
            <a:off x="2743199" y="3592042"/>
            <a:ext cx="90153" cy="40702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8:22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οἴδαμεν  ὅτι</a:t>
            </a:r>
            <a:endParaRPr lang="en-US" dirty="0"/>
          </a:p>
          <a:p>
            <a:pPr marL="0" indent="0">
              <a:buNone/>
            </a:pPr>
            <a:r>
              <a:rPr lang="en-US" dirty="0" smtClean="0"/>
              <a:t>(</a:t>
            </a:r>
            <a:r>
              <a:rPr lang="en-US" dirty="0" err="1"/>
              <a:t>oidamen</a:t>
            </a:r>
            <a:r>
              <a:rPr lang="en-US" dirty="0"/>
              <a:t> </a:t>
            </a:r>
            <a:r>
              <a:rPr lang="en-US" dirty="0" err="1"/>
              <a:t>hoti</a:t>
            </a:r>
            <a:r>
              <a:rPr lang="en-US" dirty="0"/>
              <a:t>)</a:t>
            </a:r>
          </a:p>
          <a:p>
            <a:pPr marL="0" indent="0">
              <a:buNone/>
            </a:pPr>
            <a:endParaRPr lang="en-US" dirty="0"/>
          </a:p>
          <a:p>
            <a:pPr marL="0" indent="0">
              <a:buNone/>
            </a:pPr>
            <a:r>
              <a:rPr lang="en-US" dirty="0" smtClean="0"/>
              <a:t>We </a:t>
            </a:r>
            <a:r>
              <a:rPr lang="en-US" dirty="0"/>
              <a:t>know that the whole creation has been groaning as in the pains of childbirth right up to the present time.</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342" y="2048814"/>
            <a:ext cx="3073400" cy="153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7583" y="3986191"/>
            <a:ext cx="182880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4099" idx="0"/>
            <a:endCxn id="4098" idx="2"/>
          </p:cNvCxnSpPr>
          <p:nvPr/>
        </p:nvCxnSpPr>
        <p:spPr>
          <a:xfrm flipH="1" flipV="1">
            <a:off x="1803042" y="3579164"/>
            <a:ext cx="218941" cy="40702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48500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Timothy 1:8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οἴδαμεν  ὅτι</a:t>
            </a:r>
            <a:endParaRPr lang="en-US" dirty="0"/>
          </a:p>
          <a:p>
            <a:pPr marL="0" indent="0">
              <a:buNone/>
            </a:pPr>
            <a:r>
              <a:rPr lang="en-US" dirty="0"/>
              <a:t>(</a:t>
            </a:r>
            <a:r>
              <a:rPr lang="en-US" dirty="0" err="1"/>
              <a:t>oidamen</a:t>
            </a:r>
            <a:r>
              <a:rPr lang="en-US" dirty="0"/>
              <a:t> </a:t>
            </a:r>
            <a:r>
              <a:rPr lang="en-US" dirty="0" err="1"/>
              <a:t>hoti</a:t>
            </a:r>
            <a:r>
              <a:rPr lang="en-US" dirty="0" smtClean="0"/>
              <a:t>)</a:t>
            </a:r>
            <a:endParaRPr lang="en-US" dirty="0"/>
          </a:p>
          <a:p>
            <a:pPr marL="0" indent="0">
              <a:buNone/>
            </a:pPr>
            <a:endParaRPr lang="en-US" dirty="0" smtClean="0"/>
          </a:p>
          <a:p>
            <a:pPr marL="0" indent="0">
              <a:buNone/>
            </a:pPr>
            <a:endParaRPr lang="en-US" dirty="0" smtClean="0"/>
          </a:p>
          <a:p>
            <a:pPr marL="0" indent="0">
              <a:buNone/>
            </a:pPr>
            <a:r>
              <a:rPr lang="en-US" dirty="0" smtClean="0"/>
              <a:t>We </a:t>
            </a:r>
            <a:r>
              <a:rPr lang="en-US" dirty="0"/>
              <a:t>know that the law is good if one uses it properly.</a:t>
            </a: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342" y="2048814"/>
            <a:ext cx="3073400" cy="153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3341" y="4578618"/>
            <a:ext cx="182880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5122" idx="0"/>
            <a:endCxn id="4" idx="2"/>
          </p:cNvCxnSpPr>
          <p:nvPr/>
        </p:nvCxnSpPr>
        <p:spPr>
          <a:xfrm flipH="1" flipV="1">
            <a:off x="1803042" y="3579164"/>
            <a:ext cx="244699" cy="99945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48500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John 3:2</a:t>
            </a:r>
            <a:endParaRPr lang="en-US" dirty="0"/>
          </a:p>
        </p:txBody>
      </p:sp>
      <p:sp>
        <p:nvSpPr>
          <p:cNvPr id="3" name="Content Placeholder 2"/>
          <p:cNvSpPr>
            <a:spLocks noGrp="1"/>
          </p:cNvSpPr>
          <p:nvPr>
            <p:ph idx="1"/>
          </p:nvPr>
        </p:nvSpPr>
        <p:spPr/>
        <p:txBody>
          <a:bodyPr>
            <a:normAutofit/>
          </a:bodyPr>
          <a:lstStyle/>
          <a:p>
            <a:pPr marL="0" indent="0">
              <a:buNone/>
            </a:pPr>
            <a:r>
              <a:rPr lang="en-US" dirty="0"/>
              <a:t>	  </a:t>
            </a:r>
            <a:r>
              <a:rPr lang="el-GR" dirty="0"/>
              <a:t>οἴδαμεν  ὅτι</a:t>
            </a:r>
            <a:endParaRPr lang="en-US" dirty="0"/>
          </a:p>
          <a:p>
            <a:pPr marL="0" indent="0">
              <a:buNone/>
            </a:pPr>
            <a:r>
              <a:rPr lang="en-US" dirty="0"/>
              <a:t>	(</a:t>
            </a:r>
            <a:r>
              <a:rPr lang="en-US" dirty="0" err="1"/>
              <a:t>oidamen</a:t>
            </a:r>
            <a:r>
              <a:rPr lang="en-US" dirty="0"/>
              <a:t> </a:t>
            </a:r>
            <a:r>
              <a:rPr lang="en-US" dirty="0" err="1"/>
              <a:t>hoti</a:t>
            </a:r>
            <a:r>
              <a:rPr lang="en-US" dirty="0"/>
              <a:t>)</a:t>
            </a:r>
          </a:p>
          <a:p>
            <a:pPr marL="0" indent="0">
              <a:buNone/>
            </a:pPr>
            <a:endParaRPr lang="en-US" dirty="0" smtClean="0"/>
          </a:p>
          <a:p>
            <a:pPr marL="0" indent="0">
              <a:buNone/>
            </a:pPr>
            <a:endParaRPr lang="en-US" dirty="0"/>
          </a:p>
          <a:p>
            <a:pPr marL="0" indent="0">
              <a:buNone/>
            </a:pPr>
            <a:r>
              <a:rPr lang="en-US" dirty="0" smtClean="0"/>
              <a:t>Dear </a:t>
            </a:r>
            <a:r>
              <a:rPr lang="en-US" dirty="0"/>
              <a:t>friends, now we are children of God, and what we will be has not yet been made known. But we know that when he appears, we shall be like him, for we shall see him as he is.</a:t>
            </a: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3917" y="1430627"/>
            <a:ext cx="3067050" cy="153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38648" y="4977863"/>
            <a:ext cx="182880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6146" idx="0"/>
            <a:endCxn id="4" idx="2"/>
          </p:cNvCxnSpPr>
          <p:nvPr/>
        </p:nvCxnSpPr>
        <p:spPr>
          <a:xfrm flipV="1">
            <a:off x="2653048" y="2960977"/>
            <a:ext cx="64394" cy="201688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48500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οἴδαμεν  ὅτι</a:t>
            </a:r>
            <a:endParaRPr lang="en-US" dirty="0"/>
          </a:p>
          <a:p>
            <a:pPr marL="0" indent="0">
              <a:buNone/>
            </a:pPr>
            <a:r>
              <a:rPr lang="en-US" dirty="0" smtClean="0"/>
              <a:t>	(</a:t>
            </a:r>
            <a:r>
              <a:rPr lang="en-US" dirty="0" err="1" smtClean="0"/>
              <a:t>oidamen</a:t>
            </a:r>
            <a:r>
              <a:rPr lang="en-US" dirty="0" smtClean="0"/>
              <a:t> </a:t>
            </a:r>
            <a:r>
              <a:rPr lang="en-US" dirty="0" err="1" smtClean="0"/>
              <a:t>hoti</a:t>
            </a:r>
            <a:r>
              <a:rPr lang="en-US" dirty="0" smtClean="0"/>
              <a:t>)</a:t>
            </a:r>
          </a:p>
          <a:p>
            <a:pPr marL="0" indent="0">
              <a:buNone/>
            </a:pPr>
            <a:endParaRPr lang="en-US" dirty="0"/>
          </a:p>
          <a:p>
            <a:pPr marL="0" indent="0">
              <a:buNone/>
            </a:pPr>
            <a:endParaRPr lang="en-US" dirty="0" smtClean="0"/>
          </a:p>
          <a:p>
            <a:pPr marL="0" indent="0">
              <a:buNone/>
            </a:pPr>
            <a:r>
              <a:rPr lang="en-US" baseline="30000" dirty="0" smtClean="0"/>
              <a:t>28</a:t>
            </a:r>
            <a:r>
              <a:rPr lang="en-US" dirty="0" smtClean="0"/>
              <a:t> </a:t>
            </a:r>
            <a:r>
              <a:rPr lang="en-US" dirty="0"/>
              <a:t>And we </a:t>
            </a:r>
            <a:r>
              <a:rPr lang="en-US" b="1" dirty="0" smtClean="0"/>
              <a:t>KNOW THAT </a:t>
            </a:r>
            <a:r>
              <a:rPr lang="en-US" dirty="0"/>
              <a:t>in all things God works for the good of those who love him, who have been called according to his purpose. </a:t>
            </a:r>
          </a:p>
        </p:txBody>
      </p:sp>
      <p:sp>
        <p:nvSpPr>
          <p:cNvPr id="4" name="Rounded Rectangle 3"/>
          <p:cNvSpPr/>
          <p:nvPr/>
        </p:nvSpPr>
        <p:spPr>
          <a:xfrm>
            <a:off x="1197735" y="2047741"/>
            <a:ext cx="3039414" cy="150682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189407" y="4584879"/>
            <a:ext cx="2240925" cy="46363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2717442" y="3554569"/>
            <a:ext cx="592428" cy="103031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21816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πᾶς</a:t>
            </a:r>
            <a:endParaRPr lang="en-US" dirty="0"/>
          </a:p>
          <a:p>
            <a:pPr marL="0" indent="0">
              <a:buNone/>
            </a:pPr>
            <a:r>
              <a:rPr lang="en-US" dirty="0" smtClean="0"/>
              <a:t>				(pas)</a:t>
            </a:r>
          </a:p>
          <a:p>
            <a:pPr marL="0" indent="0">
              <a:buNone/>
            </a:pPr>
            <a:endParaRPr lang="en-US" dirty="0"/>
          </a:p>
          <a:p>
            <a:pPr marL="0" indent="0">
              <a:buNone/>
            </a:pPr>
            <a:endParaRPr lang="en-US" dirty="0" smtClean="0"/>
          </a:p>
          <a:p>
            <a:pPr marL="0" indent="0">
              <a:buNone/>
            </a:pPr>
            <a:r>
              <a:rPr lang="en-US" baseline="30000" dirty="0" smtClean="0"/>
              <a:t>28</a:t>
            </a:r>
            <a:r>
              <a:rPr lang="en-US" dirty="0" smtClean="0"/>
              <a:t> </a:t>
            </a:r>
            <a:r>
              <a:rPr lang="en-US" dirty="0"/>
              <a:t>And we know that in all things God works for the good of those who love him, who have been called according to his purpose. </a:t>
            </a:r>
          </a:p>
        </p:txBody>
      </p:sp>
      <p:sp>
        <p:nvSpPr>
          <p:cNvPr id="4" name="Rounded Rectangle 3"/>
          <p:cNvSpPr/>
          <p:nvPr/>
        </p:nvSpPr>
        <p:spPr>
          <a:xfrm>
            <a:off x="4043966" y="2112135"/>
            <a:ext cx="1184857" cy="144243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353059" y="4546242"/>
            <a:ext cx="1635617" cy="57955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636395" y="3554569"/>
            <a:ext cx="534473" cy="99167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20295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Mark 4:34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πᾶς</a:t>
            </a:r>
            <a:endParaRPr lang="en-US" dirty="0"/>
          </a:p>
          <a:p>
            <a:pPr marL="0" indent="0">
              <a:buNone/>
            </a:pPr>
            <a:r>
              <a:rPr lang="en-US" dirty="0"/>
              <a:t>				(pas)</a:t>
            </a:r>
          </a:p>
          <a:p>
            <a:pPr marL="0" indent="0">
              <a:buNone/>
            </a:pPr>
            <a:endParaRPr lang="en-US" dirty="0"/>
          </a:p>
          <a:p>
            <a:pPr marL="0" indent="0">
              <a:buNone/>
            </a:pPr>
            <a:r>
              <a:rPr lang="en-US" dirty="0" smtClean="0"/>
              <a:t>He </a:t>
            </a:r>
            <a:r>
              <a:rPr lang="en-US" dirty="0"/>
              <a:t>did not say anything to them without using a parable. But when he was alone with his own disciples, he explained everything. </a:t>
            </a:r>
          </a:p>
        </p:txBody>
      </p:sp>
      <p:sp>
        <p:nvSpPr>
          <p:cNvPr id="4" name="Rounded Rectangle 3"/>
          <p:cNvSpPr/>
          <p:nvPr/>
        </p:nvSpPr>
        <p:spPr>
          <a:xfrm>
            <a:off x="4043966" y="2112135"/>
            <a:ext cx="1184857" cy="144243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314423" y="5009882"/>
            <a:ext cx="1893194" cy="48939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636395" y="3554569"/>
            <a:ext cx="624625" cy="145531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48500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1:3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πᾶς</a:t>
            </a:r>
            <a:endParaRPr lang="en-US" dirty="0"/>
          </a:p>
          <a:p>
            <a:pPr marL="0" indent="0">
              <a:buNone/>
            </a:pPr>
            <a:r>
              <a:rPr lang="en-US" dirty="0"/>
              <a:t>			(pas)</a:t>
            </a:r>
          </a:p>
          <a:p>
            <a:pPr marL="0" indent="0">
              <a:buNone/>
            </a:pPr>
            <a:endParaRPr lang="en-US" dirty="0"/>
          </a:p>
          <a:p>
            <a:pPr marL="0" indent="0">
              <a:buNone/>
            </a:pPr>
            <a:r>
              <a:rPr lang="en-US" dirty="0" smtClean="0"/>
              <a:t>Therefore</a:t>
            </a:r>
            <a:r>
              <a:rPr lang="en-US" dirty="0"/>
              <a:t>, since I myself have carefully investigated everything from the beginning, it seemed good also to me to write an orderly account for you, most excellent </a:t>
            </a:r>
            <a:r>
              <a:rPr lang="en-US" dirty="0" err="1"/>
              <a:t>Theophilus</a:t>
            </a:r>
            <a:r>
              <a:rPr lang="en-US" dirty="0"/>
              <a:t>,</a:t>
            </a:r>
          </a:p>
        </p:txBody>
      </p:sp>
      <p:sp>
        <p:nvSpPr>
          <p:cNvPr id="4" name="Rounded Rectangle 3"/>
          <p:cNvSpPr/>
          <p:nvPr/>
        </p:nvSpPr>
        <p:spPr>
          <a:xfrm>
            <a:off x="3142445" y="2073498"/>
            <a:ext cx="1184857" cy="144243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7307" y="4514403"/>
            <a:ext cx="1914525"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7170" idx="0"/>
            <a:endCxn id="4" idx="2"/>
          </p:cNvCxnSpPr>
          <p:nvPr/>
        </p:nvCxnSpPr>
        <p:spPr>
          <a:xfrm flipV="1">
            <a:off x="3554570" y="3515932"/>
            <a:ext cx="180304" cy="998471"/>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99806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Corinthians 6:10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πᾶς</a:t>
            </a:r>
            <a:endParaRPr lang="en-US" dirty="0"/>
          </a:p>
          <a:p>
            <a:pPr marL="0" indent="0">
              <a:buNone/>
            </a:pPr>
            <a:r>
              <a:rPr lang="en-US" dirty="0"/>
              <a:t>	(pas)</a:t>
            </a:r>
          </a:p>
          <a:p>
            <a:pPr marL="0" indent="0">
              <a:buNone/>
            </a:pPr>
            <a:endParaRPr lang="en-US" dirty="0"/>
          </a:p>
          <a:p>
            <a:pPr marL="0" indent="0">
              <a:buNone/>
            </a:pPr>
            <a:endParaRPr lang="en-US" dirty="0" smtClean="0"/>
          </a:p>
          <a:p>
            <a:pPr marL="0" indent="0">
              <a:buNone/>
            </a:pPr>
            <a:r>
              <a:rPr lang="en-US" dirty="0" smtClean="0"/>
              <a:t>sorrowful</a:t>
            </a:r>
            <a:r>
              <a:rPr lang="en-US" dirty="0"/>
              <a:t>, yet always rejoicing; poor, yet making many rich; having nothing, and yet possessing everything. </a:t>
            </a:r>
          </a:p>
        </p:txBody>
      </p:sp>
      <p:sp>
        <p:nvSpPr>
          <p:cNvPr id="4" name="Rounded Rectangle 3"/>
          <p:cNvSpPr/>
          <p:nvPr/>
        </p:nvSpPr>
        <p:spPr>
          <a:xfrm>
            <a:off x="1300767" y="2125014"/>
            <a:ext cx="1184857" cy="144243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929" y="5570470"/>
            <a:ext cx="1914525"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8194" idx="0"/>
            <a:endCxn id="4" idx="2"/>
          </p:cNvCxnSpPr>
          <p:nvPr/>
        </p:nvCxnSpPr>
        <p:spPr>
          <a:xfrm flipV="1">
            <a:off x="1468192" y="3567448"/>
            <a:ext cx="425004" cy="200302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Philippians 2:14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πᾶς</a:t>
            </a:r>
            <a:endParaRPr lang="en-US" dirty="0"/>
          </a:p>
          <a:p>
            <a:pPr marL="0" indent="0">
              <a:buNone/>
            </a:pPr>
            <a:r>
              <a:rPr lang="en-US" dirty="0"/>
              <a:t>	(pas)</a:t>
            </a:r>
          </a:p>
          <a:p>
            <a:pPr marL="0" indent="0">
              <a:buNone/>
            </a:pPr>
            <a:endParaRPr lang="en-US" dirty="0"/>
          </a:p>
          <a:p>
            <a:pPr marL="0" indent="0">
              <a:buNone/>
            </a:pPr>
            <a:endParaRPr lang="en-US" dirty="0" smtClean="0"/>
          </a:p>
          <a:p>
            <a:pPr marL="0" indent="0">
              <a:buNone/>
            </a:pPr>
            <a:r>
              <a:rPr lang="en-US" dirty="0" smtClean="0"/>
              <a:t>Do </a:t>
            </a:r>
            <a:r>
              <a:rPr lang="en-US" dirty="0"/>
              <a:t>everything without complaining or arguing</a:t>
            </a:r>
          </a:p>
        </p:txBody>
      </p:sp>
      <p:sp>
        <p:nvSpPr>
          <p:cNvPr id="4" name="Rounded Rectangle 3"/>
          <p:cNvSpPr/>
          <p:nvPr/>
        </p:nvSpPr>
        <p:spPr>
          <a:xfrm>
            <a:off x="1300767" y="2125014"/>
            <a:ext cx="1184857" cy="144243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1842" y="4591676"/>
            <a:ext cx="1914525"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p:cNvCxnSpPr>
            <a:stCxn id="5" idx="0"/>
            <a:endCxn id="4" idx="2"/>
          </p:cNvCxnSpPr>
          <p:nvPr/>
        </p:nvCxnSpPr>
        <p:spPr>
          <a:xfrm flipH="1" flipV="1">
            <a:off x="1893196" y="3567448"/>
            <a:ext cx="115909" cy="102422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99806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92" y="4412"/>
            <a:ext cx="9149892" cy="6853587"/>
          </a:xfrm>
          <a:prstGeom prst="rect">
            <a:avLst/>
          </a:prstGeom>
        </p:spPr>
      </p:pic>
    </p:spTree>
    <p:extLst>
      <p:ext uri="{BB962C8B-B14F-4D97-AF65-F5344CB8AC3E}">
        <p14:creationId xmlns:p14="http://schemas.microsoft.com/office/powerpoint/2010/main" val="36638902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Thessalonians 5:21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πᾶς</a:t>
            </a:r>
            <a:endParaRPr lang="en-US" dirty="0"/>
          </a:p>
          <a:p>
            <a:pPr marL="0" indent="0">
              <a:buNone/>
            </a:pPr>
            <a:r>
              <a:rPr lang="en-US" dirty="0"/>
              <a:t>	(pas)</a:t>
            </a:r>
          </a:p>
          <a:p>
            <a:pPr marL="0" indent="0">
              <a:buNone/>
            </a:pPr>
            <a:endParaRPr lang="en-US" dirty="0"/>
          </a:p>
          <a:p>
            <a:pPr marL="0" indent="0">
              <a:buNone/>
            </a:pPr>
            <a:endParaRPr lang="en-US" dirty="0" smtClean="0"/>
          </a:p>
          <a:p>
            <a:pPr marL="0" indent="0">
              <a:buNone/>
            </a:pPr>
            <a:r>
              <a:rPr lang="en-US" dirty="0" smtClean="0"/>
              <a:t>Test </a:t>
            </a:r>
            <a:r>
              <a:rPr lang="en-US" dirty="0"/>
              <a:t>everything. Hold on to the good.</a:t>
            </a:r>
          </a:p>
        </p:txBody>
      </p:sp>
      <p:sp>
        <p:nvSpPr>
          <p:cNvPr id="4" name="Rounded Rectangle 3"/>
          <p:cNvSpPr/>
          <p:nvPr/>
        </p:nvSpPr>
        <p:spPr>
          <a:xfrm>
            <a:off x="1300767" y="2125014"/>
            <a:ext cx="1184857" cy="144243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67" y="4604555"/>
            <a:ext cx="1914525"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p:cNvCxnSpPr>
            <a:stCxn id="5" idx="0"/>
            <a:endCxn id="4" idx="2"/>
          </p:cNvCxnSpPr>
          <p:nvPr/>
        </p:nvCxnSpPr>
        <p:spPr>
          <a:xfrm flipH="1" flipV="1">
            <a:off x="1893196" y="3567448"/>
            <a:ext cx="283334" cy="103710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306845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πᾶς</a:t>
            </a:r>
            <a:endParaRPr lang="en-US" dirty="0"/>
          </a:p>
          <a:p>
            <a:pPr marL="0" indent="0">
              <a:buNone/>
            </a:pPr>
            <a:r>
              <a:rPr lang="en-US" dirty="0" smtClean="0"/>
              <a:t>				(pas)</a:t>
            </a:r>
          </a:p>
          <a:p>
            <a:pPr marL="0" indent="0">
              <a:buNone/>
            </a:pPr>
            <a:endParaRPr lang="en-US" dirty="0"/>
          </a:p>
          <a:p>
            <a:pPr marL="0" indent="0">
              <a:buNone/>
            </a:pPr>
            <a:endParaRPr lang="en-US" dirty="0" smtClean="0"/>
          </a:p>
          <a:p>
            <a:pPr marL="0" indent="0">
              <a:buNone/>
            </a:pPr>
            <a:r>
              <a:rPr lang="en-US" baseline="30000" dirty="0" smtClean="0"/>
              <a:t>28</a:t>
            </a:r>
            <a:r>
              <a:rPr lang="en-US" dirty="0" smtClean="0"/>
              <a:t> </a:t>
            </a:r>
            <a:r>
              <a:rPr lang="en-US" dirty="0"/>
              <a:t>And we know that in </a:t>
            </a:r>
            <a:r>
              <a:rPr lang="en-US" b="1" dirty="0" smtClean="0"/>
              <a:t>ALL THINGS </a:t>
            </a:r>
            <a:r>
              <a:rPr lang="en-US" dirty="0"/>
              <a:t>God works for the good of those who love him, who have been called according to his purpose. </a:t>
            </a:r>
          </a:p>
        </p:txBody>
      </p:sp>
      <p:sp>
        <p:nvSpPr>
          <p:cNvPr id="4" name="Rounded Rectangle 3"/>
          <p:cNvSpPr/>
          <p:nvPr/>
        </p:nvSpPr>
        <p:spPr>
          <a:xfrm>
            <a:off x="4043966" y="2112135"/>
            <a:ext cx="1184857" cy="144243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353059" y="4546242"/>
            <a:ext cx="2099256" cy="57955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636395" y="3554569"/>
            <a:ext cx="766292" cy="99167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30968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θεός</a:t>
            </a:r>
            <a:endParaRPr lang="en-US" dirty="0"/>
          </a:p>
          <a:p>
            <a:pPr marL="0" indent="0">
              <a:buNone/>
            </a:pPr>
            <a:r>
              <a:rPr lang="en-US" dirty="0" smtClean="0"/>
              <a:t>						(</a:t>
            </a:r>
            <a:r>
              <a:rPr lang="en-US" dirty="0" err="1" smtClean="0"/>
              <a:t>theos</a:t>
            </a:r>
            <a:r>
              <a:rPr lang="en-US" dirty="0" smtClean="0"/>
              <a:t>)</a:t>
            </a:r>
          </a:p>
          <a:p>
            <a:pPr marL="0" indent="0">
              <a:buNone/>
            </a:pPr>
            <a:endParaRPr lang="en-US" dirty="0"/>
          </a:p>
          <a:p>
            <a:pPr marL="0" indent="0">
              <a:buNone/>
            </a:pPr>
            <a:endParaRPr lang="en-US" dirty="0" smtClean="0"/>
          </a:p>
          <a:p>
            <a:pPr marL="0" indent="0">
              <a:buNone/>
            </a:pPr>
            <a:r>
              <a:rPr lang="en-US" baseline="30000" dirty="0" smtClean="0"/>
              <a:t>28</a:t>
            </a:r>
            <a:r>
              <a:rPr lang="en-US" dirty="0" smtClean="0"/>
              <a:t> </a:t>
            </a:r>
            <a:r>
              <a:rPr lang="en-US" dirty="0"/>
              <a:t>And we know that in all things God works for the good of those who love him, who have been called according to his purpose. </a:t>
            </a:r>
          </a:p>
        </p:txBody>
      </p:sp>
      <p:sp>
        <p:nvSpPr>
          <p:cNvPr id="4" name="Rounded Rectangle 3"/>
          <p:cNvSpPr/>
          <p:nvPr/>
        </p:nvSpPr>
        <p:spPr>
          <a:xfrm>
            <a:off x="5847008" y="2189408"/>
            <a:ext cx="1584102" cy="127500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950039" y="4572000"/>
            <a:ext cx="785612" cy="50227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6342845" y="3464417"/>
            <a:ext cx="296214" cy="110758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20295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συνεργέω</a:t>
            </a:r>
            <a:endParaRPr lang="en-US" dirty="0"/>
          </a:p>
          <a:p>
            <a:pPr marL="0" indent="0">
              <a:buNone/>
            </a:pPr>
            <a:r>
              <a:rPr lang="en-US" dirty="0" smtClean="0"/>
              <a:t>						(</a:t>
            </a:r>
            <a:r>
              <a:rPr lang="en-US" dirty="0" err="1" smtClean="0"/>
              <a:t>synerge</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28</a:t>
            </a:r>
            <a:r>
              <a:rPr lang="en-US" dirty="0" smtClean="0"/>
              <a:t> </a:t>
            </a:r>
            <a:r>
              <a:rPr lang="en-US" dirty="0"/>
              <a:t>And we know that in all things God works for the good of those who love him, who have been called according to his purpose. </a:t>
            </a:r>
          </a:p>
        </p:txBody>
      </p:sp>
      <p:sp>
        <p:nvSpPr>
          <p:cNvPr id="5" name="Rounded Rectangle 4"/>
          <p:cNvSpPr/>
          <p:nvPr/>
        </p:nvSpPr>
        <p:spPr>
          <a:xfrm>
            <a:off x="5847008" y="2176530"/>
            <a:ext cx="2189409" cy="127500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6735651" y="4597758"/>
            <a:ext cx="1094704" cy="48939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0"/>
            <a:endCxn id="5" idx="2"/>
          </p:cNvCxnSpPr>
          <p:nvPr/>
        </p:nvCxnSpPr>
        <p:spPr>
          <a:xfrm flipH="1" flipV="1">
            <a:off x="6941713" y="3451538"/>
            <a:ext cx="341290" cy="114622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319843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Mark 16:20</a:t>
            </a:r>
            <a:endParaRPr lang="en-US" dirty="0"/>
          </a:p>
        </p:txBody>
      </p:sp>
      <p:sp>
        <p:nvSpPr>
          <p:cNvPr id="3" name="Content Placeholder 2"/>
          <p:cNvSpPr>
            <a:spLocks noGrp="1"/>
          </p:cNvSpPr>
          <p:nvPr>
            <p:ph idx="1"/>
          </p:nvPr>
        </p:nvSpPr>
        <p:spPr/>
        <p:txBody>
          <a:bodyPr>
            <a:normAutofit/>
          </a:bodyPr>
          <a:lstStyle/>
          <a:p>
            <a:endParaRPr lang="en-US" dirty="0" smtClean="0"/>
          </a:p>
          <a:p>
            <a:pPr marL="0" indent="0">
              <a:buNone/>
            </a:pPr>
            <a:r>
              <a:rPr lang="en-US" dirty="0"/>
              <a:t>				</a:t>
            </a:r>
            <a:r>
              <a:rPr lang="en-US" dirty="0" smtClean="0"/>
              <a:t> </a:t>
            </a:r>
            <a:r>
              <a:rPr lang="el-GR" dirty="0"/>
              <a:t>συνεργέω</a:t>
            </a:r>
            <a:endParaRPr lang="en-US" dirty="0"/>
          </a:p>
          <a:p>
            <a:pPr marL="0" indent="0">
              <a:buNone/>
            </a:pPr>
            <a:r>
              <a:rPr lang="en-US" dirty="0"/>
              <a:t>				</a:t>
            </a:r>
            <a:r>
              <a:rPr lang="en-US" dirty="0" smtClean="0"/>
              <a:t>(</a:t>
            </a:r>
            <a:r>
              <a:rPr lang="en-US" dirty="0" err="1"/>
              <a:t>synergeō</a:t>
            </a:r>
            <a:r>
              <a:rPr lang="en-US" dirty="0"/>
              <a:t>)</a:t>
            </a:r>
          </a:p>
          <a:p>
            <a:pPr marL="0" indent="0">
              <a:buNone/>
            </a:pPr>
            <a:endParaRPr lang="en-US" dirty="0"/>
          </a:p>
          <a:p>
            <a:pPr marL="0" indent="0">
              <a:buNone/>
            </a:pPr>
            <a:r>
              <a:rPr lang="en-US" dirty="0" smtClean="0"/>
              <a:t>Then </a:t>
            </a:r>
            <a:r>
              <a:rPr lang="en-US" dirty="0"/>
              <a:t>the disciples went out and preached everywhere, and the Lord worked with them and confirmed his word by the signs that accompanied it. </a:t>
            </a:r>
          </a:p>
        </p:txBody>
      </p:sp>
      <p:sp>
        <p:nvSpPr>
          <p:cNvPr id="4" name="Rounded Rectangle 3"/>
          <p:cNvSpPr/>
          <p:nvPr/>
        </p:nvSpPr>
        <p:spPr>
          <a:xfrm>
            <a:off x="4018208" y="2163651"/>
            <a:ext cx="2189409" cy="127500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829577" y="4481848"/>
            <a:ext cx="2189409" cy="48939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5112913" y="3438659"/>
            <a:ext cx="811369" cy="1043189"/>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James 2:22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συνεργέω</a:t>
            </a:r>
            <a:endParaRPr lang="en-US" dirty="0"/>
          </a:p>
          <a:p>
            <a:pPr marL="0" indent="0">
              <a:buNone/>
            </a:pPr>
            <a:r>
              <a:rPr lang="en-US" dirty="0" smtClean="0"/>
              <a:t>	(</a:t>
            </a:r>
            <a:r>
              <a:rPr lang="en-US" dirty="0" err="1"/>
              <a:t>synergeō</a:t>
            </a:r>
            <a:r>
              <a:rPr lang="en-US" dirty="0"/>
              <a:t>)</a:t>
            </a:r>
          </a:p>
          <a:p>
            <a:pPr marL="0" indent="0">
              <a:buNone/>
            </a:pPr>
            <a:endParaRPr lang="en-US" dirty="0"/>
          </a:p>
          <a:p>
            <a:pPr marL="0" indent="0">
              <a:buNone/>
            </a:pPr>
            <a:r>
              <a:rPr lang="en-US" dirty="0" smtClean="0"/>
              <a:t>You </a:t>
            </a:r>
            <a:r>
              <a:rPr lang="en-US" dirty="0"/>
              <a:t>see that his faith and his actions were working together, and his faith was made complete by what he did.</a:t>
            </a:r>
          </a:p>
        </p:txBody>
      </p:sp>
      <p:sp>
        <p:nvSpPr>
          <p:cNvPr id="4" name="Rounded Rectangle 3"/>
          <p:cNvSpPr/>
          <p:nvPr/>
        </p:nvSpPr>
        <p:spPr>
          <a:xfrm>
            <a:off x="1275008" y="2202288"/>
            <a:ext cx="2189409" cy="127500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50761" y="4494727"/>
            <a:ext cx="3026535" cy="50227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964029" y="3477296"/>
            <a:ext cx="405684" cy="1017431"/>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ἀγαθός</a:t>
            </a:r>
            <a:endParaRPr lang="en-US" dirty="0"/>
          </a:p>
          <a:p>
            <a:pPr marL="0" indent="0">
              <a:buNone/>
            </a:pPr>
            <a:r>
              <a:rPr lang="en-US" dirty="0" smtClean="0"/>
              <a:t>	(</a:t>
            </a:r>
            <a:r>
              <a:rPr lang="en-US" dirty="0" err="1" smtClean="0"/>
              <a:t>agathos</a:t>
            </a:r>
            <a:r>
              <a:rPr lang="en-US" dirty="0" smtClean="0"/>
              <a:t>)</a:t>
            </a:r>
          </a:p>
          <a:p>
            <a:pPr marL="0" indent="0">
              <a:buNone/>
            </a:pPr>
            <a:endParaRPr lang="en-US" dirty="0"/>
          </a:p>
          <a:p>
            <a:pPr marL="0" indent="0">
              <a:buNone/>
            </a:pPr>
            <a:endParaRPr lang="en-US" dirty="0" smtClean="0"/>
          </a:p>
          <a:p>
            <a:pPr marL="0" indent="0">
              <a:buNone/>
            </a:pPr>
            <a:r>
              <a:rPr lang="en-US" baseline="30000" dirty="0" smtClean="0"/>
              <a:t>28</a:t>
            </a:r>
            <a:r>
              <a:rPr lang="en-US" dirty="0" smtClean="0"/>
              <a:t> </a:t>
            </a:r>
            <a:r>
              <a:rPr lang="en-US" dirty="0"/>
              <a:t>And we know that in all things God works for the good of those who love him, who have been called according to his purpose. </a:t>
            </a:r>
          </a:p>
        </p:txBody>
      </p:sp>
      <p:sp>
        <p:nvSpPr>
          <p:cNvPr id="4" name="Rounded Rectangle 3"/>
          <p:cNvSpPr/>
          <p:nvPr/>
        </p:nvSpPr>
        <p:spPr>
          <a:xfrm>
            <a:off x="1197735" y="2112135"/>
            <a:ext cx="2125014" cy="141667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146220" y="5087155"/>
            <a:ext cx="965915" cy="48939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629178" y="3528811"/>
            <a:ext cx="631064" cy="155834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202958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19:17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ἀγαθός</a:t>
            </a:r>
            <a:endParaRPr lang="en-US" dirty="0"/>
          </a:p>
          <a:p>
            <a:pPr marL="0" indent="0">
              <a:buNone/>
            </a:pPr>
            <a:r>
              <a:rPr lang="en-US" dirty="0"/>
              <a:t>	</a:t>
            </a:r>
            <a:r>
              <a:rPr lang="en-US" dirty="0" smtClean="0"/>
              <a:t>		(</a:t>
            </a:r>
            <a:r>
              <a:rPr lang="en-US" dirty="0" err="1"/>
              <a:t>agathos</a:t>
            </a:r>
            <a:r>
              <a:rPr lang="en-US" dirty="0"/>
              <a:t>)</a:t>
            </a:r>
          </a:p>
          <a:p>
            <a:pPr marL="0" indent="0">
              <a:buNone/>
            </a:pPr>
            <a:endParaRPr lang="en-US" dirty="0"/>
          </a:p>
          <a:p>
            <a:pPr marL="0" indent="0">
              <a:buNone/>
            </a:pPr>
            <a:endParaRPr lang="en-US" dirty="0" smtClean="0"/>
          </a:p>
          <a:p>
            <a:pPr marL="0" indent="0">
              <a:buNone/>
            </a:pPr>
            <a:r>
              <a:rPr lang="en-US" dirty="0" smtClean="0"/>
              <a:t>“</a:t>
            </a:r>
            <a:r>
              <a:rPr lang="en-US" dirty="0">
                <a:solidFill>
                  <a:srgbClr val="FF0000"/>
                </a:solidFill>
              </a:rPr>
              <a:t>Why do you ask me about what is good?</a:t>
            </a:r>
            <a:r>
              <a:rPr lang="en-US" dirty="0"/>
              <a:t>” Jesus replied. “</a:t>
            </a:r>
            <a:r>
              <a:rPr lang="en-US" dirty="0">
                <a:solidFill>
                  <a:srgbClr val="FF0000"/>
                </a:solidFill>
              </a:rPr>
              <a:t>There is only One who is good. If you want to enter life, obey the commandments.</a:t>
            </a:r>
            <a:r>
              <a:rPr lang="en-US" dirty="0"/>
              <a:t>” </a:t>
            </a:r>
          </a:p>
        </p:txBody>
      </p:sp>
      <p:sp>
        <p:nvSpPr>
          <p:cNvPr id="4" name="Oval 3"/>
          <p:cNvSpPr/>
          <p:nvPr/>
        </p:nvSpPr>
        <p:spPr>
          <a:xfrm>
            <a:off x="2962140" y="2099257"/>
            <a:ext cx="2266682" cy="149394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6333" y="4617434"/>
            <a:ext cx="987425"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1787" y="5106831"/>
            <a:ext cx="987425"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9219" idx="1"/>
            <a:endCxn id="4" idx="4"/>
          </p:cNvCxnSpPr>
          <p:nvPr/>
        </p:nvCxnSpPr>
        <p:spPr>
          <a:xfrm flipH="1" flipV="1">
            <a:off x="4095481" y="3593206"/>
            <a:ext cx="2056306" cy="177000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 name="Straight Connector 7"/>
          <p:cNvCxnSpPr>
            <a:stCxn id="9218" idx="0"/>
            <a:endCxn id="4" idx="5"/>
          </p:cNvCxnSpPr>
          <p:nvPr/>
        </p:nvCxnSpPr>
        <p:spPr>
          <a:xfrm flipH="1" flipV="1">
            <a:off x="4896874" y="3374422"/>
            <a:ext cx="1903172" cy="124301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7:12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ἀγαθός</a:t>
            </a:r>
            <a:endParaRPr lang="en-US" dirty="0"/>
          </a:p>
          <a:p>
            <a:pPr marL="0" indent="0">
              <a:buNone/>
            </a:pPr>
            <a:r>
              <a:rPr lang="en-US" dirty="0" smtClean="0"/>
              <a:t>		</a:t>
            </a:r>
            <a:r>
              <a:rPr lang="en-US" dirty="0"/>
              <a:t>	(</a:t>
            </a:r>
            <a:r>
              <a:rPr lang="en-US" dirty="0" err="1"/>
              <a:t>agathos</a:t>
            </a:r>
            <a:r>
              <a:rPr lang="en-US" dirty="0"/>
              <a:t>)</a:t>
            </a:r>
          </a:p>
          <a:p>
            <a:pPr marL="0" indent="0">
              <a:buNone/>
            </a:pPr>
            <a:endParaRPr lang="en-US" dirty="0"/>
          </a:p>
          <a:p>
            <a:pPr marL="0" indent="0">
              <a:buNone/>
            </a:pPr>
            <a:endParaRPr lang="en-US" dirty="0" smtClean="0"/>
          </a:p>
          <a:p>
            <a:pPr marL="0" indent="0">
              <a:buNone/>
            </a:pPr>
            <a:r>
              <a:rPr lang="en-US" dirty="0" smtClean="0"/>
              <a:t>So </a:t>
            </a:r>
            <a:r>
              <a:rPr lang="en-US" dirty="0"/>
              <a:t>then, the law is holy, and the commandment is holy, righteous and good. </a:t>
            </a:r>
          </a:p>
        </p:txBody>
      </p:sp>
      <p:sp>
        <p:nvSpPr>
          <p:cNvPr id="4" name="Rounded Rectangle 3"/>
          <p:cNvSpPr/>
          <p:nvPr/>
        </p:nvSpPr>
        <p:spPr>
          <a:xfrm>
            <a:off x="3000777" y="2099256"/>
            <a:ext cx="2125014" cy="141667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78288" y="5106831"/>
            <a:ext cx="987425"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10242" idx="0"/>
            <a:endCxn id="4" idx="2"/>
          </p:cNvCxnSpPr>
          <p:nvPr/>
        </p:nvCxnSpPr>
        <p:spPr>
          <a:xfrm flipH="1" flipV="1">
            <a:off x="4063284" y="3515932"/>
            <a:ext cx="508717" cy="1590899"/>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ἀγαπάω</a:t>
            </a:r>
            <a:endParaRPr lang="en-US" dirty="0"/>
          </a:p>
          <a:p>
            <a:pPr marL="0" indent="0">
              <a:buNone/>
            </a:pPr>
            <a:r>
              <a:rPr lang="en-US" dirty="0" smtClean="0"/>
              <a:t>				(</a:t>
            </a:r>
            <a:r>
              <a:rPr lang="en-US" dirty="0" err="1" smtClean="0"/>
              <a:t>agapa</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28</a:t>
            </a:r>
            <a:r>
              <a:rPr lang="en-US" dirty="0" smtClean="0"/>
              <a:t> </a:t>
            </a:r>
            <a:r>
              <a:rPr lang="en-US" dirty="0"/>
              <a:t>And we know that in all things God works for the good of those who love him, who have been called according to his purpose. </a:t>
            </a:r>
          </a:p>
        </p:txBody>
      </p:sp>
      <p:sp>
        <p:nvSpPr>
          <p:cNvPr id="4" name="Rounded Rectangle 3"/>
          <p:cNvSpPr/>
          <p:nvPr/>
        </p:nvSpPr>
        <p:spPr>
          <a:xfrm>
            <a:off x="4005330" y="2125014"/>
            <a:ext cx="1854557" cy="13651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327301" y="5074276"/>
            <a:ext cx="811369" cy="48939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4732986" y="3490175"/>
            <a:ext cx="199623" cy="1584101"/>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20295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8:28-30</a:t>
            </a:r>
          </a:p>
        </p:txBody>
      </p:sp>
      <p:sp>
        <p:nvSpPr>
          <p:cNvPr id="3" name="Content Placeholder 2"/>
          <p:cNvSpPr>
            <a:spLocks noGrp="1"/>
          </p:cNvSpPr>
          <p:nvPr>
            <p:ph idx="1"/>
          </p:nvPr>
        </p:nvSpPr>
        <p:spPr/>
        <p:txBody>
          <a:bodyPr/>
          <a:lstStyle/>
          <a:p>
            <a:pPr marL="0" indent="0">
              <a:buNone/>
            </a:pPr>
            <a:r>
              <a:rPr lang="en-US" baseline="30000" dirty="0"/>
              <a:t>28</a:t>
            </a:r>
            <a:r>
              <a:rPr lang="en-US" dirty="0"/>
              <a:t> And we know that in all things God works for the good of those who love him, who have been called according to his purpose. </a:t>
            </a:r>
            <a:endParaRPr lang="en-US" dirty="0" smtClean="0"/>
          </a:p>
          <a:p>
            <a:pPr marL="0" indent="0">
              <a:buNone/>
            </a:pPr>
            <a:r>
              <a:rPr lang="en-US" baseline="30000" dirty="0" smtClean="0"/>
              <a:t>29</a:t>
            </a:r>
            <a:r>
              <a:rPr lang="en-US" dirty="0" smtClean="0"/>
              <a:t> </a:t>
            </a:r>
            <a:r>
              <a:rPr lang="en-US" dirty="0"/>
              <a:t>For those God foreknew he also predestined to be conformed to the likeness of his Son, that he might be the firstborn among many brothers. </a:t>
            </a:r>
          </a:p>
        </p:txBody>
      </p:sp>
    </p:spTree>
    <p:extLst>
      <p:ext uri="{BB962C8B-B14F-4D97-AF65-F5344CB8AC3E}">
        <p14:creationId xmlns:p14="http://schemas.microsoft.com/office/powerpoint/2010/main" val="296385006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22:37</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baseline="30000" dirty="0" smtClean="0"/>
          </a:p>
          <a:p>
            <a:pPr marL="0" indent="0">
              <a:buNone/>
            </a:pPr>
            <a:endParaRPr lang="en-US" baseline="30000" dirty="0"/>
          </a:p>
          <a:p>
            <a:pPr marL="0" indent="0">
              <a:buNone/>
            </a:pPr>
            <a:r>
              <a:rPr lang="en-US" dirty="0"/>
              <a:t>			</a:t>
            </a:r>
            <a:r>
              <a:rPr lang="el-GR" dirty="0"/>
              <a:t>ἀγαπάω</a:t>
            </a:r>
            <a:endParaRPr lang="en-US" dirty="0"/>
          </a:p>
          <a:p>
            <a:pPr marL="0" indent="0">
              <a:buNone/>
            </a:pPr>
            <a:r>
              <a:rPr lang="en-US" dirty="0"/>
              <a:t>			(</a:t>
            </a:r>
            <a:r>
              <a:rPr lang="en-US" dirty="0" err="1"/>
              <a:t>agapaō</a:t>
            </a:r>
            <a:r>
              <a:rPr lang="en-US" dirty="0"/>
              <a:t>)</a:t>
            </a:r>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dirty="0" smtClean="0"/>
              <a:t>Jesus </a:t>
            </a:r>
            <a:r>
              <a:rPr lang="en-US" dirty="0"/>
              <a:t>replied: “ ‘</a:t>
            </a:r>
            <a:r>
              <a:rPr lang="en-US" dirty="0">
                <a:solidFill>
                  <a:srgbClr val="FF0000"/>
                </a:solidFill>
              </a:rPr>
              <a:t>Love the Lord your God with all your heart and with all your soul and with all your mind.</a:t>
            </a:r>
          </a:p>
        </p:txBody>
      </p:sp>
      <p:sp>
        <p:nvSpPr>
          <p:cNvPr id="4" name="Rounded Rectangle 3"/>
          <p:cNvSpPr/>
          <p:nvPr/>
        </p:nvSpPr>
        <p:spPr>
          <a:xfrm>
            <a:off x="3116688" y="2228045"/>
            <a:ext cx="1854557" cy="13651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168203" y="4520485"/>
            <a:ext cx="888642" cy="43788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3612524" y="3593206"/>
            <a:ext cx="431443" cy="927279"/>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Peter 1:8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ἀγαπάω</a:t>
            </a:r>
            <a:endParaRPr lang="en-US" dirty="0"/>
          </a:p>
          <a:p>
            <a:pPr marL="0" indent="0">
              <a:buNone/>
            </a:pPr>
            <a:r>
              <a:rPr lang="en-US" dirty="0" smtClean="0"/>
              <a:t>		</a:t>
            </a:r>
            <a:r>
              <a:rPr lang="en-US" dirty="0"/>
              <a:t>				(</a:t>
            </a:r>
            <a:r>
              <a:rPr lang="en-US" dirty="0" err="1"/>
              <a:t>agapaō</a:t>
            </a:r>
            <a:r>
              <a:rPr lang="en-US" dirty="0"/>
              <a:t>)</a:t>
            </a:r>
          </a:p>
          <a:p>
            <a:pPr marL="0" indent="0">
              <a:buNone/>
            </a:pPr>
            <a:endParaRPr lang="en-US" dirty="0"/>
          </a:p>
          <a:p>
            <a:pPr marL="0" indent="0">
              <a:buNone/>
            </a:pPr>
            <a:r>
              <a:rPr lang="en-US" dirty="0" smtClean="0"/>
              <a:t>Though </a:t>
            </a:r>
            <a:r>
              <a:rPr lang="en-US" dirty="0"/>
              <a:t>you have not seen him, you love him; and even though you do not see him now, you believe in him and are filled with an inexpressible and glorious joy,</a:t>
            </a:r>
          </a:p>
        </p:txBody>
      </p:sp>
      <p:sp>
        <p:nvSpPr>
          <p:cNvPr id="4" name="Rounded Rectangle 3"/>
          <p:cNvSpPr/>
          <p:nvPr/>
        </p:nvSpPr>
        <p:spPr>
          <a:xfrm>
            <a:off x="5834130" y="2112136"/>
            <a:ext cx="1854557" cy="13651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452315" y="3992451"/>
            <a:ext cx="811369" cy="48939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761409" y="3477297"/>
            <a:ext cx="96591" cy="51515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14:15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ἀγαπάω</a:t>
            </a:r>
            <a:endParaRPr lang="en-US" dirty="0"/>
          </a:p>
          <a:p>
            <a:pPr marL="0" indent="0">
              <a:buNone/>
            </a:pPr>
            <a:r>
              <a:rPr lang="en-US" dirty="0"/>
              <a:t>	(</a:t>
            </a:r>
            <a:r>
              <a:rPr lang="en-US" dirty="0" err="1"/>
              <a:t>agapaō</a:t>
            </a:r>
            <a:r>
              <a:rPr lang="en-US" dirty="0"/>
              <a:t>)</a:t>
            </a:r>
          </a:p>
          <a:p>
            <a:pPr marL="0" indent="0">
              <a:buNone/>
            </a:pPr>
            <a:endParaRPr lang="en-US" dirty="0"/>
          </a:p>
          <a:p>
            <a:pPr marL="0" indent="0">
              <a:buNone/>
            </a:pPr>
            <a:endParaRPr lang="en-US" dirty="0" smtClean="0"/>
          </a:p>
          <a:p>
            <a:pPr marL="0" indent="0">
              <a:buNone/>
            </a:pPr>
            <a:r>
              <a:rPr lang="en-US" dirty="0" smtClean="0"/>
              <a:t>If </a:t>
            </a:r>
            <a:r>
              <a:rPr lang="en-US" dirty="0"/>
              <a:t>you love me, you will obey what I command.</a:t>
            </a:r>
          </a:p>
        </p:txBody>
      </p:sp>
      <p:sp>
        <p:nvSpPr>
          <p:cNvPr id="4" name="Rounded Rectangle 3"/>
          <p:cNvSpPr/>
          <p:nvPr/>
        </p:nvSpPr>
        <p:spPr>
          <a:xfrm>
            <a:off x="1275009" y="2163651"/>
            <a:ext cx="1854557" cy="13651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01440" y="4577210"/>
            <a:ext cx="8350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11266" idx="0"/>
            <a:endCxn id="4" idx="2"/>
          </p:cNvCxnSpPr>
          <p:nvPr/>
        </p:nvCxnSpPr>
        <p:spPr>
          <a:xfrm flipV="1">
            <a:off x="1918953" y="3528812"/>
            <a:ext cx="283335" cy="104839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37255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2:9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ἀγαπάω</a:t>
            </a:r>
            <a:endParaRPr lang="en-US" dirty="0"/>
          </a:p>
          <a:p>
            <a:pPr marL="0" indent="0">
              <a:buNone/>
            </a:pPr>
            <a:r>
              <a:rPr lang="en-US" dirty="0" smtClean="0"/>
              <a:t>			</a:t>
            </a:r>
            <a:r>
              <a:rPr lang="en-US" dirty="0"/>
              <a:t>	(</a:t>
            </a:r>
            <a:r>
              <a:rPr lang="en-US" dirty="0" err="1"/>
              <a:t>agapaō</a:t>
            </a:r>
            <a:r>
              <a:rPr lang="en-US" dirty="0"/>
              <a:t>)</a:t>
            </a:r>
          </a:p>
          <a:p>
            <a:pPr marL="0" indent="0">
              <a:buNone/>
            </a:pPr>
            <a:endParaRPr lang="en-US" dirty="0"/>
          </a:p>
          <a:p>
            <a:pPr marL="0" indent="0">
              <a:buNone/>
            </a:pPr>
            <a:endParaRPr lang="en-US" dirty="0" smtClean="0"/>
          </a:p>
          <a:p>
            <a:pPr marL="0" indent="0">
              <a:buNone/>
            </a:pPr>
            <a:r>
              <a:rPr lang="en-US" dirty="0" smtClean="0"/>
              <a:t>However</a:t>
            </a:r>
            <a:r>
              <a:rPr lang="en-US" dirty="0"/>
              <a:t>, as it is written: </a:t>
            </a:r>
            <a:r>
              <a:rPr lang="en-US" dirty="0" smtClean="0"/>
              <a:t>“</a:t>
            </a:r>
            <a:r>
              <a:rPr lang="en-US" dirty="0"/>
              <a:t>No eye has seen, </a:t>
            </a:r>
            <a:r>
              <a:rPr lang="en-US" dirty="0" smtClean="0"/>
              <a:t>no </a:t>
            </a:r>
            <a:r>
              <a:rPr lang="en-US" dirty="0"/>
              <a:t>ear has heard, </a:t>
            </a:r>
            <a:r>
              <a:rPr lang="en-US" dirty="0" smtClean="0"/>
              <a:t>no </a:t>
            </a:r>
            <a:r>
              <a:rPr lang="en-US" dirty="0"/>
              <a:t>mind has conceived </a:t>
            </a:r>
            <a:r>
              <a:rPr lang="en-US" dirty="0" smtClean="0"/>
              <a:t>what </a:t>
            </a:r>
            <a:r>
              <a:rPr lang="en-US" dirty="0"/>
              <a:t>God has prepared for those who love him”</a:t>
            </a:r>
          </a:p>
          <a:p>
            <a:endParaRPr lang="en-US" dirty="0"/>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79929" y="2118664"/>
            <a:ext cx="1878013" cy="1390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6161" y="5543126"/>
            <a:ext cx="8350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12291" idx="0"/>
            <a:endCxn id="12290" idx="2"/>
          </p:cNvCxnSpPr>
          <p:nvPr/>
        </p:nvCxnSpPr>
        <p:spPr>
          <a:xfrm flipH="1" flipV="1">
            <a:off x="4918936" y="3509314"/>
            <a:ext cx="644738" cy="203381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37255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ἀγαπάω</a:t>
            </a:r>
            <a:endParaRPr lang="en-US" dirty="0"/>
          </a:p>
          <a:p>
            <a:pPr marL="0" indent="0">
              <a:buNone/>
            </a:pPr>
            <a:r>
              <a:rPr lang="en-US" dirty="0" smtClean="0"/>
              <a:t>				(</a:t>
            </a:r>
            <a:r>
              <a:rPr lang="en-US" dirty="0" err="1" smtClean="0"/>
              <a:t>agapa</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28</a:t>
            </a:r>
            <a:r>
              <a:rPr lang="en-US" dirty="0" smtClean="0"/>
              <a:t> </a:t>
            </a:r>
            <a:r>
              <a:rPr lang="en-US" dirty="0"/>
              <a:t>And we know that in all things God works for the good of those who </a:t>
            </a:r>
            <a:r>
              <a:rPr lang="en-US" b="1" dirty="0" smtClean="0"/>
              <a:t>LOVE</a:t>
            </a:r>
            <a:r>
              <a:rPr lang="en-US" dirty="0" smtClean="0"/>
              <a:t> </a:t>
            </a:r>
            <a:r>
              <a:rPr lang="en-US" dirty="0"/>
              <a:t>him, who have been called according to his purpose. </a:t>
            </a:r>
          </a:p>
        </p:txBody>
      </p:sp>
      <p:sp>
        <p:nvSpPr>
          <p:cNvPr id="4" name="Rounded Rectangle 3"/>
          <p:cNvSpPr/>
          <p:nvPr/>
        </p:nvSpPr>
        <p:spPr>
          <a:xfrm>
            <a:off x="4005330" y="2125014"/>
            <a:ext cx="1854557" cy="13651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327301" y="5074276"/>
            <a:ext cx="991674" cy="48939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4823138" y="3490175"/>
            <a:ext cx="109471" cy="1584101"/>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011977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κλητός</a:t>
            </a:r>
            <a:endParaRPr lang="en-US" dirty="0"/>
          </a:p>
          <a:p>
            <a:pPr marL="0" indent="0">
              <a:buNone/>
            </a:pPr>
            <a:r>
              <a:rPr lang="en-US" dirty="0" smtClean="0"/>
              <a:t>	(</a:t>
            </a:r>
            <a:r>
              <a:rPr lang="en-US" dirty="0" err="1" smtClean="0"/>
              <a:t>kl</a:t>
            </a:r>
            <a:r>
              <a:rPr lang="en-US" dirty="0" err="1"/>
              <a:t>ē</a:t>
            </a:r>
            <a:r>
              <a:rPr lang="en-US" dirty="0" err="1" smtClean="0"/>
              <a:t>tos</a:t>
            </a:r>
            <a:r>
              <a:rPr lang="en-US" dirty="0" smtClean="0"/>
              <a:t>)</a:t>
            </a:r>
          </a:p>
          <a:p>
            <a:pPr marL="0" indent="0">
              <a:buNone/>
            </a:pPr>
            <a:endParaRPr lang="en-US" dirty="0"/>
          </a:p>
          <a:p>
            <a:pPr marL="0" indent="0">
              <a:buNone/>
            </a:pPr>
            <a:endParaRPr lang="en-US" dirty="0" smtClean="0"/>
          </a:p>
          <a:p>
            <a:pPr marL="0" indent="0">
              <a:buNone/>
            </a:pPr>
            <a:r>
              <a:rPr lang="en-US" baseline="30000" dirty="0" smtClean="0"/>
              <a:t>28</a:t>
            </a:r>
            <a:r>
              <a:rPr lang="en-US" dirty="0" smtClean="0"/>
              <a:t> </a:t>
            </a:r>
            <a:r>
              <a:rPr lang="en-US" dirty="0"/>
              <a:t>And we know that in all things God works for the good of those who love him, who have been called according to his purpose. </a:t>
            </a:r>
          </a:p>
        </p:txBody>
      </p:sp>
      <p:sp>
        <p:nvSpPr>
          <p:cNvPr id="4" name="Rounded Rectangle 3"/>
          <p:cNvSpPr/>
          <p:nvPr/>
        </p:nvSpPr>
        <p:spPr>
          <a:xfrm>
            <a:off x="1275008" y="2163651"/>
            <a:ext cx="1674254" cy="127500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89397" y="5563673"/>
            <a:ext cx="1094704" cy="48939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036749" y="3438659"/>
            <a:ext cx="1075386" cy="212501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202958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1:7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κλητός</a:t>
            </a:r>
            <a:endParaRPr lang="en-US" dirty="0"/>
          </a:p>
          <a:p>
            <a:pPr marL="0" indent="0">
              <a:buNone/>
            </a:pPr>
            <a:r>
              <a:rPr lang="en-US" dirty="0" smtClean="0"/>
              <a:t>					</a:t>
            </a:r>
            <a:r>
              <a:rPr lang="en-US" dirty="0"/>
              <a:t>	(</a:t>
            </a:r>
            <a:r>
              <a:rPr lang="en-US" dirty="0" err="1"/>
              <a:t>klētos</a:t>
            </a:r>
            <a:r>
              <a:rPr lang="en-US" dirty="0"/>
              <a:t>)</a:t>
            </a:r>
          </a:p>
          <a:p>
            <a:pPr marL="0" indent="0">
              <a:buNone/>
            </a:pPr>
            <a:endParaRPr lang="en-US" dirty="0"/>
          </a:p>
          <a:p>
            <a:pPr marL="0" indent="0">
              <a:buNone/>
            </a:pPr>
            <a:endParaRPr lang="en-US" dirty="0" smtClean="0"/>
          </a:p>
          <a:p>
            <a:pPr marL="0" indent="0">
              <a:buNone/>
            </a:pPr>
            <a:r>
              <a:rPr lang="en-US" dirty="0" smtClean="0"/>
              <a:t>To </a:t>
            </a:r>
            <a:r>
              <a:rPr lang="en-US" dirty="0"/>
              <a:t>all in Rome who are loved by God and called to be saints: </a:t>
            </a:r>
            <a:r>
              <a:rPr lang="en-US" dirty="0" smtClean="0"/>
              <a:t>Grace </a:t>
            </a:r>
            <a:r>
              <a:rPr lang="en-US" dirty="0"/>
              <a:t>and peace to you from God our Father and from the Lord Jesus Christ.</a:t>
            </a:r>
          </a:p>
          <a:p>
            <a:endParaRPr lang="en-US" dirty="0"/>
          </a:p>
        </p:txBody>
      </p:sp>
      <p:sp>
        <p:nvSpPr>
          <p:cNvPr id="4" name="Rounded Rectangle 3"/>
          <p:cNvSpPr/>
          <p:nvPr/>
        </p:nvSpPr>
        <p:spPr>
          <a:xfrm>
            <a:off x="5872766" y="2189409"/>
            <a:ext cx="1674254" cy="127500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94138" y="4578797"/>
            <a:ext cx="1122363"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13314" idx="0"/>
            <a:endCxn id="4" idx="2"/>
          </p:cNvCxnSpPr>
          <p:nvPr/>
        </p:nvCxnSpPr>
        <p:spPr>
          <a:xfrm flipH="1" flipV="1">
            <a:off x="6709893" y="3464417"/>
            <a:ext cx="1145427" cy="111438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Revelation 17:14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κλητός</a:t>
            </a:r>
            <a:endParaRPr lang="en-US" dirty="0"/>
          </a:p>
          <a:p>
            <a:pPr marL="0" indent="0">
              <a:buNone/>
            </a:pPr>
            <a:r>
              <a:rPr lang="en-US" dirty="0"/>
              <a:t>	(</a:t>
            </a:r>
            <a:r>
              <a:rPr lang="en-US" dirty="0" err="1"/>
              <a:t>klētos</a:t>
            </a:r>
            <a:r>
              <a:rPr lang="en-US" dirty="0"/>
              <a:t>)</a:t>
            </a:r>
          </a:p>
          <a:p>
            <a:pPr marL="0" indent="0">
              <a:buNone/>
            </a:pPr>
            <a:endParaRPr lang="en-US" dirty="0"/>
          </a:p>
          <a:p>
            <a:pPr marL="0" indent="0">
              <a:buNone/>
            </a:pPr>
            <a:r>
              <a:rPr lang="en-US" dirty="0" smtClean="0"/>
              <a:t>They </a:t>
            </a:r>
            <a:r>
              <a:rPr lang="en-US" dirty="0"/>
              <a:t>will make war against the Lamb, but the Lamb will overcome them because he is Lord of lords and King of kings—and with him will be his called, chosen and faithful followers.</a:t>
            </a:r>
          </a:p>
        </p:txBody>
      </p:sp>
      <p:sp>
        <p:nvSpPr>
          <p:cNvPr id="4" name="Rounded Rectangle 3"/>
          <p:cNvSpPr/>
          <p:nvPr/>
        </p:nvSpPr>
        <p:spPr>
          <a:xfrm>
            <a:off x="1275008" y="2163651"/>
            <a:ext cx="1674254" cy="127500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76517" y="5473521"/>
            <a:ext cx="1094704" cy="48939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023869" y="3438659"/>
            <a:ext cx="1088266" cy="203486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πρόθεσις</a:t>
            </a:r>
            <a:endParaRPr lang="en-US" dirty="0"/>
          </a:p>
          <a:p>
            <a:pPr marL="0" indent="0">
              <a:buNone/>
            </a:pPr>
            <a:r>
              <a:rPr lang="en-US" dirty="0" smtClean="0"/>
              <a:t>				(</a:t>
            </a:r>
            <a:r>
              <a:rPr lang="en-US" dirty="0" err="1" smtClean="0"/>
              <a:t>prothesis</a:t>
            </a:r>
            <a:r>
              <a:rPr lang="en-US" dirty="0" smtClean="0"/>
              <a:t>)</a:t>
            </a:r>
          </a:p>
          <a:p>
            <a:pPr marL="0" indent="0">
              <a:buNone/>
            </a:pPr>
            <a:endParaRPr lang="en-US" dirty="0"/>
          </a:p>
          <a:p>
            <a:pPr marL="0" indent="0">
              <a:buNone/>
            </a:pPr>
            <a:endParaRPr lang="en-US" dirty="0" smtClean="0"/>
          </a:p>
          <a:p>
            <a:pPr marL="0" indent="0">
              <a:buNone/>
            </a:pPr>
            <a:r>
              <a:rPr lang="en-US" baseline="30000" dirty="0" smtClean="0"/>
              <a:t>28</a:t>
            </a:r>
            <a:r>
              <a:rPr lang="en-US" dirty="0" smtClean="0"/>
              <a:t> </a:t>
            </a:r>
            <a:r>
              <a:rPr lang="en-US" dirty="0"/>
              <a:t>And we know that in all things God works for the good of those who love him, who have been called according to his purpose. </a:t>
            </a:r>
          </a:p>
        </p:txBody>
      </p:sp>
      <p:sp>
        <p:nvSpPr>
          <p:cNvPr id="4" name="Rounded Rectangle 3"/>
          <p:cNvSpPr/>
          <p:nvPr/>
        </p:nvSpPr>
        <p:spPr>
          <a:xfrm>
            <a:off x="3915177" y="2150772"/>
            <a:ext cx="2369713" cy="132652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237149" y="5576552"/>
            <a:ext cx="1532586" cy="48939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5003442" y="3477296"/>
            <a:ext cx="96592" cy="209925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202958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9:10-11</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 </a:t>
            </a:r>
            <a:r>
              <a:rPr lang="el-GR" dirty="0"/>
              <a:t>πρόθεσις</a:t>
            </a:r>
            <a:endParaRPr lang="en-US" dirty="0"/>
          </a:p>
          <a:p>
            <a:pPr marL="0" indent="0">
              <a:buNone/>
            </a:pPr>
            <a:r>
              <a:rPr lang="en-US" dirty="0" smtClean="0"/>
              <a:t>(</a:t>
            </a:r>
            <a:r>
              <a:rPr lang="en-US" dirty="0" err="1"/>
              <a:t>prothesis</a:t>
            </a:r>
            <a:r>
              <a:rPr lang="en-US" dirty="0"/>
              <a:t>)</a:t>
            </a:r>
          </a:p>
          <a:p>
            <a:pPr marL="0" indent="0">
              <a:buNone/>
            </a:pPr>
            <a:endParaRPr lang="en-US" dirty="0"/>
          </a:p>
          <a:p>
            <a:pPr marL="0" indent="0">
              <a:buNone/>
            </a:pPr>
            <a:r>
              <a:rPr lang="en-US" dirty="0" smtClean="0"/>
              <a:t>Not </a:t>
            </a:r>
            <a:r>
              <a:rPr lang="en-US" dirty="0"/>
              <a:t>only that, but Rebekah’s children had one and the same father, our father Isaac. 11 Yet, before the twins were born or had done anything good or bad—in order that God’s purpose in election might stand</a:t>
            </a:r>
            <a:r>
              <a:rPr lang="en-US" dirty="0" smtClean="0"/>
              <a:t>:</a:t>
            </a:r>
            <a:endParaRPr lang="en-US" dirty="0"/>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2509" y="1572632"/>
            <a:ext cx="2395537" cy="1347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3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8496" y="5377287"/>
            <a:ext cx="1554163"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14339" idx="0"/>
            <a:endCxn id="14338" idx="2"/>
          </p:cNvCxnSpPr>
          <p:nvPr/>
        </p:nvCxnSpPr>
        <p:spPr>
          <a:xfrm flipV="1">
            <a:off x="1235578" y="2920419"/>
            <a:ext cx="244700" cy="245686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8:28-30</a:t>
            </a:r>
          </a:p>
        </p:txBody>
      </p:sp>
      <p:sp>
        <p:nvSpPr>
          <p:cNvPr id="3" name="Content Placeholder 2"/>
          <p:cNvSpPr>
            <a:spLocks noGrp="1"/>
          </p:cNvSpPr>
          <p:nvPr>
            <p:ph idx="1"/>
          </p:nvPr>
        </p:nvSpPr>
        <p:spPr/>
        <p:txBody>
          <a:bodyPr/>
          <a:lstStyle/>
          <a:p>
            <a:pPr marL="0" indent="0">
              <a:buNone/>
            </a:pPr>
            <a:r>
              <a:rPr lang="en-US" baseline="30000" dirty="0"/>
              <a:t>30</a:t>
            </a:r>
            <a:r>
              <a:rPr lang="en-US" dirty="0"/>
              <a:t> And those he predestined, he also called; those he called, he also justified; those he justified, he also glorified.</a:t>
            </a:r>
          </a:p>
        </p:txBody>
      </p:sp>
    </p:spTree>
    <p:extLst>
      <p:ext uri="{BB962C8B-B14F-4D97-AF65-F5344CB8AC3E}">
        <p14:creationId xmlns:p14="http://schemas.microsoft.com/office/powerpoint/2010/main" val="73541119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Ephesians 1:11</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 </a:t>
            </a:r>
            <a:r>
              <a:rPr lang="el-GR" dirty="0"/>
              <a:t>πρόθεσις</a:t>
            </a:r>
            <a:endParaRPr lang="en-US" dirty="0"/>
          </a:p>
          <a:p>
            <a:pPr marL="0" indent="0">
              <a:buNone/>
            </a:pPr>
            <a:r>
              <a:rPr lang="en-US" dirty="0"/>
              <a:t>(</a:t>
            </a:r>
            <a:r>
              <a:rPr lang="en-US" dirty="0" err="1"/>
              <a:t>prothesis</a:t>
            </a:r>
            <a:r>
              <a:rPr lang="en-US" dirty="0"/>
              <a:t>)</a:t>
            </a:r>
          </a:p>
          <a:p>
            <a:pPr marL="0" indent="0">
              <a:buNone/>
            </a:pPr>
            <a:endParaRPr lang="en-US" dirty="0" smtClean="0"/>
          </a:p>
          <a:p>
            <a:pPr marL="0" indent="0">
              <a:buNone/>
            </a:pPr>
            <a:endParaRPr lang="en-US" dirty="0"/>
          </a:p>
          <a:p>
            <a:pPr marL="0" indent="0">
              <a:buNone/>
            </a:pPr>
            <a:r>
              <a:rPr lang="en-US" dirty="0" smtClean="0"/>
              <a:t>In </a:t>
            </a:r>
            <a:r>
              <a:rPr lang="en-US" dirty="0"/>
              <a:t>him we were also chosen, having been predestined according to the plan of him who works out everything in conformity with the purpose of his will,</a:t>
            </a: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2509" y="1572632"/>
            <a:ext cx="2395537" cy="1347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375" y="5506076"/>
            <a:ext cx="1554163"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p:cNvCxnSpPr>
            <a:stCxn id="5" idx="0"/>
            <a:endCxn id="4" idx="2"/>
          </p:cNvCxnSpPr>
          <p:nvPr/>
        </p:nvCxnSpPr>
        <p:spPr>
          <a:xfrm flipV="1">
            <a:off x="1248457" y="2920419"/>
            <a:ext cx="231821" cy="258565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957655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Ephesians 3:11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πρόθεσις</a:t>
            </a:r>
            <a:endParaRPr lang="en-US" dirty="0"/>
          </a:p>
          <a:p>
            <a:pPr marL="0" indent="0">
              <a:buNone/>
            </a:pPr>
            <a:r>
              <a:rPr lang="en-US" dirty="0"/>
              <a:t>				(</a:t>
            </a:r>
            <a:r>
              <a:rPr lang="en-US" dirty="0" err="1"/>
              <a:t>prothesis</a:t>
            </a:r>
            <a:r>
              <a:rPr lang="en-US" dirty="0"/>
              <a:t>)</a:t>
            </a:r>
          </a:p>
          <a:p>
            <a:pPr marL="0" indent="0">
              <a:buNone/>
            </a:pPr>
            <a:endParaRPr lang="en-US" dirty="0"/>
          </a:p>
          <a:p>
            <a:pPr marL="0" indent="0">
              <a:buNone/>
            </a:pPr>
            <a:endParaRPr lang="en-US" dirty="0" smtClean="0"/>
          </a:p>
          <a:p>
            <a:pPr marL="0" indent="0">
              <a:buNone/>
            </a:pPr>
            <a:r>
              <a:rPr lang="en-US" dirty="0" smtClean="0"/>
              <a:t>according </a:t>
            </a:r>
            <a:r>
              <a:rPr lang="en-US" dirty="0"/>
              <a:t>to his eternal purpose which he accomplished in Christ Jesus our Lord.</a:t>
            </a:r>
          </a:p>
        </p:txBody>
      </p:sp>
      <p:sp>
        <p:nvSpPr>
          <p:cNvPr id="4" name="Rounded Rectangle 3"/>
          <p:cNvSpPr/>
          <p:nvPr/>
        </p:nvSpPr>
        <p:spPr>
          <a:xfrm>
            <a:off x="3915177" y="2150772"/>
            <a:ext cx="2369713" cy="132652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38068" y="4617434"/>
            <a:ext cx="1554163"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p:cNvCxnSpPr>
            <a:stCxn id="5" idx="0"/>
            <a:endCxn id="4" idx="2"/>
          </p:cNvCxnSpPr>
          <p:nvPr/>
        </p:nvCxnSpPr>
        <p:spPr>
          <a:xfrm flipH="1" flipV="1">
            <a:off x="5100034" y="3477296"/>
            <a:ext cx="115116" cy="114013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957655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Timothy 1:9</a:t>
            </a:r>
            <a:endParaRPr lang="en-US" dirty="0"/>
          </a:p>
        </p:txBody>
      </p:sp>
      <p:sp>
        <p:nvSpPr>
          <p:cNvPr id="3" name="Content Placeholder 2"/>
          <p:cNvSpPr>
            <a:spLocks noGrp="1"/>
          </p:cNvSpPr>
          <p:nvPr>
            <p:ph idx="1"/>
          </p:nvPr>
        </p:nvSpPr>
        <p:spPr/>
        <p:txBody>
          <a:bodyPr>
            <a:normAutofit/>
          </a:bodyPr>
          <a:lstStyle/>
          <a:p>
            <a:pPr marL="0" indent="0">
              <a:buNone/>
            </a:pPr>
            <a:r>
              <a:rPr lang="en-US" dirty="0"/>
              <a:t>			 </a:t>
            </a:r>
            <a:r>
              <a:rPr lang="el-GR" dirty="0"/>
              <a:t>πρόθεσις</a:t>
            </a:r>
            <a:endParaRPr lang="en-US" dirty="0"/>
          </a:p>
          <a:p>
            <a:pPr marL="0" indent="0">
              <a:buNone/>
            </a:pPr>
            <a:r>
              <a:rPr lang="en-US" dirty="0"/>
              <a:t>			(</a:t>
            </a:r>
            <a:r>
              <a:rPr lang="en-US" dirty="0" err="1"/>
              <a:t>prothesis</a:t>
            </a:r>
            <a:r>
              <a:rPr lang="en-US" dirty="0"/>
              <a:t>)</a:t>
            </a:r>
          </a:p>
          <a:p>
            <a:pPr marL="0" indent="0">
              <a:buNone/>
            </a:pPr>
            <a:endParaRPr lang="en-US" dirty="0" smtClean="0"/>
          </a:p>
          <a:p>
            <a:pPr marL="0" indent="0">
              <a:buNone/>
            </a:pPr>
            <a:r>
              <a:rPr lang="en-US" dirty="0" smtClean="0"/>
              <a:t>who </a:t>
            </a:r>
            <a:r>
              <a:rPr lang="en-US" dirty="0"/>
              <a:t>has saved us and called us to a holy life—not because of anything we have done but because of his own purpose and grace. This grace was given us in Christ Jesus before the beginning of time,</a:t>
            </a:r>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12829" y="1611268"/>
            <a:ext cx="2395537" cy="1347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16851" y="4411372"/>
            <a:ext cx="1554163"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5" idx="0"/>
            <a:endCxn id="15362" idx="2"/>
          </p:cNvCxnSpPr>
          <p:nvPr/>
        </p:nvCxnSpPr>
        <p:spPr>
          <a:xfrm flipH="1" flipV="1">
            <a:off x="4210598" y="2959055"/>
            <a:ext cx="283335" cy="145231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1 Peter 5:10</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a:t/>
            </a:r>
            <a:br>
              <a:rPr lang="en-US" dirty="0"/>
            </a:br>
            <a:endParaRPr lang="en-US" dirty="0" smtClean="0"/>
          </a:p>
          <a:p>
            <a:pPr marL="0" indent="0">
              <a:buNone/>
            </a:pPr>
            <a:r>
              <a:rPr lang="en-US" dirty="0" smtClean="0"/>
              <a:t>And </a:t>
            </a:r>
            <a:r>
              <a:rPr lang="en-US" dirty="0"/>
              <a:t>the God of all grace, who called you to his eternal glory in Christ, after you have suffered a little while, will himself </a:t>
            </a:r>
            <a:r>
              <a:rPr lang="en-US" b="1" dirty="0">
                <a:solidFill>
                  <a:schemeClr val="accent6">
                    <a:lumMod val="75000"/>
                  </a:schemeClr>
                </a:solidFill>
              </a:rPr>
              <a:t>restore you </a:t>
            </a:r>
            <a:r>
              <a:rPr lang="en-US" dirty="0"/>
              <a:t>and make you strong, firm and steadfast.</a:t>
            </a:r>
          </a:p>
        </p:txBody>
      </p:sp>
    </p:spTree>
    <p:extLst>
      <p:ext uri="{BB962C8B-B14F-4D97-AF65-F5344CB8AC3E}">
        <p14:creationId xmlns:p14="http://schemas.microsoft.com/office/powerpoint/2010/main" val="83548523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James 1:12</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Blessed </a:t>
            </a:r>
            <a:r>
              <a:rPr lang="en-US" dirty="0"/>
              <a:t>is the man who perseveres under trial, because when he has stood the test, he will receive </a:t>
            </a:r>
            <a:r>
              <a:rPr lang="en-US" b="1" dirty="0">
                <a:solidFill>
                  <a:schemeClr val="accent6">
                    <a:lumMod val="75000"/>
                  </a:schemeClr>
                </a:solidFill>
              </a:rPr>
              <a:t>the crown of life</a:t>
            </a:r>
            <a:r>
              <a:rPr lang="en-US" dirty="0"/>
              <a:t> that God has promised to those who love him. </a:t>
            </a:r>
          </a:p>
        </p:txBody>
      </p:sp>
    </p:spTree>
    <p:extLst>
      <p:ext uri="{BB962C8B-B14F-4D97-AF65-F5344CB8AC3E}">
        <p14:creationId xmlns:p14="http://schemas.microsoft.com/office/powerpoint/2010/main" val="83548523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29</a:t>
            </a:r>
            <a:r>
              <a:rPr lang="en-US" dirty="0" smtClean="0"/>
              <a:t> </a:t>
            </a:r>
            <a:r>
              <a:rPr lang="en-US" dirty="0"/>
              <a:t>For those God foreknew he also predestined to be conformed to the likeness of his Son, that he might be the firstborn among many brothers. </a:t>
            </a:r>
          </a:p>
        </p:txBody>
      </p:sp>
    </p:spTree>
    <p:extLst>
      <p:ext uri="{BB962C8B-B14F-4D97-AF65-F5344CB8AC3E}">
        <p14:creationId xmlns:p14="http://schemas.microsoft.com/office/powerpoint/2010/main" val="153564080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p:txBody>
          <a:bodyPr>
            <a:normAutofit/>
          </a:bodyPr>
          <a:lstStyle/>
          <a:p>
            <a:pPr marL="0" indent="0" algn="ctr">
              <a:buNone/>
            </a:pPr>
            <a:endParaRPr lang="en-US" sz="4400" dirty="0">
              <a:latin typeface="Times New Roman" panose="02020603050405020304" pitchFamily="18" charset="0"/>
              <a:cs typeface="Times New Roman" panose="02020603050405020304" pitchFamily="18" charset="0"/>
            </a:endParaRPr>
          </a:p>
          <a:p>
            <a:pPr marL="0" indent="0" algn="ctr">
              <a:buNone/>
            </a:pPr>
            <a:r>
              <a:rPr lang="en-US" sz="9600" dirty="0" smtClean="0">
                <a:latin typeface="Times New Roman" panose="02020603050405020304" pitchFamily="18" charset="0"/>
                <a:cs typeface="Times New Roman" panose="02020603050405020304" pitchFamily="18" charset="0"/>
              </a:rPr>
              <a:t>T. U. L. I. P.</a:t>
            </a:r>
            <a:endParaRPr lang="en-US" sz="9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3585876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προγινώσκω</a:t>
            </a:r>
            <a:endParaRPr lang="en-US" dirty="0"/>
          </a:p>
          <a:p>
            <a:pPr marL="0" indent="0">
              <a:buNone/>
            </a:pPr>
            <a:r>
              <a:rPr lang="en-US" dirty="0" smtClean="0"/>
              <a:t>			(</a:t>
            </a:r>
            <a:r>
              <a:rPr lang="en-US" dirty="0" err="1" smtClean="0"/>
              <a:t>proginōsk</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29</a:t>
            </a:r>
            <a:r>
              <a:rPr lang="en-US" dirty="0" smtClean="0"/>
              <a:t> </a:t>
            </a:r>
            <a:r>
              <a:rPr lang="en-US" dirty="0"/>
              <a:t>For those God foreknew he also predestined to be conformed to the likeness of his Son, that he might be the firstborn among many brothers. </a:t>
            </a:r>
          </a:p>
        </p:txBody>
      </p:sp>
      <p:sp>
        <p:nvSpPr>
          <p:cNvPr id="4" name="Rounded Rectangle 3"/>
          <p:cNvSpPr/>
          <p:nvPr/>
        </p:nvSpPr>
        <p:spPr>
          <a:xfrm>
            <a:off x="3013656" y="2176530"/>
            <a:ext cx="2653048" cy="131364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284113" y="4572000"/>
            <a:ext cx="1712890" cy="48939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4140558" y="3490175"/>
            <a:ext cx="199622" cy="108182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101567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11:2-4</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God </a:t>
            </a:r>
            <a:r>
              <a:rPr lang="en-US" dirty="0"/>
              <a:t>did not </a:t>
            </a:r>
            <a:r>
              <a:rPr lang="en-US" b="1" dirty="0" smtClean="0">
                <a:solidFill>
                  <a:srgbClr val="C00000"/>
                </a:solidFill>
              </a:rPr>
              <a:t>REJECT</a:t>
            </a:r>
            <a:r>
              <a:rPr lang="en-US" dirty="0" smtClean="0"/>
              <a:t> </a:t>
            </a:r>
            <a:r>
              <a:rPr lang="en-US" dirty="0"/>
              <a:t>his people, whom he </a:t>
            </a:r>
            <a:r>
              <a:rPr lang="en-US" b="1" dirty="0" smtClean="0">
                <a:solidFill>
                  <a:srgbClr val="C00000"/>
                </a:solidFill>
              </a:rPr>
              <a:t>FOREKNEW</a:t>
            </a:r>
            <a:r>
              <a:rPr lang="en-US" dirty="0" smtClean="0"/>
              <a:t>. </a:t>
            </a:r>
            <a:r>
              <a:rPr lang="en-US" dirty="0"/>
              <a:t>Don’t you know what the Scripture says in the passage about Elijah—how he appealed to God against Israel: 3 “Lord, they have killed your prophets and torn down your altars; I am the only one left, and they are trying to kill me”? 4 And what was God’s answer to him? “</a:t>
            </a:r>
            <a:r>
              <a:rPr lang="en-US" b="1" dirty="0">
                <a:solidFill>
                  <a:srgbClr val="C00000"/>
                </a:solidFill>
              </a:rPr>
              <a:t>I </a:t>
            </a:r>
            <a:r>
              <a:rPr lang="en-US" b="1" dirty="0" smtClean="0">
                <a:solidFill>
                  <a:srgbClr val="C00000"/>
                </a:solidFill>
              </a:rPr>
              <a:t>HAVE RESERVED </a:t>
            </a:r>
            <a:r>
              <a:rPr lang="en-US" dirty="0" smtClean="0"/>
              <a:t>for </a:t>
            </a:r>
            <a:r>
              <a:rPr lang="en-US" dirty="0"/>
              <a:t>myself seven thousand who have not bowed the knee to Baal.”</a:t>
            </a:r>
          </a:p>
        </p:txBody>
      </p: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Peter 1:20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προγινώσκω</a:t>
            </a:r>
            <a:endParaRPr lang="en-US" dirty="0"/>
          </a:p>
          <a:p>
            <a:pPr marL="0" indent="0">
              <a:buNone/>
            </a:pPr>
            <a:r>
              <a:rPr lang="en-US" dirty="0"/>
              <a:t>	(</a:t>
            </a:r>
            <a:r>
              <a:rPr lang="en-US" dirty="0" err="1"/>
              <a:t>proginōskō</a:t>
            </a:r>
            <a:r>
              <a:rPr lang="en-US" dirty="0"/>
              <a:t>)</a:t>
            </a:r>
          </a:p>
          <a:p>
            <a:pPr marL="0" indent="0">
              <a:buNone/>
            </a:pPr>
            <a:endParaRPr lang="en-US" dirty="0"/>
          </a:p>
          <a:p>
            <a:pPr marL="0" indent="0">
              <a:buNone/>
            </a:pPr>
            <a:endParaRPr lang="en-US" dirty="0" smtClean="0"/>
          </a:p>
          <a:p>
            <a:pPr marL="0" indent="0">
              <a:buNone/>
            </a:pPr>
            <a:r>
              <a:rPr lang="en-US" dirty="0" smtClean="0"/>
              <a:t>He </a:t>
            </a:r>
            <a:r>
              <a:rPr lang="en-US" dirty="0"/>
              <a:t>was chosen before the creation of the world, but was revealed in these last times for your sake.</a:t>
            </a:r>
          </a:p>
        </p:txBody>
      </p:sp>
      <p:sp>
        <p:nvSpPr>
          <p:cNvPr id="4" name="Rounded Rectangle 3"/>
          <p:cNvSpPr/>
          <p:nvPr/>
        </p:nvSpPr>
        <p:spPr>
          <a:xfrm>
            <a:off x="1236371" y="2189408"/>
            <a:ext cx="2653048" cy="131364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803042" y="4597757"/>
            <a:ext cx="1262130" cy="48939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2434107" y="3503053"/>
            <a:ext cx="128788" cy="1094704"/>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7" y="0"/>
            <a:ext cx="9141027"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57" y="0"/>
            <a:ext cx="9138086" cy="6858000"/>
          </a:xfrm>
          <a:prstGeom prst="rect">
            <a:avLst/>
          </a:prstGeom>
        </p:spPr>
      </p:pic>
    </p:spTree>
    <p:extLst>
      <p:ext uri="{BB962C8B-B14F-4D97-AF65-F5344CB8AC3E}">
        <p14:creationId xmlns:p14="http://schemas.microsoft.com/office/powerpoint/2010/main" val="322108582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προορίζω</a:t>
            </a:r>
            <a:endParaRPr lang="en-US" dirty="0"/>
          </a:p>
          <a:p>
            <a:pPr marL="0" indent="0">
              <a:buNone/>
            </a:pPr>
            <a:r>
              <a:rPr lang="en-US" dirty="0" smtClean="0"/>
              <a:t>						(</a:t>
            </a:r>
            <a:r>
              <a:rPr lang="en-US" dirty="0" err="1" smtClean="0"/>
              <a:t>prooriz</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29</a:t>
            </a:r>
            <a:r>
              <a:rPr lang="en-US" dirty="0" smtClean="0"/>
              <a:t> </a:t>
            </a:r>
            <a:r>
              <a:rPr lang="en-US" dirty="0"/>
              <a:t>For those God foreknew he also predestined to be conformed to the likeness of his Son, that he might be the firstborn among many brothers. </a:t>
            </a:r>
          </a:p>
        </p:txBody>
      </p:sp>
      <p:sp>
        <p:nvSpPr>
          <p:cNvPr id="4" name="Rounded Rectangle 3"/>
          <p:cNvSpPr/>
          <p:nvPr/>
        </p:nvSpPr>
        <p:spPr>
          <a:xfrm>
            <a:off x="5859887" y="2202287"/>
            <a:ext cx="2021983" cy="126213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207617" y="4623515"/>
            <a:ext cx="2150772" cy="47651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870879" y="3464417"/>
            <a:ext cx="412124" cy="115909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101567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4:28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προορίζω</a:t>
            </a:r>
            <a:endParaRPr lang="en-US" dirty="0"/>
          </a:p>
          <a:p>
            <a:pPr marL="0" indent="0">
              <a:buNone/>
            </a:pPr>
            <a:r>
              <a:rPr lang="en-US" dirty="0"/>
              <a:t>	(</a:t>
            </a:r>
            <a:r>
              <a:rPr lang="en-US" dirty="0" err="1"/>
              <a:t>proorizō</a:t>
            </a:r>
            <a:r>
              <a:rPr lang="en-US" dirty="0"/>
              <a:t>)</a:t>
            </a:r>
          </a:p>
          <a:p>
            <a:pPr marL="0" indent="0">
              <a:buNone/>
            </a:pPr>
            <a:endParaRPr lang="en-US" dirty="0"/>
          </a:p>
          <a:p>
            <a:pPr marL="0" indent="0">
              <a:buNone/>
            </a:pPr>
            <a:endParaRPr lang="en-US" dirty="0" smtClean="0"/>
          </a:p>
          <a:p>
            <a:pPr marL="0" indent="0">
              <a:buNone/>
            </a:pPr>
            <a:r>
              <a:rPr lang="en-US" dirty="0" smtClean="0"/>
              <a:t>They </a:t>
            </a:r>
            <a:r>
              <a:rPr lang="en-US" dirty="0"/>
              <a:t>did what your power and will had </a:t>
            </a:r>
            <a:endParaRPr lang="en-US" dirty="0" smtClean="0"/>
          </a:p>
          <a:p>
            <a:pPr marL="0" indent="0">
              <a:buNone/>
            </a:pPr>
            <a:r>
              <a:rPr lang="en-US" dirty="0" smtClean="0"/>
              <a:t>decided </a:t>
            </a:r>
            <a:r>
              <a:rPr lang="en-US" dirty="0"/>
              <a:t>beforehand should happen.</a:t>
            </a:r>
          </a:p>
        </p:txBody>
      </p:sp>
      <p:sp>
        <p:nvSpPr>
          <p:cNvPr id="4" name="Rounded Rectangle 3"/>
          <p:cNvSpPr/>
          <p:nvPr/>
        </p:nvSpPr>
        <p:spPr>
          <a:xfrm>
            <a:off x="1275008" y="2189408"/>
            <a:ext cx="2021983" cy="126213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37882" y="5164428"/>
            <a:ext cx="3541690" cy="51515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2208727" y="3451538"/>
            <a:ext cx="77273" cy="171289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2:7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προορίζω</a:t>
            </a:r>
            <a:endParaRPr lang="en-US" dirty="0"/>
          </a:p>
          <a:p>
            <a:pPr marL="0" indent="0">
              <a:buNone/>
            </a:pPr>
            <a:r>
              <a:rPr lang="en-US" dirty="0"/>
              <a:t>						(</a:t>
            </a:r>
            <a:r>
              <a:rPr lang="en-US" dirty="0" err="1"/>
              <a:t>proorizō</a:t>
            </a:r>
            <a:r>
              <a:rPr lang="en-US" dirty="0"/>
              <a:t>)</a:t>
            </a:r>
          </a:p>
          <a:p>
            <a:pPr marL="0" indent="0">
              <a:buNone/>
            </a:pPr>
            <a:endParaRPr lang="en-US" dirty="0"/>
          </a:p>
          <a:p>
            <a:pPr marL="0" indent="0">
              <a:buNone/>
            </a:pPr>
            <a:endParaRPr lang="en-US" dirty="0" smtClean="0"/>
          </a:p>
          <a:p>
            <a:pPr marL="0" indent="0">
              <a:buNone/>
            </a:pPr>
            <a:r>
              <a:rPr lang="en-US" dirty="0" smtClean="0"/>
              <a:t>No</a:t>
            </a:r>
            <a:r>
              <a:rPr lang="en-US" dirty="0"/>
              <a:t>, we speak of God’s secret wisdom, a wisdom that has been hidden and that God destined for our glory before time began.</a:t>
            </a:r>
          </a:p>
        </p:txBody>
      </p:sp>
      <p:sp>
        <p:nvSpPr>
          <p:cNvPr id="4" name="Rounded Rectangle 3"/>
          <p:cNvSpPr/>
          <p:nvPr/>
        </p:nvSpPr>
        <p:spPr>
          <a:xfrm>
            <a:off x="5859887" y="2202287"/>
            <a:ext cx="2021983" cy="126213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375042" y="5100034"/>
            <a:ext cx="1571223" cy="43788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870879" y="3464417"/>
            <a:ext cx="289775" cy="163561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882446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Ephesians 1:5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προορίζω</a:t>
            </a:r>
            <a:endParaRPr lang="en-US" dirty="0"/>
          </a:p>
          <a:p>
            <a:pPr marL="0" indent="0">
              <a:buNone/>
            </a:pPr>
            <a:r>
              <a:rPr lang="en-US" dirty="0"/>
              <a:t>	(</a:t>
            </a:r>
            <a:r>
              <a:rPr lang="en-US" dirty="0" err="1"/>
              <a:t>proorizō</a:t>
            </a:r>
            <a:r>
              <a:rPr lang="en-US" dirty="0"/>
              <a:t>)</a:t>
            </a:r>
          </a:p>
          <a:p>
            <a:pPr marL="0" indent="0">
              <a:buNone/>
            </a:pPr>
            <a:endParaRPr lang="en-US" dirty="0"/>
          </a:p>
          <a:p>
            <a:pPr marL="0" indent="0">
              <a:buNone/>
            </a:pPr>
            <a:endParaRPr lang="en-US" dirty="0" smtClean="0"/>
          </a:p>
          <a:p>
            <a:pPr marL="0" indent="0">
              <a:buNone/>
            </a:pPr>
            <a:r>
              <a:rPr lang="en-US" dirty="0" smtClean="0"/>
              <a:t>he </a:t>
            </a:r>
            <a:r>
              <a:rPr lang="en-US" dirty="0"/>
              <a:t>predestined us to be adopted as his sons through Jesus Christ, in accordance with his pleasure and will</a:t>
            </a:r>
          </a:p>
        </p:txBody>
      </p:sp>
      <p:sp>
        <p:nvSpPr>
          <p:cNvPr id="4" name="Rounded Rectangle 3"/>
          <p:cNvSpPr/>
          <p:nvPr/>
        </p:nvSpPr>
        <p:spPr>
          <a:xfrm>
            <a:off x="1275008" y="2189408"/>
            <a:ext cx="2021983" cy="126213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7353" y="4581972"/>
            <a:ext cx="2176463" cy="506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16386" idx="0"/>
            <a:endCxn id="4" idx="2"/>
          </p:cNvCxnSpPr>
          <p:nvPr/>
        </p:nvCxnSpPr>
        <p:spPr>
          <a:xfrm flipV="1">
            <a:off x="2085585" y="3451538"/>
            <a:ext cx="200415" cy="113043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882446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Ephesians 1:11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προορίζω</a:t>
            </a:r>
            <a:endParaRPr lang="en-US" dirty="0"/>
          </a:p>
          <a:p>
            <a:pPr marL="0" indent="0">
              <a:buNone/>
            </a:pPr>
            <a:r>
              <a:rPr lang="en-US" dirty="0"/>
              <a:t>	(</a:t>
            </a:r>
            <a:r>
              <a:rPr lang="en-US" dirty="0" err="1"/>
              <a:t>proorizō</a:t>
            </a:r>
            <a:r>
              <a:rPr lang="en-US" dirty="0"/>
              <a:t>)</a:t>
            </a:r>
          </a:p>
          <a:p>
            <a:pPr marL="0" indent="0">
              <a:buNone/>
            </a:pPr>
            <a:endParaRPr lang="en-US" dirty="0"/>
          </a:p>
          <a:p>
            <a:pPr marL="0" indent="0">
              <a:buNone/>
            </a:pPr>
            <a:r>
              <a:rPr lang="en-US" dirty="0" smtClean="0"/>
              <a:t>In </a:t>
            </a:r>
            <a:r>
              <a:rPr lang="en-US" dirty="0"/>
              <a:t>him we were also chosen, having been predestined according to the plan of him who works out everything in conformity with the purpose of his will</a:t>
            </a:r>
          </a:p>
        </p:txBody>
      </p:sp>
      <p:sp>
        <p:nvSpPr>
          <p:cNvPr id="4" name="Rounded Rectangle 3"/>
          <p:cNvSpPr/>
          <p:nvPr/>
        </p:nvSpPr>
        <p:spPr>
          <a:xfrm>
            <a:off x="1275008" y="2189408"/>
            <a:ext cx="2021983" cy="126213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077" y="4491820"/>
            <a:ext cx="2176463" cy="506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17410" idx="0"/>
            <a:endCxn id="4" idx="2"/>
          </p:cNvCxnSpPr>
          <p:nvPr/>
        </p:nvCxnSpPr>
        <p:spPr>
          <a:xfrm flipV="1">
            <a:off x="1583309" y="3451538"/>
            <a:ext cx="702691" cy="104028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σύμμορφος</a:t>
            </a:r>
            <a:endParaRPr lang="en-US" dirty="0"/>
          </a:p>
          <a:p>
            <a:pPr marL="0" indent="0">
              <a:buNone/>
            </a:pPr>
            <a:r>
              <a:rPr lang="en-US" dirty="0" smtClean="0"/>
              <a:t>	(</a:t>
            </a:r>
            <a:r>
              <a:rPr lang="en-US" dirty="0" err="1" smtClean="0"/>
              <a:t>symmorphos</a:t>
            </a:r>
            <a:r>
              <a:rPr lang="en-US" dirty="0" smtClean="0"/>
              <a:t>)</a:t>
            </a:r>
          </a:p>
          <a:p>
            <a:pPr marL="0" indent="0">
              <a:buNone/>
            </a:pPr>
            <a:endParaRPr lang="en-US" dirty="0"/>
          </a:p>
          <a:p>
            <a:pPr marL="0" indent="0">
              <a:buNone/>
            </a:pPr>
            <a:endParaRPr lang="en-US" dirty="0" smtClean="0"/>
          </a:p>
          <a:p>
            <a:pPr marL="0" indent="0">
              <a:buNone/>
            </a:pPr>
            <a:r>
              <a:rPr lang="en-US" baseline="30000" dirty="0" smtClean="0"/>
              <a:t>29</a:t>
            </a:r>
            <a:r>
              <a:rPr lang="en-US" dirty="0" smtClean="0"/>
              <a:t> </a:t>
            </a:r>
            <a:r>
              <a:rPr lang="en-US" dirty="0"/>
              <a:t>For those God foreknew he also predestined to be conformed to the likeness of his Son, that he might be the firstborn among many brothers. </a:t>
            </a:r>
          </a:p>
        </p:txBody>
      </p:sp>
      <p:sp>
        <p:nvSpPr>
          <p:cNvPr id="4" name="Rounded Rectangle 3"/>
          <p:cNvSpPr/>
          <p:nvPr/>
        </p:nvSpPr>
        <p:spPr>
          <a:xfrm>
            <a:off x="1210614" y="2202287"/>
            <a:ext cx="2936383" cy="131364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442434" y="5074276"/>
            <a:ext cx="1944710" cy="47651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2414789" y="3515932"/>
            <a:ext cx="264017" cy="155834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101567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Philippians 3:21 (NIV)</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σύμμορφος</a:t>
            </a:r>
            <a:endParaRPr lang="en-US" dirty="0"/>
          </a:p>
          <a:p>
            <a:pPr marL="0" indent="0">
              <a:buNone/>
            </a:pPr>
            <a:r>
              <a:rPr lang="en-US" dirty="0" smtClean="0"/>
              <a:t>			</a:t>
            </a:r>
            <a:r>
              <a:rPr lang="en-US" dirty="0"/>
              <a:t>	(</a:t>
            </a:r>
            <a:r>
              <a:rPr lang="en-US" dirty="0" err="1"/>
              <a:t>symmorphos</a:t>
            </a:r>
            <a:r>
              <a:rPr lang="en-US" dirty="0"/>
              <a:t>)</a:t>
            </a:r>
          </a:p>
          <a:p>
            <a:pPr marL="0" indent="0">
              <a:buNone/>
            </a:pPr>
            <a:endParaRPr lang="en-US" dirty="0"/>
          </a:p>
          <a:p>
            <a:pPr marL="0" indent="0">
              <a:buNone/>
            </a:pPr>
            <a:r>
              <a:rPr lang="en-US" dirty="0" smtClean="0"/>
              <a:t>who</a:t>
            </a:r>
            <a:r>
              <a:rPr lang="en-US" dirty="0"/>
              <a:t>, by the power that enables him to bring everything under his control, will transform our lowly bodies so that they will be like his glorious body. </a:t>
            </a:r>
          </a:p>
        </p:txBody>
      </p:sp>
      <p:sp>
        <p:nvSpPr>
          <p:cNvPr id="4" name="Rounded Rectangle 3"/>
          <p:cNvSpPr/>
          <p:nvPr/>
        </p:nvSpPr>
        <p:spPr>
          <a:xfrm>
            <a:off x="3979571" y="2189408"/>
            <a:ext cx="2936383" cy="131364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872766" y="4984124"/>
            <a:ext cx="708338" cy="47651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5447763" y="3503053"/>
            <a:ext cx="779172" cy="1481071"/>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Philippians 3:21 (KJV)</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σύμμορφος</a:t>
            </a:r>
            <a:endParaRPr lang="en-US" dirty="0"/>
          </a:p>
          <a:p>
            <a:pPr marL="0" indent="0">
              <a:buNone/>
            </a:pPr>
            <a:r>
              <a:rPr lang="en-US" dirty="0" smtClean="0"/>
              <a:t>(</a:t>
            </a:r>
            <a:r>
              <a:rPr lang="en-US" dirty="0" err="1"/>
              <a:t>symmorphos</a:t>
            </a:r>
            <a:r>
              <a:rPr lang="en-US" dirty="0"/>
              <a:t>)</a:t>
            </a:r>
          </a:p>
          <a:p>
            <a:pPr marL="0" indent="0">
              <a:buNone/>
            </a:pPr>
            <a:endParaRPr lang="en-US" dirty="0"/>
          </a:p>
          <a:p>
            <a:pPr marL="0" indent="0">
              <a:buNone/>
            </a:pPr>
            <a:r>
              <a:rPr lang="en-US" dirty="0" smtClean="0"/>
              <a:t>Who </a:t>
            </a:r>
            <a:r>
              <a:rPr lang="en-US" dirty="0"/>
              <a:t>shall change our vile body, that it may be fashioned like unto his glorious body, according to the working whereby he is able even to subdue all things unto himself. </a:t>
            </a:r>
          </a:p>
        </p:txBody>
      </p:sp>
      <p:sp>
        <p:nvSpPr>
          <p:cNvPr id="4" name="Rounded Rectangle 3"/>
          <p:cNvSpPr/>
          <p:nvPr/>
        </p:nvSpPr>
        <p:spPr>
          <a:xfrm>
            <a:off x="309093" y="2215166"/>
            <a:ext cx="2936383" cy="131364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50761" y="4481848"/>
            <a:ext cx="2459864" cy="48939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680693" y="3528811"/>
            <a:ext cx="96592" cy="95303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εἰκών</a:t>
            </a:r>
            <a:endParaRPr lang="en-US" dirty="0"/>
          </a:p>
          <a:p>
            <a:pPr marL="0" indent="0">
              <a:buNone/>
            </a:pPr>
            <a:r>
              <a:rPr lang="en-US" dirty="0" smtClean="0"/>
              <a:t>				(</a:t>
            </a:r>
            <a:r>
              <a:rPr lang="en-US" dirty="0" err="1" smtClean="0"/>
              <a:t>eik</a:t>
            </a:r>
            <a:r>
              <a:rPr lang="en-US" dirty="0" err="1"/>
              <a:t>ō</a:t>
            </a:r>
            <a:r>
              <a:rPr lang="en-US" dirty="0" err="1" smtClean="0"/>
              <a:t>n</a:t>
            </a:r>
            <a:r>
              <a:rPr lang="en-US" dirty="0" smtClean="0"/>
              <a:t>)</a:t>
            </a:r>
          </a:p>
          <a:p>
            <a:pPr marL="0" indent="0">
              <a:buNone/>
            </a:pPr>
            <a:endParaRPr lang="en-US" dirty="0"/>
          </a:p>
          <a:p>
            <a:pPr marL="0" indent="0">
              <a:buNone/>
            </a:pPr>
            <a:endParaRPr lang="en-US" dirty="0" smtClean="0"/>
          </a:p>
          <a:p>
            <a:pPr marL="0" indent="0">
              <a:buNone/>
            </a:pPr>
            <a:r>
              <a:rPr lang="en-US" baseline="30000" dirty="0" smtClean="0"/>
              <a:t>29</a:t>
            </a:r>
            <a:r>
              <a:rPr lang="en-US" dirty="0" smtClean="0"/>
              <a:t> </a:t>
            </a:r>
            <a:r>
              <a:rPr lang="en-US" dirty="0"/>
              <a:t>For those God foreknew he also predestined to be conformed to the likeness of his Son, that he might be the firstborn among many brothers. </a:t>
            </a:r>
          </a:p>
        </p:txBody>
      </p:sp>
      <p:sp>
        <p:nvSpPr>
          <p:cNvPr id="4" name="Rounded Rectangle 3"/>
          <p:cNvSpPr/>
          <p:nvPr/>
        </p:nvSpPr>
        <p:spPr>
          <a:xfrm>
            <a:off x="3979572" y="2163651"/>
            <a:ext cx="1648496" cy="130076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430332" y="5074276"/>
            <a:ext cx="1416676" cy="47651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803820" y="3464417"/>
            <a:ext cx="334850" cy="1609859"/>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101567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Corinthians 3:18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l-GR" dirty="0" smtClean="0"/>
              <a:t>εἰκών</a:t>
            </a:r>
            <a:endParaRPr lang="en-US" dirty="0"/>
          </a:p>
          <a:p>
            <a:pPr marL="0" indent="0">
              <a:buNone/>
            </a:pPr>
            <a:r>
              <a:rPr lang="en-US" dirty="0" smtClean="0"/>
              <a:t>(</a:t>
            </a:r>
            <a:r>
              <a:rPr lang="en-US" dirty="0" err="1"/>
              <a:t>eikōn</a:t>
            </a:r>
            <a:r>
              <a:rPr lang="en-US" dirty="0"/>
              <a:t>)</a:t>
            </a:r>
          </a:p>
          <a:p>
            <a:pPr marL="0" indent="0">
              <a:buNone/>
            </a:pPr>
            <a:endParaRPr lang="en-US" dirty="0"/>
          </a:p>
          <a:p>
            <a:pPr marL="0" indent="0">
              <a:buNone/>
            </a:pPr>
            <a:r>
              <a:rPr lang="en-US" dirty="0" smtClean="0"/>
              <a:t>And </a:t>
            </a:r>
            <a:r>
              <a:rPr lang="en-US" dirty="0"/>
              <a:t>we, who with unveiled faces all reflect the Lord’s glory, are being transformed into his likeness with ever-increasing glory, which comes from the Lord, who is the Spirit. </a:t>
            </a:r>
          </a:p>
        </p:txBody>
      </p:sp>
      <p:sp>
        <p:nvSpPr>
          <p:cNvPr id="4" name="Rounded Rectangle 3"/>
          <p:cNvSpPr/>
          <p:nvPr/>
        </p:nvSpPr>
        <p:spPr>
          <a:xfrm>
            <a:off x="283335" y="2163651"/>
            <a:ext cx="1648496" cy="130076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1477" y="4968339"/>
            <a:ext cx="1438275" cy="506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18434" idx="0"/>
            <a:endCxn id="4" idx="2"/>
          </p:cNvCxnSpPr>
          <p:nvPr/>
        </p:nvCxnSpPr>
        <p:spPr>
          <a:xfrm flipH="1" flipV="1">
            <a:off x="1107583" y="3464417"/>
            <a:ext cx="103032" cy="150392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28</a:t>
            </a:r>
            <a:r>
              <a:rPr lang="en-US" dirty="0" smtClean="0"/>
              <a:t> </a:t>
            </a:r>
            <a:r>
              <a:rPr lang="en-US" dirty="0"/>
              <a:t>And we know that in all things God works for the good of those who love him, who have been called according to his purpose. </a:t>
            </a:r>
          </a:p>
        </p:txBody>
      </p:sp>
    </p:spTree>
    <p:extLst>
      <p:ext uri="{BB962C8B-B14F-4D97-AF65-F5344CB8AC3E}">
        <p14:creationId xmlns:p14="http://schemas.microsoft.com/office/powerpoint/2010/main" val="153564080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Colossians 3:10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n-US" dirty="0" smtClean="0"/>
              <a:t>	</a:t>
            </a:r>
            <a:r>
              <a:rPr lang="el-GR" dirty="0" smtClean="0"/>
              <a:t>εἰκών</a:t>
            </a:r>
            <a:endParaRPr lang="en-US" dirty="0"/>
          </a:p>
          <a:p>
            <a:pPr marL="0" indent="0">
              <a:buNone/>
            </a:pPr>
            <a:r>
              <a:rPr lang="en-US" dirty="0"/>
              <a:t>				</a:t>
            </a:r>
            <a:r>
              <a:rPr lang="en-US" dirty="0" smtClean="0"/>
              <a:t>	(</a:t>
            </a:r>
            <a:r>
              <a:rPr lang="en-US" dirty="0" err="1"/>
              <a:t>eikōn</a:t>
            </a:r>
            <a:r>
              <a:rPr lang="en-US" dirty="0"/>
              <a:t>)</a:t>
            </a:r>
          </a:p>
          <a:p>
            <a:pPr marL="0" indent="0">
              <a:buNone/>
            </a:pPr>
            <a:endParaRPr lang="en-US" dirty="0"/>
          </a:p>
          <a:p>
            <a:pPr marL="0" indent="0">
              <a:buNone/>
            </a:pPr>
            <a:endParaRPr lang="en-US" dirty="0" smtClean="0"/>
          </a:p>
          <a:p>
            <a:pPr marL="0" indent="0">
              <a:buNone/>
            </a:pPr>
            <a:r>
              <a:rPr lang="en-US" dirty="0" smtClean="0"/>
              <a:t>and </a:t>
            </a:r>
            <a:r>
              <a:rPr lang="en-US" dirty="0"/>
              <a:t>have put on the new self, which is being renewed in knowledge in the image of its Creator.</a:t>
            </a:r>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4558" y="2152002"/>
            <a:ext cx="1670050" cy="1322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5370490" y="5112913"/>
            <a:ext cx="1133341" cy="47651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9458" idx="2"/>
          </p:cNvCxnSpPr>
          <p:nvPr/>
        </p:nvCxnSpPr>
        <p:spPr>
          <a:xfrm flipH="1" flipV="1">
            <a:off x="5679583" y="3474389"/>
            <a:ext cx="257578" cy="163852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υἱός</a:t>
            </a:r>
            <a:endParaRPr lang="en-US" dirty="0"/>
          </a:p>
          <a:p>
            <a:pPr marL="0" indent="0">
              <a:buNone/>
            </a:pPr>
            <a:r>
              <a:rPr lang="en-US" dirty="0" smtClean="0"/>
              <a:t>							(</a:t>
            </a:r>
            <a:r>
              <a:rPr lang="en-US" dirty="0" err="1" smtClean="0"/>
              <a:t>huios</a:t>
            </a:r>
            <a:r>
              <a:rPr lang="en-US" dirty="0" smtClean="0"/>
              <a:t>)</a:t>
            </a:r>
          </a:p>
          <a:p>
            <a:pPr marL="0" indent="0">
              <a:buNone/>
            </a:pPr>
            <a:endParaRPr lang="en-US" dirty="0"/>
          </a:p>
          <a:p>
            <a:pPr marL="0" indent="0">
              <a:buNone/>
            </a:pPr>
            <a:endParaRPr lang="en-US" dirty="0" smtClean="0"/>
          </a:p>
          <a:p>
            <a:pPr marL="0" indent="0">
              <a:buNone/>
            </a:pPr>
            <a:r>
              <a:rPr lang="en-US" baseline="30000" dirty="0" smtClean="0"/>
              <a:t>29</a:t>
            </a:r>
            <a:r>
              <a:rPr lang="en-US" dirty="0" smtClean="0"/>
              <a:t> </a:t>
            </a:r>
            <a:r>
              <a:rPr lang="en-US" dirty="0"/>
              <a:t>For those God foreknew he also predestined to be conformed to the likeness of his Son, that he might be the firstborn among many brothers. </a:t>
            </a:r>
          </a:p>
        </p:txBody>
      </p:sp>
      <p:sp>
        <p:nvSpPr>
          <p:cNvPr id="4" name="Rounded Rectangle 3"/>
          <p:cNvSpPr/>
          <p:nvPr/>
        </p:nvSpPr>
        <p:spPr>
          <a:xfrm>
            <a:off x="6709893" y="2189408"/>
            <a:ext cx="1687132" cy="130076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787166" y="5100034"/>
            <a:ext cx="746975" cy="46363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7160654" y="3490175"/>
            <a:ext cx="392805" cy="1609859"/>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101567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πρωτότοκος</a:t>
            </a:r>
            <a:endParaRPr lang="en-US" dirty="0"/>
          </a:p>
          <a:p>
            <a:pPr marL="0" indent="0">
              <a:buNone/>
            </a:pPr>
            <a:r>
              <a:rPr lang="en-US" dirty="0" smtClean="0"/>
              <a:t>		(</a:t>
            </a:r>
            <a:r>
              <a:rPr lang="en-US" dirty="0" err="1" smtClean="0"/>
              <a:t>pr</a:t>
            </a:r>
            <a:r>
              <a:rPr lang="en-US" dirty="0" err="1"/>
              <a:t>ō</a:t>
            </a:r>
            <a:r>
              <a:rPr lang="en-US" dirty="0" err="1" smtClean="0"/>
              <a:t>totokos</a:t>
            </a:r>
            <a:r>
              <a:rPr lang="en-US" dirty="0" smtClean="0"/>
              <a:t>)</a:t>
            </a:r>
          </a:p>
          <a:p>
            <a:pPr marL="0" indent="0">
              <a:buNone/>
            </a:pPr>
            <a:endParaRPr lang="en-US" dirty="0"/>
          </a:p>
          <a:p>
            <a:pPr marL="0" indent="0">
              <a:buNone/>
            </a:pPr>
            <a:endParaRPr lang="en-US" dirty="0" smtClean="0"/>
          </a:p>
          <a:p>
            <a:pPr marL="0" indent="0">
              <a:buNone/>
            </a:pPr>
            <a:r>
              <a:rPr lang="en-US" baseline="30000" dirty="0" smtClean="0"/>
              <a:t>29</a:t>
            </a:r>
            <a:r>
              <a:rPr lang="en-US" dirty="0" smtClean="0"/>
              <a:t> </a:t>
            </a:r>
            <a:r>
              <a:rPr lang="en-US" dirty="0"/>
              <a:t>For those God foreknew he also predestined to be conformed to the likeness of his Son, that he might be the firstborn among many brothers. </a:t>
            </a:r>
          </a:p>
        </p:txBody>
      </p:sp>
      <p:sp>
        <p:nvSpPr>
          <p:cNvPr id="4" name="Rounded Rectangle 3"/>
          <p:cNvSpPr/>
          <p:nvPr/>
        </p:nvSpPr>
        <p:spPr>
          <a:xfrm>
            <a:off x="2189408" y="2176530"/>
            <a:ext cx="2524260" cy="136516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3206839" y="5537915"/>
            <a:ext cx="1545465" cy="51515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7" idx="0"/>
            <a:endCxn id="4" idx="2"/>
          </p:cNvCxnSpPr>
          <p:nvPr/>
        </p:nvCxnSpPr>
        <p:spPr>
          <a:xfrm flipH="1" flipV="1">
            <a:off x="3451538" y="3541690"/>
            <a:ext cx="528034" cy="199622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101567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Colossians 1:15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l-GR" dirty="0" smtClean="0"/>
              <a:t>πρωτότοκος</a:t>
            </a:r>
            <a:endParaRPr lang="en-US" dirty="0"/>
          </a:p>
          <a:p>
            <a:pPr marL="0" indent="0">
              <a:buNone/>
            </a:pPr>
            <a:r>
              <a:rPr lang="en-US" dirty="0" smtClean="0"/>
              <a:t>(</a:t>
            </a:r>
            <a:r>
              <a:rPr lang="en-US" dirty="0" err="1"/>
              <a:t>prōtotokos</a:t>
            </a:r>
            <a:r>
              <a:rPr lang="en-US" dirty="0"/>
              <a:t>)</a:t>
            </a:r>
          </a:p>
          <a:p>
            <a:pPr marL="0" indent="0">
              <a:buNone/>
            </a:pPr>
            <a:endParaRPr lang="en-US" dirty="0"/>
          </a:p>
          <a:p>
            <a:pPr marL="0" indent="0">
              <a:buNone/>
            </a:pPr>
            <a:endParaRPr lang="en-US" dirty="0" smtClean="0"/>
          </a:p>
          <a:p>
            <a:pPr marL="0" indent="0">
              <a:buNone/>
            </a:pPr>
            <a:r>
              <a:rPr lang="en-US" dirty="0" smtClean="0"/>
              <a:t>He </a:t>
            </a:r>
            <a:r>
              <a:rPr lang="en-US" dirty="0"/>
              <a:t>is the image of the invisible God, the firstborn over all creation.</a:t>
            </a:r>
          </a:p>
        </p:txBody>
      </p:sp>
      <p:sp>
        <p:nvSpPr>
          <p:cNvPr id="4" name="Rounded Rectangle 3"/>
          <p:cNvSpPr/>
          <p:nvPr/>
        </p:nvSpPr>
        <p:spPr>
          <a:xfrm>
            <a:off x="347729" y="2163651"/>
            <a:ext cx="2524260" cy="136516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4730" y="5066786"/>
            <a:ext cx="1573213" cy="54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20482" idx="0"/>
            <a:endCxn id="4" idx="2"/>
          </p:cNvCxnSpPr>
          <p:nvPr/>
        </p:nvCxnSpPr>
        <p:spPr>
          <a:xfrm flipV="1">
            <a:off x="1261337" y="3528811"/>
            <a:ext cx="348522" cy="153797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031162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Colossians 1:18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πρωτότοκος</a:t>
            </a:r>
            <a:endParaRPr lang="en-US" dirty="0"/>
          </a:p>
          <a:p>
            <a:pPr marL="0" indent="0">
              <a:buNone/>
            </a:pPr>
            <a:r>
              <a:rPr lang="en-US" dirty="0" smtClean="0"/>
              <a:t>	</a:t>
            </a:r>
            <a:r>
              <a:rPr lang="en-US" dirty="0"/>
              <a:t>		(</a:t>
            </a:r>
            <a:r>
              <a:rPr lang="en-US" dirty="0" err="1"/>
              <a:t>prōtotokos</a:t>
            </a:r>
            <a:r>
              <a:rPr lang="en-US" dirty="0"/>
              <a:t>)</a:t>
            </a:r>
          </a:p>
          <a:p>
            <a:pPr marL="0" indent="0">
              <a:buNone/>
            </a:pPr>
            <a:endParaRPr lang="en-US" dirty="0"/>
          </a:p>
          <a:p>
            <a:pPr marL="0" indent="0">
              <a:buNone/>
            </a:pPr>
            <a:r>
              <a:rPr lang="en-US" dirty="0" smtClean="0"/>
              <a:t>And </a:t>
            </a:r>
            <a:r>
              <a:rPr lang="en-US" dirty="0"/>
              <a:t>he is the head of the body, the church; he is the beginning and the firstborn from among the dead, so that in everything he might have the supremacy.</a:t>
            </a:r>
          </a:p>
        </p:txBody>
      </p:sp>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26781" y="2105785"/>
            <a:ext cx="2547937" cy="1390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09603" y="4461479"/>
            <a:ext cx="1573213" cy="54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p:cNvCxnSpPr>
            <a:stCxn id="6" idx="0"/>
            <a:endCxn id="21506" idx="2"/>
          </p:cNvCxnSpPr>
          <p:nvPr/>
        </p:nvCxnSpPr>
        <p:spPr>
          <a:xfrm flipH="1" flipV="1">
            <a:off x="4300750" y="3496435"/>
            <a:ext cx="695460" cy="96504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Hebrews 1:6</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baseline="30000" dirty="0" smtClean="0"/>
          </a:p>
          <a:p>
            <a:pPr marL="0" indent="0">
              <a:buNone/>
            </a:pPr>
            <a:endParaRPr lang="en-US" baseline="30000" dirty="0"/>
          </a:p>
          <a:p>
            <a:pPr marL="0" indent="0">
              <a:buNone/>
            </a:pPr>
            <a:r>
              <a:rPr lang="en-US" dirty="0" smtClean="0"/>
              <a:t>		</a:t>
            </a:r>
            <a:r>
              <a:rPr lang="en-US" dirty="0"/>
              <a:t>			</a:t>
            </a:r>
            <a:r>
              <a:rPr lang="el-GR" dirty="0"/>
              <a:t>πρωτότοκος</a:t>
            </a:r>
            <a:endParaRPr lang="en-US" dirty="0"/>
          </a:p>
          <a:p>
            <a:pPr marL="0" indent="0">
              <a:buNone/>
            </a:pPr>
            <a:r>
              <a:rPr lang="en-US" dirty="0" smtClean="0"/>
              <a:t>		</a:t>
            </a:r>
            <a:r>
              <a:rPr lang="en-US" dirty="0"/>
              <a:t>			(</a:t>
            </a:r>
            <a:r>
              <a:rPr lang="en-US" dirty="0" err="1"/>
              <a:t>prōtotokos</a:t>
            </a:r>
            <a:r>
              <a:rPr lang="en-US" dirty="0"/>
              <a:t>)</a:t>
            </a:r>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dirty="0" smtClean="0"/>
              <a:t>And </a:t>
            </a:r>
            <a:r>
              <a:rPr lang="en-US" dirty="0"/>
              <a:t>again, when God brings his firstborn into the world, he says, </a:t>
            </a:r>
            <a:r>
              <a:rPr lang="en-US" dirty="0" smtClean="0"/>
              <a:t>“</a:t>
            </a:r>
            <a:r>
              <a:rPr lang="en-US" dirty="0"/>
              <a:t>Let all God’s angels worship him.”</a:t>
            </a:r>
          </a:p>
          <a:p>
            <a:endParaRPr lang="en-US"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4218" y="2208816"/>
            <a:ext cx="2547937" cy="1390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53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3704" y="4487237"/>
            <a:ext cx="1573213" cy="54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22530" idx="0"/>
            <a:endCxn id="4" idx="2"/>
          </p:cNvCxnSpPr>
          <p:nvPr/>
        </p:nvCxnSpPr>
        <p:spPr>
          <a:xfrm flipH="1" flipV="1">
            <a:off x="6168187" y="3599466"/>
            <a:ext cx="412124" cy="887771"/>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031162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Revelation 1:5</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baseline="30000" dirty="0" smtClean="0"/>
          </a:p>
          <a:p>
            <a:pPr marL="0" indent="0">
              <a:buNone/>
            </a:pPr>
            <a:endParaRPr lang="en-US" baseline="30000" dirty="0"/>
          </a:p>
          <a:p>
            <a:pPr marL="0" indent="0">
              <a:buNone/>
            </a:pPr>
            <a:r>
              <a:rPr lang="en-US" dirty="0"/>
              <a:t>		</a:t>
            </a:r>
            <a:r>
              <a:rPr lang="el-GR" dirty="0"/>
              <a:t>πρωτότοκος</a:t>
            </a:r>
            <a:endParaRPr lang="en-US" dirty="0"/>
          </a:p>
          <a:p>
            <a:pPr marL="0" indent="0">
              <a:buNone/>
            </a:pPr>
            <a:r>
              <a:rPr lang="en-US" dirty="0"/>
              <a:t>		(</a:t>
            </a:r>
            <a:r>
              <a:rPr lang="en-US" dirty="0" err="1"/>
              <a:t>prōtotokos</a:t>
            </a:r>
            <a:r>
              <a:rPr lang="en-US" dirty="0"/>
              <a:t>)</a:t>
            </a:r>
          </a:p>
          <a:p>
            <a:pPr marL="0" indent="0">
              <a:buNone/>
            </a:pPr>
            <a:endParaRPr lang="en-US" baseline="30000" dirty="0" smtClean="0"/>
          </a:p>
          <a:p>
            <a:pPr marL="0" indent="0">
              <a:buNone/>
            </a:pPr>
            <a:endParaRPr lang="en-US" baseline="30000" dirty="0"/>
          </a:p>
          <a:p>
            <a:pPr marL="0" indent="0">
              <a:buNone/>
            </a:pPr>
            <a:r>
              <a:rPr lang="en-US" dirty="0" smtClean="0"/>
              <a:t>and </a:t>
            </a:r>
            <a:r>
              <a:rPr lang="en-US" dirty="0"/>
              <a:t>from Jesus Christ, who is the faithful witness, the firstborn from the dead, and the ruler of the kings of the earth. </a:t>
            </a:r>
            <a:r>
              <a:rPr lang="en-US" dirty="0" smtClean="0"/>
              <a:t>To </a:t>
            </a:r>
            <a:r>
              <a:rPr lang="en-US" dirty="0"/>
              <a:t>him who loves us and has freed us from our sins by his blood,</a:t>
            </a:r>
          </a:p>
          <a:p>
            <a:endParaRPr lang="en-US"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8139" y="2221695"/>
            <a:ext cx="2547937" cy="1390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5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9744" y="4551631"/>
            <a:ext cx="1573213" cy="54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23554" idx="0"/>
            <a:endCxn id="4" idx="2"/>
          </p:cNvCxnSpPr>
          <p:nvPr/>
        </p:nvCxnSpPr>
        <p:spPr>
          <a:xfrm flipV="1">
            <a:off x="3386351" y="3612345"/>
            <a:ext cx="25757" cy="93928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πολύς</a:t>
            </a:r>
            <a:endParaRPr lang="en-US" dirty="0"/>
          </a:p>
          <a:p>
            <a:pPr marL="0" indent="0">
              <a:buNone/>
            </a:pPr>
            <a:r>
              <a:rPr lang="en-US" dirty="0" smtClean="0"/>
              <a:t>						(</a:t>
            </a:r>
            <a:r>
              <a:rPr lang="en-US" dirty="0" err="1" smtClean="0"/>
              <a:t>polus</a:t>
            </a:r>
            <a:r>
              <a:rPr lang="en-US" dirty="0" smtClean="0"/>
              <a:t>)</a:t>
            </a:r>
          </a:p>
          <a:p>
            <a:pPr marL="0" indent="0">
              <a:buNone/>
            </a:pPr>
            <a:endParaRPr lang="en-US" dirty="0"/>
          </a:p>
          <a:p>
            <a:pPr marL="0" indent="0">
              <a:buNone/>
            </a:pPr>
            <a:endParaRPr lang="en-US" dirty="0" smtClean="0"/>
          </a:p>
          <a:p>
            <a:pPr marL="0" indent="0">
              <a:buNone/>
            </a:pPr>
            <a:r>
              <a:rPr lang="en-US" baseline="30000" dirty="0" smtClean="0"/>
              <a:t>29</a:t>
            </a:r>
            <a:r>
              <a:rPr lang="en-US" dirty="0" smtClean="0"/>
              <a:t> </a:t>
            </a:r>
            <a:r>
              <a:rPr lang="en-US" dirty="0"/>
              <a:t>For those God foreknew he also predestined to be conformed to the likeness of his Son, that he might be the firstborn among many brothers. </a:t>
            </a:r>
          </a:p>
        </p:txBody>
      </p:sp>
      <p:sp>
        <p:nvSpPr>
          <p:cNvPr id="4" name="Rounded Rectangle 3"/>
          <p:cNvSpPr/>
          <p:nvPr/>
        </p:nvSpPr>
        <p:spPr>
          <a:xfrm>
            <a:off x="5898524" y="2176530"/>
            <a:ext cx="1442434" cy="128788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950039" y="5589431"/>
            <a:ext cx="1043189" cy="47651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6471634" y="3464417"/>
            <a:ext cx="148107" cy="212501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101567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ἀδελφός</a:t>
            </a:r>
            <a:endParaRPr lang="en-US" dirty="0"/>
          </a:p>
          <a:p>
            <a:pPr marL="0" indent="0">
              <a:buNone/>
            </a:pPr>
            <a:r>
              <a:rPr lang="en-US" dirty="0" smtClean="0"/>
              <a:t>						(</a:t>
            </a:r>
            <a:r>
              <a:rPr lang="en-US" dirty="0" err="1" smtClean="0"/>
              <a:t>adelphos</a:t>
            </a:r>
            <a:r>
              <a:rPr lang="en-US" dirty="0" smtClean="0"/>
              <a:t>)</a:t>
            </a:r>
          </a:p>
          <a:p>
            <a:pPr marL="0" indent="0">
              <a:buNone/>
            </a:pPr>
            <a:endParaRPr lang="en-US" dirty="0"/>
          </a:p>
          <a:p>
            <a:pPr marL="0" indent="0">
              <a:buNone/>
            </a:pPr>
            <a:endParaRPr lang="en-US" dirty="0" smtClean="0"/>
          </a:p>
          <a:p>
            <a:pPr marL="0" indent="0">
              <a:buNone/>
            </a:pPr>
            <a:r>
              <a:rPr lang="en-US" baseline="30000" dirty="0" smtClean="0"/>
              <a:t>29</a:t>
            </a:r>
            <a:r>
              <a:rPr lang="en-US" dirty="0" smtClean="0"/>
              <a:t> </a:t>
            </a:r>
            <a:r>
              <a:rPr lang="en-US" dirty="0"/>
              <a:t>For those God foreknew he also predestined to be conformed to the likeness of his Son, that he might be the firstborn among many brothers. </a:t>
            </a:r>
          </a:p>
        </p:txBody>
      </p:sp>
      <p:sp>
        <p:nvSpPr>
          <p:cNvPr id="4" name="Rounded Rectangle 3"/>
          <p:cNvSpPr/>
          <p:nvPr/>
        </p:nvSpPr>
        <p:spPr>
          <a:xfrm>
            <a:off x="5847008" y="2150772"/>
            <a:ext cx="2202288" cy="139091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954592" y="5537915"/>
            <a:ext cx="1571222" cy="51515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948152" y="3541690"/>
            <a:ext cx="792051" cy="199622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1015672"/>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2 Corinthians 3:18</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And </a:t>
            </a:r>
            <a:r>
              <a:rPr lang="en-US" dirty="0"/>
              <a:t>we, who with unveiled faces all reflect the Lord’s glory, are being </a:t>
            </a:r>
            <a:r>
              <a:rPr lang="en-US" b="1" dirty="0">
                <a:solidFill>
                  <a:schemeClr val="accent6">
                    <a:lumMod val="75000"/>
                  </a:schemeClr>
                </a:solidFill>
              </a:rPr>
              <a:t>transformed into his likeness</a:t>
            </a:r>
            <a:r>
              <a:rPr lang="en-US" dirty="0"/>
              <a:t> with ever-increasing glory, which comes from the Lord, who is the Spirit. </a:t>
            </a:r>
          </a:p>
        </p:txBody>
      </p:sp>
    </p:spTree>
    <p:extLst>
      <p:ext uri="{BB962C8B-B14F-4D97-AF65-F5344CB8AC3E}">
        <p14:creationId xmlns:p14="http://schemas.microsoft.com/office/powerpoint/2010/main" val="8354852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οἴδαμεν  ὅτι</a:t>
            </a:r>
            <a:endParaRPr lang="en-US" dirty="0"/>
          </a:p>
          <a:p>
            <a:pPr marL="0" indent="0">
              <a:buNone/>
            </a:pPr>
            <a:r>
              <a:rPr lang="en-US" dirty="0" smtClean="0"/>
              <a:t>	(</a:t>
            </a:r>
            <a:r>
              <a:rPr lang="en-US" dirty="0" err="1" smtClean="0"/>
              <a:t>oidamen</a:t>
            </a:r>
            <a:r>
              <a:rPr lang="en-US" dirty="0" smtClean="0"/>
              <a:t> </a:t>
            </a:r>
            <a:r>
              <a:rPr lang="en-US" dirty="0" err="1" smtClean="0"/>
              <a:t>hoti</a:t>
            </a:r>
            <a:r>
              <a:rPr lang="en-US" dirty="0" smtClean="0"/>
              <a:t>)</a:t>
            </a:r>
          </a:p>
          <a:p>
            <a:pPr marL="0" indent="0">
              <a:buNone/>
            </a:pPr>
            <a:endParaRPr lang="en-US" dirty="0"/>
          </a:p>
          <a:p>
            <a:pPr marL="0" indent="0">
              <a:buNone/>
            </a:pPr>
            <a:endParaRPr lang="en-US" dirty="0" smtClean="0"/>
          </a:p>
          <a:p>
            <a:pPr marL="0" indent="0">
              <a:buNone/>
            </a:pPr>
            <a:r>
              <a:rPr lang="en-US" baseline="30000" dirty="0" smtClean="0"/>
              <a:t>28</a:t>
            </a:r>
            <a:r>
              <a:rPr lang="en-US" dirty="0" smtClean="0"/>
              <a:t> </a:t>
            </a:r>
            <a:r>
              <a:rPr lang="en-US" dirty="0"/>
              <a:t>And we know that in all things God works for the good of those who love him, who have been called according to his purpose. </a:t>
            </a:r>
          </a:p>
        </p:txBody>
      </p:sp>
      <p:sp>
        <p:nvSpPr>
          <p:cNvPr id="4" name="Rounded Rectangle 3"/>
          <p:cNvSpPr/>
          <p:nvPr/>
        </p:nvSpPr>
        <p:spPr>
          <a:xfrm>
            <a:off x="1197735" y="2047741"/>
            <a:ext cx="3039414" cy="150682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189407" y="4584879"/>
            <a:ext cx="1803043" cy="46363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2717442" y="3554569"/>
            <a:ext cx="373487" cy="103031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202958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1 John 3:2</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Dear </a:t>
            </a:r>
            <a:r>
              <a:rPr lang="en-US" dirty="0"/>
              <a:t>friends, now we are children of God, and what we will be has not yet been made known. But we know that when he appears, </a:t>
            </a:r>
            <a:r>
              <a:rPr lang="en-US" b="1" dirty="0">
                <a:solidFill>
                  <a:schemeClr val="accent6">
                    <a:lumMod val="75000"/>
                  </a:schemeClr>
                </a:solidFill>
              </a:rPr>
              <a:t>we shall be like him</a:t>
            </a:r>
            <a:r>
              <a:rPr lang="en-US" dirty="0"/>
              <a:t>, for we shall see him as he is.</a:t>
            </a:r>
          </a:p>
        </p:txBody>
      </p:sp>
    </p:spTree>
    <p:extLst>
      <p:ext uri="{BB962C8B-B14F-4D97-AF65-F5344CB8AC3E}">
        <p14:creationId xmlns:p14="http://schemas.microsoft.com/office/powerpoint/2010/main" val="835485234"/>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30</a:t>
            </a:r>
            <a:r>
              <a:rPr lang="en-US" dirty="0" smtClean="0"/>
              <a:t> </a:t>
            </a:r>
            <a:r>
              <a:rPr lang="en-US" dirty="0"/>
              <a:t>And those he predestined, he also called; those he called, he also justified; those he justified, he also glorified.</a:t>
            </a:r>
          </a:p>
        </p:txBody>
      </p:sp>
    </p:spTree>
    <p:extLst>
      <p:ext uri="{BB962C8B-B14F-4D97-AF65-F5344CB8AC3E}">
        <p14:creationId xmlns:p14="http://schemas.microsoft.com/office/powerpoint/2010/main" val="397041601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προορίζω</a:t>
            </a:r>
            <a:endParaRPr lang="en-US" dirty="0"/>
          </a:p>
          <a:p>
            <a:pPr marL="0" indent="0">
              <a:buNone/>
            </a:pPr>
            <a:r>
              <a:rPr lang="en-US" dirty="0" smtClean="0"/>
              <a:t>			(</a:t>
            </a:r>
            <a:r>
              <a:rPr lang="en-US" dirty="0" err="1" smtClean="0"/>
              <a:t>prooriz</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30</a:t>
            </a:r>
            <a:r>
              <a:rPr lang="en-US" dirty="0" smtClean="0"/>
              <a:t> </a:t>
            </a:r>
            <a:r>
              <a:rPr lang="en-US" dirty="0"/>
              <a:t>And those he predestined, he also called; those he called, he also justified; those he justified, he also glorified.</a:t>
            </a:r>
          </a:p>
        </p:txBody>
      </p:sp>
      <p:sp>
        <p:nvSpPr>
          <p:cNvPr id="4" name="Rounded Rectangle 3"/>
          <p:cNvSpPr/>
          <p:nvPr/>
        </p:nvSpPr>
        <p:spPr>
          <a:xfrm>
            <a:off x="3013656" y="2189408"/>
            <a:ext cx="2176530" cy="124925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142445" y="4572000"/>
            <a:ext cx="2150772" cy="52803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101921" y="3438659"/>
            <a:ext cx="115910" cy="1133341"/>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1977037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καλέω</a:t>
            </a:r>
            <a:endParaRPr lang="en-US" dirty="0"/>
          </a:p>
          <a:p>
            <a:pPr marL="0" indent="0">
              <a:buNone/>
            </a:pPr>
            <a:r>
              <a:rPr lang="en-US" dirty="0" smtClean="0"/>
              <a:t>				(</a:t>
            </a:r>
            <a:r>
              <a:rPr lang="en-US" dirty="0" err="1" smtClean="0"/>
              <a:t>kale</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30</a:t>
            </a:r>
            <a:r>
              <a:rPr lang="en-US" dirty="0" smtClean="0"/>
              <a:t> </a:t>
            </a:r>
            <a:r>
              <a:rPr lang="en-US" dirty="0"/>
              <a:t>And those he predestined, he also called; those he called, he also justified; those he justified, he also glorified.</a:t>
            </a:r>
          </a:p>
        </p:txBody>
      </p:sp>
      <p:sp>
        <p:nvSpPr>
          <p:cNvPr id="4" name="Oval 3"/>
          <p:cNvSpPr/>
          <p:nvPr/>
        </p:nvSpPr>
        <p:spPr>
          <a:xfrm>
            <a:off x="3786389" y="2047741"/>
            <a:ext cx="2073498" cy="158410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593983" y="4584879"/>
            <a:ext cx="1094704" cy="48939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2019837" y="5085009"/>
            <a:ext cx="1094704" cy="48939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0"/>
            <a:endCxn id="4" idx="3"/>
          </p:cNvCxnSpPr>
          <p:nvPr/>
        </p:nvCxnSpPr>
        <p:spPr>
          <a:xfrm flipV="1">
            <a:off x="2567189" y="3399856"/>
            <a:ext cx="1522857" cy="1685153"/>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5" idx="0"/>
            <a:endCxn id="4" idx="5"/>
          </p:cNvCxnSpPr>
          <p:nvPr/>
        </p:nvCxnSpPr>
        <p:spPr>
          <a:xfrm flipH="1" flipV="1">
            <a:off x="5556230" y="3399856"/>
            <a:ext cx="1585105" cy="118502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19770378"/>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Hebrews 5:4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καλέω</a:t>
            </a:r>
            <a:endParaRPr lang="en-US" dirty="0"/>
          </a:p>
          <a:p>
            <a:pPr marL="0" indent="0">
              <a:buNone/>
            </a:pPr>
            <a:r>
              <a:rPr lang="en-US" dirty="0"/>
              <a:t>	(</a:t>
            </a:r>
            <a:r>
              <a:rPr lang="en-US" dirty="0" err="1"/>
              <a:t>kaleō</a:t>
            </a:r>
            <a:r>
              <a:rPr lang="en-US" dirty="0"/>
              <a:t>)</a:t>
            </a:r>
          </a:p>
          <a:p>
            <a:pPr marL="0" indent="0">
              <a:buNone/>
            </a:pPr>
            <a:endParaRPr lang="en-US" dirty="0"/>
          </a:p>
          <a:p>
            <a:pPr marL="0" indent="0">
              <a:buNone/>
            </a:pPr>
            <a:endParaRPr lang="en-US" dirty="0" smtClean="0"/>
          </a:p>
          <a:p>
            <a:pPr marL="0" indent="0">
              <a:buNone/>
            </a:pPr>
            <a:r>
              <a:rPr lang="en-US" dirty="0" smtClean="0"/>
              <a:t>No </a:t>
            </a:r>
            <a:r>
              <a:rPr lang="en-US" dirty="0"/>
              <a:t>one takes this honor upon himself; he must be called by God, just as Aaron was.</a:t>
            </a:r>
          </a:p>
        </p:txBody>
      </p:sp>
      <p:sp>
        <p:nvSpPr>
          <p:cNvPr id="4" name="Rounded Rectangle 3"/>
          <p:cNvSpPr/>
          <p:nvPr/>
        </p:nvSpPr>
        <p:spPr>
          <a:xfrm>
            <a:off x="1275008" y="2150772"/>
            <a:ext cx="1506829" cy="139091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5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3490" y="5055316"/>
            <a:ext cx="1122363"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24578" idx="0"/>
            <a:endCxn id="4" idx="2"/>
          </p:cNvCxnSpPr>
          <p:nvPr/>
        </p:nvCxnSpPr>
        <p:spPr>
          <a:xfrm flipV="1">
            <a:off x="1544672" y="3541690"/>
            <a:ext cx="483751" cy="151362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Thessalonians 2:12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καλέω</a:t>
            </a:r>
            <a:endParaRPr lang="en-US" dirty="0"/>
          </a:p>
          <a:p>
            <a:pPr marL="0" indent="0">
              <a:buNone/>
            </a:pPr>
            <a:r>
              <a:rPr lang="en-US" dirty="0" smtClean="0"/>
              <a:t>			</a:t>
            </a:r>
            <a:r>
              <a:rPr lang="en-US" dirty="0"/>
              <a:t>	(</a:t>
            </a:r>
            <a:r>
              <a:rPr lang="en-US" dirty="0" err="1"/>
              <a:t>kaleō</a:t>
            </a:r>
            <a:r>
              <a:rPr lang="en-US" dirty="0"/>
              <a:t>)</a:t>
            </a:r>
          </a:p>
          <a:p>
            <a:pPr marL="0" indent="0">
              <a:buNone/>
            </a:pPr>
            <a:endParaRPr lang="en-US" dirty="0"/>
          </a:p>
          <a:p>
            <a:pPr marL="0" indent="0">
              <a:buNone/>
            </a:pPr>
            <a:endParaRPr lang="en-US" dirty="0" smtClean="0"/>
          </a:p>
          <a:p>
            <a:pPr marL="0" indent="0">
              <a:buNone/>
            </a:pPr>
            <a:r>
              <a:rPr lang="en-US" dirty="0" smtClean="0"/>
              <a:t>encouraging</a:t>
            </a:r>
            <a:r>
              <a:rPr lang="en-US" dirty="0"/>
              <a:t>, comforting and urging you to live lives worthy of God, who calls you into his kingdom and glory. </a:t>
            </a:r>
          </a:p>
        </p:txBody>
      </p:sp>
      <p:sp>
        <p:nvSpPr>
          <p:cNvPr id="4" name="Rounded Rectangle 3"/>
          <p:cNvSpPr/>
          <p:nvPr/>
        </p:nvSpPr>
        <p:spPr>
          <a:xfrm>
            <a:off x="4018208" y="2137893"/>
            <a:ext cx="1506829" cy="139091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700789" y="5087155"/>
            <a:ext cx="824248" cy="47651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771623" y="3528811"/>
            <a:ext cx="341290" cy="155834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Peter 5:10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n-US" dirty="0" smtClean="0"/>
              <a:t>	</a:t>
            </a:r>
            <a:r>
              <a:rPr lang="el-GR" dirty="0" smtClean="0"/>
              <a:t>καλέω</a:t>
            </a:r>
            <a:endParaRPr lang="en-US" dirty="0"/>
          </a:p>
          <a:p>
            <a:pPr marL="0" indent="0">
              <a:buNone/>
            </a:pPr>
            <a:r>
              <a:rPr lang="en-US" dirty="0"/>
              <a:t>				</a:t>
            </a:r>
            <a:r>
              <a:rPr lang="en-US" dirty="0" smtClean="0"/>
              <a:t>	(</a:t>
            </a:r>
            <a:r>
              <a:rPr lang="en-US" dirty="0" err="1"/>
              <a:t>kaleō</a:t>
            </a:r>
            <a:r>
              <a:rPr lang="en-US" dirty="0"/>
              <a:t>)</a:t>
            </a:r>
          </a:p>
          <a:p>
            <a:pPr marL="0" indent="0">
              <a:buNone/>
            </a:pPr>
            <a:endParaRPr lang="en-US" dirty="0"/>
          </a:p>
          <a:p>
            <a:pPr marL="0" indent="0">
              <a:buNone/>
            </a:pPr>
            <a:r>
              <a:rPr lang="en-US" dirty="0" smtClean="0"/>
              <a:t>And </a:t>
            </a:r>
            <a:r>
              <a:rPr lang="en-US" dirty="0"/>
              <a:t>the God of all grace, who called you to his eternal glory in Christ, after you have suffered a little while, will himself restore you and make you strong, firm and steadfast.</a:t>
            </a:r>
          </a:p>
        </p:txBody>
      </p:sp>
      <p:sp>
        <p:nvSpPr>
          <p:cNvPr id="4" name="Rounded Rectangle 3"/>
          <p:cNvSpPr/>
          <p:nvPr/>
        </p:nvSpPr>
        <p:spPr>
          <a:xfrm>
            <a:off x="4919729" y="2150772"/>
            <a:ext cx="1506829" cy="139091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6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65338" y="3986369"/>
            <a:ext cx="1122363"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25602" idx="0"/>
            <a:endCxn id="4" idx="2"/>
          </p:cNvCxnSpPr>
          <p:nvPr/>
        </p:nvCxnSpPr>
        <p:spPr>
          <a:xfrm flipH="1" flipV="1">
            <a:off x="5673144" y="3541690"/>
            <a:ext cx="353376" cy="444679"/>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4234628"/>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Peter 2:9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n-US" dirty="0" smtClean="0"/>
              <a:t>	</a:t>
            </a:r>
            <a:r>
              <a:rPr lang="el-GR" dirty="0" smtClean="0"/>
              <a:t>καλέω</a:t>
            </a:r>
            <a:endParaRPr lang="en-US" dirty="0"/>
          </a:p>
          <a:p>
            <a:pPr marL="0" indent="0">
              <a:buNone/>
            </a:pPr>
            <a:r>
              <a:rPr lang="en-US" dirty="0"/>
              <a:t>					</a:t>
            </a:r>
            <a:r>
              <a:rPr lang="en-US" dirty="0" smtClean="0"/>
              <a:t>	(</a:t>
            </a:r>
            <a:r>
              <a:rPr lang="en-US" dirty="0" err="1"/>
              <a:t>kaleō</a:t>
            </a:r>
            <a:r>
              <a:rPr lang="en-US" dirty="0"/>
              <a:t>)</a:t>
            </a:r>
          </a:p>
          <a:p>
            <a:pPr marL="0" indent="0">
              <a:buNone/>
            </a:pPr>
            <a:endParaRPr lang="en-US" dirty="0"/>
          </a:p>
          <a:p>
            <a:pPr marL="0" indent="0">
              <a:buNone/>
            </a:pPr>
            <a:r>
              <a:rPr lang="en-US" dirty="0" smtClean="0"/>
              <a:t>But </a:t>
            </a:r>
            <a:r>
              <a:rPr lang="en-US" dirty="0"/>
              <a:t>you are a chosen people, a royal priesthood, a holy nation, a people belonging to God, that you may declare the praises of him who called you out of darkness into his wonderful light.</a:t>
            </a:r>
          </a:p>
        </p:txBody>
      </p:sp>
      <p:sp>
        <p:nvSpPr>
          <p:cNvPr id="4" name="Rounded Rectangle 3"/>
          <p:cNvSpPr/>
          <p:nvPr/>
        </p:nvSpPr>
        <p:spPr>
          <a:xfrm>
            <a:off x="5872766" y="2150772"/>
            <a:ext cx="1506829" cy="139091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6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39591" y="4965163"/>
            <a:ext cx="1122363"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26626" idx="0"/>
            <a:endCxn id="4" idx="2"/>
          </p:cNvCxnSpPr>
          <p:nvPr/>
        </p:nvCxnSpPr>
        <p:spPr>
          <a:xfrm flipH="1" flipV="1">
            <a:off x="6626181" y="3541690"/>
            <a:ext cx="1074592" cy="142347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4234628"/>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δικαιόω</a:t>
            </a:r>
            <a:endParaRPr lang="en-US" dirty="0"/>
          </a:p>
          <a:p>
            <a:pPr marL="0" indent="0">
              <a:buNone/>
            </a:pPr>
            <a:r>
              <a:rPr lang="en-US" dirty="0" smtClean="0"/>
              <a:t>		(</a:t>
            </a:r>
            <a:r>
              <a:rPr lang="en-US" dirty="0" err="1" smtClean="0"/>
              <a:t>dikaio</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30</a:t>
            </a:r>
            <a:r>
              <a:rPr lang="en-US" dirty="0" smtClean="0"/>
              <a:t> </a:t>
            </a:r>
            <a:r>
              <a:rPr lang="en-US" dirty="0"/>
              <a:t>And those he predestined, he also called; those he called, he also justified; those he justified, he also glorified.</a:t>
            </a:r>
          </a:p>
        </p:txBody>
      </p:sp>
      <p:sp>
        <p:nvSpPr>
          <p:cNvPr id="4" name="Oval 3"/>
          <p:cNvSpPr/>
          <p:nvPr/>
        </p:nvSpPr>
        <p:spPr>
          <a:xfrm>
            <a:off x="2009104" y="2021983"/>
            <a:ext cx="2266682" cy="164849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443211" y="5074276"/>
            <a:ext cx="1493950" cy="54091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426" y="5543484"/>
            <a:ext cx="1517650" cy="566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p:cNvCxnSpPr>
            <a:stCxn id="1026" idx="0"/>
            <a:endCxn id="4" idx="3"/>
          </p:cNvCxnSpPr>
          <p:nvPr/>
        </p:nvCxnSpPr>
        <p:spPr>
          <a:xfrm flipV="1">
            <a:off x="1249251" y="3429062"/>
            <a:ext cx="1091801" cy="211442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5" idx="0"/>
            <a:endCxn id="4" idx="5"/>
          </p:cNvCxnSpPr>
          <p:nvPr/>
        </p:nvCxnSpPr>
        <p:spPr>
          <a:xfrm flipH="1" flipV="1">
            <a:off x="3943838" y="3429062"/>
            <a:ext cx="1246348" cy="164521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19770378"/>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18:14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solidFill>
                <a:srgbClr val="FF0000"/>
              </a:solidFill>
            </a:endParaRPr>
          </a:p>
          <a:p>
            <a:pPr marL="0" indent="0">
              <a:buNone/>
            </a:pPr>
            <a:r>
              <a:rPr lang="en-US" dirty="0"/>
              <a:t>		 </a:t>
            </a:r>
            <a:r>
              <a:rPr lang="el-GR" dirty="0"/>
              <a:t>δικαιόω</a:t>
            </a:r>
            <a:endParaRPr lang="en-US" dirty="0"/>
          </a:p>
          <a:p>
            <a:pPr marL="0" indent="0">
              <a:buNone/>
            </a:pPr>
            <a:r>
              <a:rPr lang="en-US" dirty="0"/>
              <a:t>		(</a:t>
            </a:r>
            <a:r>
              <a:rPr lang="en-US" dirty="0" err="1"/>
              <a:t>dikaioō</a:t>
            </a:r>
            <a:r>
              <a:rPr lang="en-US" dirty="0"/>
              <a:t>)</a:t>
            </a:r>
          </a:p>
          <a:p>
            <a:pPr marL="0" indent="0">
              <a:buNone/>
            </a:pPr>
            <a:endParaRPr lang="en-US" dirty="0">
              <a:solidFill>
                <a:srgbClr val="FF0000"/>
              </a:solidFill>
            </a:endParaRPr>
          </a:p>
          <a:p>
            <a:pPr marL="0" indent="0">
              <a:buNone/>
            </a:pPr>
            <a:r>
              <a:rPr lang="en-US" dirty="0" smtClean="0">
                <a:solidFill>
                  <a:srgbClr val="FF0000"/>
                </a:solidFill>
              </a:rPr>
              <a:t>“</a:t>
            </a:r>
            <a:r>
              <a:rPr lang="en-US" dirty="0">
                <a:solidFill>
                  <a:srgbClr val="FF0000"/>
                </a:solidFill>
              </a:rPr>
              <a:t>I tell you that this man, rather than the other, went home justified before God. For everyone who exalts himself will be humbled, and he who humbles himself will be exalted.” </a:t>
            </a:r>
          </a:p>
        </p:txBody>
      </p:sp>
      <p:sp>
        <p:nvSpPr>
          <p:cNvPr id="4" name="Oval 3"/>
          <p:cNvSpPr/>
          <p:nvPr/>
        </p:nvSpPr>
        <p:spPr>
          <a:xfrm>
            <a:off x="2009104" y="2021983"/>
            <a:ext cx="2266682" cy="164849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6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5136" y="4448779"/>
            <a:ext cx="1517650" cy="566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27650" idx="0"/>
            <a:endCxn id="4" idx="4"/>
          </p:cNvCxnSpPr>
          <p:nvPr/>
        </p:nvCxnSpPr>
        <p:spPr>
          <a:xfrm flipH="1" flipV="1">
            <a:off x="3142445" y="3670479"/>
            <a:ext cx="51516" cy="7783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9:31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οἴδαμεν  ὅτι</a:t>
            </a:r>
            <a:endParaRPr lang="en-US" dirty="0"/>
          </a:p>
          <a:p>
            <a:pPr marL="0" indent="0">
              <a:buNone/>
            </a:pPr>
            <a:r>
              <a:rPr lang="en-US" dirty="0" smtClean="0"/>
              <a:t>(</a:t>
            </a:r>
            <a:r>
              <a:rPr lang="en-US" dirty="0" err="1"/>
              <a:t>oidamen</a:t>
            </a:r>
            <a:r>
              <a:rPr lang="en-US" dirty="0"/>
              <a:t> </a:t>
            </a:r>
            <a:r>
              <a:rPr lang="en-US" dirty="0" err="1"/>
              <a:t>hoti</a:t>
            </a:r>
            <a:r>
              <a:rPr lang="en-US" dirty="0" smtClean="0"/>
              <a:t>)</a:t>
            </a:r>
            <a:endParaRPr lang="en-US" dirty="0"/>
          </a:p>
          <a:p>
            <a:pPr marL="0" indent="0">
              <a:buNone/>
            </a:pPr>
            <a:endParaRPr lang="en-US" dirty="0" smtClean="0"/>
          </a:p>
          <a:p>
            <a:pPr marL="0" indent="0">
              <a:buNone/>
            </a:pPr>
            <a:r>
              <a:rPr lang="en-US" dirty="0" smtClean="0"/>
              <a:t>We </a:t>
            </a:r>
            <a:r>
              <a:rPr lang="en-US" dirty="0"/>
              <a:t>know that God does not listen to sinners. He listens to the godly man who does his will.</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517" y="2074571"/>
            <a:ext cx="3067050" cy="153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7583" y="3999069"/>
            <a:ext cx="182880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1027" idx="0"/>
            <a:endCxn id="1026" idx="2"/>
          </p:cNvCxnSpPr>
          <p:nvPr/>
        </p:nvCxnSpPr>
        <p:spPr>
          <a:xfrm flipH="1" flipV="1">
            <a:off x="1803042" y="3604921"/>
            <a:ext cx="218941" cy="39414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13:39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δικαιόω</a:t>
            </a:r>
            <a:endParaRPr lang="en-US" dirty="0"/>
          </a:p>
          <a:p>
            <a:pPr marL="0" indent="0">
              <a:buNone/>
            </a:pPr>
            <a:r>
              <a:rPr lang="en-US" dirty="0" smtClean="0"/>
              <a:t>			</a:t>
            </a:r>
            <a:r>
              <a:rPr lang="en-US" dirty="0"/>
              <a:t>	</a:t>
            </a:r>
            <a:r>
              <a:rPr lang="en-US" dirty="0" smtClean="0"/>
              <a:t>(</a:t>
            </a:r>
            <a:r>
              <a:rPr lang="en-US" dirty="0" err="1"/>
              <a:t>dikaioō</a:t>
            </a:r>
            <a:r>
              <a:rPr lang="en-US" dirty="0"/>
              <a:t>)</a:t>
            </a:r>
          </a:p>
          <a:p>
            <a:pPr marL="0" indent="0">
              <a:buNone/>
            </a:pPr>
            <a:endParaRPr lang="en-US" dirty="0" smtClean="0"/>
          </a:p>
          <a:p>
            <a:pPr marL="0" indent="0">
              <a:buNone/>
            </a:pPr>
            <a:endParaRPr lang="en-US" dirty="0" smtClean="0"/>
          </a:p>
          <a:p>
            <a:pPr marL="0" indent="0">
              <a:buNone/>
            </a:pPr>
            <a:r>
              <a:rPr lang="en-US" dirty="0" smtClean="0"/>
              <a:t>Through </a:t>
            </a:r>
            <a:r>
              <a:rPr lang="en-US" dirty="0"/>
              <a:t>him everyone who believes is justified from everything you could not be justified from by the law of Moses.</a:t>
            </a:r>
          </a:p>
        </p:txBody>
      </p:sp>
      <p:sp>
        <p:nvSpPr>
          <p:cNvPr id="4" name="Oval 3"/>
          <p:cNvSpPr/>
          <p:nvPr/>
        </p:nvSpPr>
        <p:spPr>
          <a:xfrm>
            <a:off x="3863661" y="2009104"/>
            <a:ext cx="2266682" cy="164849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890196" y="4572000"/>
            <a:ext cx="1493950" cy="54091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6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66977" y="5105602"/>
            <a:ext cx="1517650" cy="566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p:cNvCxnSpPr>
            <a:stCxn id="28674" idx="1"/>
            <a:endCxn id="4" idx="4"/>
          </p:cNvCxnSpPr>
          <p:nvPr/>
        </p:nvCxnSpPr>
        <p:spPr>
          <a:xfrm flipH="1" flipV="1">
            <a:off x="4997002" y="3657600"/>
            <a:ext cx="1069975" cy="173137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5" idx="0"/>
            <a:endCxn id="4" idx="5"/>
          </p:cNvCxnSpPr>
          <p:nvPr/>
        </p:nvCxnSpPr>
        <p:spPr>
          <a:xfrm flipH="1" flipV="1">
            <a:off x="5798395" y="3416183"/>
            <a:ext cx="1838776" cy="115581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Galatians 2:16</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a:t>		 </a:t>
            </a:r>
            <a:r>
              <a:rPr lang="el-GR" dirty="0"/>
              <a:t>δικαιόω</a:t>
            </a:r>
            <a:endParaRPr lang="en-US" dirty="0"/>
          </a:p>
          <a:p>
            <a:pPr marL="0" indent="0">
              <a:buNone/>
            </a:pPr>
            <a:r>
              <a:rPr lang="en-US" dirty="0"/>
              <a:t>		(</a:t>
            </a:r>
            <a:r>
              <a:rPr lang="en-US" dirty="0" err="1"/>
              <a:t>dikaioō</a:t>
            </a:r>
            <a:r>
              <a:rPr lang="en-US" dirty="0"/>
              <a:t>)</a:t>
            </a:r>
          </a:p>
          <a:p>
            <a:pPr marL="0" indent="0">
              <a:buNone/>
            </a:pPr>
            <a:endParaRPr lang="en-US" baseline="30000" dirty="0" smtClean="0"/>
          </a:p>
          <a:p>
            <a:pPr marL="0" indent="0">
              <a:buNone/>
            </a:pPr>
            <a:r>
              <a:rPr lang="en-US" dirty="0" smtClean="0"/>
              <a:t>know </a:t>
            </a:r>
            <a:r>
              <a:rPr lang="en-US" dirty="0"/>
              <a:t>that a man is not justified by observing the law, but by faith in Jesus Christ. So we, too, have put our faith in Christ Jesus that we may be justified by faith in Christ and not by observing the law, because by observing the law no one will be justified.</a:t>
            </a:r>
          </a:p>
        </p:txBody>
      </p:sp>
      <p:pic>
        <p:nvPicPr>
          <p:cNvPr id="296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96270" y="1335020"/>
            <a:ext cx="2292350" cy="167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6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41208" y="3019224"/>
            <a:ext cx="1517650" cy="566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668" y="4345749"/>
            <a:ext cx="1517650" cy="566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29699" idx="0"/>
          </p:cNvCxnSpPr>
          <p:nvPr/>
        </p:nvCxnSpPr>
        <p:spPr>
          <a:xfrm flipH="1" flipV="1">
            <a:off x="4159876" y="2550017"/>
            <a:ext cx="940157" cy="46920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 name="Straight Connector 6"/>
          <p:cNvCxnSpPr>
            <a:stCxn id="29700" idx="0"/>
          </p:cNvCxnSpPr>
          <p:nvPr/>
        </p:nvCxnSpPr>
        <p:spPr>
          <a:xfrm flipV="1">
            <a:off x="1223493" y="2794715"/>
            <a:ext cx="1171977" cy="155103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19336384"/>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Titus 3:7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δικαιόω</a:t>
            </a:r>
            <a:endParaRPr lang="en-US" dirty="0"/>
          </a:p>
          <a:p>
            <a:pPr marL="0" indent="0">
              <a:buNone/>
            </a:pPr>
            <a:r>
              <a:rPr lang="en-US" dirty="0" smtClean="0"/>
              <a:t>	</a:t>
            </a:r>
            <a:r>
              <a:rPr lang="en-US" dirty="0"/>
              <a:t>		(</a:t>
            </a:r>
            <a:r>
              <a:rPr lang="en-US" dirty="0" err="1"/>
              <a:t>dikaioō</a:t>
            </a:r>
            <a:r>
              <a:rPr lang="en-US" dirty="0"/>
              <a:t>)</a:t>
            </a:r>
          </a:p>
          <a:p>
            <a:pPr marL="0" indent="0">
              <a:buNone/>
            </a:pPr>
            <a:endParaRPr lang="en-US" dirty="0"/>
          </a:p>
          <a:p>
            <a:pPr marL="0" indent="0">
              <a:buNone/>
            </a:pPr>
            <a:endParaRPr lang="en-US" dirty="0" smtClean="0"/>
          </a:p>
          <a:p>
            <a:pPr marL="0" indent="0">
              <a:buNone/>
            </a:pPr>
            <a:r>
              <a:rPr lang="en-US" dirty="0" smtClean="0"/>
              <a:t>so </a:t>
            </a:r>
            <a:r>
              <a:rPr lang="en-US" dirty="0"/>
              <a:t>that, having been justified by his grace, we might become heirs having the hope of eternal life.</a:t>
            </a:r>
          </a:p>
        </p:txBody>
      </p:sp>
      <p:sp>
        <p:nvSpPr>
          <p:cNvPr id="4" name="Oval 3"/>
          <p:cNvSpPr/>
          <p:nvPr/>
        </p:nvSpPr>
        <p:spPr>
          <a:xfrm>
            <a:off x="2910624" y="2021983"/>
            <a:ext cx="2266682" cy="164849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03326" y="4564688"/>
            <a:ext cx="1517650" cy="566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p:cNvCxnSpPr>
            <a:stCxn id="5" idx="0"/>
            <a:endCxn id="4" idx="4"/>
          </p:cNvCxnSpPr>
          <p:nvPr/>
        </p:nvCxnSpPr>
        <p:spPr>
          <a:xfrm flipH="1" flipV="1">
            <a:off x="4043965" y="3670479"/>
            <a:ext cx="618186" cy="894209"/>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19336384"/>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δοξάζω</a:t>
            </a:r>
            <a:endParaRPr lang="en-US" dirty="0"/>
          </a:p>
          <a:p>
            <a:pPr marL="0" indent="0">
              <a:buNone/>
            </a:pPr>
            <a:r>
              <a:rPr lang="en-US" dirty="0" smtClean="0"/>
              <a:t>			(</a:t>
            </a:r>
            <a:r>
              <a:rPr lang="en-US" dirty="0" err="1" smtClean="0"/>
              <a:t>doxaz</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30</a:t>
            </a:r>
            <a:r>
              <a:rPr lang="en-US" dirty="0" smtClean="0"/>
              <a:t> </a:t>
            </a:r>
            <a:r>
              <a:rPr lang="en-US" dirty="0"/>
              <a:t>And those he predestined, he also called; those he called, he also justified; those he justified, he also glorified.</a:t>
            </a:r>
          </a:p>
        </p:txBody>
      </p:sp>
      <p:sp>
        <p:nvSpPr>
          <p:cNvPr id="4" name="Rounded Rectangle 3"/>
          <p:cNvSpPr/>
          <p:nvPr/>
        </p:nvSpPr>
        <p:spPr>
          <a:xfrm>
            <a:off x="3026535" y="2125014"/>
            <a:ext cx="1944710" cy="133940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271234" y="5537915"/>
            <a:ext cx="1468191" cy="52803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998890" y="3464417"/>
            <a:ext cx="6440" cy="207349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19770378"/>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12:23</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baseline="30000" dirty="0" smtClean="0"/>
          </a:p>
          <a:p>
            <a:pPr marL="0" indent="0">
              <a:buNone/>
            </a:pPr>
            <a:endParaRPr lang="en-US" baseline="30000" dirty="0"/>
          </a:p>
          <a:p>
            <a:pPr marL="0" indent="0">
              <a:buNone/>
            </a:pPr>
            <a:r>
              <a:rPr lang="en-US" dirty="0"/>
              <a:t>	 </a:t>
            </a:r>
            <a:r>
              <a:rPr lang="el-GR" dirty="0"/>
              <a:t>δοξάζω</a:t>
            </a:r>
            <a:endParaRPr lang="en-US" dirty="0"/>
          </a:p>
          <a:p>
            <a:pPr marL="0" indent="0">
              <a:buNone/>
            </a:pPr>
            <a:r>
              <a:rPr lang="en-US" dirty="0"/>
              <a:t>	(</a:t>
            </a:r>
            <a:r>
              <a:rPr lang="en-US" dirty="0" err="1"/>
              <a:t>doxazō</a:t>
            </a:r>
            <a:r>
              <a:rPr lang="en-US" dirty="0"/>
              <a:t>)</a:t>
            </a:r>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dirty="0" smtClean="0"/>
              <a:t>Jesus </a:t>
            </a:r>
            <a:r>
              <a:rPr lang="en-US" dirty="0"/>
              <a:t>replied, “The hour has come for the Son of Man to be glorified.</a:t>
            </a:r>
          </a:p>
        </p:txBody>
      </p:sp>
      <p:pic>
        <p:nvPicPr>
          <p:cNvPr id="307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8038" y="2237570"/>
            <a:ext cx="1968500" cy="135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07756" y="5292256"/>
            <a:ext cx="1487487" cy="554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30723" idx="0"/>
            <a:endCxn id="30722" idx="2"/>
          </p:cNvCxnSpPr>
          <p:nvPr/>
        </p:nvCxnSpPr>
        <p:spPr>
          <a:xfrm flipH="1" flipV="1">
            <a:off x="2202288" y="3596470"/>
            <a:ext cx="849212" cy="169578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3:13</a:t>
            </a:r>
            <a:endParaRPr lang="en-US" dirty="0"/>
          </a:p>
        </p:txBody>
      </p:sp>
      <p:sp>
        <p:nvSpPr>
          <p:cNvPr id="3" name="Content Placeholder 2"/>
          <p:cNvSpPr>
            <a:spLocks noGrp="1"/>
          </p:cNvSpPr>
          <p:nvPr>
            <p:ph idx="1"/>
          </p:nvPr>
        </p:nvSpPr>
        <p:spPr/>
        <p:txBody>
          <a:bodyPr>
            <a:normAutofit/>
          </a:bodyPr>
          <a:lstStyle/>
          <a:p>
            <a:pPr marL="0" indent="0">
              <a:buNone/>
            </a:pPr>
            <a:r>
              <a:rPr lang="en-US" dirty="0"/>
              <a:t>			 </a:t>
            </a:r>
            <a:r>
              <a:rPr lang="el-GR" dirty="0"/>
              <a:t>δοξάζω</a:t>
            </a:r>
            <a:endParaRPr lang="en-US" dirty="0"/>
          </a:p>
          <a:p>
            <a:pPr marL="0" indent="0">
              <a:buNone/>
            </a:pPr>
            <a:r>
              <a:rPr lang="en-US" dirty="0"/>
              <a:t>			(</a:t>
            </a:r>
            <a:r>
              <a:rPr lang="en-US" dirty="0" err="1"/>
              <a:t>doxazō</a:t>
            </a:r>
            <a:r>
              <a:rPr lang="en-US" dirty="0"/>
              <a:t>)</a:t>
            </a:r>
          </a:p>
          <a:p>
            <a:pPr marL="0" indent="0">
              <a:buNone/>
            </a:pPr>
            <a:endParaRPr lang="en-US" dirty="0" smtClean="0"/>
          </a:p>
          <a:p>
            <a:pPr marL="0" indent="0">
              <a:buNone/>
            </a:pPr>
            <a:r>
              <a:rPr lang="en-US" dirty="0" smtClean="0"/>
              <a:t>The </a:t>
            </a:r>
            <a:r>
              <a:rPr lang="en-US" dirty="0"/>
              <a:t>God of Abraham, Isaac and Jacob, the God of our fathers, has glorified his servant Jesus. You handed him over to be killed, and you disowned him before Pilate, though he had decided to let him go.</a:t>
            </a:r>
          </a:p>
        </p:txBody>
      </p:sp>
      <p:sp>
        <p:nvSpPr>
          <p:cNvPr id="4" name="Rounded Rectangle 3"/>
          <p:cNvSpPr/>
          <p:nvPr/>
        </p:nvSpPr>
        <p:spPr>
          <a:xfrm>
            <a:off x="3039414" y="1558344"/>
            <a:ext cx="1944710" cy="133940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17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95643" y="3901338"/>
            <a:ext cx="1487487" cy="554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31746" idx="0"/>
            <a:endCxn id="4" idx="2"/>
          </p:cNvCxnSpPr>
          <p:nvPr/>
        </p:nvCxnSpPr>
        <p:spPr>
          <a:xfrm flipH="1" flipV="1">
            <a:off x="4011769" y="2897747"/>
            <a:ext cx="327618" cy="1003591"/>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Ephesians 1:11</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In </a:t>
            </a:r>
            <a:r>
              <a:rPr lang="en-US" dirty="0"/>
              <a:t>him we were also chosen, having been </a:t>
            </a:r>
            <a:r>
              <a:rPr lang="en-US" b="1" dirty="0">
                <a:solidFill>
                  <a:schemeClr val="accent6">
                    <a:lumMod val="75000"/>
                  </a:schemeClr>
                </a:solidFill>
              </a:rPr>
              <a:t>predestined</a:t>
            </a:r>
            <a:r>
              <a:rPr lang="en-US" dirty="0"/>
              <a:t> according to the plan of him who works out everything in conformity with the purpose of his will,</a:t>
            </a:r>
          </a:p>
        </p:txBody>
      </p:sp>
    </p:spTree>
    <p:extLst>
      <p:ext uri="{BB962C8B-B14F-4D97-AF65-F5344CB8AC3E}">
        <p14:creationId xmlns:p14="http://schemas.microsoft.com/office/powerpoint/2010/main" val="835485234"/>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Ephesians </a:t>
            </a:r>
            <a:r>
              <a:rPr lang="en-US" dirty="0" err="1" smtClean="0"/>
              <a:t>1:4a</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For </a:t>
            </a:r>
            <a:r>
              <a:rPr lang="en-US" dirty="0"/>
              <a:t>he chose us in him </a:t>
            </a:r>
            <a:r>
              <a:rPr lang="en-US" b="1" dirty="0">
                <a:solidFill>
                  <a:schemeClr val="accent6">
                    <a:lumMod val="75000"/>
                  </a:schemeClr>
                </a:solidFill>
              </a:rPr>
              <a:t>before the creation of the world</a:t>
            </a:r>
            <a:r>
              <a:rPr lang="en-US" dirty="0"/>
              <a:t> to be holy and blameless in his sight</a:t>
            </a:r>
            <a:r>
              <a:rPr lang="en-US" dirty="0" smtClean="0"/>
              <a:t>....</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92" y="0"/>
            <a:ext cx="9155783" cy="6858000"/>
          </a:xfrm>
          <a:prstGeom prst="rect">
            <a:avLst/>
          </a:prstGeom>
        </p:spPr>
      </p:pic>
    </p:spTree>
    <p:extLst>
      <p:ext uri="{BB962C8B-B14F-4D97-AF65-F5344CB8AC3E}">
        <p14:creationId xmlns:p14="http://schemas.microsoft.com/office/powerpoint/2010/main" val="5500613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2:2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οἴδαμεν  ὅτι</a:t>
            </a:r>
            <a:endParaRPr lang="en-US" dirty="0"/>
          </a:p>
          <a:p>
            <a:pPr marL="0" indent="0">
              <a:buNone/>
            </a:pPr>
            <a:r>
              <a:rPr lang="en-US" dirty="0" smtClean="0"/>
              <a:t>	(</a:t>
            </a:r>
            <a:r>
              <a:rPr lang="en-US" dirty="0" err="1" smtClean="0"/>
              <a:t>oidamen</a:t>
            </a:r>
            <a:r>
              <a:rPr lang="en-US" dirty="0" smtClean="0"/>
              <a:t> </a:t>
            </a:r>
            <a:r>
              <a:rPr lang="en-US" dirty="0" err="1" smtClean="0"/>
              <a:t>hoti</a:t>
            </a:r>
            <a:r>
              <a:rPr lang="en-US" dirty="0" smtClean="0"/>
              <a:t>)</a:t>
            </a:r>
          </a:p>
          <a:p>
            <a:pPr marL="0" indent="0">
              <a:buNone/>
            </a:pPr>
            <a:endParaRPr lang="en-US" dirty="0"/>
          </a:p>
          <a:p>
            <a:pPr marL="0" indent="0">
              <a:buNone/>
            </a:pPr>
            <a:endParaRPr lang="en-US" dirty="0" smtClean="0"/>
          </a:p>
          <a:p>
            <a:pPr marL="0" indent="0">
              <a:buNone/>
            </a:pPr>
            <a:r>
              <a:rPr lang="en-US" dirty="0" smtClean="0"/>
              <a:t>Now </a:t>
            </a:r>
            <a:r>
              <a:rPr lang="en-US" dirty="0"/>
              <a:t>we know that God’s judgment against those who do such things is based on truth.</a:t>
            </a: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9674" y="2061692"/>
            <a:ext cx="3067050" cy="153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18953" y="4578619"/>
            <a:ext cx="182880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2050" idx="0"/>
            <a:endCxn id="4" idx="2"/>
          </p:cNvCxnSpPr>
          <p:nvPr/>
        </p:nvCxnSpPr>
        <p:spPr>
          <a:xfrm flipH="1" flipV="1">
            <a:off x="2743199" y="3592042"/>
            <a:ext cx="90154" cy="98657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41797</TotalTime>
  <Words>10363</Words>
  <Application>Microsoft Office PowerPoint</Application>
  <PresentationFormat>On-screen Show (4:3)</PresentationFormat>
  <Paragraphs>2045</Paragraphs>
  <Slides>88</Slides>
  <Notes>88</Notes>
  <HiddenSlides>0</HiddenSlides>
  <MMClips>0</MMClips>
  <ScaleCrop>false</ScaleCrop>
  <HeadingPairs>
    <vt:vector size="4" baseType="variant">
      <vt:variant>
        <vt:lpstr>Theme</vt:lpstr>
      </vt:variant>
      <vt:variant>
        <vt:i4>1</vt:i4>
      </vt:variant>
      <vt:variant>
        <vt:lpstr>Slide Titles</vt:lpstr>
      </vt:variant>
      <vt:variant>
        <vt:i4>88</vt:i4>
      </vt:variant>
    </vt:vector>
  </HeadingPairs>
  <TitlesOfParts>
    <vt:vector size="89" baseType="lpstr">
      <vt:lpstr>Office Theme</vt:lpstr>
      <vt:lpstr>Romans 8:28-30 --- More Than Conquerors</vt:lpstr>
      <vt:lpstr>PowerPoint Presentation</vt:lpstr>
      <vt:lpstr>Romans 8:28-30</vt:lpstr>
      <vt:lpstr>Romans 8:28-30</vt:lpstr>
      <vt:lpstr>PowerPoint Presentation</vt:lpstr>
      <vt:lpstr>Romans 8:28</vt:lpstr>
      <vt:lpstr>Romans 8:28</vt:lpstr>
      <vt:lpstr>John 9:31</vt:lpstr>
      <vt:lpstr>Romans 2:2</vt:lpstr>
      <vt:lpstr>Romans 3:19</vt:lpstr>
      <vt:lpstr>Romans 8:22</vt:lpstr>
      <vt:lpstr>1 Timothy 1:8</vt:lpstr>
      <vt:lpstr>1 John 3:2</vt:lpstr>
      <vt:lpstr>Romans 8:28</vt:lpstr>
      <vt:lpstr>Romans 8:28</vt:lpstr>
      <vt:lpstr>Mark 4:34</vt:lpstr>
      <vt:lpstr>Luke 1:3</vt:lpstr>
      <vt:lpstr>2 Corinthians 6:10</vt:lpstr>
      <vt:lpstr>Philippians 2:14</vt:lpstr>
      <vt:lpstr>1 Thessalonians 5:21</vt:lpstr>
      <vt:lpstr>Romans 8:28</vt:lpstr>
      <vt:lpstr>Romans 8:28</vt:lpstr>
      <vt:lpstr>Romans 8:28</vt:lpstr>
      <vt:lpstr>Mark 16:20</vt:lpstr>
      <vt:lpstr>James 2:22</vt:lpstr>
      <vt:lpstr>Romans 8:28</vt:lpstr>
      <vt:lpstr>Matthew 19:17</vt:lpstr>
      <vt:lpstr>Romans 7:12</vt:lpstr>
      <vt:lpstr>Romans 8:28</vt:lpstr>
      <vt:lpstr>Matthew 22:37</vt:lpstr>
      <vt:lpstr>1 Peter 1:8</vt:lpstr>
      <vt:lpstr>John 14:15</vt:lpstr>
      <vt:lpstr>1 Corinthians 2:9</vt:lpstr>
      <vt:lpstr>Romans 8:28</vt:lpstr>
      <vt:lpstr>Romans 8:28</vt:lpstr>
      <vt:lpstr>Romans 1:7</vt:lpstr>
      <vt:lpstr>Revelation 17:14</vt:lpstr>
      <vt:lpstr>Romans 8:28</vt:lpstr>
      <vt:lpstr>Romans 9:10-11</vt:lpstr>
      <vt:lpstr>Ephesians 1:11</vt:lpstr>
      <vt:lpstr>Ephesians 3:11</vt:lpstr>
      <vt:lpstr>2 Timothy 1:9</vt:lpstr>
      <vt:lpstr>Cross-Reference 1 Peter 5:10</vt:lpstr>
      <vt:lpstr>Cross-Reference James 1:12</vt:lpstr>
      <vt:lpstr>Romans 8:29</vt:lpstr>
      <vt:lpstr>  </vt:lpstr>
      <vt:lpstr>Romans 8:29</vt:lpstr>
      <vt:lpstr>Romans 11:2-4</vt:lpstr>
      <vt:lpstr>1 Peter 1:20</vt:lpstr>
      <vt:lpstr>Romans 8:29</vt:lpstr>
      <vt:lpstr>Acts 4:28</vt:lpstr>
      <vt:lpstr>1 Corinthians 2:7</vt:lpstr>
      <vt:lpstr>Ephesians 1:5</vt:lpstr>
      <vt:lpstr>Ephesians 1:11</vt:lpstr>
      <vt:lpstr>Romans 8:29</vt:lpstr>
      <vt:lpstr>Philippians 3:21 (NIV)</vt:lpstr>
      <vt:lpstr>Philippians 3:21 (KJV)</vt:lpstr>
      <vt:lpstr>Romans 8:29</vt:lpstr>
      <vt:lpstr>2 Corinthians 3:18</vt:lpstr>
      <vt:lpstr>Colossians 3:10</vt:lpstr>
      <vt:lpstr>Romans 8:29</vt:lpstr>
      <vt:lpstr>Romans 8:29</vt:lpstr>
      <vt:lpstr>Colossians 1:15</vt:lpstr>
      <vt:lpstr>Colossians 1:18</vt:lpstr>
      <vt:lpstr>Hebrews 1:6</vt:lpstr>
      <vt:lpstr>Revelation 1:5</vt:lpstr>
      <vt:lpstr>Romans 8:29</vt:lpstr>
      <vt:lpstr>Romans 8:29</vt:lpstr>
      <vt:lpstr>Cross-Reference 2 Corinthians 3:18</vt:lpstr>
      <vt:lpstr>Cross-Reference 1 John 3:2</vt:lpstr>
      <vt:lpstr>Romans 8:30</vt:lpstr>
      <vt:lpstr>Romans 8:30</vt:lpstr>
      <vt:lpstr>Romans 8:30</vt:lpstr>
      <vt:lpstr>Hebrews 5:4</vt:lpstr>
      <vt:lpstr>1 Thessalonians 2:12</vt:lpstr>
      <vt:lpstr>1 Peter 5:10</vt:lpstr>
      <vt:lpstr>1 Peter 2:9</vt:lpstr>
      <vt:lpstr>Romans 8:30</vt:lpstr>
      <vt:lpstr>Luke 18:14</vt:lpstr>
      <vt:lpstr>Acts 13:39</vt:lpstr>
      <vt:lpstr>Galatians 2:16</vt:lpstr>
      <vt:lpstr>Titus 3:7</vt:lpstr>
      <vt:lpstr>Romans 8:30</vt:lpstr>
      <vt:lpstr>John 12:23</vt:lpstr>
      <vt:lpstr>Acts 3:13</vt:lpstr>
      <vt:lpstr>Cross-Reference Ephesians 1:11</vt:lpstr>
      <vt:lpstr>Cross-Reference Ephesians 1:4a</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Romans 1:1-7</dc:title>
  <dc:creator>MDJ</dc:creator>
  <cp:lastModifiedBy>MDJ</cp:lastModifiedBy>
  <cp:revision>173</cp:revision>
  <dcterms:created xsi:type="dcterms:W3CDTF">2014-03-14T14:55:41Z</dcterms:created>
  <dcterms:modified xsi:type="dcterms:W3CDTF">2015-12-11T20:14:48Z</dcterms:modified>
</cp:coreProperties>
</file>