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3"/>
  </p:notesMasterIdLst>
  <p:sldIdLst>
    <p:sldId id="320"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35" r:id="rId16"/>
    <p:sldId id="321" r:id="rId17"/>
    <p:sldId id="322" r:id="rId18"/>
    <p:sldId id="323" r:id="rId19"/>
    <p:sldId id="324" r:id="rId20"/>
    <p:sldId id="325" r:id="rId21"/>
    <p:sldId id="369" r:id="rId22"/>
    <p:sldId id="372" r:id="rId23"/>
    <p:sldId id="376" r:id="rId24"/>
    <p:sldId id="377" r:id="rId25"/>
    <p:sldId id="371" r:id="rId26"/>
    <p:sldId id="378" r:id="rId27"/>
    <p:sldId id="379" r:id="rId28"/>
    <p:sldId id="368" r:id="rId29"/>
    <p:sldId id="350" r:id="rId30"/>
    <p:sldId id="326" r:id="rId31"/>
    <p:sldId id="375" r:id="rId32"/>
    <p:sldId id="380" r:id="rId33"/>
    <p:sldId id="381" r:id="rId34"/>
    <p:sldId id="374" r:id="rId35"/>
    <p:sldId id="382" r:id="rId36"/>
    <p:sldId id="383" r:id="rId37"/>
    <p:sldId id="373" r:id="rId38"/>
    <p:sldId id="384" r:id="rId39"/>
    <p:sldId id="385" r:id="rId40"/>
    <p:sldId id="352" r:id="rId41"/>
    <p:sldId id="351" r:id="rId42"/>
    <p:sldId id="327" r:id="rId43"/>
    <p:sldId id="388" r:id="rId44"/>
    <p:sldId id="389" r:id="rId45"/>
    <p:sldId id="387" r:id="rId46"/>
    <p:sldId id="390" r:id="rId47"/>
    <p:sldId id="391" r:id="rId48"/>
    <p:sldId id="386" r:id="rId49"/>
    <p:sldId id="392" r:id="rId50"/>
    <p:sldId id="354" r:id="rId51"/>
    <p:sldId id="353" r:id="rId52"/>
    <p:sldId id="328" r:id="rId53"/>
    <p:sldId id="396" r:id="rId54"/>
    <p:sldId id="397" r:id="rId55"/>
    <p:sldId id="395" r:id="rId56"/>
    <p:sldId id="398" r:id="rId57"/>
    <p:sldId id="394" r:id="rId58"/>
    <p:sldId id="399" r:id="rId59"/>
    <p:sldId id="400" r:id="rId60"/>
    <p:sldId id="393" r:id="rId61"/>
    <p:sldId id="401" r:id="rId62"/>
    <p:sldId id="355" r:id="rId63"/>
    <p:sldId id="356" r:id="rId64"/>
    <p:sldId id="329" r:id="rId65"/>
    <p:sldId id="409" r:id="rId66"/>
    <p:sldId id="410" r:id="rId67"/>
    <p:sldId id="408" r:id="rId68"/>
    <p:sldId id="411" r:id="rId69"/>
    <p:sldId id="412" r:id="rId70"/>
    <p:sldId id="407" r:id="rId71"/>
    <p:sldId id="413" r:id="rId72"/>
    <p:sldId id="406" r:id="rId73"/>
    <p:sldId id="414" r:id="rId74"/>
    <p:sldId id="415" r:id="rId75"/>
    <p:sldId id="405" r:id="rId76"/>
    <p:sldId id="416" r:id="rId77"/>
    <p:sldId id="417" r:id="rId78"/>
    <p:sldId id="404" r:id="rId79"/>
    <p:sldId id="418" r:id="rId80"/>
    <p:sldId id="419" r:id="rId81"/>
    <p:sldId id="403" r:id="rId82"/>
    <p:sldId id="420" r:id="rId83"/>
    <p:sldId id="402" r:id="rId84"/>
    <p:sldId id="453" r:id="rId85"/>
    <p:sldId id="454" r:id="rId86"/>
    <p:sldId id="358" r:id="rId87"/>
    <p:sldId id="357" r:id="rId88"/>
    <p:sldId id="330" r:id="rId89"/>
    <p:sldId id="451" r:id="rId90"/>
    <p:sldId id="421" r:id="rId91"/>
    <p:sldId id="360" r:id="rId92"/>
    <p:sldId id="359" r:id="rId93"/>
    <p:sldId id="331" r:id="rId94"/>
    <p:sldId id="452" r:id="rId95"/>
    <p:sldId id="361" r:id="rId96"/>
    <p:sldId id="362" r:id="rId97"/>
    <p:sldId id="332" r:id="rId98"/>
    <p:sldId id="428" r:id="rId99"/>
    <p:sldId id="429" r:id="rId100"/>
    <p:sldId id="427" r:id="rId101"/>
    <p:sldId id="430" r:id="rId102"/>
    <p:sldId id="426" r:id="rId103"/>
    <p:sldId id="431" r:id="rId104"/>
    <p:sldId id="425" r:id="rId105"/>
    <p:sldId id="433" r:id="rId106"/>
    <p:sldId id="432" r:id="rId107"/>
    <p:sldId id="424" r:id="rId108"/>
    <p:sldId id="434" r:id="rId109"/>
    <p:sldId id="435" r:id="rId110"/>
    <p:sldId id="423" r:id="rId111"/>
    <p:sldId id="436" r:id="rId112"/>
    <p:sldId id="437" r:id="rId113"/>
    <p:sldId id="422" r:id="rId114"/>
    <p:sldId id="438" r:id="rId115"/>
    <p:sldId id="364" r:id="rId116"/>
    <p:sldId id="363" r:id="rId117"/>
    <p:sldId id="333" r:id="rId118"/>
    <p:sldId id="443" r:id="rId119"/>
    <p:sldId id="444" r:id="rId120"/>
    <p:sldId id="442" r:id="rId121"/>
    <p:sldId id="445" r:id="rId122"/>
    <p:sldId id="446" r:id="rId123"/>
    <p:sldId id="440" r:id="rId124"/>
    <p:sldId id="448" r:id="rId125"/>
    <p:sldId id="447" r:id="rId126"/>
    <p:sldId id="450" r:id="rId127"/>
    <p:sldId id="449" r:id="rId128"/>
    <p:sldId id="439" r:id="rId129"/>
    <p:sldId id="367" r:id="rId130"/>
    <p:sldId id="370" r:id="rId131"/>
    <p:sldId id="334" r:id="rId1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69943" autoAdjust="0"/>
  </p:normalViewPr>
  <p:slideViewPr>
    <p:cSldViewPr snapToGrid="0">
      <p:cViewPr varScale="1">
        <p:scale>
          <a:sx n="81" d="100"/>
          <a:sy n="81" d="100"/>
        </p:scale>
        <p:origin x="-246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689579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8:1-11, Paul talks</a:t>
            </a:r>
            <a:r>
              <a:rPr lang="en-US" baseline="0" dirty="0" smtClean="0"/>
              <a:t> about our new life in </a:t>
            </a:r>
          </a:p>
          <a:p>
            <a:r>
              <a:rPr lang="en-US" baseline="0" dirty="0" smtClean="0"/>
              <a:t>the Spirit.</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Zoe, here, means life in the physical sense.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appearance of the word “life” is</a:t>
            </a:r>
            <a:r>
              <a:rPr lang="en-US" baseline="0" dirty="0" smtClean="0"/>
              <a:t> not in the </a:t>
            </a:r>
          </a:p>
          <a:p>
            <a:r>
              <a:rPr lang="en-US" baseline="0" dirty="0" smtClean="0"/>
              <a:t>original Greek.</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180405136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angelos</a:t>
            </a:r>
            <a:r>
              <a:rPr lang="en-US" dirty="0" smtClean="0"/>
              <a:t> is used to refer to intermediate </a:t>
            </a:r>
          </a:p>
          <a:p>
            <a:r>
              <a:rPr lang="en-US" dirty="0" smtClean="0"/>
              <a:t>beings without reference to their relationship to God.</a:t>
            </a:r>
          </a:p>
          <a:p>
            <a:endParaRPr lang="en-US" dirty="0" smtClean="0"/>
          </a:p>
          <a:p>
            <a:r>
              <a:rPr lang="en-US" dirty="0" smtClean="0"/>
              <a:t>In other words, the reference is to angels as angels, </a:t>
            </a:r>
          </a:p>
          <a:p>
            <a:r>
              <a:rPr lang="en-US" dirty="0" smtClean="0"/>
              <a:t>irrespective of whether they’re holy angels or fallen </a:t>
            </a:r>
          </a:p>
          <a:p>
            <a:r>
              <a:rPr lang="en-US" dirty="0" smtClean="0"/>
              <a:t>angels, that is, demons.</a:t>
            </a:r>
          </a:p>
          <a:p>
            <a:endParaRPr lang="en-US" dirty="0" smtClean="0"/>
          </a:p>
          <a:p>
            <a:r>
              <a:rPr lang="en-US" dirty="0" smtClean="0"/>
              <a:t>The only other place in the New Testament where </a:t>
            </a:r>
          </a:p>
          <a:p>
            <a:r>
              <a:rPr lang="en-US" dirty="0" err="1" smtClean="0"/>
              <a:t>angelos</a:t>
            </a:r>
            <a:r>
              <a:rPr lang="en-US" dirty="0" smtClean="0"/>
              <a:t> is used in this fashion</a:t>
            </a:r>
            <a:r>
              <a:rPr lang="en-US" baseline="0" dirty="0" smtClean="0"/>
              <a:t> is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424620646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if </a:t>
            </a:r>
            <a:r>
              <a:rPr lang="en-US" dirty="0" err="1" smtClean="0"/>
              <a:t>angelos</a:t>
            </a:r>
            <a:r>
              <a:rPr lang="en-US" dirty="0" smtClean="0"/>
              <a:t> is used to mean either holy angels or </a:t>
            </a:r>
          </a:p>
          <a:p>
            <a:r>
              <a:rPr lang="en-US" dirty="0" smtClean="0"/>
              <a:t>demons, then the word “demons” here in the New </a:t>
            </a:r>
          </a:p>
          <a:p>
            <a:r>
              <a:rPr lang="en-US" dirty="0" smtClean="0"/>
              <a:t>International Version has to be a questionable </a:t>
            </a:r>
          </a:p>
          <a:p>
            <a:r>
              <a:rPr lang="en-US" dirty="0" smtClean="0"/>
              <a:t>translation. Otherwise, we would have something </a:t>
            </a:r>
          </a:p>
          <a:p>
            <a:r>
              <a:rPr lang="en-US" dirty="0" smtClean="0"/>
              <a:t>equivalent</a:t>
            </a:r>
            <a:r>
              <a:rPr lang="en-US" baseline="0" dirty="0" smtClean="0"/>
              <a:t> to “neither demons nor demons” here.</a:t>
            </a:r>
            <a:endParaRPr lang="en-US" dirty="0" smtClean="0"/>
          </a:p>
          <a:p>
            <a:endParaRPr lang="en-US" dirty="0" smtClean="0"/>
          </a:p>
          <a:p>
            <a:r>
              <a:rPr lang="en-US" dirty="0" smtClean="0"/>
              <a:t>And, in fact,</a:t>
            </a:r>
            <a:r>
              <a:rPr lang="en-US" baseline="0" dirty="0" smtClean="0"/>
              <a:t> it is.</a:t>
            </a:r>
          </a:p>
          <a:p>
            <a:endParaRPr lang="en-US" baseline="0" dirty="0" smtClean="0"/>
          </a:p>
          <a:p>
            <a:r>
              <a:rPr lang="en-US" baseline="0" dirty="0" smtClean="0"/>
              <a:t>Arche basically means first, or foremost, or the </a:t>
            </a:r>
          </a:p>
          <a:p>
            <a:r>
              <a:rPr lang="en-US" baseline="0" dirty="0" smtClean="0"/>
              <a:t>beginning of something.</a:t>
            </a:r>
          </a:p>
          <a:p>
            <a:endParaRPr lang="en-US" baseline="0" dirty="0" smtClean="0"/>
          </a:p>
          <a:p>
            <a:r>
              <a:rPr lang="en-US" baseline="0" dirty="0" smtClean="0"/>
              <a:t>In this particular context, </a:t>
            </a:r>
            <a:r>
              <a:rPr lang="en-US" baseline="0" dirty="0" err="1" smtClean="0"/>
              <a:t>arche</a:t>
            </a:r>
            <a:r>
              <a:rPr lang="en-US" baseline="0" dirty="0" smtClean="0"/>
              <a:t> means </a:t>
            </a:r>
            <a:r>
              <a:rPr lang="en-US" sz="1200" b="0" i="0" dirty="0" smtClean="0"/>
              <a:t>an authority </a:t>
            </a:r>
          </a:p>
          <a:p>
            <a:r>
              <a:rPr lang="en-US" sz="1200" b="0" i="0" dirty="0" smtClean="0"/>
              <a:t>figure who initiates activity or process, that is, a ruler </a:t>
            </a:r>
          </a:p>
          <a:p>
            <a:r>
              <a:rPr lang="en-US" sz="1200" b="0" i="0" dirty="0" smtClean="0"/>
              <a:t>or an authority.</a:t>
            </a:r>
          </a:p>
          <a:p>
            <a:endParaRPr lang="en-US" sz="1200" b="0" i="0" dirty="0" smtClean="0"/>
          </a:p>
          <a:p>
            <a:r>
              <a:rPr lang="en-US" sz="1200" b="0" i="0" dirty="0" smtClean="0"/>
              <a:t>What the New International Version here translates as </a:t>
            </a:r>
          </a:p>
          <a:p>
            <a:r>
              <a:rPr lang="en-US" sz="1200" b="0" i="0" dirty="0" smtClean="0"/>
              <a:t>“</a:t>
            </a:r>
            <a:r>
              <a:rPr lang="en-US" dirty="0" smtClean="0"/>
              <a:t>neither angels nor demons” ...</a:t>
            </a:r>
          </a:p>
          <a:p>
            <a:endParaRPr lang="en-US" b="0" i="0" dirty="0" smtClean="0"/>
          </a:p>
          <a:p>
            <a:r>
              <a:rPr lang="en-US" b="0" i="0" dirty="0" smtClean="0"/>
              <a:t>the King James Version translates as “</a:t>
            </a:r>
            <a:r>
              <a:rPr lang="en-US" sz="1200" dirty="0" smtClean="0"/>
              <a:t>nor angels, </a:t>
            </a:r>
          </a:p>
          <a:p>
            <a:r>
              <a:rPr lang="en-US" sz="1200" dirty="0" smtClean="0"/>
              <a:t>nor principalities” ...</a:t>
            </a:r>
          </a:p>
          <a:p>
            <a:endParaRPr lang="en-US" sz="1200" b="0" i="0" dirty="0" smtClean="0"/>
          </a:p>
          <a:p>
            <a:r>
              <a:rPr lang="en-US" sz="1200" b="0" i="0" dirty="0" smtClean="0"/>
              <a:t>and the English Standard Version translates as “</a:t>
            </a:r>
            <a:r>
              <a:rPr lang="en-US" sz="1200" dirty="0" smtClean="0"/>
              <a:t>nor</a:t>
            </a:r>
          </a:p>
          <a:p>
            <a:r>
              <a:rPr lang="en-US" sz="1200" dirty="0" smtClean="0"/>
              <a:t> angels nor rulers”.</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85955325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2145463006"/>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enistemi</a:t>
            </a:r>
            <a:r>
              <a:rPr lang="en-US" dirty="0" smtClean="0"/>
              <a:t> means </a:t>
            </a:r>
            <a:r>
              <a:rPr lang="en-US" sz="1200" b="0" i="0" dirty="0" smtClean="0"/>
              <a:t>to be present as condition or </a:t>
            </a:r>
          </a:p>
          <a:p>
            <a:r>
              <a:rPr lang="en-US" sz="1200" b="0" i="0" dirty="0" smtClean="0"/>
              <a:t>thing at the time of speaking, that is, to exist now, or </a:t>
            </a:r>
          </a:p>
          <a:p>
            <a:r>
              <a:rPr lang="en-US" sz="1200" b="0" i="0" dirty="0" smtClean="0"/>
              <a:t>to be happening now.</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197827436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809753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8:12-17, Paul told us that we are now heirs </a:t>
            </a:r>
          </a:p>
          <a:p>
            <a:r>
              <a:rPr lang="en-US" dirty="0" smtClean="0"/>
              <a:t>with Christ.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participle of </a:t>
            </a:r>
            <a:r>
              <a:rPr lang="en-US" dirty="0" err="1" smtClean="0"/>
              <a:t>mello</a:t>
            </a:r>
            <a:r>
              <a:rPr lang="en-US" dirty="0" smtClean="0"/>
              <a:t> is used in the absolute sense </a:t>
            </a:r>
          </a:p>
          <a:p>
            <a:r>
              <a:rPr lang="en-US" dirty="0" smtClean="0"/>
              <a:t>here, as of something which is yet to come, or of </a:t>
            </a:r>
          </a:p>
          <a:p>
            <a:r>
              <a:rPr lang="en-US" dirty="0" smtClean="0"/>
              <a:t>something which will occur in the future.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134138238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172300444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a:t>
            </a:r>
            <a:r>
              <a:rPr lang="en-US" baseline="0" dirty="0" smtClean="0"/>
              <a:t> </a:t>
            </a:r>
            <a:r>
              <a:rPr lang="en-US" baseline="0" dirty="0" err="1" smtClean="0"/>
              <a:t>dynamis</a:t>
            </a:r>
            <a:r>
              <a:rPr lang="en-US" baseline="0" dirty="0" smtClean="0"/>
              <a:t> refers to </a:t>
            </a:r>
            <a:r>
              <a:rPr lang="en-US" sz="1200" b="0" i="0" dirty="0" smtClean="0"/>
              <a:t>an entity or being, </a:t>
            </a:r>
          </a:p>
          <a:p>
            <a:r>
              <a:rPr lang="en-US" sz="1200" b="0" i="0" dirty="0" smtClean="0"/>
              <a:t>whether human or transcendent, that functions in a </a:t>
            </a:r>
          </a:p>
          <a:p>
            <a:r>
              <a:rPr lang="en-US" sz="1200" b="0" i="0" dirty="0" smtClean="0"/>
              <a:t>remarkable manner, that is, a power.</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113</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i="0" dirty="0" smtClean="0"/>
              <a:t>In the 2007 film The Bucket List, two terminally </a:t>
            </a:r>
          </a:p>
          <a:p>
            <a:pPr rtl="0"/>
            <a:r>
              <a:rPr lang="en-US" sz="1200" i="0" dirty="0" smtClean="0"/>
              <a:t>ill men — played by Jack Nicholson and Morgan </a:t>
            </a:r>
          </a:p>
          <a:p>
            <a:pPr rtl="0"/>
            <a:r>
              <a:rPr lang="en-US" sz="1200" i="0" dirty="0" smtClean="0"/>
              <a:t>Freeman — take a road trip to do the things they </a:t>
            </a:r>
          </a:p>
          <a:p>
            <a:pPr rtl="0"/>
            <a:r>
              <a:rPr lang="en-US" sz="1200" i="0" dirty="0" smtClean="0"/>
              <a:t>always said they would do before they “kicked the </a:t>
            </a:r>
          </a:p>
          <a:p>
            <a:pPr rtl="0"/>
            <a:r>
              <a:rPr lang="en-US" sz="1200" i="0" dirty="0" smtClean="0"/>
              <a:t>bucket.” </a:t>
            </a:r>
          </a:p>
          <a:p>
            <a:pPr rtl="0"/>
            <a:endParaRPr lang="en-US" sz="1200" i="0" dirty="0" smtClean="0"/>
          </a:p>
          <a:p>
            <a:pPr rtl="0"/>
            <a:r>
              <a:rPr lang="en-US" sz="1200" i="0" dirty="0" smtClean="0"/>
              <a:t>Before the film’s release, Nicholson was interviewed by </a:t>
            </a:r>
          </a:p>
          <a:p>
            <a:pPr rtl="0"/>
            <a:r>
              <a:rPr lang="en-US" sz="1200" i="0" dirty="0" smtClean="0"/>
              <a:t>Parade magazine. Reflecting on his personal life, </a:t>
            </a:r>
          </a:p>
          <a:p>
            <a:pPr rtl="0"/>
            <a:r>
              <a:rPr lang="en-US" sz="1200" i="0" dirty="0" smtClean="0"/>
              <a:t>Nicholson said, “I used to live so freely. The mantra for </a:t>
            </a:r>
          </a:p>
          <a:p>
            <a:pPr rtl="0"/>
            <a:r>
              <a:rPr lang="en-US" sz="1200" i="0" dirty="0" smtClean="0"/>
              <a:t>my generation was ‘Be your own man!’ </a:t>
            </a:r>
          </a:p>
          <a:p>
            <a:pPr rtl="0"/>
            <a:endParaRPr lang="en-US" sz="1200" i="0" dirty="0" smtClean="0"/>
          </a:p>
          <a:p>
            <a:pPr rtl="0"/>
            <a:r>
              <a:rPr lang="en-US" sz="1200" i="0" dirty="0" smtClean="0"/>
              <a:t>I always said, ‘Hey, you can have whatever rules you </a:t>
            </a:r>
          </a:p>
          <a:p>
            <a:pPr rtl="0"/>
            <a:r>
              <a:rPr lang="en-US" sz="1200" i="0" dirty="0" smtClean="0"/>
              <a:t>want</a:t>
            </a:r>
            <a:r>
              <a:rPr lang="en-US" sz="1200" i="0" baseline="0" dirty="0" smtClean="0"/>
              <a:t> </a:t>
            </a:r>
            <a:r>
              <a:rPr lang="en-US" sz="1200" i="0" dirty="0" smtClean="0"/>
              <a:t>— I’m going to have mine. I’ll accept the guilt. </a:t>
            </a:r>
          </a:p>
          <a:p>
            <a:pPr rtl="0"/>
            <a:r>
              <a:rPr lang="en-US" sz="1200" i="0" dirty="0" smtClean="0"/>
              <a:t>I’ll pay the check. I’ll do the time.’ I chose my own way. </a:t>
            </a:r>
          </a:p>
          <a:p>
            <a:pPr rtl="0"/>
            <a:endParaRPr lang="en-US" sz="1200" i="0" dirty="0" smtClean="0"/>
          </a:p>
          <a:p>
            <a:pPr rtl="0"/>
            <a:r>
              <a:rPr lang="en-US" sz="1200" i="0" dirty="0" smtClean="0"/>
              <a:t>That was my philosophical position well into my fifties. </a:t>
            </a:r>
          </a:p>
          <a:p>
            <a:pPr rtl="0"/>
            <a:r>
              <a:rPr lang="en-US" sz="1200" i="0" dirty="0" smtClean="0"/>
              <a:t>As I’ve gotten older, I’ve had to adjust.”</a:t>
            </a:r>
          </a:p>
          <a:p>
            <a:pPr rtl="0"/>
            <a:endParaRPr lang="en-US" sz="1200" i="0" dirty="0" smtClean="0"/>
          </a:p>
          <a:p>
            <a:pPr rtl="0"/>
            <a:r>
              <a:rPr lang="en-US" sz="1200" i="0" dirty="0" smtClean="0"/>
              <a:t>But reality has a way of getting the attention of even </a:t>
            </a:r>
          </a:p>
          <a:p>
            <a:pPr rtl="0"/>
            <a:r>
              <a:rPr lang="en-US" sz="1200" i="0" dirty="0" smtClean="0"/>
              <a:t>Jack Nicholson. Later in the interview, he adds, “We </a:t>
            </a:r>
          </a:p>
          <a:p>
            <a:pPr rtl="0"/>
            <a:r>
              <a:rPr lang="en-US" sz="1200" i="0" dirty="0" smtClean="0"/>
              <a:t>all want to go on forever, don’t we? We fear the </a:t>
            </a:r>
          </a:p>
          <a:p>
            <a:pPr rtl="0"/>
            <a:r>
              <a:rPr lang="en-US" sz="1200" i="0" dirty="0" smtClean="0"/>
              <a:t>unknown. Everybody goes to that wall, yet nobody </a:t>
            </a:r>
          </a:p>
          <a:p>
            <a:pPr rtl="0"/>
            <a:r>
              <a:rPr lang="en-US" sz="1200" i="0" dirty="0" smtClean="0"/>
              <a:t>knows what’s on the other side. </a:t>
            </a:r>
          </a:p>
          <a:p>
            <a:pPr rtl="0"/>
            <a:endParaRPr lang="en-US" sz="1200" i="0" dirty="0" smtClean="0"/>
          </a:p>
          <a:p>
            <a:pPr rtl="0"/>
            <a:r>
              <a:rPr lang="en-US" sz="1200" i="0" dirty="0" smtClean="0"/>
              <a:t>That’s why we fear death.”</a:t>
            </a:r>
          </a:p>
          <a:p>
            <a:pPr rtl="0"/>
            <a:endParaRPr lang="en-US" sz="1200" i="0" dirty="0" smtClean="0"/>
          </a:p>
          <a:p>
            <a:pPr rtl="0"/>
            <a:r>
              <a:rPr lang="en-US" sz="1200" i="0" dirty="0" smtClean="0"/>
              <a:t>-----</a:t>
            </a:r>
          </a:p>
          <a:p>
            <a:pPr rtl="0"/>
            <a:endParaRPr lang="en-US" sz="1200" i="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249). Grand Rapids, MI: </a:t>
            </a:r>
          </a:p>
          <a:p>
            <a:pPr rtl="0"/>
            <a:r>
              <a:rPr lang="en-US" b="0" i="0" u="none" strike="noStrike" baseline="0" dirty="0" smtClean="0"/>
              <a:t>Zondervan Publishing House.</a:t>
            </a:r>
          </a:p>
          <a:p>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114</a:t>
            </a:fld>
            <a:endParaRPr lang="en-US"/>
          </a:p>
        </p:txBody>
      </p:sp>
    </p:spTree>
    <p:extLst>
      <p:ext uri="{BB962C8B-B14F-4D97-AF65-F5344CB8AC3E}">
        <p14:creationId xmlns:p14="http://schemas.microsoft.com/office/powerpoint/2010/main" val="406712456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115</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Newell continues:</a:t>
            </a:r>
          </a:p>
          <a:p>
            <a:endParaRPr lang="en-US" dirty="0" smtClean="0"/>
          </a:p>
          <a:p>
            <a:pPr rtl="0"/>
            <a:r>
              <a:rPr lang="en-US" sz="1200" b="0" i="0" dirty="0" smtClean="0"/>
              <a:t>“Nor height, nor depth — The astronomers would </a:t>
            </a:r>
          </a:p>
          <a:p>
            <a:pPr rtl="0"/>
            <a:r>
              <a:rPr lang="en-US" sz="1200" b="0" i="0" dirty="0" smtClean="0"/>
              <a:t>frighten us with their figures of the vastness of the </a:t>
            </a:r>
          </a:p>
          <a:p>
            <a:pPr rtl="0"/>
            <a:r>
              <a:rPr lang="en-US" sz="1200" b="0" i="0" dirty="0" smtClean="0"/>
              <a:t>universe But Christ has passed through all the heavens, </a:t>
            </a:r>
          </a:p>
          <a:p>
            <a:pPr rtl="0"/>
            <a:r>
              <a:rPr lang="en-US" sz="1200" b="0" i="0" dirty="0" smtClean="0"/>
              <a:t>and is at the right hand of God! </a:t>
            </a:r>
          </a:p>
          <a:p>
            <a:pPr rtl="0"/>
            <a:endParaRPr lang="en-US" sz="1200" b="0" i="0" dirty="0" smtClean="0"/>
          </a:p>
          <a:p>
            <a:pPr rtl="0"/>
            <a:r>
              <a:rPr lang="en-US" sz="1200" b="0" i="0" dirty="0" smtClean="0"/>
              <a:t>“And God has loved us in Christ—there is no separation </a:t>
            </a:r>
          </a:p>
          <a:p>
            <a:pPr rtl="0"/>
            <a:r>
              <a:rPr lang="en-US" sz="1200" b="0" i="0" dirty="0" smtClean="0"/>
              <a:t>from that love. But ‘depth’ — Ah, poor mortals we are </a:t>
            </a:r>
          </a:p>
          <a:p>
            <a:pPr rtl="0"/>
            <a:r>
              <a:rPr lang="en-US" sz="1200" b="0" i="0" dirty="0" smtClean="0"/>
              <a:t>afraid, even of earthly cliffs and chasms. Yea, but Christ </a:t>
            </a:r>
          </a:p>
          <a:p>
            <a:pPr rtl="0"/>
            <a:r>
              <a:rPr lang="en-US" sz="1200" b="0" i="0" dirty="0" smtClean="0"/>
              <a:t>descended into ‘the lower parts of the earth,’ into ‘the </a:t>
            </a:r>
          </a:p>
          <a:p>
            <a:pPr rtl="0"/>
            <a:r>
              <a:rPr lang="en-US" sz="1200" b="0" i="0" dirty="0" smtClean="0"/>
              <a:t>abyss’ at ‘the heart of the earth’ </a:t>
            </a:r>
          </a:p>
          <a:p>
            <a:pPr rtl="0"/>
            <a:r>
              <a:rPr lang="en-US" sz="1200" b="0" i="0" dirty="0" smtClean="0"/>
              <a:t>(Eph. 4:9; Rom 10:7; Matt. 12:40). </a:t>
            </a:r>
          </a:p>
          <a:p>
            <a:pPr rtl="0"/>
            <a:endParaRPr lang="en-US" sz="1200" b="0" i="0" dirty="0" smtClean="0"/>
          </a:p>
          <a:p>
            <a:pPr rtl="0"/>
            <a:r>
              <a:rPr lang="en-US" sz="1200" b="0" i="0" dirty="0" smtClean="0"/>
              <a:t>“Moreover, He has said that His Church would not enter </a:t>
            </a:r>
          </a:p>
          <a:p>
            <a:pPr rtl="0"/>
            <a:r>
              <a:rPr lang="en-US" sz="1200" b="0" i="0" dirty="0" smtClean="0"/>
              <a:t>the gates of Hades (Matt. 16:18). And they shall not! </a:t>
            </a:r>
          </a:p>
          <a:p>
            <a:pPr rtl="0"/>
            <a:r>
              <a:rPr lang="en-US" sz="1200" b="0" i="0" dirty="0" smtClean="0"/>
              <a:t>But even if God had arranged that they should, Christ </a:t>
            </a:r>
          </a:p>
          <a:p>
            <a:pPr rtl="0"/>
            <a:r>
              <a:rPr lang="en-US" sz="1200" b="0" i="0" dirty="0" smtClean="0"/>
              <a:t>says to John, ‘Fear not; I am the First and the Last, </a:t>
            </a:r>
          </a:p>
          <a:p>
            <a:pPr rtl="0"/>
            <a:r>
              <a:rPr lang="en-US" sz="1200" b="0" i="0" dirty="0" smtClean="0"/>
              <a:t>and the Living One; and I was dead, and behold, I am </a:t>
            </a:r>
          </a:p>
          <a:p>
            <a:pPr rtl="0"/>
            <a:r>
              <a:rPr lang="en-US" sz="1200" b="0" i="0" dirty="0" smtClean="0"/>
              <a:t>alive forevermore, </a:t>
            </a:r>
            <a:r>
              <a:rPr lang="en-US" sz="1200" b="0" i="0" kern="1200" dirty="0" smtClean="0">
                <a:solidFill>
                  <a:schemeClr val="tx1"/>
                </a:solidFill>
                <a:latin typeface="+mn-lt"/>
                <a:ea typeface="+mn-ea"/>
                <a:cs typeface="+mn-cs"/>
              </a:rPr>
              <a:t>and I have the keys of death and of </a:t>
            </a:r>
          </a:p>
          <a:p>
            <a:pPr rtl="0"/>
            <a:r>
              <a:rPr lang="en-US" sz="1200" b="0" i="0" kern="1200" dirty="0" smtClean="0">
                <a:solidFill>
                  <a:schemeClr val="tx1"/>
                </a:solidFill>
                <a:latin typeface="+mn-lt"/>
                <a:ea typeface="+mn-ea"/>
                <a:cs typeface="+mn-cs"/>
              </a:rPr>
              <a:t>Hades!’ This is indeed a glorious salvation! No ‘depth’ </a:t>
            </a:r>
          </a:p>
          <a:p>
            <a:pPr rtl="0"/>
            <a:r>
              <a:rPr lang="en-US" sz="1200" b="0" i="0" kern="1200" dirty="0" smtClean="0">
                <a:solidFill>
                  <a:schemeClr val="tx1"/>
                </a:solidFill>
                <a:latin typeface="+mn-lt"/>
                <a:ea typeface="+mn-ea"/>
                <a:cs typeface="+mn-cs"/>
              </a:rPr>
              <a:t>can separate us from God’s love in Christ.</a:t>
            </a:r>
          </a:p>
          <a:p>
            <a:pPr rtl="0"/>
            <a:endParaRPr lang="en-US" sz="1200" b="0" i="0" kern="1200" dirty="0" smtClean="0">
              <a:solidFill>
                <a:schemeClr val="tx1"/>
              </a:solidFill>
              <a:latin typeface="+mn-lt"/>
              <a:ea typeface="+mn-ea"/>
              <a:cs typeface="+mn-cs"/>
            </a:endParaRPr>
          </a:p>
          <a:p>
            <a:pPr rtl="0"/>
            <a:r>
              <a:rPr lang="en-US" sz="1200" b="0" i="0" dirty="0" smtClean="0"/>
              <a:t>“Nor any other created thing — There! That should </a:t>
            </a:r>
          </a:p>
          <a:p>
            <a:pPr rtl="0"/>
            <a:r>
              <a:rPr lang="en-US" sz="1200" b="0" i="0" dirty="0" smtClean="0"/>
              <a:t>banish all our fears, no matter what they be. The </a:t>
            </a:r>
          </a:p>
          <a:p>
            <a:pPr rtl="0"/>
            <a:r>
              <a:rPr lang="en-US" sz="1200" b="0" i="0" dirty="0" smtClean="0"/>
              <a:t>ability of the human heart to conjure up possible</a:t>
            </a:r>
          </a:p>
          <a:p>
            <a:pPr rtl="0"/>
            <a:r>
              <a:rPr lang="en-US" sz="1200" b="0" i="0" dirty="0" smtClean="0"/>
              <a:t> trouble and disaster is without limit, it seems: but </a:t>
            </a:r>
          </a:p>
          <a:p>
            <a:pPr rtl="0"/>
            <a:r>
              <a:rPr lang="en-US" sz="1200" b="0" i="0" dirty="0" smtClean="0"/>
              <a:t>this word gives us peace. </a:t>
            </a:r>
          </a:p>
          <a:p>
            <a:pPr rtl="0"/>
            <a:endParaRPr lang="en-US" sz="1200" b="0" i="0" dirty="0" smtClean="0"/>
          </a:p>
          <a:p>
            <a:pPr rtl="0"/>
            <a:r>
              <a:rPr lang="en-US" sz="1200" b="0" i="0" dirty="0" smtClean="0"/>
              <a:t>“No created thing shall be able to separate us from the </a:t>
            </a:r>
          </a:p>
          <a:p>
            <a:pPr rtl="0"/>
            <a:r>
              <a:rPr lang="en-US" sz="1200" b="0" i="0" dirty="0" smtClean="0"/>
              <a:t>love of God, which is in. Christ Jesus, our Lord.</a:t>
            </a:r>
          </a:p>
          <a:p>
            <a:pPr rtl="0"/>
            <a:endParaRPr lang="en-US" sz="1200" b="0" i="0" dirty="0" smtClean="0"/>
          </a:p>
          <a:p>
            <a:pPr rtl="0"/>
            <a:r>
              <a:rPr lang="en-US" sz="1200" b="0" i="0" dirty="0" smtClean="0"/>
              <a:t>“Notice that this love of God is in Christ Jesus our Lord. </a:t>
            </a:r>
          </a:p>
          <a:p>
            <a:pPr rtl="0"/>
            <a:r>
              <a:rPr lang="en-US" sz="1200" b="0" i="0" dirty="0" smtClean="0"/>
              <a:t>Why God set His love upon us, we cannot tell. Why He </a:t>
            </a:r>
          </a:p>
          <a:p>
            <a:pPr rtl="0"/>
            <a:r>
              <a:rPr lang="en-US" sz="1200" b="0" i="0" dirty="0" smtClean="0"/>
              <a:t>chose us in Christ before the foundation of the world, </a:t>
            </a:r>
          </a:p>
          <a:p>
            <a:pPr rtl="0"/>
            <a:r>
              <a:rPr lang="en-US" sz="1200" b="0" i="0" dirty="0" smtClean="0"/>
              <a:t>connecting our destiny eternally with Christ His beloved </a:t>
            </a:r>
          </a:p>
          <a:p>
            <a:pPr rtl="0"/>
            <a:r>
              <a:rPr lang="en-US" sz="1200" b="0" i="0" dirty="0" smtClean="0"/>
              <a:t>Son, we cannot tell. But, ‘Whatsoever Jehovah doeth, </a:t>
            </a:r>
          </a:p>
          <a:p>
            <a:pPr rtl="0"/>
            <a:r>
              <a:rPr lang="en-US" sz="1200" b="0" i="0" dirty="0" smtClean="0"/>
              <a:t>it shall be forever.’ We must therefore hold in mind this </a:t>
            </a:r>
          </a:p>
          <a:p>
            <a:pPr rtl="0"/>
            <a:r>
              <a:rPr lang="en-US" sz="1200" b="0" i="0" dirty="0" smtClean="0"/>
              <a:t>fact, that God has loved us even as He loved Christ </a:t>
            </a:r>
          </a:p>
          <a:p>
            <a:pPr rtl="0"/>
            <a:r>
              <a:rPr lang="en-US" sz="1200" b="0" i="0" dirty="0" smtClean="0"/>
              <a:t>(John 17:26): for He loved us in Him.</a:t>
            </a:r>
          </a:p>
          <a:p>
            <a:pPr rtl="0"/>
            <a:endParaRPr lang="en-US" sz="1200" b="0" i="0" dirty="0" smtClean="0"/>
          </a:p>
          <a:p>
            <a:pPr rtl="0"/>
            <a:r>
              <a:rPr lang="en-US" sz="1200" b="0" i="0" dirty="0" smtClean="0"/>
              <a:t>“Some dear saints seem to think that it is a mark of </a:t>
            </a:r>
          </a:p>
          <a:p>
            <a:pPr rtl="0"/>
            <a:r>
              <a:rPr lang="en-US" sz="1200" b="0" i="0" dirty="0" smtClean="0"/>
              <a:t>humility to doubt the security of God’s elect. But </a:t>
            </a:r>
          </a:p>
          <a:p>
            <a:pPr rtl="0"/>
            <a:r>
              <a:rPr lang="en-US" sz="1200" b="0" i="0" dirty="0" smtClean="0"/>
              <a:t>Romans has surely shown us the way to be certain! Do </a:t>
            </a:r>
          </a:p>
          <a:p>
            <a:pPr rtl="0"/>
            <a:r>
              <a:rPr lang="en-US" sz="1200" b="0" i="0" dirty="0" smtClean="0"/>
              <a:t>not try to assure your heart that you are one of God’s </a:t>
            </a:r>
          </a:p>
          <a:p>
            <a:pPr rtl="0"/>
            <a:r>
              <a:rPr lang="en-US" sz="1200" b="0" i="0" dirty="0" smtClean="0"/>
              <a:t>elect. </a:t>
            </a:r>
          </a:p>
          <a:p>
            <a:pPr rtl="0"/>
            <a:endParaRPr lang="en-US" sz="1200" b="0" i="0" dirty="0" smtClean="0"/>
          </a:p>
          <a:p>
            <a:pPr rtl="0"/>
            <a:r>
              <a:rPr lang="en-US" sz="1200" b="0" i="0" dirty="0" smtClean="0"/>
              <a:t>“If you are troubled with doubts, go and sit down on the </a:t>
            </a:r>
          </a:p>
          <a:p>
            <a:pPr rtl="0"/>
            <a:r>
              <a:rPr lang="en-US" sz="1200" b="0" i="0" dirty="0" smtClean="0"/>
              <a:t>sinner’s seat, and say, ‘God declares righteous the </a:t>
            </a:r>
          </a:p>
          <a:p>
            <a:pPr rtl="0"/>
            <a:r>
              <a:rPr lang="en-US" sz="1200" b="0" i="0" dirty="0" smtClean="0"/>
              <a:t>ungodly who trust Him. I renounce all thoughts of my </a:t>
            </a:r>
          </a:p>
          <a:p>
            <a:pPr rtl="0"/>
            <a:r>
              <a:rPr lang="en-US" sz="1200" b="0" i="0" dirty="0" smtClean="0"/>
              <a:t>own righteousness, and as a sinner I trust the God who </a:t>
            </a:r>
          </a:p>
          <a:p>
            <a:pPr rtl="0"/>
            <a:r>
              <a:rPr lang="en-US" sz="1200" b="0" i="0" dirty="0" smtClean="0"/>
              <a:t>raised Christ from the dead,—who was delivered up for </a:t>
            </a:r>
          </a:p>
          <a:p>
            <a:pPr rtl="0"/>
            <a:r>
              <a:rPr lang="en-US" sz="1200" b="0" i="0" dirty="0" smtClean="0"/>
              <a:t>my trespasses.’ This is the path our God in Romans </a:t>
            </a:r>
          </a:p>
          <a:p>
            <a:pPr rtl="0"/>
            <a:r>
              <a:rPr lang="en-US" sz="1200" b="0" i="0" dirty="0" smtClean="0"/>
              <a:t>shows us. Uncertainty about election arises from some </a:t>
            </a:r>
          </a:p>
          <a:p>
            <a:pPr rtl="0"/>
            <a:r>
              <a:rPr lang="en-US" sz="1200" b="0" i="0" dirty="0" smtClean="0"/>
              <a:t>kind of self-righteousness!</a:t>
            </a:r>
          </a:p>
          <a:p>
            <a:pPr rtl="0"/>
            <a:endParaRPr lang="en-US" sz="1200" b="0" i="0" dirty="0" smtClean="0"/>
          </a:p>
          <a:p>
            <a:pPr rtl="0"/>
            <a:r>
              <a:rPr lang="en-US" sz="1200" b="0" i="0" dirty="0" smtClean="0"/>
              <a:t>“As we have elsewhere noted, the saints are those who </a:t>
            </a:r>
          </a:p>
          <a:p>
            <a:pPr rtl="0"/>
            <a:r>
              <a:rPr lang="en-US" sz="1200" b="0" i="0" dirty="0" smtClean="0"/>
              <a:t>have received Him whom God in His great love gave to </a:t>
            </a:r>
          </a:p>
          <a:p>
            <a:pPr rtl="0"/>
            <a:r>
              <a:rPr lang="en-US" sz="1200" b="0" i="0" dirty="0" smtClean="0"/>
              <a:t>the world, and they by Divine grace welcomed this </a:t>
            </a:r>
          </a:p>
          <a:p>
            <a:pPr rtl="0"/>
            <a:r>
              <a:rPr lang="en-US" sz="1200" b="0" i="0" dirty="0" smtClean="0"/>
              <a:t>only-begotten Son whom God has given. Therefore the </a:t>
            </a:r>
          </a:p>
          <a:p>
            <a:pPr rtl="0"/>
            <a:r>
              <a:rPr lang="en-US" sz="1200" b="0" i="0" dirty="0" smtClean="0"/>
              <a:t>love of God in Christ Jesus is forever theirs. </a:t>
            </a:r>
          </a:p>
          <a:p>
            <a:pPr rtl="0"/>
            <a:endParaRPr lang="en-US" sz="1200" b="0" i="0" dirty="0" smtClean="0"/>
          </a:p>
          <a:p>
            <a:pPr rtl="0"/>
            <a:r>
              <a:rPr lang="en-US" sz="1200" b="0" i="0" dirty="0" smtClean="0"/>
              <a:t>“However the world of men may treat this astonishing </a:t>
            </a:r>
          </a:p>
          <a:p>
            <a:pPr rtl="0"/>
            <a:r>
              <a:rPr lang="en-US" sz="1200" b="0" i="0" dirty="0" smtClean="0"/>
              <a:t>unspeakable gift which God has proffered, and may go </a:t>
            </a:r>
          </a:p>
          <a:p>
            <a:pPr rtl="0"/>
            <a:r>
              <a:rPr lang="en-US" sz="1200" b="0" i="0" dirty="0" smtClean="0"/>
              <a:t>on rejecting Christ till a day when it must be eternally </a:t>
            </a:r>
          </a:p>
          <a:p>
            <a:pPr rtl="0"/>
            <a:r>
              <a:rPr lang="en-US" sz="1200" b="0" i="0" dirty="0" smtClean="0"/>
              <a:t>withdrawn; yet God’s elect, the saints, ‘those who have </a:t>
            </a:r>
          </a:p>
          <a:p>
            <a:pPr rtl="0"/>
            <a:r>
              <a:rPr lang="en-US" sz="1200" b="0" i="0" dirty="0" smtClean="0"/>
              <a:t>believed,’ find themselves borne upon the irresistible </a:t>
            </a:r>
          </a:p>
          <a:p>
            <a:pPr rtl="0"/>
            <a:r>
              <a:rPr lang="en-US" sz="1200" b="0" i="0" dirty="0" smtClean="0"/>
              <a:t>tide of this Divine affection which ‘is in Christ Jesus,’ </a:t>
            </a:r>
          </a:p>
          <a:p>
            <a:pPr rtl="0"/>
            <a:r>
              <a:rPr lang="en-US" sz="1200" b="0" i="0" dirty="0" smtClean="0"/>
              <a:t>out into an eternity of bliss! ‘God is love,’ and ‘the </a:t>
            </a:r>
          </a:p>
          <a:p>
            <a:pPr rtl="0"/>
            <a:r>
              <a:rPr lang="en-US" sz="1200" b="0" i="0" dirty="0" smtClean="0"/>
              <a:t>Father </a:t>
            </a:r>
            <a:r>
              <a:rPr lang="en-US" sz="1200" b="0" i="0" dirty="0" err="1" smtClean="0"/>
              <a:t>loveth</a:t>
            </a:r>
            <a:r>
              <a:rPr lang="en-US" sz="1200" b="0" i="0" dirty="0" smtClean="0"/>
              <a:t> the Son.’ And now these connected with </a:t>
            </a:r>
          </a:p>
          <a:p>
            <a:pPr rtl="0"/>
            <a:r>
              <a:rPr lang="en-US" sz="1200" b="0" i="0" dirty="0" smtClean="0"/>
              <a:t>Christ find themselves wrapped in this same eternal </a:t>
            </a:r>
          </a:p>
          <a:p>
            <a:pPr rtl="0"/>
            <a:r>
              <a:rPr lang="en-US" sz="1200" b="0" i="0" dirty="0" smtClean="0"/>
              <a:t>affection shown by God to His dear Son.</a:t>
            </a:r>
          </a:p>
          <a:p>
            <a:pPr rtl="0"/>
            <a:endParaRPr lang="en-US" sz="1200" b="0" i="0" dirty="0" smtClean="0"/>
          </a:p>
          <a:p>
            <a:pPr rtl="0"/>
            <a:r>
              <a:rPr lang="en-US" sz="1200" b="0" i="0" dirty="0" smtClean="0"/>
              <a:t>“When we fail utterly, and are overwhelmed, then is the</a:t>
            </a:r>
          </a:p>
          <a:p>
            <a:pPr rtl="0"/>
            <a:r>
              <a:rPr lang="en-US" sz="1200" b="0" i="0" dirty="0" smtClean="0"/>
              <a:t> time to say: We have been accepted in Christ — only </a:t>
            </a:r>
          </a:p>
          <a:p>
            <a:pPr rtl="0"/>
            <a:r>
              <a:rPr lang="en-US" sz="1200" b="0" i="0" dirty="0" smtClean="0"/>
              <a:t>in Christ, wholly in Christ. Our place is unchanged by </a:t>
            </a:r>
          </a:p>
          <a:p>
            <a:pPr rtl="0"/>
            <a:r>
              <a:rPr lang="en-US" sz="1200" b="0" i="0" dirty="0" smtClean="0"/>
              <a:t>our failure. </a:t>
            </a:r>
          </a:p>
          <a:p>
            <a:pPr rtl="0"/>
            <a:endParaRPr lang="en-US" sz="1200" b="0" i="0" dirty="0" smtClean="0"/>
          </a:p>
          <a:p>
            <a:pPr rtl="0"/>
            <a:r>
              <a:rPr lang="en-US" sz="1200" b="0" i="0" dirty="0" smtClean="0"/>
              <a:t>“We are ashamed before God, but not confounded. Just </a:t>
            </a:r>
          </a:p>
          <a:p>
            <a:pPr rtl="0"/>
            <a:r>
              <a:rPr lang="en-US" sz="1200" b="0" i="0" dirty="0" smtClean="0"/>
              <a:t>now His eyes are on us in Christ, as they ever have </a:t>
            </a:r>
          </a:p>
          <a:p>
            <a:pPr rtl="0"/>
            <a:r>
              <a:rPr lang="en-US" sz="1200" b="0" i="0" dirty="0" smtClean="0"/>
              <a:t>been. His love is as deep and wonderful as ever, being </a:t>
            </a:r>
          </a:p>
          <a:p>
            <a:pPr rtl="0"/>
            <a:r>
              <a:rPr lang="en-US" sz="1200" b="0" i="0" dirty="0" smtClean="0"/>
              <a:t>‘the love wherewith He loved Christ’! We do not resolve </a:t>
            </a:r>
          </a:p>
          <a:p>
            <a:pPr rtl="0"/>
            <a:r>
              <a:rPr lang="en-US" sz="1200" b="0" i="0" dirty="0" smtClean="0"/>
              <a:t>to ‘do better,’ for we are weak. We trust the grace of </a:t>
            </a:r>
          </a:p>
          <a:p>
            <a:pPr rtl="0"/>
            <a:r>
              <a:rPr lang="en-US" sz="1200" b="0" i="0" dirty="0" smtClean="0"/>
              <a:t>God in Christ and cast ourselves anew, and all the </a:t>
            </a:r>
          </a:p>
          <a:p>
            <a:pPr rtl="0"/>
            <a:r>
              <a:rPr lang="en-US" sz="1200" b="0" i="0" dirty="0" smtClean="0"/>
              <a:t>more wholly, upon His grace alone. We trust Him never </a:t>
            </a:r>
          </a:p>
          <a:p>
            <a:pPr rtl="0"/>
            <a:r>
              <a:rPr lang="en-US" sz="1200" b="0" i="0" dirty="0" smtClean="0"/>
              <a:t>to forsake or fail us: for He hath loved us in His </a:t>
            </a:r>
          </a:p>
          <a:p>
            <a:pPr rtl="0"/>
            <a:r>
              <a:rPr lang="en-US" sz="1200" b="0" i="0" dirty="0" smtClean="0"/>
              <a:t>beloved Son; and God will never forsake Christ! For </a:t>
            </a:r>
          </a:p>
          <a:p>
            <a:pPr rtl="0"/>
            <a:r>
              <a:rPr lang="en-US" sz="1200" b="0" i="0" dirty="0" smtClean="0"/>
              <a:t>His sake will He deal with us now and ever.</a:t>
            </a:r>
          </a:p>
          <a:p>
            <a:pPr rtl="0"/>
            <a:endParaRPr lang="en-US" sz="1200" b="0" i="0" dirty="0" smtClean="0"/>
          </a:p>
          <a:p>
            <a:pPr rtl="0"/>
            <a:r>
              <a:rPr lang="en-US" sz="1200" b="0" i="0" dirty="0" smtClean="0"/>
              <a:t>“How hard it is to turn away from its object the love </a:t>
            </a:r>
          </a:p>
          <a:p>
            <a:pPr rtl="0"/>
            <a:r>
              <a:rPr lang="en-US" sz="1200" b="0" i="0" dirty="0" smtClean="0"/>
              <a:t>even of a man, a creature, a bit of dust! How eternally </a:t>
            </a:r>
          </a:p>
          <a:p>
            <a:pPr rtl="0"/>
            <a:r>
              <a:rPr lang="en-US" sz="1200" b="0" i="0" dirty="0" smtClean="0"/>
              <a:t>impossible, then, that the infinite God should be turned </a:t>
            </a:r>
          </a:p>
          <a:p>
            <a:pPr rtl="0"/>
            <a:r>
              <a:rPr lang="en-US" sz="1200" b="0" i="0" dirty="0" smtClean="0"/>
              <a:t>away from His love to those that are in Christ Jesus!</a:t>
            </a:r>
          </a:p>
          <a:p>
            <a:pPr rtl="0"/>
            <a:endParaRPr lang="en-US" sz="900" b="0" i="0" kern="1200" dirty="0" smtClean="0">
              <a:solidFill>
                <a:schemeClr val="tx1"/>
              </a:solidFill>
              <a:latin typeface="+mn-lt"/>
              <a:ea typeface="+mn-ea"/>
              <a:cs typeface="+mn-cs"/>
            </a:endParaRPr>
          </a:p>
          <a:p>
            <a:pPr rtl="0"/>
            <a:r>
              <a:rPr lang="en-US" sz="900" b="0"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The wonderful text of this passage, GOD IS FOR US, </a:t>
            </a:r>
          </a:p>
          <a:p>
            <a:pPr rtl="0"/>
            <a:r>
              <a:rPr lang="en-US" sz="1200" b="0" i="0" kern="1200" dirty="0" smtClean="0">
                <a:solidFill>
                  <a:schemeClr val="tx1"/>
                </a:solidFill>
                <a:latin typeface="+mn-lt"/>
                <a:ea typeface="+mn-ea"/>
                <a:cs typeface="+mn-cs"/>
              </a:rPr>
              <a:t>fills our amazed and grateful hearts more and more.”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a:t>
            </a:r>
          </a:p>
          <a:p>
            <a:pPr rtl="0"/>
            <a:r>
              <a:rPr lang="en-US" b="0" i="0" u="none" strike="noStrike" baseline="0" dirty="0" smtClean="0"/>
              <a:t>(pp. 241–243). Grand Rapids, MI: Christian Classics </a:t>
            </a:r>
          </a:p>
          <a:p>
            <a:pPr rtl="0"/>
            <a:r>
              <a:rPr lang="en-US" b="0" i="0" u="none" strike="noStrike" baseline="0" dirty="0" smtClean="0"/>
              <a:t>Ethereal Library.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117</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hupsoma</a:t>
            </a:r>
            <a:r>
              <a:rPr lang="en-US" dirty="0" smtClean="0"/>
              <a:t> means </a:t>
            </a:r>
            <a:r>
              <a:rPr lang="en-US" sz="1200" b="0" i="0" dirty="0" smtClean="0"/>
              <a:t>the space above the horizon, </a:t>
            </a:r>
          </a:p>
          <a:p>
            <a:r>
              <a:rPr lang="en-US" sz="1200" b="0" i="0" dirty="0" smtClean="0"/>
              <a:t>that is, the world above.</a:t>
            </a:r>
          </a:p>
          <a:p>
            <a:endParaRPr lang="en-US" sz="1200" b="0" i="0" dirty="0" smtClean="0"/>
          </a:p>
          <a:p>
            <a:r>
              <a:rPr lang="en-US" sz="1200" b="0" i="0" dirty="0" smtClean="0"/>
              <a:t>The only other place in the New Testament where </a:t>
            </a:r>
          </a:p>
          <a:p>
            <a:r>
              <a:rPr lang="en-US" sz="1200" b="0" i="0" dirty="0" err="1" smtClean="0"/>
              <a:t>hupsoma</a:t>
            </a:r>
            <a:r>
              <a:rPr lang="en-US" sz="1200" b="0" i="0" dirty="0" smtClean="0"/>
              <a:t> appears is...</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118</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Corinthians 10:5, where it means </a:t>
            </a:r>
            <a:r>
              <a:rPr lang="en-US" sz="1200" b="0" dirty="0" smtClean="0"/>
              <a:t>that which </a:t>
            </a:r>
          </a:p>
          <a:p>
            <a:r>
              <a:rPr lang="en-US" sz="1200" b="0" dirty="0" smtClean="0"/>
              <a:t>postures arrogantly.</a:t>
            </a:r>
          </a:p>
          <a:p>
            <a:endParaRPr lang="en-US" sz="1200" b="0" dirty="0" smtClean="0"/>
          </a:p>
          <a:p>
            <a:r>
              <a:rPr lang="en-US" sz="1200" b="0" dirty="0" smtClean="0"/>
              <a:t>*****</a:t>
            </a:r>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t>119</a:t>
            </a:fld>
            <a:endParaRPr lang="en-US"/>
          </a:p>
        </p:txBody>
      </p:sp>
    </p:spTree>
    <p:extLst>
      <p:ext uri="{BB962C8B-B14F-4D97-AF65-F5344CB8AC3E}">
        <p14:creationId xmlns:p14="http://schemas.microsoft.com/office/powerpoint/2010/main" val="47034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8:18-27, Paul tells us of our future glory </a:t>
            </a:r>
          </a:p>
          <a:p>
            <a:r>
              <a:rPr lang="en-US" dirty="0" smtClean="0"/>
              <a:t>with Christ.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bathos means </a:t>
            </a:r>
            <a:r>
              <a:rPr lang="en-US" sz="1200" b="0" i="0" dirty="0" smtClean="0"/>
              <a:t>the space or distance beneath </a:t>
            </a:r>
          </a:p>
          <a:p>
            <a:r>
              <a:rPr lang="en-US" sz="1200" b="0" i="0" dirty="0" smtClean="0"/>
              <a:t>a surface, that is, a depth.</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120</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121</a:t>
            </a:fld>
            <a:endParaRPr lang="en-US"/>
          </a:p>
        </p:txBody>
      </p:sp>
    </p:spTree>
    <p:extLst>
      <p:ext uri="{BB962C8B-B14F-4D97-AF65-F5344CB8AC3E}">
        <p14:creationId xmlns:p14="http://schemas.microsoft.com/office/powerpoint/2010/main" val="1785081676"/>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122</a:t>
            </a:fld>
            <a:endParaRPr lang="en-US"/>
          </a:p>
        </p:txBody>
      </p:sp>
    </p:spTree>
    <p:extLst>
      <p:ext uri="{BB962C8B-B14F-4D97-AF65-F5344CB8AC3E}">
        <p14:creationId xmlns:p14="http://schemas.microsoft.com/office/powerpoint/2010/main" val="3726135224"/>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heteros</a:t>
            </a:r>
            <a:r>
              <a:rPr lang="en-US" dirty="0" smtClean="0"/>
              <a:t> </a:t>
            </a:r>
            <a:r>
              <a:rPr lang="en-US" sz="1200" b="0" i="0" dirty="0" smtClean="0"/>
              <a:t>pertains to being distinct from some </a:t>
            </a:r>
          </a:p>
          <a:p>
            <a:r>
              <a:rPr lang="en-US" sz="1200" b="0" i="0" dirty="0" smtClean="0"/>
              <a:t>other item implied or mentioned, that is, other.</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123</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t>
            </a:r>
            <a:r>
              <a:rPr lang="en-US" dirty="0" err="1" smtClean="0"/>
              <a:t>allos</a:t>
            </a:r>
            <a:r>
              <a:rPr lang="en-US" dirty="0" smtClean="0"/>
              <a:t>, we might say: </a:t>
            </a:r>
          </a:p>
          <a:p>
            <a:r>
              <a:rPr lang="en-US" dirty="0" smtClean="0"/>
              <a:t>“This is a bicycle.” </a:t>
            </a:r>
          </a:p>
          <a:p>
            <a:r>
              <a:rPr lang="en-US" dirty="0" smtClean="0"/>
              <a:t>“That is another bicycle.”</a:t>
            </a:r>
          </a:p>
          <a:p>
            <a:r>
              <a:rPr lang="en-US" dirty="0" smtClean="0"/>
              <a:t>Both are bicycles.</a:t>
            </a:r>
          </a:p>
          <a:p>
            <a:endParaRPr lang="en-US" dirty="0" smtClean="0"/>
          </a:p>
          <a:p>
            <a:r>
              <a:rPr lang="en-US" dirty="0" smtClean="0"/>
              <a:t>But, for </a:t>
            </a:r>
            <a:r>
              <a:rPr lang="en-US" dirty="0" err="1" smtClean="0"/>
              <a:t>heteros</a:t>
            </a:r>
            <a:r>
              <a:rPr lang="en-US" dirty="0" smtClean="0"/>
              <a:t>, we might say: </a:t>
            </a:r>
          </a:p>
          <a:p>
            <a:r>
              <a:rPr lang="en-US" dirty="0" smtClean="0"/>
              <a:t>“The hippopotamus is an animal.” </a:t>
            </a:r>
          </a:p>
          <a:p>
            <a:r>
              <a:rPr lang="en-US" dirty="0" smtClean="0"/>
              <a:t>“The giraffe is another animal.”</a:t>
            </a:r>
          </a:p>
          <a:p>
            <a:r>
              <a:rPr lang="en-US" dirty="0" smtClean="0"/>
              <a:t>Both are animals, but they’re different animals.</a:t>
            </a:r>
          </a:p>
          <a:p>
            <a:endParaRPr lang="en-US" dirty="0" smtClean="0"/>
          </a:p>
          <a:p>
            <a:r>
              <a:rPr lang="en-US" dirty="0" smtClean="0"/>
              <a:t>Sometimes the line between </a:t>
            </a:r>
            <a:r>
              <a:rPr lang="en-US" dirty="0" err="1" smtClean="0"/>
              <a:t>allos</a:t>
            </a:r>
            <a:r>
              <a:rPr lang="en-US" dirty="0" smtClean="0"/>
              <a:t> and </a:t>
            </a:r>
            <a:r>
              <a:rPr lang="en-US" dirty="0" err="1" smtClean="0"/>
              <a:t>heteros</a:t>
            </a:r>
            <a:r>
              <a:rPr lang="en-US" dirty="0" smtClean="0"/>
              <a:t> is</a:t>
            </a:r>
          </a:p>
          <a:p>
            <a:r>
              <a:rPr lang="en-US" dirty="0" smtClean="0"/>
              <a:t>blurred, as it is here in Romans 8:39.</a:t>
            </a:r>
          </a:p>
          <a:p>
            <a:endParaRPr lang="en-US" dirty="0" smtClean="0"/>
          </a:p>
          <a:p>
            <a:r>
              <a:rPr lang="en-US" dirty="0" smtClean="0"/>
              <a:t>The Scripture is saying that nothing else of any kind </a:t>
            </a:r>
          </a:p>
          <a:p>
            <a:r>
              <a:rPr lang="en-US" dirty="0" smtClean="0"/>
              <a:t>will ever be able to separate us from the</a:t>
            </a:r>
            <a:r>
              <a:rPr lang="en-US" baseline="0" dirty="0" smtClean="0"/>
              <a:t> love of God </a:t>
            </a:r>
          </a:p>
          <a:p>
            <a:r>
              <a:rPr lang="en-US" baseline="0" dirty="0" smtClean="0"/>
              <a:t>that is in Christ Jesus our Lord.</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124</a:t>
            </a:fld>
            <a:endParaRPr lang="en-US"/>
          </a:p>
        </p:txBody>
      </p:sp>
    </p:spTree>
    <p:extLst>
      <p:ext uri="{BB962C8B-B14F-4D97-AF65-F5344CB8AC3E}">
        <p14:creationId xmlns:p14="http://schemas.microsoft.com/office/powerpoint/2010/main" val="41899894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ktisis</a:t>
            </a:r>
            <a:r>
              <a:rPr lang="en-US" dirty="0" smtClean="0"/>
              <a:t> means </a:t>
            </a:r>
            <a:r>
              <a:rPr lang="en-US" sz="1200" b="0" i="0" dirty="0" smtClean="0"/>
              <a:t>the result of a creative </a:t>
            </a:r>
          </a:p>
          <a:p>
            <a:r>
              <a:rPr lang="en-US" sz="1200" b="0" i="0" dirty="0" smtClean="0"/>
              <a:t>act, in other words, that which is created.</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125</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126</a:t>
            </a:fld>
            <a:endParaRPr lang="en-US"/>
          </a:p>
        </p:txBody>
      </p:sp>
    </p:spTree>
    <p:extLst>
      <p:ext uri="{BB962C8B-B14F-4D97-AF65-F5344CB8AC3E}">
        <p14:creationId xmlns:p14="http://schemas.microsoft.com/office/powerpoint/2010/main" val="2779652433"/>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127</a:t>
            </a:fld>
            <a:endParaRPr lang="en-US"/>
          </a:p>
        </p:txBody>
      </p:sp>
    </p:spTree>
    <p:extLst>
      <p:ext uri="{BB962C8B-B14F-4D97-AF65-F5344CB8AC3E}">
        <p14:creationId xmlns:p14="http://schemas.microsoft.com/office/powerpoint/2010/main" val="3954242287"/>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once again, chorizo means </a:t>
            </a:r>
            <a:r>
              <a:rPr lang="en-US" sz="1200" b="0" i="0" dirty="0" smtClean="0"/>
              <a:t>to cause separation. </a:t>
            </a:r>
          </a:p>
          <a:p>
            <a:endParaRPr lang="en-US" sz="1200" b="0" i="0" dirty="0" smtClean="0"/>
          </a:p>
          <a:p>
            <a:r>
              <a:rPr lang="en-US" sz="1200" b="0" i="0" dirty="0" smtClean="0"/>
              <a:t>In verse 35, Paul asked who</a:t>
            </a:r>
            <a:r>
              <a:rPr lang="en-US" sz="1200" b="0" i="0" baseline="0" dirty="0" smtClean="0"/>
              <a:t> would be able to separate </a:t>
            </a:r>
          </a:p>
          <a:p>
            <a:r>
              <a:rPr lang="en-US" sz="1200" b="0" i="0" baseline="0" dirty="0" smtClean="0"/>
              <a:t>us from the love of Christ.</a:t>
            </a:r>
          </a:p>
          <a:p>
            <a:endParaRPr lang="en-US" sz="1200" b="0" i="0" baseline="0" dirty="0" smtClean="0"/>
          </a:p>
          <a:p>
            <a:r>
              <a:rPr lang="en-US" sz="1200" b="0" i="0" baseline="0" dirty="0" smtClean="0"/>
              <a:t>And here, in verse 39, he concludes that no one and </a:t>
            </a:r>
          </a:p>
          <a:p>
            <a:r>
              <a:rPr lang="en-US" sz="1200" b="0" i="0" baseline="0" dirty="0" smtClean="0"/>
              <a:t>no thing will ever be able to do so</a:t>
            </a:r>
            <a:r>
              <a:rPr lang="en-US" sz="1200" b="0" i="0" baseline="0" dirty="0" smtClean="0"/>
              <a:t>.</a:t>
            </a:r>
          </a:p>
          <a:p>
            <a:endParaRPr lang="en-US" sz="1200" b="0" i="0" baseline="0" dirty="0" smtClean="0"/>
          </a:p>
          <a:p>
            <a:r>
              <a:rPr lang="en-US" sz="1200" b="0" i="0" baseline="0" dirty="0" smtClean="0"/>
              <a:t>-----</a:t>
            </a:r>
          </a:p>
          <a:p>
            <a:endParaRPr lang="en-US" sz="1200" b="0" i="0" baseline="0" dirty="0" smtClean="0"/>
          </a:p>
          <a:p>
            <a:pPr rtl="0"/>
            <a:r>
              <a:rPr lang="en-US" b="1" dirty="0" err="1" smtClean="0"/>
              <a:t>ILLUS</a:t>
            </a:r>
            <a:r>
              <a:rPr lang="en-US" b="1" dirty="0" smtClean="0"/>
              <a:t>: </a:t>
            </a:r>
            <a:r>
              <a:rPr lang="en-US" sz="1200" dirty="0" smtClean="0"/>
              <a:t>Northwest Airlines flight 225 crashed just after </a:t>
            </a:r>
          </a:p>
          <a:p>
            <a:pPr rtl="0"/>
            <a:r>
              <a:rPr lang="en-US" sz="1200" dirty="0" smtClean="0"/>
              <a:t>takeoff from Detroit on August 16, 1987, killing 155 </a:t>
            </a:r>
          </a:p>
          <a:p>
            <a:pPr rtl="0"/>
            <a:r>
              <a:rPr lang="en-US" sz="1200" dirty="0" smtClean="0"/>
              <a:t>people. </a:t>
            </a:r>
          </a:p>
          <a:p>
            <a:pPr rtl="0"/>
            <a:endParaRPr lang="en-US" sz="1200" dirty="0" smtClean="0"/>
          </a:p>
          <a:p>
            <a:pPr rtl="0"/>
            <a:r>
              <a:rPr lang="en-US" sz="1200" dirty="0" smtClean="0"/>
              <a:t>Only one person survived: Cecilia, four [years old], of </a:t>
            </a:r>
          </a:p>
          <a:p>
            <a:pPr rtl="0"/>
            <a:r>
              <a:rPr lang="en-US" sz="1200" dirty="0" smtClean="0"/>
              <a:t>Tempe, Arizona.</a:t>
            </a:r>
          </a:p>
          <a:p>
            <a:pPr rtl="0"/>
            <a:endParaRPr lang="en-US" sz="1200" dirty="0" smtClean="0"/>
          </a:p>
          <a:p>
            <a:pPr rtl="0"/>
            <a:r>
              <a:rPr lang="en-US" sz="1200" dirty="0" smtClean="0"/>
              <a:t>When rescuers found Cecilia, they did not believe she </a:t>
            </a:r>
          </a:p>
          <a:p>
            <a:pPr rtl="0"/>
            <a:r>
              <a:rPr lang="en-US" sz="1200" dirty="0" smtClean="0"/>
              <a:t>had been on the plane. They thought she had been a </a:t>
            </a:r>
          </a:p>
          <a:p>
            <a:pPr rtl="0"/>
            <a:r>
              <a:rPr lang="en-US" sz="1200" dirty="0" smtClean="0"/>
              <a:t>passenger in one of the cars on the highway onto </a:t>
            </a:r>
          </a:p>
          <a:p>
            <a:pPr rtl="0"/>
            <a:r>
              <a:rPr lang="en-US" sz="1200" dirty="0" smtClean="0"/>
              <a:t>which the airliner crashed. </a:t>
            </a:r>
          </a:p>
          <a:p>
            <a:pPr rtl="0"/>
            <a:endParaRPr lang="en-US" sz="1200" dirty="0" smtClean="0"/>
          </a:p>
          <a:p>
            <a:pPr rtl="0"/>
            <a:r>
              <a:rPr lang="en-US" sz="1200" dirty="0" smtClean="0"/>
              <a:t>But when the passenger list was checked, there was </a:t>
            </a:r>
          </a:p>
          <a:p>
            <a:pPr rtl="0"/>
            <a:r>
              <a:rPr lang="en-US" sz="1200" dirty="0" smtClean="0"/>
              <a:t>Cecilia’s name.</a:t>
            </a:r>
          </a:p>
          <a:p>
            <a:pPr rtl="0"/>
            <a:endParaRPr lang="en-US" sz="1200" dirty="0" smtClean="0"/>
          </a:p>
          <a:p>
            <a:pPr rtl="0"/>
            <a:r>
              <a:rPr lang="en-US" sz="1200" dirty="0" smtClean="0"/>
              <a:t>Cecilia survived because, as the plane was falling, </a:t>
            </a:r>
          </a:p>
          <a:p>
            <a:pPr rtl="0"/>
            <a:r>
              <a:rPr lang="en-US" sz="1200" dirty="0" smtClean="0"/>
              <a:t>Cecilia’s mother, Paula </a:t>
            </a:r>
            <a:r>
              <a:rPr lang="en-US" sz="1200" dirty="0" err="1" smtClean="0"/>
              <a:t>Chican</a:t>
            </a:r>
            <a:r>
              <a:rPr lang="en-US" sz="1200" dirty="0" smtClean="0"/>
              <a:t>, unbuckled her own seat </a:t>
            </a:r>
          </a:p>
          <a:p>
            <a:pPr rtl="0"/>
            <a:r>
              <a:rPr lang="en-US" sz="1200" dirty="0" smtClean="0"/>
              <a:t>belt, got down on her knees in front of her daughter, </a:t>
            </a:r>
          </a:p>
          <a:p>
            <a:pPr rtl="0"/>
            <a:r>
              <a:rPr lang="en-US" sz="1200" dirty="0" smtClean="0"/>
              <a:t>wrapped her arms and body around Cecilia, and would </a:t>
            </a:r>
          </a:p>
          <a:p>
            <a:pPr rtl="0"/>
            <a:r>
              <a:rPr lang="en-US" sz="1200" dirty="0" smtClean="0"/>
              <a:t>not let her go. </a:t>
            </a:r>
          </a:p>
          <a:p>
            <a:pPr rtl="0"/>
            <a:endParaRPr lang="en-US" sz="1200" dirty="0" smtClean="0"/>
          </a:p>
          <a:p>
            <a:pPr rtl="0"/>
            <a:r>
              <a:rPr lang="en-US" sz="1200" dirty="0" smtClean="0"/>
              <a:t>Nothing could separate that child from her mother’s </a:t>
            </a:r>
          </a:p>
          <a:p>
            <a:pPr rtl="0"/>
            <a:r>
              <a:rPr lang="en-US" sz="1200" dirty="0" smtClean="0"/>
              <a:t>love—neither tragedy nor fall nor the flames that </a:t>
            </a:r>
          </a:p>
          <a:p>
            <a:pPr rtl="0"/>
            <a:r>
              <a:rPr lang="en-US" sz="1200" dirty="0" smtClean="0"/>
              <a:t>followed.</a:t>
            </a:r>
          </a:p>
          <a:p>
            <a:pPr rtl="0"/>
            <a:endParaRPr lang="en-US" sz="1200" dirty="0" smtClean="0"/>
          </a:p>
          <a:p>
            <a:pPr rtl="0"/>
            <a:r>
              <a:rPr lang="en-US" sz="1200" dirty="0" smtClean="0"/>
              <a:t>Such is the love of our Savior for us. He left heaven, </a:t>
            </a:r>
          </a:p>
          <a:p>
            <a:pPr rtl="0"/>
            <a:r>
              <a:rPr lang="en-US" sz="1200" dirty="0" smtClean="0"/>
              <a:t>lowered himself to us, and covered us with the sacrifice </a:t>
            </a:r>
          </a:p>
          <a:p>
            <a:pPr rtl="0"/>
            <a:r>
              <a:rPr lang="en-US" sz="1200" dirty="0" smtClean="0"/>
              <a:t>of his own body to save us.</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304). Grand Rapids, MI: </a:t>
            </a:r>
          </a:p>
          <a:p>
            <a:pPr rtl="0"/>
            <a:r>
              <a:rPr lang="en-US" b="0" i="0" u="none" strike="noStrike" baseline="0" dirty="0" smtClean="0"/>
              <a:t>Zondervan Publishing House.</a:t>
            </a:r>
          </a:p>
          <a:p>
            <a:endParaRPr lang="en-US" b="1"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128</a:t>
            </a:fld>
            <a:endParaRPr lang="en-US"/>
          </a:p>
        </p:txBody>
      </p:sp>
    </p:spTree>
    <p:extLst>
      <p:ext uri="{BB962C8B-B14F-4D97-AF65-F5344CB8AC3E}">
        <p14:creationId xmlns:p14="http://schemas.microsoft.com/office/powerpoint/2010/main" val="938682587"/>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Romans 8:28-30, Paul told us that we are now</a:t>
            </a:r>
            <a:r>
              <a:rPr lang="en-US" baseline="0" dirty="0" smtClean="0"/>
              <a:t> </a:t>
            </a:r>
          </a:p>
          <a:p>
            <a:r>
              <a:rPr lang="en-US" baseline="0" dirty="0" smtClean="0"/>
              <a:t>more than conquerors through Christ who loves us.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M. </a:t>
            </a:r>
            <a:r>
              <a:rPr lang="en-US" dirty="0" err="1" smtClean="0"/>
              <a:t>Boice</a:t>
            </a:r>
            <a:r>
              <a:rPr lang="en-US" dirty="0" smtClean="0"/>
              <a:t>, the late pastor of the Tenth </a:t>
            </a:r>
          </a:p>
          <a:p>
            <a:r>
              <a:rPr lang="en-US" dirty="0" smtClean="0"/>
              <a:t>Presbyterian Church in Philadelphia, wrote:</a:t>
            </a:r>
          </a:p>
          <a:p>
            <a:endParaRPr lang="en-US" dirty="0" smtClean="0"/>
          </a:p>
          <a:p>
            <a:pPr rtl="0"/>
            <a:r>
              <a:rPr lang="en-US" sz="1200" b="0" i="0" dirty="0" smtClean="0"/>
              <a:t>“I want to return to the question I separated out at the </a:t>
            </a:r>
          </a:p>
          <a:p>
            <a:pPr rtl="0"/>
            <a:r>
              <a:rPr lang="en-US" sz="1200" b="0" i="0" dirty="0" smtClean="0"/>
              <a:t>beginning, namely, the introductory question: “What, </a:t>
            </a:r>
          </a:p>
          <a:p>
            <a:pPr rtl="0"/>
            <a:r>
              <a:rPr lang="en-US" sz="1200" b="0" i="0" dirty="0" smtClean="0"/>
              <a:t>then, shall we say in response to this?”</a:t>
            </a:r>
          </a:p>
          <a:p>
            <a:pPr rtl="0"/>
            <a:endParaRPr lang="en-US" sz="1200" b="0" i="0" dirty="0" smtClean="0"/>
          </a:p>
          <a:p>
            <a:pPr rtl="0"/>
            <a:r>
              <a:rPr lang="en-US" sz="1200" i="0" dirty="0" smtClean="0"/>
              <a:t>“Paul asks this summary question in a plural form, </a:t>
            </a:r>
          </a:p>
          <a:p>
            <a:pPr rtl="0"/>
            <a:r>
              <a:rPr lang="en-US" sz="1200" i="0" dirty="0" smtClean="0"/>
              <a:t>‘What shall we say?’, including everybody to whom he </a:t>
            </a:r>
          </a:p>
          <a:p>
            <a:pPr rtl="0"/>
            <a:r>
              <a:rPr lang="en-US" sz="1200" i="0" dirty="0" smtClean="0"/>
              <a:t>is writing. But I want to ask it in the</a:t>
            </a:r>
            <a:r>
              <a:rPr lang="en-US" sz="900" i="0"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singular. I want to </a:t>
            </a:r>
          </a:p>
          <a:p>
            <a:pPr rtl="0"/>
            <a:r>
              <a:rPr lang="en-US" sz="1200" i="0" kern="1200" dirty="0" smtClean="0">
                <a:solidFill>
                  <a:schemeClr val="tx1"/>
                </a:solidFill>
                <a:latin typeface="+mn-lt"/>
                <a:ea typeface="+mn-ea"/>
                <a:cs typeface="+mn-cs"/>
              </a:rPr>
              <a:t>ask it of you: ‘What do you say to these things? What </a:t>
            </a:r>
          </a:p>
          <a:p>
            <a:pPr rtl="0"/>
            <a:r>
              <a:rPr lang="en-US" sz="1200" i="0" kern="1200" dirty="0" smtClean="0">
                <a:solidFill>
                  <a:schemeClr val="tx1"/>
                </a:solidFill>
                <a:latin typeface="+mn-lt"/>
                <a:ea typeface="+mn-ea"/>
                <a:cs typeface="+mn-cs"/>
              </a:rPr>
              <a:t>is your response?’</a:t>
            </a:r>
          </a:p>
          <a:p>
            <a:pPr rtl="0"/>
            <a:endParaRPr lang="en-US" sz="1200" i="0" kern="1200" dirty="0" smtClean="0">
              <a:solidFill>
                <a:schemeClr val="tx1"/>
              </a:solidFill>
              <a:latin typeface="+mn-lt"/>
              <a:ea typeface="+mn-ea"/>
              <a:cs typeface="+mn-cs"/>
            </a:endParaRPr>
          </a:p>
          <a:p>
            <a:pPr rtl="0"/>
            <a:r>
              <a:rPr lang="en-US" sz="1200" i="0" dirty="0" smtClean="0"/>
              <a:t>“This question is a divisive one, in the sense that it </a:t>
            </a:r>
          </a:p>
          <a:p>
            <a:pPr rtl="0"/>
            <a:r>
              <a:rPr lang="en-US" sz="1200" i="0" dirty="0" smtClean="0"/>
              <a:t>very clearly separates believers from unbelievers. Ask </a:t>
            </a:r>
          </a:p>
          <a:p>
            <a:pPr rtl="0"/>
            <a:r>
              <a:rPr lang="en-US" sz="1200" i="0" dirty="0" smtClean="0"/>
              <a:t>this question of a person who is not a Christian, and </a:t>
            </a:r>
          </a:p>
          <a:p>
            <a:pPr rtl="0"/>
            <a:r>
              <a:rPr lang="en-US" sz="1200" i="0" dirty="0" smtClean="0"/>
              <a:t>you will get one of two responses. </a:t>
            </a:r>
          </a:p>
          <a:p>
            <a:pPr rtl="0"/>
            <a:endParaRPr lang="en-US" sz="1200" i="0" dirty="0" smtClean="0"/>
          </a:p>
          <a:p>
            <a:pPr rtl="0"/>
            <a:r>
              <a:rPr lang="en-US" sz="1200" i="0" dirty="0" smtClean="0"/>
              <a:t>“One possibility is that the person will be utterly </a:t>
            </a:r>
          </a:p>
          <a:p>
            <a:pPr rtl="0"/>
            <a:r>
              <a:rPr lang="en-US" sz="1200" i="0" dirty="0" smtClean="0"/>
              <a:t>indifferent to the question and to the doctrines of God’s </a:t>
            </a:r>
          </a:p>
          <a:p>
            <a:pPr rtl="0"/>
            <a:r>
              <a:rPr lang="en-US" sz="1200" i="0" dirty="0" smtClean="0"/>
              <a:t>grace that lie behind it. That is, he couldn’t care less </a:t>
            </a:r>
          </a:p>
          <a:p>
            <a:pPr rtl="0"/>
            <a:r>
              <a:rPr lang="en-US" sz="1200" i="0" dirty="0" smtClean="0"/>
              <a:t>about the answer, because he thinks the whole thing </a:t>
            </a:r>
          </a:p>
          <a:p>
            <a:pPr rtl="0"/>
            <a:r>
              <a:rPr lang="en-US" sz="1200" i="0" dirty="0" smtClean="0"/>
              <a:t>is utter foolishness. </a:t>
            </a:r>
          </a:p>
          <a:p>
            <a:pPr rtl="0"/>
            <a:endParaRPr lang="en-US" sz="1200" i="0" dirty="0" smtClean="0"/>
          </a:p>
          <a:p>
            <a:pPr rtl="0"/>
            <a:r>
              <a:rPr lang="en-US" sz="1200" i="0" dirty="0" smtClean="0"/>
              <a:t>“Or else the person will respond with hostility: ‘Who are </a:t>
            </a:r>
          </a:p>
          <a:p>
            <a:pPr rtl="0"/>
            <a:r>
              <a:rPr lang="en-US" sz="1200" i="0" dirty="0" smtClean="0"/>
              <a:t>you to think that God has shown such special favor to </a:t>
            </a:r>
          </a:p>
          <a:p>
            <a:pPr rtl="0"/>
            <a:r>
              <a:rPr lang="en-US" sz="1200" i="0" dirty="0" smtClean="0"/>
              <a:t>you? To actually send Jesus to die for you and then </a:t>
            </a:r>
          </a:p>
          <a:p>
            <a:pPr rtl="0"/>
            <a:r>
              <a:rPr lang="en-US" sz="1200" i="0" dirty="0" smtClean="0"/>
              <a:t>promise to keep you through all the problems of this </a:t>
            </a:r>
          </a:p>
          <a:p>
            <a:pPr rtl="0"/>
            <a:r>
              <a:rPr lang="en-US" sz="1200" i="0" dirty="0" smtClean="0"/>
              <a:t>life and take you to heaven? What amazing </a:t>
            </a:r>
          </a:p>
          <a:p>
            <a:pPr rtl="0"/>
            <a:r>
              <a:rPr lang="en-US" sz="1200" i="0" dirty="0" smtClean="0"/>
              <a:t>arrogance!’ If you talk about the Christian faith to </a:t>
            </a:r>
          </a:p>
          <a:p>
            <a:pPr rtl="0"/>
            <a:r>
              <a:rPr lang="en-US" sz="1200" i="0" dirty="0" smtClean="0"/>
              <a:t>unbelievers, I am sure you have met with both these </a:t>
            </a:r>
          </a:p>
          <a:p>
            <a:pPr rtl="0"/>
            <a:r>
              <a:rPr lang="en-US" sz="1200" i="0" dirty="0" smtClean="0"/>
              <a:t>responses.</a:t>
            </a:r>
          </a:p>
          <a:p>
            <a:pPr rtl="0"/>
            <a:endParaRPr lang="en-US" sz="1200" i="0" dirty="0" smtClean="0"/>
          </a:p>
          <a:p>
            <a:pPr rtl="0"/>
            <a:r>
              <a:rPr lang="en-US" sz="1200" i="0" dirty="0" smtClean="0"/>
              <a:t>“But what is the case with Christians? Their response </a:t>
            </a:r>
          </a:p>
          <a:p>
            <a:pPr rtl="0"/>
            <a:r>
              <a:rPr lang="en-US" sz="1200" i="0" dirty="0" smtClean="0"/>
              <a:t>is quite different. They rejoice in what God has done </a:t>
            </a:r>
          </a:p>
          <a:p>
            <a:pPr rtl="0"/>
            <a:r>
              <a:rPr lang="en-US" sz="1200" i="0" dirty="0" smtClean="0"/>
              <a:t>for them.</a:t>
            </a:r>
          </a:p>
          <a:p>
            <a:pPr rtl="0"/>
            <a:endParaRPr lang="en-US" sz="1200" i="0" dirty="0" smtClean="0"/>
          </a:p>
          <a:p>
            <a:pPr rtl="0"/>
            <a:r>
              <a:rPr lang="en-US" sz="1200" i="0" dirty="0" smtClean="0"/>
              <a:t>“I admit that there are Christians who are confused </a:t>
            </a:r>
          </a:p>
          <a:p>
            <a:pPr rtl="0"/>
            <a:r>
              <a:rPr lang="en-US" sz="1200" i="0" dirty="0" smtClean="0"/>
              <a:t>about these teachings and some who are timid. They </a:t>
            </a:r>
          </a:p>
          <a:p>
            <a:pPr rtl="0"/>
            <a:r>
              <a:rPr lang="en-US" sz="1200" i="0" dirty="0" smtClean="0"/>
              <a:t>are afraid to be too strong when talking about God’s </a:t>
            </a:r>
          </a:p>
          <a:p>
            <a:pPr rtl="0"/>
            <a:r>
              <a:rPr lang="en-US" sz="1200" i="0" dirty="0" smtClean="0"/>
              <a:t>keeping power with his saints, believing that an </a:t>
            </a:r>
          </a:p>
          <a:p>
            <a:pPr rtl="0"/>
            <a:r>
              <a:rPr lang="en-US" sz="1200" i="0" dirty="0" smtClean="0"/>
              <a:t>emphasis on perseverance is dangerous. ‘Won’t it </a:t>
            </a:r>
          </a:p>
          <a:p>
            <a:pPr rtl="0"/>
            <a:r>
              <a:rPr lang="en-US" sz="1200" i="0" dirty="0" smtClean="0"/>
              <a:t>cause people to grow careless about their faith?’ they </a:t>
            </a:r>
          </a:p>
          <a:p>
            <a:pPr rtl="0"/>
            <a:r>
              <a:rPr lang="en-US" sz="1200" i="0" dirty="0" smtClean="0"/>
              <a:t>wonder. It does not, of course. But even though </a:t>
            </a:r>
          </a:p>
          <a:p>
            <a:pPr rtl="0"/>
            <a:r>
              <a:rPr lang="en-US" sz="1200" i="0" dirty="0" smtClean="0"/>
              <a:t>some are confused and some are timid, I maintain </a:t>
            </a:r>
          </a:p>
          <a:p>
            <a:pPr rtl="0"/>
            <a:r>
              <a:rPr lang="en-US" sz="1200" i="0" dirty="0" smtClean="0"/>
              <a:t>that there is nevertheless an enormous gulf between </a:t>
            </a:r>
          </a:p>
          <a:p>
            <a:pPr rtl="0"/>
            <a:r>
              <a:rPr lang="en-US" sz="1200" i="0" dirty="0" smtClean="0"/>
              <a:t>Christians’ responses and the responses of those who </a:t>
            </a:r>
          </a:p>
          <a:p>
            <a:pPr rtl="0"/>
            <a:r>
              <a:rPr lang="en-US" sz="1200" i="0" dirty="0" smtClean="0"/>
              <a:t>are yet in their sins.</a:t>
            </a:r>
          </a:p>
          <a:p>
            <a:pPr rtl="0"/>
            <a:endParaRPr lang="en-US" sz="1200" i="0" dirty="0" smtClean="0"/>
          </a:p>
          <a:p>
            <a:pPr rtl="0"/>
            <a:r>
              <a:rPr lang="en-US" sz="1200" i="0" dirty="0" smtClean="0"/>
              <a:t>“The heart of the believer warms to these truths, </a:t>
            </a:r>
          </a:p>
          <a:p>
            <a:pPr rtl="0"/>
            <a:r>
              <a:rPr lang="en-US" sz="1200" i="0" dirty="0" smtClean="0"/>
              <a:t>cautiously perhaps, but nevertheless responding with </a:t>
            </a:r>
          </a:p>
          <a:p>
            <a:pPr rtl="0"/>
            <a:r>
              <a:rPr lang="en-US" sz="1200" i="0" dirty="0" smtClean="0"/>
              <a:t>joy. For within all who truly know Christ there is the </a:t>
            </a:r>
          </a:p>
          <a:p>
            <a:pPr rtl="0"/>
            <a:r>
              <a:rPr lang="en-US" sz="1200" i="0" dirty="0" smtClean="0"/>
              <a:t>conviction that his is indeed a great love; that his love </a:t>
            </a:r>
          </a:p>
          <a:p>
            <a:pPr rtl="0"/>
            <a:r>
              <a:rPr lang="en-US" sz="1200" i="0" dirty="0" smtClean="0"/>
              <a:t>for us is the very foundation of our salvation; and that, </a:t>
            </a:r>
          </a:p>
          <a:p>
            <a:pPr rtl="0"/>
            <a:r>
              <a:rPr lang="en-US" sz="1200" i="0" dirty="0" smtClean="0"/>
              <a:t>because his is a divine love, all Christians can be </a:t>
            </a:r>
          </a:p>
          <a:p>
            <a:pPr rtl="0"/>
            <a:r>
              <a:rPr lang="en-US" sz="1200" i="0" dirty="0" smtClean="0"/>
              <a:t>assured that his love for us will never be shaken, </a:t>
            </a:r>
          </a:p>
          <a:p>
            <a:pPr rtl="0"/>
            <a:r>
              <a:rPr lang="en-US" sz="1200" i="0" dirty="0" smtClean="0"/>
              <a:t>weaken, vary, fluctuate, or change. On the contrary, </a:t>
            </a:r>
          </a:p>
          <a:p>
            <a:pPr rtl="0"/>
            <a:r>
              <a:rPr lang="en-US" sz="1200" i="0" dirty="0" smtClean="0"/>
              <a:t>believers know that the love of God in Christ is the </a:t>
            </a:r>
          </a:p>
          <a:p>
            <a:pPr rtl="0"/>
            <a:r>
              <a:rPr lang="en-US" sz="1200" i="0" dirty="0" smtClean="0"/>
              <a:t>greatest reality in the universe. It is the strongest, </a:t>
            </a:r>
          </a:p>
          <a:p>
            <a:pPr rtl="0"/>
            <a:r>
              <a:rPr lang="en-US" sz="1200" i="0" dirty="0" smtClean="0"/>
              <a:t>most steady, firm, unbending, solid, substantial, </a:t>
            </a:r>
          </a:p>
          <a:p>
            <a:pPr rtl="0"/>
            <a:r>
              <a:rPr lang="en-US" sz="1200" i="0" dirty="0" smtClean="0"/>
              <a:t>constant, uniform, dependable thing of all.</a:t>
            </a:r>
          </a:p>
          <a:p>
            <a:pPr rtl="0"/>
            <a:endParaRPr lang="en-US" sz="1200" i="0" dirty="0" smtClean="0"/>
          </a:p>
          <a:p>
            <a:pPr rtl="0"/>
            <a:r>
              <a:rPr lang="en-US" sz="1200" i="0" dirty="0" smtClean="0"/>
              <a:t>“So I ask, ‘What do you say in response to these </a:t>
            </a:r>
          </a:p>
          <a:p>
            <a:pPr rtl="0"/>
            <a:r>
              <a:rPr lang="en-US" sz="1200" i="0" dirty="0" smtClean="0"/>
              <a:t>affirmations?’ Do they strike a harmonious note within </a:t>
            </a:r>
          </a:p>
          <a:p>
            <a:pPr rtl="0"/>
            <a:r>
              <a:rPr lang="en-US" sz="1200" i="0" dirty="0" smtClean="0"/>
              <a:t>you? If so, it is proof that God has been at work in </a:t>
            </a:r>
          </a:p>
          <a:p>
            <a:pPr rtl="0"/>
            <a:r>
              <a:rPr lang="en-US" sz="1200" i="0" dirty="0" smtClean="0"/>
              <a:t>your life, bringing you out of darkness into his </a:t>
            </a:r>
          </a:p>
          <a:p>
            <a:pPr rtl="0"/>
            <a:r>
              <a:rPr lang="en-US" sz="1200" i="0" dirty="0" smtClean="0"/>
              <a:t>marvelous light. </a:t>
            </a:r>
          </a:p>
          <a:p>
            <a:pPr rtl="0"/>
            <a:endParaRPr lang="en-US" sz="1200" i="0" dirty="0" smtClean="0"/>
          </a:p>
          <a:p>
            <a:pPr rtl="0"/>
            <a:r>
              <a:rPr lang="en-US" sz="1200" i="0" dirty="0" smtClean="0"/>
              <a:t>“If these doctrines do not seem appealing to you—if </a:t>
            </a:r>
          </a:p>
          <a:p>
            <a:pPr rtl="0"/>
            <a:r>
              <a:rPr lang="en-US" sz="1200" i="0" dirty="0" smtClean="0"/>
              <a:t>they do not seem true or if you regard them with </a:t>
            </a:r>
          </a:p>
          <a:p>
            <a:pPr rtl="0"/>
            <a:r>
              <a:rPr lang="en-US" sz="1200" i="0" dirty="0" smtClean="0"/>
              <a:t>indifference—I warn you that you are not a Christian, </a:t>
            </a:r>
          </a:p>
          <a:p>
            <a:pPr rtl="0"/>
            <a:r>
              <a:rPr lang="en-US" sz="1200" i="0" dirty="0" smtClean="0"/>
              <a:t>that you do not know the Lord Jesus Christ in a </a:t>
            </a:r>
          </a:p>
          <a:p>
            <a:pPr rtl="0"/>
            <a:r>
              <a:rPr lang="en-US" sz="1200" i="0" dirty="0" smtClean="0"/>
              <a:t>saving way. I present him to you as your Savior. I </a:t>
            </a:r>
          </a:p>
          <a:p>
            <a:pPr rtl="0"/>
            <a:r>
              <a:rPr lang="en-US" sz="1200" i="0" dirty="0" smtClean="0"/>
              <a:t>challenge you to repent of your sin and turn to him.</a:t>
            </a:r>
          </a:p>
          <a:p>
            <a:pPr rtl="0"/>
            <a:endParaRPr lang="en-US" sz="1200" i="0" dirty="0" smtClean="0"/>
          </a:p>
          <a:p>
            <a:pPr rtl="0"/>
            <a:r>
              <a:rPr lang="en-US" sz="1200" i="0" dirty="0" smtClean="0"/>
              <a:t>“It is this very gospel, the Good News of the fixed love </a:t>
            </a:r>
          </a:p>
          <a:p>
            <a:pPr rtl="0"/>
            <a:r>
              <a:rPr lang="en-US" sz="1200" i="0" dirty="0" smtClean="0"/>
              <a:t>of God in Jesus Christ, that is commended to you. As </a:t>
            </a:r>
          </a:p>
          <a:p>
            <a:pPr rtl="0"/>
            <a:r>
              <a:rPr lang="en-US" sz="1200" i="0" dirty="0" smtClean="0"/>
              <a:t>Paul wrote earlier in the letter, ‘But God demonstrates </a:t>
            </a:r>
          </a:p>
          <a:p>
            <a:pPr rtl="0"/>
            <a:r>
              <a:rPr lang="en-US" sz="1200" i="0" dirty="0" smtClean="0"/>
              <a:t>his own love for us in this: While we were still sinners, </a:t>
            </a:r>
          </a:p>
          <a:p>
            <a:pPr rtl="0"/>
            <a:r>
              <a:rPr lang="en-US" sz="1200" i="0" dirty="0" smtClean="0"/>
              <a:t>Christ died for us’ (Rom. 5:8).</a:t>
            </a:r>
          </a:p>
          <a:p>
            <a:pPr rtl="0"/>
            <a:endParaRPr lang="en-US" sz="1200" i="0" dirty="0" smtClean="0"/>
          </a:p>
          <a:p>
            <a:pPr rtl="0"/>
            <a:r>
              <a:rPr lang="en-US" sz="900" i="0" kern="1200" dirty="0" smtClean="0">
                <a:solidFill>
                  <a:schemeClr val="tx1"/>
                </a:solidFill>
                <a:latin typeface="+mn-lt"/>
                <a:ea typeface="+mn-ea"/>
                <a:cs typeface="+mn-cs"/>
              </a:rPr>
              <a:t>“</a:t>
            </a:r>
            <a:r>
              <a:rPr lang="en-US" sz="1200" i="0" kern="1200" dirty="0" smtClean="0">
                <a:solidFill>
                  <a:schemeClr val="tx1"/>
                </a:solidFill>
                <a:latin typeface="+mn-lt"/>
                <a:ea typeface="+mn-ea"/>
                <a:cs typeface="+mn-cs"/>
              </a:rPr>
              <a:t>God used this great doctrine of the keeping power of </a:t>
            </a:r>
          </a:p>
          <a:p>
            <a:pPr rtl="0"/>
            <a:r>
              <a:rPr lang="en-US" sz="1200" i="0" kern="1200" dirty="0" smtClean="0">
                <a:solidFill>
                  <a:schemeClr val="tx1"/>
                </a:solidFill>
                <a:latin typeface="+mn-lt"/>
                <a:ea typeface="+mn-ea"/>
                <a:cs typeface="+mn-cs"/>
              </a:rPr>
              <a:t>the love of God in Christ to save Charles Haddon </a:t>
            </a:r>
          </a:p>
          <a:p>
            <a:pPr rtl="0"/>
            <a:r>
              <a:rPr lang="en-US" sz="1200" i="0" kern="1200" dirty="0" smtClean="0">
                <a:solidFill>
                  <a:schemeClr val="tx1"/>
                </a:solidFill>
                <a:latin typeface="+mn-lt"/>
                <a:ea typeface="+mn-ea"/>
                <a:cs typeface="+mn-cs"/>
              </a:rPr>
              <a:t>Spurgeon, one of the most powerful evangelists who </a:t>
            </a:r>
          </a:p>
          <a:p>
            <a:pPr rtl="0"/>
            <a:r>
              <a:rPr lang="en-US" sz="1200" i="0" kern="1200" dirty="0" smtClean="0">
                <a:solidFill>
                  <a:schemeClr val="tx1"/>
                </a:solidFill>
                <a:latin typeface="+mn-lt"/>
                <a:ea typeface="+mn-ea"/>
                <a:cs typeface="+mn-cs"/>
              </a:rPr>
              <a:t>ever lived. He became a Christian when he was only </a:t>
            </a:r>
          </a:p>
          <a:p>
            <a:pPr rtl="0"/>
            <a:r>
              <a:rPr lang="en-US" sz="1200" i="0" kern="1200" dirty="0" smtClean="0">
                <a:solidFill>
                  <a:schemeClr val="tx1"/>
                </a:solidFill>
                <a:latin typeface="+mn-lt"/>
                <a:ea typeface="+mn-ea"/>
                <a:cs typeface="+mn-cs"/>
              </a:rPr>
              <a:t>fifteen years of age. But he had already noticed that </a:t>
            </a:r>
          </a:p>
          <a:p>
            <a:pPr rtl="0"/>
            <a:r>
              <a:rPr lang="en-US" sz="1200" i="0" kern="1200" dirty="0" smtClean="0">
                <a:solidFill>
                  <a:schemeClr val="tx1"/>
                </a:solidFill>
                <a:latin typeface="+mn-lt"/>
                <a:ea typeface="+mn-ea"/>
                <a:cs typeface="+mn-cs"/>
              </a:rPr>
              <a:t>friends of his, who had begun life well, had made a </a:t>
            </a:r>
          </a:p>
          <a:p>
            <a:pPr rtl="0"/>
            <a:r>
              <a:rPr lang="en-US" sz="1200" i="0" kern="1200" dirty="0" smtClean="0">
                <a:solidFill>
                  <a:schemeClr val="tx1"/>
                </a:solidFill>
                <a:latin typeface="+mn-lt"/>
                <a:ea typeface="+mn-ea"/>
                <a:cs typeface="+mn-cs"/>
              </a:rPr>
              <a:t>wreck of their lives by falling into gross vices.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“Spurgeon feared that he might fall into them, too. In </a:t>
            </a:r>
          </a:p>
          <a:p>
            <a:pPr rtl="0"/>
            <a:r>
              <a:rPr lang="en-US" sz="1200" i="0" kern="1200" dirty="0" smtClean="0">
                <a:solidFill>
                  <a:schemeClr val="tx1"/>
                </a:solidFill>
                <a:latin typeface="+mn-lt"/>
                <a:ea typeface="+mn-ea"/>
                <a:cs typeface="+mn-cs"/>
              </a:rPr>
              <a:t>later years he explained his thinking: ‘Whatever good </a:t>
            </a:r>
          </a:p>
          <a:p>
            <a:pPr rtl="0"/>
            <a:r>
              <a:rPr lang="en-US" sz="1200" i="0" kern="1200" dirty="0" smtClean="0">
                <a:solidFill>
                  <a:schemeClr val="tx1"/>
                </a:solidFill>
                <a:latin typeface="+mn-lt"/>
                <a:ea typeface="+mn-ea"/>
                <a:cs typeface="+mn-cs"/>
              </a:rPr>
              <a:t>resolutions I might make, the probabilities were they </a:t>
            </a:r>
          </a:p>
          <a:p>
            <a:pPr rtl="0"/>
            <a:r>
              <a:rPr lang="en-US" sz="1200" i="0" kern="1200" dirty="0" smtClean="0">
                <a:solidFill>
                  <a:schemeClr val="tx1"/>
                </a:solidFill>
                <a:latin typeface="+mn-lt"/>
                <a:ea typeface="+mn-ea"/>
                <a:cs typeface="+mn-cs"/>
              </a:rPr>
              <a:t>would be good for nothing when temptation assailed </a:t>
            </a:r>
          </a:p>
          <a:p>
            <a:pPr rtl="0"/>
            <a:r>
              <a:rPr lang="en-US" sz="1200" i="0" kern="1200" dirty="0" smtClean="0">
                <a:solidFill>
                  <a:schemeClr val="tx1"/>
                </a:solidFill>
                <a:latin typeface="+mn-lt"/>
                <a:ea typeface="+mn-ea"/>
                <a:cs typeface="+mn-cs"/>
              </a:rPr>
              <a:t>me. I might be like those of whom it has been said, </a:t>
            </a:r>
          </a:p>
          <a:p>
            <a:pPr rtl="0"/>
            <a:r>
              <a:rPr lang="en-US" sz="1200" i="0" kern="1200" dirty="0" smtClean="0">
                <a:solidFill>
                  <a:schemeClr val="tx1"/>
                </a:solidFill>
                <a:latin typeface="+mn-lt"/>
                <a:ea typeface="+mn-ea"/>
                <a:cs typeface="+mn-cs"/>
              </a:rPr>
              <a:t>‘They see the devil’s hook and yet cannot help nibbling </a:t>
            </a:r>
          </a:p>
          <a:p>
            <a:pPr rtl="0"/>
            <a:r>
              <a:rPr lang="en-US" sz="1200" i="0" kern="1200" dirty="0" smtClean="0">
                <a:solidFill>
                  <a:schemeClr val="tx1"/>
                </a:solidFill>
                <a:latin typeface="+mn-lt"/>
                <a:ea typeface="+mn-ea"/>
                <a:cs typeface="+mn-cs"/>
              </a:rPr>
              <a:t>at his bait.’ ’ Spurgeon feared that he would disgrace </a:t>
            </a:r>
          </a:p>
          <a:p>
            <a:pPr rtl="0"/>
            <a:r>
              <a:rPr lang="en-US" sz="1200" i="0" kern="1200" dirty="0" smtClean="0">
                <a:solidFill>
                  <a:schemeClr val="tx1"/>
                </a:solidFill>
                <a:latin typeface="+mn-lt"/>
                <a:ea typeface="+mn-ea"/>
                <a:cs typeface="+mn-cs"/>
              </a:rPr>
              <a:t>himself and be lost.</a:t>
            </a:r>
          </a:p>
          <a:p>
            <a:pPr rtl="0"/>
            <a:endParaRPr lang="en-US" sz="1200" i="0" kern="1200" dirty="0" smtClean="0">
              <a:solidFill>
                <a:schemeClr val="tx1"/>
              </a:solidFill>
              <a:latin typeface="+mn-lt"/>
              <a:ea typeface="+mn-ea"/>
              <a:cs typeface="+mn-cs"/>
            </a:endParaRPr>
          </a:p>
          <a:p>
            <a:pPr rtl="0"/>
            <a:r>
              <a:rPr lang="en-US" sz="1200" i="0" dirty="0" smtClean="0"/>
              <a:t>“It was then that he heard that Jesus will keep his </a:t>
            </a:r>
          </a:p>
          <a:p>
            <a:pPr rtl="0"/>
            <a:r>
              <a:rPr lang="en-US" sz="1200" i="0" dirty="0" smtClean="0"/>
              <a:t>saints from falling and will bring them safely to heaven. </a:t>
            </a:r>
          </a:p>
          <a:p>
            <a:pPr rtl="0"/>
            <a:r>
              <a:rPr lang="en-US" sz="1200" i="0" dirty="0" smtClean="0"/>
              <a:t>The doctrine had a particular charm for him, and he </a:t>
            </a:r>
          </a:p>
          <a:p>
            <a:pPr rtl="0"/>
            <a:r>
              <a:rPr lang="en-US" sz="1200" i="0" dirty="0" smtClean="0"/>
              <a:t>found himself saying, ‘If I go to Jesus and get from </a:t>
            </a:r>
          </a:p>
          <a:p>
            <a:pPr rtl="0"/>
            <a:r>
              <a:rPr lang="en-US" sz="1200" i="0" dirty="0" smtClean="0"/>
              <a:t>him a new heart and a right spirit, I shall be secured </a:t>
            </a:r>
          </a:p>
          <a:p>
            <a:pPr rtl="0"/>
            <a:r>
              <a:rPr lang="en-US" sz="1200" i="0" dirty="0" smtClean="0"/>
              <a:t>against these temptations into which others have </a:t>
            </a:r>
          </a:p>
          <a:p>
            <a:pPr rtl="0"/>
            <a:r>
              <a:rPr lang="en-US" sz="1200" i="0" dirty="0" smtClean="0"/>
              <a:t>fallen. I shall be preserved by him.’ It was this truth, </a:t>
            </a:r>
          </a:p>
          <a:p>
            <a:pPr rtl="0"/>
            <a:r>
              <a:rPr lang="en-US" sz="1200" i="0" dirty="0" smtClean="0"/>
              <a:t>with others, that brought C. H. Spurgeon to the </a:t>
            </a:r>
          </a:p>
          <a:p>
            <a:pPr rtl="0"/>
            <a:r>
              <a:rPr lang="en-US" sz="1200" i="0" dirty="0" smtClean="0"/>
              <a:t>Savior.</a:t>
            </a:r>
          </a:p>
          <a:p>
            <a:pPr rtl="0"/>
            <a:endParaRPr lang="en-US" sz="1200" i="0" dirty="0" smtClean="0"/>
          </a:p>
          <a:p>
            <a:pPr rtl="0"/>
            <a:r>
              <a:rPr lang="en-US" sz="1200" i="0" dirty="0" smtClean="0"/>
              <a:t>“’What do you say to these things?’ This is a divisive </a:t>
            </a:r>
          </a:p>
          <a:p>
            <a:pPr rtl="0"/>
            <a:r>
              <a:rPr lang="en-US" sz="1200" i="0" dirty="0" smtClean="0"/>
              <a:t>question, as I said. But it is a decisive one too, and I </a:t>
            </a:r>
          </a:p>
          <a:p>
            <a:pPr rtl="0"/>
            <a:r>
              <a:rPr lang="en-US" sz="1200" i="0" dirty="0" smtClean="0"/>
              <a:t>urge you to decide. May God give you grace to </a:t>
            </a:r>
          </a:p>
          <a:p>
            <a:pPr rtl="0"/>
            <a:r>
              <a:rPr lang="en-US" sz="1200" i="0" dirty="0" smtClean="0"/>
              <a:t>respond to the message in faith and with joy.”</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pPr rtl="0"/>
            <a:r>
              <a:rPr lang="en-US" b="0" i="0" u="none" strike="noStrike" baseline="0" dirty="0" smtClean="0"/>
              <a:t>(Vol. 2, pp. 956–958). Grand Rapids, MI: Baker </a:t>
            </a:r>
          </a:p>
          <a:p>
            <a:pPr rtl="0"/>
            <a:r>
              <a:rPr lang="en-US" b="0" i="0" u="none" strike="noStrike" baseline="0" dirty="0" smtClean="0"/>
              <a:t>Book House.</a:t>
            </a:r>
          </a:p>
          <a:p>
            <a:endParaRPr lang="en-US" dirty="0" smtClean="0"/>
          </a:p>
          <a:p>
            <a:r>
              <a:rPr lang="en-US" dirty="0" smtClean="0"/>
              <a:t>*** </a:t>
            </a:r>
            <a:r>
              <a:rPr lang="en-US" dirty="0" smtClean="0"/>
              <a:t>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131</a:t>
            </a:fld>
            <a:endParaRPr lang="en-US"/>
          </a:p>
        </p:txBody>
      </p:sp>
    </p:spTree>
    <p:extLst>
      <p:ext uri="{BB962C8B-B14F-4D97-AF65-F5344CB8AC3E}">
        <p14:creationId xmlns:p14="http://schemas.microsoft.com/office/powerpoint/2010/main" val="47673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3689579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b="0" kern="1200" dirty="0" smtClean="0">
                <a:solidFill>
                  <a:schemeClr val="tx1"/>
                </a:solidFill>
                <a:latin typeface="+mn-lt"/>
                <a:ea typeface="+mn-ea"/>
                <a:cs typeface="+mn-cs"/>
              </a:rPr>
              <a:t>It wasn’t easy for Corrie Ten Boom to forgive </a:t>
            </a:r>
          </a:p>
          <a:p>
            <a:pPr rtl="0"/>
            <a:r>
              <a:rPr lang="en-US" sz="1200" b="0" kern="1200" dirty="0" smtClean="0">
                <a:solidFill>
                  <a:schemeClr val="tx1"/>
                </a:solidFill>
                <a:latin typeface="+mn-lt"/>
                <a:ea typeface="+mn-ea"/>
                <a:cs typeface="+mn-cs"/>
              </a:rPr>
              <a:t>the Nazi captors who had tormented her at </a:t>
            </a:r>
            <a:r>
              <a:rPr lang="en-US" sz="1200" b="0" kern="1200" dirty="0" err="1" smtClean="0">
                <a:solidFill>
                  <a:schemeClr val="tx1"/>
                </a:solidFill>
                <a:latin typeface="+mn-lt"/>
                <a:ea typeface="+mn-ea"/>
                <a:cs typeface="+mn-cs"/>
              </a:rPr>
              <a:t>Ravensbrück</a:t>
            </a:r>
            <a:r>
              <a:rPr lang="en-US" sz="1200" b="0" kern="1200" dirty="0" smtClean="0">
                <a:solidFill>
                  <a:schemeClr val="tx1"/>
                </a:solidFill>
                <a:latin typeface="+mn-lt"/>
                <a:ea typeface="+mn-ea"/>
                <a:cs typeface="+mn-cs"/>
              </a:rPr>
              <a:t>. </a:t>
            </a:r>
          </a:p>
          <a:p>
            <a:pPr rtl="0"/>
            <a:r>
              <a:rPr lang="en-US" sz="1200" b="0" kern="1200" dirty="0" smtClean="0">
                <a:solidFill>
                  <a:schemeClr val="tx1"/>
                </a:solidFill>
                <a:latin typeface="+mn-lt"/>
                <a:ea typeface="+mn-ea"/>
                <a:cs typeface="+mn-cs"/>
              </a:rPr>
              <a:t>They had caused her to suffer horribly. Even worse, </a:t>
            </a:r>
          </a:p>
          <a:p>
            <a:pPr rtl="0"/>
            <a:r>
              <a:rPr lang="en-US" sz="1200" b="0" kern="1200" dirty="0" smtClean="0">
                <a:solidFill>
                  <a:schemeClr val="tx1"/>
                </a:solidFill>
                <a:latin typeface="+mn-lt"/>
                <a:ea typeface="+mn-ea"/>
                <a:cs typeface="+mn-cs"/>
              </a:rPr>
              <a:t>they had caused the death of her sister, Betsy.</a:t>
            </a:r>
          </a:p>
          <a:p>
            <a:pPr rtl="0"/>
            <a:endParaRPr lang="en-US" sz="1200" b="0" kern="1200" dirty="0" smtClean="0">
              <a:solidFill>
                <a:schemeClr val="tx1"/>
              </a:solidFill>
              <a:latin typeface="+mn-lt"/>
              <a:ea typeface="+mn-ea"/>
              <a:cs typeface="+mn-cs"/>
            </a:endParaRPr>
          </a:p>
          <a:p>
            <a:pPr rtl="0"/>
            <a:r>
              <a:rPr lang="en-US" sz="1200" dirty="0" smtClean="0"/>
              <a:t>Ten years after her release, Corrie ran into a lady who </a:t>
            </a:r>
          </a:p>
          <a:p>
            <a:pPr rtl="0"/>
            <a:r>
              <a:rPr lang="en-US" sz="1200" dirty="0" smtClean="0"/>
              <a:t>wouldn’t look her in the eyes. Asking about her, Corrie </a:t>
            </a:r>
          </a:p>
          <a:p>
            <a:pPr rtl="0"/>
            <a:r>
              <a:rPr lang="en-US" sz="1200" dirty="0" smtClean="0"/>
              <a:t>was told the woman had been a nurse at a </a:t>
            </a:r>
          </a:p>
          <a:p>
            <a:pPr rtl="0"/>
            <a:r>
              <a:rPr lang="en-US" sz="1200" dirty="0" smtClean="0"/>
              <a:t>concentration camp. Suddenly the memories flashed </a:t>
            </a:r>
          </a:p>
          <a:p>
            <a:pPr rtl="0"/>
            <a:r>
              <a:rPr lang="en-US" sz="1200" dirty="0" smtClean="0"/>
              <a:t>back. Corrie recalled taking Betsy to the infirmary to </a:t>
            </a:r>
          </a:p>
          <a:p>
            <a:pPr rtl="0"/>
            <a:r>
              <a:rPr lang="en-US" sz="1200" dirty="0" smtClean="0"/>
              <a:t>see this woman. Betsy’s feet were paralyzed, and she </a:t>
            </a:r>
          </a:p>
          <a:p>
            <a:pPr rtl="0"/>
            <a:r>
              <a:rPr lang="en-US" sz="1200" dirty="0" smtClean="0"/>
              <a:t>was dying. The nurse had been cruel and </a:t>
            </a:r>
          </a:p>
          <a:p>
            <a:pPr rtl="0"/>
            <a:r>
              <a:rPr lang="en-US" sz="1200" dirty="0" smtClean="0"/>
              <a:t>sharp-tongued.</a:t>
            </a:r>
          </a:p>
          <a:p>
            <a:pPr rtl="0"/>
            <a:endParaRPr lang="en-US" sz="1200" dirty="0" smtClean="0"/>
          </a:p>
          <a:p>
            <a:pPr rtl="0"/>
            <a:r>
              <a:rPr lang="en-US" sz="1200" dirty="0" smtClean="0"/>
              <a:t>Corrie’s hatred now returned with vengeance. Her rage </a:t>
            </a:r>
          </a:p>
          <a:p>
            <a:pPr rtl="0"/>
            <a:r>
              <a:rPr lang="en-US" sz="1200" dirty="0" smtClean="0"/>
              <a:t>so boiled that she knew of but one thing to do. “Forgive </a:t>
            </a:r>
          </a:p>
          <a:p>
            <a:pPr rtl="0"/>
            <a:r>
              <a:rPr lang="en-US" sz="1200" dirty="0" smtClean="0"/>
              <a:t>me,” she cried out to the Lord, “Forgive my hatred, O </a:t>
            </a:r>
          </a:p>
          <a:p>
            <a:pPr rtl="0"/>
            <a:r>
              <a:rPr lang="en-US" sz="1200" dirty="0" smtClean="0"/>
              <a:t>Lord. Teach me to love my enemies.”</a:t>
            </a:r>
          </a:p>
          <a:p>
            <a:pPr rtl="0"/>
            <a:endParaRPr lang="en-US" sz="1200" dirty="0" smtClean="0"/>
          </a:p>
          <a:p>
            <a:pPr rtl="0"/>
            <a:r>
              <a:rPr lang="en-US" sz="1200" dirty="0" smtClean="0"/>
              <a:t>The blood of Jesus Christ seemed to suddenly cool her </a:t>
            </a:r>
          </a:p>
          <a:p>
            <a:pPr rtl="0"/>
            <a:r>
              <a:rPr lang="en-US" sz="1200" dirty="0" smtClean="0"/>
              <a:t>embittered heart, and Corrie felt the rage being </a:t>
            </a:r>
          </a:p>
          <a:p>
            <a:pPr rtl="0"/>
            <a:r>
              <a:rPr lang="en-US" sz="1200" dirty="0" smtClean="0"/>
              <a:t>displaced with a divine love she couldn’t explain. She </a:t>
            </a:r>
          </a:p>
          <a:p>
            <a:pPr rtl="0"/>
            <a:r>
              <a:rPr lang="en-US" sz="1200" dirty="0" smtClean="0"/>
              <a:t>began praying for the woman, and one day shortly </a:t>
            </a:r>
          </a:p>
          <a:p>
            <a:pPr rtl="0"/>
            <a:r>
              <a:rPr lang="en-US" sz="1200" dirty="0" smtClean="0"/>
              <a:t>afterward she called the hospital where the nurse </a:t>
            </a:r>
          </a:p>
          <a:p>
            <a:pPr rtl="0"/>
            <a:r>
              <a:rPr lang="en-US" sz="1200" dirty="0" smtClean="0"/>
              <a:t>worked and invited the woman to a meeting at which </a:t>
            </a:r>
          </a:p>
          <a:p>
            <a:pPr rtl="0"/>
            <a:r>
              <a:rPr lang="en-US" sz="1200" dirty="0" smtClean="0"/>
              <a:t>she was speaking.</a:t>
            </a:r>
          </a:p>
          <a:p>
            <a:pPr rtl="0"/>
            <a:endParaRPr lang="en-US" sz="1200" dirty="0" smtClean="0"/>
          </a:p>
          <a:p>
            <a:pPr rtl="0"/>
            <a:r>
              <a:rPr lang="en-US" sz="1200" dirty="0" smtClean="0"/>
              <a:t>“What!” replied the nurse. “Do you want </a:t>
            </a:r>
            <a:r>
              <a:rPr lang="en-US" sz="1200" i="0" dirty="0" smtClean="0"/>
              <a:t>me to come?”</a:t>
            </a:r>
          </a:p>
          <a:p>
            <a:pPr rtl="0"/>
            <a:endParaRPr lang="en-US" sz="1200" i="1" dirty="0" smtClean="0"/>
          </a:p>
          <a:p>
            <a:pPr rtl="0"/>
            <a:r>
              <a:rPr lang="en-US" sz="1200" dirty="0" smtClean="0"/>
              <a:t>“Yes, that is why I called you.”</a:t>
            </a:r>
          </a:p>
          <a:p>
            <a:pPr rtl="0"/>
            <a:endParaRPr lang="en-US" sz="1200" dirty="0" smtClean="0"/>
          </a:p>
          <a:p>
            <a:pPr rtl="0"/>
            <a:r>
              <a:rPr lang="en-US" sz="1200" dirty="0" smtClean="0"/>
              <a:t>“Then I’ll come.”</a:t>
            </a:r>
          </a:p>
          <a:p>
            <a:pPr rtl="0"/>
            <a:endParaRPr lang="en-US" sz="1200" dirty="0" smtClean="0"/>
          </a:p>
          <a:p>
            <a:pPr rtl="0"/>
            <a:r>
              <a:rPr lang="en-US" sz="1200" dirty="0" smtClean="0"/>
              <a:t>That evening the nurse listened carefully to Corrie’s talk, </a:t>
            </a:r>
          </a:p>
          <a:p>
            <a:pPr rtl="0"/>
            <a:r>
              <a:rPr lang="en-US" sz="1200" dirty="0" smtClean="0"/>
              <a:t>and afterward Corrie sat down with her, opened her </a:t>
            </a:r>
          </a:p>
          <a:p>
            <a:pPr rtl="0"/>
            <a:r>
              <a:rPr lang="en-US" sz="1200" dirty="0" smtClean="0"/>
              <a:t>Bible, and explained 1 John 4:9: “In this the love of </a:t>
            </a:r>
          </a:p>
          <a:p>
            <a:pPr rtl="0"/>
            <a:r>
              <a:rPr lang="en-US" sz="1200" kern="1200" dirty="0" smtClean="0">
                <a:solidFill>
                  <a:schemeClr val="tx1"/>
                </a:solidFill>
                <a:latin typeface="+mn-lt"/>
                <a:ea typeface="+mn-ea"/>
                <a:cs typeface="+mn-cs"/>
              </a:rPr>
              <a:t>God was manifested toward us, that God has sent His </a:t>
            </a:r>
          </a:p>
          <a:p>
            <a:pPr rtl="0"/>
            <a:r>
              <a:rPr lang="en-US" sz="1200" kern="1200" dirty="0" smtClean="0">
                <a:solidFill>
                  <a:schemeClr val="tx1"/>
                </a:solidFill>
                <a:latin typeface="+mn-lt"/>
                <a:ea typeface="+mn-ea"/>
                <a:cs typeface="+mn-cs"/>
              </a:rPr>
              <a:t>only begotten Son into the world, that we might live </a:t>
            </a:r>
          </a:p>
          <a:p>
            <a:pPr rtl="0"/>
            <a:r>
              <a:rPr lang="en-US" sz="1200" kern="1200" dirty="0" smtClean="0">
                <a:solidFill>
                  <a:schemeClr val="tx1"/>
                </a:solidFill>
                <a:latin typeface="+mn-lt"/>
                <a:ea typeface="+mn-ea"/>
                <a:cs typeface="+mn-cs"/>
              </a:rPr>
              <a:t>through Him.” The woman seemed to thirst for Corrie’s </a:t>
            </a:r>
          </a:p>
          <a:p>
            <a:pPr rtl="0"/>
            <a:r>
              <a:rPr lang="en-US" sz="1200" kern="1200" dirty="0" smtClean="0">
                <a:solidFill>
                  <a:schemeClr val="tx1"/>
                </a:solidFill>
                <a:latin typeface="+mn-lt"/>
                <a:ea typeface="+mn-ea"/>
                <a:cs typeface="+mn-cs"/>
              </a:rPr>
              <a:t>quiet, confident words about God’s love for us, his </a:t>
            </a:r>
          </a:p>
          <a:p>
            <a:pPr rtl="0"/>
            <a:r>
              <a:rPr lang="en-US" sz="1200" kern="1200" dirty="0" smtClean="0">
                <a:solidFill>
                  <a:schemeClr val="tx1"/>
                </a:solidFill>
                <a:latin typeface="+mn-lt"/>
                <a:ea typeface="+mn-ea"/>
                <a:cs typeface="+mn-cs"/>
              </a:rPr>
              <a:t>enemies. And that night, a former captive led her </a:t>
            </a:r>
          </a:p>
          <a:p>
            <a:pPr rtl="0"/>
            <a:r>
              <a:rPr lang="en-US" sz="1200" kern="1200" dirty="0" smtClean="0">
                <a:solidFill>
                  <a:schemeClr val="tx1"/>
                </a:solidFill>
                <a:latin typeface="+mn-lt"/>
                <a:ea typeface="+mn-ea"/>
                <a:cs typeface="+mn-cs"/>
              </a:rPr>
              <a:t>former captor to “a decision that made the angels </a:t>
            </a:r>
          </a:p>
          <a:p>
            <a:pPr rtl="0"/>
            <a:r>
              <a:rPr lang="en-US" sz="1200" kern="1200" dirty="0" smtClean="0">
                <a:solidFill>
                  <a:schemeClr val="tx1"/>
                </a:solidFill>
                <a:latin typeface="+mn-lt"/>
                <a:ea typeface="+mn-ea"/>
                <a:cs typeface="+mn-cs"/>
              </a:rPr>
              <a:t>sing.”</a:t>
            </a:r>
          </a:p>
          <a:p>
            <a:pPr rtl="0"/>
            <a:endParaRPr lang="en-US" sz="1200" kern="1200" dirty="0" smtClean="0">
              <a:solidFill>
                <a:schemeClr val="tx1"/>
              </a:solidFill>
              <a:latin typeface="+mn-lt"/>
              <a:ea typeface="+mn-ea"/>
              <a:cs typeface="+mn-cs"/>
            </a:endParaRPr>
          </a:p>
          <a:p>
            <a:pPr rtl="0"/>
            <a:r>
              <a:rPr lang="en-US" sz="1200" dirty="0" smtClean="0"/>
              <a:t>God had taken Corrie’s subconscious feelings of </a:t>
            </a:r>
          </a:p>
          <a:p>
            <a:pPr rtl="0"/>
            <a:r>
              <a:rPr lang="en-US" sz="1200" dirty="0" smtClean="0"/>
              <a:t>hatred, she later explained, and transformed them, </a:t>
            </a:r>
          </a:p>
          <a:p>
            <a:pPr rtl="0"/>
            <a:r>
              <a:rPr lang="en-US" sz="1200" dirty="0" smtClean="0"/>
              <a:t>using them as a window through which His light could </a:t>
            </a:r>
          </a:p>
          <a:p>
            <a:pPr rtl="0"/>
            <a:r>
              <a:rPr lang="en-US" sz="1200" dirty="0" smtClean="0"/>
              <a:t>shine into a darkened heart.</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Morgan, R. J. (2000). </a:t>
            </a:r>
            <a:r>
              <a:rPr lang="en-US" b="0" i="1" u="none" strike="noStrike" baseline="0" dirty="0" smtClean="0"/>
              <a:t>Nelson’s complete book of </a:t>
            </a:r>
          </a:p>
          <a:p>
            <a:pPr rtl="0"/>
            <a:r>
              <a:rPr lang="en-US" b="0" i="1" u="none" strike="noStrike" baseline="0" dirty="0" smtClean="0"/>
              <a:t>stories, illustrations, and quotes</a:t>
            </a:r>
            <a:r>
              <a:rPr lang="en-US" b="0" i="0" u="none" strike="noStrike" baseline="0" dirty="0" smtClean="0"/>
              <a:t> (electronic ed., </a:t>
            </a:r>
          </a:p>
          <a:p>
            <a:pPr rtl="0"/>
            <a:r>
              <a:rPr lang="en-US" b="0" i="0" u="none" strike="noStrike" baseline="0" dirty="0" smtClean="0"/>
              <a:t>pp. 266–267). Nashville: Thomas Nelson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7386591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1086348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3395248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28682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1053441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years ago, </a:t>
            </a:r>
            <a:r>
              <a:rPr lang="en-US" baseline="0" dirty="0" smtClean="0"/>
              <a:t>at this time, we studied Romans 1:1 </a:t>
            </a:r>
          </a:p>
          <a:p>
            <a:r>
              <a:rPr lang="en-US" baseline="0" dirty="0" smtClean="0"/>
              <a:t>through Romans 4:12.</a:t>
            </a:r>
          </a:p>
          <a:p>
            <a:endParaRPr lang="en-US" dirty="0" smtClean="0"/>
          </a:p>
          <a:p>
            <a:r>
              <a:rPr lang="en-US" baseline="0" dirty="0" smtClean="0"/>
              <a:t>Paul told the Romans that Jesus was descended from </a:t>
            </a:r>
          </a:p>
          <a:p>
            <a:r>
              <a:rPr lang="en-US" baseline="0" dirty="0" smtClean="0"/>
              <a:t>King David according to the flesh, and that Jesus </a:t>
            </a:r>
          </a:p>
          <a:p>
            <a:r>
              <a:rPr lang="en-US" baseline="0" dirty="0" smtClean="0"/>
              <a:t>was also declared to be the Son of God in power </a:t>
            </a:r>
          </a:p>
          <a:p>
            <a:r>
              <a:rPr lang="en-US" baseline="0" dirty="0" smtClean="0"/>
              <a:t>by His resurrection from the dead.</a:t>
            </a:r>
          </a:p>
          <a:p>
            <a:endParaRPr lang="en-US" baseline="0" dirty="0" smtClean="0"/>
          </a:p>
          <a:p>
            <a:r>
              <a:rPr lang="en-US" dirty="0" smtClean="0"/>
              <a:t>Paul wrote that he was not ashamed of the gospel </a:t>
            </a:r>
          </a:p>
          <a:p>
            <a:r>
              <a:rPr lang="en-US" dirty="0" smtClean="0"/>
              <a:t>because it is the power of salvation to everyone who </a:t>
            </a:r>
          </a:p>
          <a:p>
            <a:r>
              <a:rPr lang="en-US" dirty="0" smtClean="0"/>
              <a:t>believes. “The righteous</a:t>
            </a:r>
            <a:r>
              <a:rPr lang="en-US" baseline="0" dirty="0" smtClean="0"/>
              <a:t> shall live by faith.”</a:t>
            </a:r>
          </a:p>
          <a:p>
            <a:endParaRPr lang="en-US" baseline="0" dirty="0" smtClean="0"/>
          </a:p>
          <a:p>
            <a:r>
              <a:rPr lang="en-US" dirty="0" smtClean="0"/>
              <a:t>Paul explains that the wrath of God had already been </a:t>
            </a:r>
          </a:p>
          <a:p>
            <a:r>
              <a:rPr lang="en-US" dirty="0" smtClean="0"/>
              <a:t>revealed from Heaven against all the ungodliness and </a:t>
            </a:r>
          </a:p>
          <a:p>
            <a:r>
              <a:rPr lang="en-US" dirty="0" smtClean="0"/>
              <a:t>unrighteousness of mankind.</a:t>
            </a:r>
          </a:p>
          <a:p>
            <a:endParaRPr lang="en-US" dirty="0" smtClean="0"/>
          </a:p>
          <a:p>
            <a:r>
              <a:rPr lang="en-US" dirty="0" smtClean="0"/>
              <a:t>Since lost</a:t>
            </a:r>
            <a:r>
              <a:rPr lang="en-US" baseline="0" dirty="0" smtClean="0"/>
              <a:t> human beings have refused to acknowledge </a:t>
            </a:r>
          </a:p>
          <a:p>
            <a:r>
              <a:rPr lang="en-US" baseline="0" dirty="0" smtClean="0"/>
              <a:t>God, God has given them up to debased minds and </a:t>
            </a:r>
          </a:p>
          <a:p>
            <a:r>
              <a:rPr lang="en-US" baseline="0" dirty="0" smtClean="0"/>
              <a:t>vile lusts and practices.</a:t>
            </a:r>
          </a:p>
          <a:p>
            <a:endParaRPr lang="en-US" baseline="0" dirty="0" smtClean="0"/>
          </a:p>
          <a:p>
            <a:r>
              <a:rPr lang="en-US" dirty="0" smtClean="0"/>
              <a:t>God’s judgment is righteous because those who </a:t>
            </a:r>
          </a:p>
          <a:p>
            <a:r>
              <a:rPr lang="en-US" dirty="0" smtClean="0"/>
              <a:t>judge others’ evil works are guilty of the same evils </a:t>
            </a:r>
          </a:p>
          <a:p>
            <a:r>
              <a:rPr lang="en-US" dirty="0" smtClean="0"/>
              <a:t>themselves.</a:t>
            </a:r>
          </a:p>
          <a:p>
            <a:endParaRPr lang="en-US" dirty="0" smtClean="0"/>
          </a:p>
          <a:p>
            <a:r>
              <a:rPr lang="en-US" dirty="0" smtClean="0"/>
              <a:t>Paul wrote that those who have sinned without the </a:t>
            </a:r>
          </a:p>
          <a:p>
            <a:r>
              <a:rPr lang="en-US" dirty="0" smtClean="0"/>
              <a:t>law will perish without the law. And those who have </a:t>
            </a:r>
          </a:p>
          <a:p>
            <a:r>
              <a:rPr lang="en-US" dirty="0" smtClean="0"/>
              <a:t>sinned under the law will be judged by the law.</a:t>
            </a:r>
          </a:p>
          <a:p>
            <a:endParaRPr lang="en-US" dirty="0" smtClean="0"/>
          </a:p>
          <a:p>
            <a:r>
              <a:rPr lang="en-US" dirty="0" smtClean="0"/>
              <a:t>“All have sinned and fall short of the glory of God.”</a:t>
            </a:r>
          </a:p>
          <a:p>
            <a:endParaRPr lang="en-US" dirty="0" smtClean="0"/>
          </a:p>
          <a:p>
            <a:r>
              <a:rPr lang="en-US" dirty="0" smtClean="0"/>
              <a:t>They are only “justified by His grace as a gift, through </a:t>
            </a:r>
          </a:p>
          <a:p>
            <a:r>
              <a:rPr lang="en-US" dirty="0" smtClean="0"/>
              <a:t>the redemption that is in Christ Jesus.”</a:t>
            </a:r>
          </a:p>
          <a:p>
            <a:endParaRPr lang="en-US" dirty="0" smtClean="0"/>
          </a:p>
          <a:p>
            <a:r>
              <a:rPr lang="en-US" baseline="0" dirty="0" smtClean="0"/>
              <a:t>Paul caps this first part of his argument by declaring </a:t>
            </a:r>
          </a:p>
          <a:p>
            <a:r>
              <a:rPr lang="en-US" baseline="0" dirty="0" smtClean="0"/>
              <a:t>that we need to be saved and justified the same way </a:t>
            </a:r>
          </a:p>
          <a:p>
            <a:r>
              <a:rPr lang="en-US" baseline="0" dirty="0" smtClean="0"/>
              <a:t>that Abraham was saved and justified.</a:t>
            </a:r>
          </a:p>
          <a:p>
            <a:endParaRPr lang="en-US" baseline="0" dirty="0" smtClean="0"/>
          </a:p>
          <a:p>
            <a:r>
              <a:rPr lang="en-US" baseline="0" dirty="0" smtClean="0"/>
              <a:t>“Abraham believed God and it was counted to him as </a:t>
            </a:r>
          </a:p>
          <a:p>
            <a:r>
              <a:rPr lang="en-US" baseline="0" dirty="0" smtClean="0"/>
              <a:t>righteousness.” </a:t>
            </a:r>
          </a:p>
          <a:p>
            <a:endParaRPr lang="en-US" baseline="0" dirty="0" smtClean="0"/>
          </a:p>
          <a:p>
            <a:r>
              <a:rPr lang="en-US" baseline="0" dirty="0" smtClean="0"/>
              <a:t>Abraham was not saved by the sign of circumcision. </a:t>
            </a:r>
          </a:p>
          <a:p>
            <a:r>
              <a:rPr lang="en-US" baseline="0" dirty="0" smtClean="0"/>
              <a:t>He believed God’s promise and was saved fourteen </a:t>
            </a:r>
          </a:p>
          <a:p>
            <a:r>
              <a:rPr lang="en-US" baseline="0" dirty="0" smtClean="0"/>
              <a:t>years before he was given the sign of circumcision.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3335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end of our studies last year, we found</a:t>
            </a:r>
            <a:r>
              <a:rPr lang="en-US" baseline="0" dirty="0" smtClean="0"/>
              <a:t> the five </a:t>
            </a:r>
          </a:p>
          <a:p>
            <a:r>
              <a:rPr lang="en-US" baseline="0" dirty="0" smtClean="0"/>
              <a:t>great affirmations of Romans 8:29-30:</a:t>
            </a:r>
          </a:p>
          <a:p>
            <a:endParaRPr lang="en-US" baseline="0" dirty="0" smtClean="0"/>
          </a:p>
          <a:p>
            <a:r>
              <a:rPr lang="en-US" sz="1200" baseline="0" dirty="0" smtClean="0"/>
              <a:t>“For those God foreknew he also predestined to be </a:t>
            </a:r>
          </a:p>
          <a:p>
            <a:r>
              <a:rPr lang="en-US" sz="1200" baseline="0" dirty="0" smtClean="0"/>
              <a:t>conformed to the likeness of his Son, that he might </a:t>
            </a:r>
          </a:p>
          <a:p>
            <a:r>
              <a:rPr lang="en-US" sz="1200" baseline="0" dirty="0" smtClean="0"/>
              <a:t>be the firstborn among many brothers. And those he </a:t>
            </a:r>
          </a:p>
          <a:p>
            <a:r>
              <a:rPr lang="en-US" sz="1200" baseline="0" dirty="0" smtClean="0"/>
              <a:t>predestined, he also called; those he called, he also </a:t>
            </a:r>
          </a:p>
          <a:p>
            <a:r>
              <a:rPr lang="en-US" sz="1200" baseline="0" dirty="0" smtClean="0"/>
              <a:t>justified; those he justified, he also glorified.” </a:t>
            </a:r>
          </a:p>
          <a:p>
            <a:endParaRPr lang="en-US" sz="1200" baseline="0" dirty="0" smtClean="0"/>
          </a:p>
          <a:p>
            <a:r>
              <a:rPr lang="en-US" sz="1200" baseline="0" dirty="0" smtClean="0"/>
              <a:t>We are already </a:t>
            </a:r>
          </a:p>
          <a:p>
            <a:endParaRPr lang="en-US" sz="1200" baseline="0" dirty="0" smtClean="0"/>
          </a:p>
          <a:p>
            <a:r>
              <a:rPr lang="en-US" sz="1200" baseline="0" dirty="0" smtClean="0"/>
              <a:t>     1. foreknown, </a:t>
            </a:r>
          </a:p>
          <a:p>
            <a:r>
              <a:rPr lang="en-US" sz="1200" baseline="0" dirty="0" smtClean="0"/>
              <a:t>     2. predestined, </a:t>
            </a:r>
          </a:p>
          <a:p>
            <a:r>
              <a:rPr lang="en-US" sz="1200" baseline="0" dirty="0" smtClean="0"/>
              <a:t>     3. called, and </a:t>
            </a:r>
          </a:p>
          <a:p>
            <a:r>
              <a:rPr lang="en-US" sz="1200" baseline="0" dirty="0" smtClean="0"/>
              <a:t>     4. justified.</a:t>
            </a:r>
          </a:p>
          <a:p>
            <a:endParaRPr lang="en-US" sz="1200" baseline="0" dirty="0" smtClean="0"/>
          </a:p>
          <a:p>
            <a:r>
              <a:rPr lang="en-US" sz="1200" baseline="0" dirty="0" smtClean="0"/>
              <a:t>And, at Jesus’ second coming, we will also be:</a:t>
            </a:r>
          </a:p>
          <a:p>
            <a:endParaRPr lang="en-US" sz="1200" baseline="0" dirty="0" smtClean="0"/>
          </a:p>
          <a:p>
            <a:r>
              <a:rPr lang="en-US" sz="1200" baseline="0" dirty="0" smtClean="0"/>
              <a:t>     5. glorified.</a:t>
            </a:r>
          </a:p>
          <a:p>
            <a:endParaRPr lang="en-US" sz="1200" baseline="0" dirty="0" smtClean="0"/>
          </a:p>
          <a:p>
            <a:r>
              <a:rPr lang="en-US" sz="1200" baseline="0" dirty="0" smtClean="0"/>
              <a:t>We are foreknown. God  knew us before He created </a:t>
            </a:r>
          </a:p>
          <a:p>
            <a:r>
              <a:rPr lang="en-US" sz="1200" baseline="0" dirty="0" smtClean="0"/>
              <a:t>the universe. </a:t>
            </a:r>
          </a:p>
          <a:p>
            <a:endParaRPr lang="en-US" sz="1200" baseline="0" dirty="0" smtClean="0"/>
          </a:p>
          <a:p>
            <a:r>
              <a:rPr lang="en-US" sz="1200" baseline="0" dirty="0" smtClean="0"/>
              <a:t>God’s foreknowledge does NOT simply mean that </a:t>
            </a:r>
          </a:p>
          <a:p>
            <a:r>
              <a:rPr lang="en-US" sz="1200" baseline="0" dirty="0" smtClean="0"/>
              <a:t>He knew in advance whether or not a person would </a:t>
            </a:r>
          </a:p>
          <a:p>
            <a:r>
              <a:rPr lang="en-US" sz="1200" baseline="0" dirty="0" smtClean="0"/>
              <a:t>ever come to belief. </a:t>
            </a:r>
          </a:p>
          <a:p>
            <a:endParaRPr lang="en-US" sz="1200" baseline="0" dirty="0" smtClean="0"/>
          </a:p>
          <a:p>
            <a:r>
              <a:rPr lang="en-US" sz="1200" baseline="0" dirty="0" smtClean="0"/>
              <a:t>Romans 8:29 begins with “</a:t>
            </a:r>
            <a:r>
              <a:rPr lang="en-US" sz="1200" baseline="0" dirty="0" smtClean="0"/>
              <a:t>For those God foreknew”. </a:t>
            </a:r>
          </a:p>
          <a:p>
            <a:r>
              <a:rPr lang="en-US" sz="1200" baseline="0" dirty="0" smtClean="0"/>
              <a:t>The King James Version reads, “</a:t>
            </a:r>
            <a:r>
              <a:rPr lang="en-US" sz="1200" dirty="0" smtClean="0"/>
              <a:t>For whom he did </a:t>
            </a:r>
          </a:p>
          <a:p>
            <a:r>
              <a:rPr lang="en-US" sz="1200" dirty="0" smtClean="0"/>
              <a:t>foreknow”. God knew persons. He knew us, not just </a:t>
            </a:r>
          </a:p>
          <a:p>
            <a:r>
              <a:rPr lang="en-US" sz="1200" dirty="0" smtClean="0"/>
              <a:t>facts about us. And, He knew us from before the very </a:t>
            </a:r>
          </a:p>
          <a:p>
            <a:r>
              <a:rPr lang="en-US" sz="1200" dirty="0" smtClean="0"/>
              <a:t>foundation of the world. He knew us as we now are, </a:t>
            </a:r>
          </a:p>
          <a:p>
            <a:r>
              <a:rPr lang="en-US" sz="1200" dirty="0" smtClean="0"/>
              <a:t>in a saving relationship with Him through Christ, </a:t>
            </a:r>
          </a:p>
          <a:p>
            <a:r>
              <a:rPr lang="en-US" sz="1200" dirty="0" smtClean="0"/>
              <a:t>long, long before we were ever born.</a:t>
            </a:r>
          </a:p>
          <a:p>
            <a:endParaRPr lang="en-US" sz="1200" baseline="0" dirty="0" smtClean="0"/>
          </a:p>
          <a:p>
            <a:r>
              <a:rPr lang="en-US" sz="1200" baseline="0" dirty="0" smtClean="0"/>
              <a:t>The Bible never says that our faith is the reason that </a:t>
            </a:r>
          </a:p>
          <a:p>
            <a:r>
              <a:rPr lang="en-US" sz="1200" baseline="0" dirty="0" smtClean="0"/>
              <a:t>God chose us. In fact, as we’ll see when we study </a:t>
            </a:r>
          </a:p>
          <a:p>
            <a:r>
              <a:rPr lang="en-US" sz="1200" baseline="0" dirty="0" smtClean="0"/>
              <a:t>Romans 9 next week, regarding Jacob and Esau, God </a:t>
            </a:r>
          </a:p>
          <a:p>
            <a:r>
              <a:rPr lang="en-US" sz="1200" baseline="0" dirty="0" smtClean="0"/>
              <a:t>says, “</a:t>
            </a:r>
            <a:r>
              <a:rPr lang="en-US" sz="1200" dirty="0" smtClean="0"/>
              <a:t>though they were not yet born and had done </a:t>
            </a:r>
          </a:p>
          <a:p>
            <a:r>
              <a:rPr lang="en-US" sz="1200" dirty="0" smtClean="0"/>
              <a:t>nothing either good or bad—in order that God’s </a:t>
            </a:r>
          </a:p>
          <a:p>
            <a:r>
              <a:rPr lang="en-US" sz="1200" dirty="0" smtClean="0"/>
              <a:t>purpose of election might continue, not because of </a:t>
            </a:r>
          </a:p>
          <a:p>
            <a:r>
              <a:rPr lang="en-US" sz="1200" dirty="0" smtClean="0"/>
              <a:t>works but because of him who calls— </a:t>
            </a:r>
            <a:r>
              <a:rPr lang="en-US" sz="1200" b="0" kern="1200" baseline="0" dirty="0" smtClean="0">
                <a:solidFill>
                  <a:schemeClr val="tx1"/>
                </a:solidFill>
                <a:latin typeface="+mn-lt"/>
                <a:ea typeface="+mn-ea"/>
                <a:cs typeface="+mn-cs"/>
              </a:rPr>
              <a:t>she was told, </a:t>
            </a:r>
          </a:p>
          <a:p>
            <a:r>
              <a:rPr lang="en-US" sz="1200" b="0" kern="1200" baseline="0" dirty="0" smtClean="0">
                <a:solidFill>
                  <a:schemeClr val="tx1"/>
                </a:solidFill>
                <a:latin typeface="+mn-lt"/>
                <a:ea typeface="+mn-ea"/>
                <a:cs typeface="+mn-cs"/>
              </a:rPr>
              <a:t>‘The older will serve the younger.’” </a:t>
            </a:r>
          </a:p>
          <a:p>
            <a:r>
              <a:rPr lang="en-US" sz="1200" b="0" kern="1200" baseline="0" dirty="0" smtClean="0">
                <a:solidFill>
                  <a:schemeClr val="tx1"/>
                </a:solidFill>
                <a:latin typeface="+mn-lt"/>
                <a:ea typeface="+mn-ea"/>
                <a:cs typeface="+mn-cs"/>
              </a:rPr>
              <a:t>(Romans 9:11-12, </a:t>
            </a:r>
            <a:r>
              <a:rPr lang="en-US" sz="1200" b="0" kern="1200" baseline="0" dirty="0" err="1" smtClean="0">
                <a:solidFill>
                  <a:schemeClr val="tx1"/>
                </a:solidFill>
                <a:latin typeface="+mn-lt"/>
                <a:ea typeface="+mn-ea"/>
                <a:cs typeface="+mn-cs"/>
              </a:rPr>
              <a:t>ESV</a:t>
            </a:r>
            <a:r>
              <a:rPr lang="en-US" sz="1200" b="0" kern="1200" baseline="0" dirty="0" smtClean="0">
                <a:solidFill>
                  <a:schemeClr val="tx1"/>
                </a:solidFill>
                <a:latin typeface="+mn-lt"/>
                <a:ea typeface="+mn-ea"/>
                <a:cs typeface="+mn-cs"/>
              </a:rPr>
              <a:t>).</a:t>
            </a:r>
          </a:p>
          <a:p>
            <a:endParaRPr lang="en-US" sz="1200" baseline="0" dirty="0" smtClean="0"/>
          </a:p>
          <a:p>
            <a:r>
              <a:rPr lang="en-US" sz="1200" baseline="0" dirty="0" smtClean="0"/>
              <a:t>So, God knew and loved each one of us, personally, </a:t>
            </a:r>
          </a:p>
          <a:p>
            <a:r>
              <a:rPr lang="en-US" sz="1200" baseline="0" dirty="0" smtClean="0"/>
              <a:t>before creation even began.</a:t>
            </a:r>
          </a:p>
          <a:p>
            <a:endParaRPr lang="en-US" baseline="0" dirty="0" smtClean="0"/>
          </a:p>
          <a:p>
            <a:r>
              <a:rPr lang="en-US" sz="1200" baseline="0" dirty="0" smtClean="0"/>
              <a:t>And “those God foreknew he also predestined to be </a:t>
            </a:r>
          </a:p>
          <a:p>
            <a:r>
              <a:rPr lang="en-US" sz="1200" baseline="0" dirty="0" smtClean="0"/>
              <a:t>conformed to the likeness of his Son, that he might </a:t>
            </a:r>
          </a:p>
          <a:p>
            <a:r>
              <a:rPr lang="en-US" sz="1200" baseline="0" dirty="0" smtClean="0"/>
              <a:t>be the firstborn among many brothers.”</a:t>
            </a:r>
          </a:p>
          <a:p>
            <a:endParaRPr lang="en-US" sz="1200" baseline="0" dirty="0" smtClean="0"/>
          </a:p>
          <a:p>
            <a:r>
              <a:rPr lang="en-US" sz="1200" baseline="0" dirty="0" smtClean="0"/>
              <a:t>God has a plan and a goal for each one of us. His PLAN </a:t>
            </a:r>
          </a:p>
          <a:p>
            <a:r>
              <a:rPr lang="en-US" sz="1200" baseline="0" dirty="0" smtClean="0"/>
              <a:t>is different for each of us. Each of our lives is unique. </a:t>
            </a:r>
          </a:p>
          <a:p>
            <a:r>
              <a:rPr lang="en-US" sz="1200" baseline="0" dirty="0" smtClean="0"/>
              <a:t>But God’s GOAL for each of us is the same: we are to </a:t>
            </a:r>
          </a:p>
          <a:p>
            <a:r>
              <a:rPr lang="en-US" sz="1200" baseline="0" dirty="0" smtClean="0"/>
              <a:t>be conformed to the image of His Son Jesus. We </a:t>
            </a:r>
          </a:p>
          <a:p>
            <a:r>
              <a:rPr lang="en-US" sz="1200" baseline="0" dirty="0" smtClean="0"/>
              <a:t>travel different paths as God’s children, but all of </a:t>
            </a:r>
          </a:p>
          <a:p>
            <a:r>
              <a:rPr lang="en-US" sz="1200" baseline="0" dirty="0" smtClean="0"/>
              <a:t>those paths have the same destination. 1 John 3:2 </a:t>
            </a:r>
          </a:p>
          <a:p>
            <a:r>
              <a:rPr lang="en-US" sz="1200" baseline="0" dirty="0" smtClean="0"/>
              <a:t>tells us, “</a:t>
            </a:r>
            <a:r>
              <a:rPr lang="en-US" sz="1200" dirty="0" smtClean="0"/>
              <a:t>Dear friends, now we are children of God, and </a:t>
            </a:r>
          </a:p>
          <a:p>
            <a:r>
              <a:rPr lang="en-US" sz="1200" dirty="0" smtClean="0"/>
              <a:t>what we will be has not yet been made known. But we </a:t>
            </a:r>
          </a:p>
          <a:p>
            <a:r>
              <a:rPr lang="en-US" sz="1200" dirty="0" smtClean="0"/>
              <a:t>know that when he appears, we shall be like him, for </a:t>
            </a:r>
          </a:p>
          <a:p>
            <a:r>
              <a:rPr lang="en-US" sz="1200" dirty="0" smtClean="0"/>
              <a:t>we shall see him as he is.”</a:t>
            </a:r>
          </a:p>
          <a:p>
            <a:endParaRPr lang="en-US" sz="1200" dirty="0" smtClean="0"/>
          </a:p>
          <a:p>
            <a:r>
              <a:rPr lang="en-US" sz="1200" dirty="0" smtClean="0"/>
              <a:t>“</a:t>
            </a:r>
            <a:r>
              <a:rPr lang="en-US" sz="1200" baseline="0" dirty="0" smtClean="0"/>
              <a:t>And those he predestined, he also called” – He drew </a:t>
            </a:r>
          </a:p>
          <a:p>
            <a:r>
              <a:rPr lang="en-US" sz="1200" baseline="0" dirty="0" smtClean="0"/>
              <a:t>us to Jesus so that He might save us and adopt us </a:t>
            </a:r>
          </a:p>
          <a:p>
            <a:r>
              <a:rPr lang="en-US" sz="1200" baseline="0" dirty="0" smtClean="0"/>
              <a:t>into His family.</a:t>
            </a:r>
          </a:p>
          <a:p>
            <a:endParaRPr lang="en-US" sz="1200" baseline="0" dirty="0" smtClean="0"/>
          </a:p>
          <a:p>
            <a:r>
              <a:rPr lang="en-US" sz="1200" baseline="0" dirty="0" smtClean="0"/>
              <a:t>And “those he called, he also justified” –</a:t>
            </a:r>
          </a:p>
          <a:p>
            <a:endParaRPr lang="en-US" sz="1200" baseline="0" dirty="0" smtClean="0"/>
          </a:p>
          <a:p>
            <a:r>
              <a:rPr lang="en-US" sz="1200" baseline="0" dirty="0" smtClean="0"/>
              <a:t>     Jesus paid it all,</a:t>
            </a:r>
          </a:p>
          <a:p>
            <a:r>
              <a:rPr lang="en-US" sz="1200" baseline="0" dirty="0" smtClean="0"/>
              <a:t>     All to Him I owe:</a:t>
            </a:r>
          </a:p>
          <a:p>
            <a:r>
              <a:rPr lang="en-US" sz="1200" baseline="0" dirty="0" smtClean="0"/>
              <a:t>     Sin had left a crimson stain;</a:t>
            </a:r>
          </a:p>
          <a:p>
            <a:r>
              <a:rPr lang="en-US" sz="1200" baseline="0" dirty="0" smtClean="0"/>
              <a:t>     He washed it white as snow.</a:t>
            </a:r>
          </a:p>
          <a:p>
            <a:endParaRPr lang="en-US" sz="1200" baseline="0" dirty="0" smtClean="0"/>
          </a:p>
          <a:p>
            <a:r>
              <a:rPr lang="en-US" sz="1200" baseline="0" dirty="0" smtClean="0"/>
              <a:t>And, finally, we whom He has justified, He will also </a:t>
            </a:r>
          </a:p>
          <a:p>
            <a:r>
              <a:rPr lang="en-US" sz="1200" baseline="0" dirty="0" smtClean="0"/>
              <a:t>glorify together with Jesus in Heaven.</a:t>
            </a:r>
          </a:p>
          <a:p>
            <a:endParaRPr lang="en-US" sz="1200" baseline="0" dirty="0" smtClean="0"/>
          </a:p>
          <a:p>
            <a:r>
              <a:rPr lang="en-US" sz="1200" baseline="0" dirty="0" smtClean="0"/>
              <a:t>NOW...</a:t>
            </a:r>
          </a:p>
          <a:p>
            <a:endParaRPr lang="en-US" sz="1200" baseline="0" dirty="0" smtClean="0"/>
          </a:p>
          <a:p>
            <a:r>
              <a:rPr lang="en-US" dirty="0" smtClean="0"/>
              <a:t>“What, then, shall we say in response to this?”</a:t>
            </a:r>
          </a:p>
          <a:p>
            <a:endParaRPr lang="en-US" dirty="0" smtClean="0"/>
          </a:p>
          <a:p>
            <a:r>
              <a:rPr lang="en-US" dirty="0" smtClean="0"/>
              <a:t>What shall</a:t>
            </a:r>
            <a:r>
              <a:rPr lang="en-US" baseline="0" dirty="0" smtClean="0"/>
              <a:t> we say to these five great affirmations?</a:t>
            </a:r>
            <a:r>
              <a:rPr lang="en-US" dirty="0" smtClean="0"/>
              <a:t> </a:t>
            </a:r>
          </a:p>
          <a:p>
            <a:endParaRPr lang="en-US" dirty="0" smtClean="0"/>
          </a:p>
          <a:p>
            <a:r>
              <a:rPr lang="en-US" dirty="0" smtClean="0"/>
              <a:t>“If God is for us, who can be against us?”</a:t>
            </a:r>
          </a:p>
          <a:p>
            <a:endParaRPr lang="en-US" dirty="0" smtClean="0"/>
          </a:p>
          <a:p>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then, shall we say in response to this?”</a:t>
            </a:r>
          </a:p>
          <a:p>
            <a:endParaRPr lang="en-US" dirty="0" smtClean="0"/>
          </a:p>
          <a:p>
            <a:r>
              <a:rPr lang="en-US" dirty="0" smtClean="0"/>
              <a:t>-----</a:t>
            </a:r>
          </a:p>
          <a:p>
            <a:endParaRPr lang="en-US" sz="1200" dirty="0" smtClean="0"/>
          </a:p>
          <a:p>
            <a:pPr rtl="0"/>
            <a:r>
              <a:rPr lang="en-US" sz="1200" dirty="0" smtClean="0"/>
              <a:t>John R. W. Stott, the Anglican cleric and author, wrote, </a:t>
            </a:r>
          </a:p>
          <a:p>
            <a:pPr rtl="0"/>
            <a:endParaRPr lang="en-US" sz="1200" dirty="0" smtClean="0"/>
          </a:p>
          <a:p>
            <a:pPr rtl="0"/>
            <a:r>
              <a:rPr lang="en-US" sz="1200" dirty="0" smtClean="0"/>
              <a:t>“</a:t>
            </a:r>
            <a:r>
              <a:rPr lang="en-US" sz="1200" i="0" dirty="0" smtClean="0"/>
              <a:t>The apostle’s answer to his own question is to ask five </a:t>
            </a:r>
          </a:p>
          <a:p>
            <a:pPr rtl="0"/>
            <a:r>
              <a:rPr lang="en-US" sz="1200" i="0" dirty="0" smtClean="0"/>
              <a:t>more questions, to which there is no answer. He hurls </a:t>
            </a:r>
          </a:p>
          <a:p>
            <a:pPr rtl="0"/>
            <a:r>
              <a:rPr lang="en-US" sz="1200" i="0" dirty="0" smtClean="0"/>
              <a:t>them into space, as it were, in a spirit of bold defiance. </a:t>
            </a:r>
          </a:p>
          <a:p>
            <a:pPr rtl="0"/>
            <a:r>
              <a:rPr lang="en-US" sz="1200" i="0" dirty="0" smtClean="0"/>
              <a:t>He challenges anybody and everybody, in heaven, </a:t>
            </a:r>
          </a:p>
          <a:p>
            <a:pPr rtl="0"/>
            <a:r>
              <a:rPr lang="en-US" sz="1200" i="0" dirty="0" smtClean="0"/>
              <a:t>earth or hell, to answer them and to deny the truth </a:t>
            </a:r>
          </a:p>
          <a:p>
            <a:pPr rtl="0"/>
            <a:r>
              <a:rPr lang="en-US" sz="1200" i="0" dirty="0" smtClean="0"/>
              <a:t>which they contain. </a:t>
            </a:r>
          </a:p>
          <a:p>
            <a:pPr rtl="0"/>
            <a:endParaRPr lang="en-US" sz="1200" i="0" dirty="0" smtClean="0"/>
          </a:p>
          <a:p>
            <a:pPr rtl="0"/>
            <a:r>
              <a:rPr lang="en-US" sz="1200" i="0" dirty="0" smtClean="0"/>
              <a:t>“But there is no answer. For no-one and nothing can </a:t>
            </a:r>
          </a:p>
          <a:p>
            <a:pPr rtl="0"/>
            <a:r>
              <a:rPr lang="en-US" sz="1200" i="0" dirty="0" smtClean="0"/>
              <a:t>harm the people whom God has foreknown, </a:t>
            </a:r>
          </a:p>
          <a:p>
            <a:pPr rtl="0"/>
            <a:r>
              <a:rPr lang="en-US" sz="1200" i="0" dirty="0" smtClean="0"/>
              <a:t>predestined, called, justified and glorified.</a:t>
            </a:r>
          </a:p>
          <a:p>
            <a:pPr rtl="0"/>
            <a:endParaRPr lang="en-US" sz="1200" i="0" dirty="0" smtClean="0"/>
          </a:p>
          <a:p>
            <a:pPr rtl="0"/>
            <a:r>
              <a:rPr lang="en-US" sz="1200" dirty="0" smtClean="0"/>
              <a:t>“If we are to understand the significance of these </a:t>
            </a:r>
          </a:p>
          <a:p>
            <a:pPr rtl="0"/>
            <a:r>
              <a:rPr lang="en-US" sz="1200" dirty="0" smtClean="0"/>
              <a:t>questions, it is essential to grasp why each remains </a:t>
            </a:r>
          </a:p>
          <a:p>
            <a:pPr rtl="0"/>
            <a:r>
              <a:rPr lang="en-US" sz="1200" dirty="0" smtClean="0"/>
              <a:t>unanswered. It is because of a truth which in each </a:t>
            </a:r>
          </a:p>
          <a:p>
            <a:pPr rtl="0"/>
            <a:r>
              <a:rPr lang="en-US" sz="1200" dirty="0" smtClean="0"/>
              <a:t>case is either contained in the question, or is attached </a:t>
            </a:r>
          </a:p>
          <a:p>
            <a:pPr rtl="0"/>
            <a:r>
              <a:rPr lang="en-US" sz="1200" dirty="0" smtClean="0"/>
              <a:t>to it by an ‘if’ clause. It is this truth, whether explicit </a:t>
            </a:r>
          </a:p>
          <a:p>
            <a:pPr rtl="0"/>
            <a:r>
              <a:rPr lang="en-US" sz="1200" dirty="0" smtClean="0"/>
              <a:t>or implicit, which renders the question unanswerable. </a:t>
            </a:r>
          </a:p>
          <a:p>
            <a:pPr rtl="0"/>
            <a:r>
              <a:rPr lang="en-US" sz="1200" dirty="0" smtClean="0"/>
              <a:t>The clearest example is the first.</a:t>
            </a:r>
          </a:p>
          <a:p>
            <a:pPr rtl="0"/>
            <a:endParaRPr lang="en-US" sz="1200" i="1" dirty="0" smtClean="0"/>
          </a:p>
          <a:p>
            <a:pPr rtl="0"/>
            <a:r>
              <a:rPr lang="en-US" sz="1200" i="0" dirty="0" smtClean="0"/>
              <a:t>“Question 1: If God is for us, who can be against us?</a:t>
            </a:r>
          </a:p>
          <a:p>
            <a:pPr rtl="0"/>
            <a:endParaRPr lang="en-US" sz="1200" i="1" dirty="0" smtClean="0"/>
          </a:p>
          <a:p>
            <a:pPr rtl="0"/>
            <a:r>
              <a:rPr lang="en-US" sz="1200" dirty="0" smtClean="0"/>
              <a:t>“If Paul had simply asked, ‘Who is against us?’ there </a:t>
            </a:r>
          </a:p>
          <a:p>
            <a:pPr rtl="0"/>
            <a:r>
              <a:rPr lang="en-US" sz="1200" dirty="0" smtClean="0"/>
              <a:t>would immediately have been a barrage of replies. For </a:t>
            </a:r>
          </a:p>
          <a:p>
            <a:pPr rtl="0"/>
            <a:r>
              <a:rPr lang="en-US" sz="1200" dirty="0" smtClean="0"/>
              <a:t>we have formidable foes arrayed against us. </a:t>
            </a:r>
          </a:p>
          <a:p>
            <a:pPr rtl="0"/>
            <a:endParaRPr lang="en-US" sz="1200" dirty="0" smtClean="0"/>
          </a:p>
          <a:p>
            <a:pPr rtl="0"/>
            <a:r>
              <a:rPr lang="en-US" sz="1200" dirty="0" smtClean="0"/>
              <a:t>“What about the catalogue of hardships which he lists </a:t>
            </a:r>
          </a:p>
          <a:p>
            <a:pPr rtl="0"/>
            <a:r>
              <a:rPr lang="en-US" sz="1200" dirty="0" smtClean="0"/>
              <a:t>in verse 35; are they not against us? The unbelieving, </a:t>
            </a:r>
          </a:p>
          <a:p>
            <a:pPr rtl="0"/>
            <a:r>
              <a:rPr lang="en-US" sz="1200" dirty="0" smtClean="0"/>
              <a:t>persecuting world is opposed to us. Indwelling sin is </a:t>
            </a:r>
          </a:p>
          <a:p>
            <a:pPr rtl="0"/>
            <a:r>
              <a:rPr lang="en-US" sz="1200" dirty="0" smtClean="0"/>
              <a:t>a powerful adversary. Death is still an enemy, defeated </a:t>
            </a:r>
          </a:p>
          <a:p>
            <a:pPr rtl="0"/>
            <a:r>
              <a:rPr lang="en-US" sz="1200" dirty="0" smtClean="0"/>
              <a:t>but not yet destroyed. So is he ‘who holds the power </a:t>
            </a:r>
          </a:p>
          <a:p>
            <a:pPr rtl="0"/>
            <a:r>
              <a:rPr lang="en-US" sz="1200" dirty="0" smtClean="0"/>
              <a:t>of death, that is, the devil’,</a:t>
            </a:r>
            <a:r>
              <a:rPr lang="en-US" sz="1200" baseline="30000" dirty="0" smtClean="0"/>
              <a:t> </a:t>
            </a:r>
            <a:r>
              <a:rPr lang="en-US" sz="1200" baseline="0" dirty="0" smtClean="0"/>
              <a:t>together with all the </a:t>
            </a:r>
          </a:p>
          <a:p>
            <a:pPr rtl="0"/>
            <a:r>
              <a:rPr lang="en-US" sz="1200" baseline="0" dirty="0" smtClean="0"/>
              <a:t>principalities and powers of darkness which are </a:t>
            </a:r>
          </a:p>
          <a:p>
            <a:pPr rtl="0"/>
            <a:r>
              <a:rPr lang="en-US" sz="1200" baseline="0" dirty="0" smtClean="0"/>
              <a:t>mentioned in verse 38. Indeed, the world, the flesh</a:t>
            </a:r>
          </a:p>
          <a:p>
            <a:pPr rtl="0"/>
            <a:r>
              <a:rPr lang="en-US" sz="1200" baseline="0" dirty="0" smtClean="0"/>
              <a:t> and the devil are together marshalled against us, and </a:t>
            </a:r>
          </a:p>
          <a:p>
            <a:pPr rtl="0"/>
            <a:r>
              <a:rPr lang="en-US" sz="1200" baseline="0" dirty="0" smtClean="0"/>
              <a:t>are much too strong for us. ‘Sometimes under </a:t>
            </a:r>
          </a:p>
          <a:p>
            <a:pPr rtl="0"/>
            <a:r>
              <a:rPr lang="en-US" sz="1200" baseline="0" dirty="0" smtClean="0"/>
              <a:t>calamity the whole universe seems to be against us.’</a:t>
            </a:r>
          </a:p>
          <a:p>
            <a:pPr rtl="0"/>
            <a:endParaRPr lang="en-US" sz="1200" baseline="0" dirty="0" smtClean="0"/>
          </a:p>
          <a:p>
            <a:pPr rtl="0"/>
            <a:r>
              <a:rPr lang="en-US" sz="1200" dirty="0" smtClean="0"/>
              <a:t>“But Paul does not ask this naïve question. The essence </a:t>
            </a:r>
          </a:p>
          <a:p>
            <a:pPr rtl="0"/>
            <a:r>
              <a:rPr lang="en-US" sz="1200" dirty="0" smtClean="0"/>
              <a:t>of his question is contained in the ‘if’ clause: ‘If [rather, </a:t>
            </a:r>
          </a:p>
          <a:p>
            <a:pPr rtl="0"/>
            <a:r>
              <a:rPr lang="en-US" sz="1200" dirty="0" smtClean="0"/>
              <a:t>‘since’] God is for us, who can be against us?’ Paul is </a:t>
            </a:r>
          </a:p>
          <a:p>
            <a:pPr rtl="0"/>
            <a:r>
              <a:rPr lang="en-US" sz="1200" dirty="0" smtClean="0"/>
              <a:t>not saying that the claim ‘God is for us’ can be made </a:t>
            </a:r>
          </a:p>
          <a:p>
            <a:pPr rtl="0"/>
            <a:r>
              <a:rPr lang="en-US" sz="1200" dirty="0" smtClean="0"/>
              <a:t>by everybody. </a:t>
            </a:r>
          </a:p>
          <a:p>
            <a:pPr rtl="0"/>
            <a:endParaRPr lang="en-US" sz="1200" dirty="0" smtClean="0"/>
          </a:p>
          <a:p>
            <a:pPr rtl="0"/>
            <a:r>
              <a:rPr lang="en-US" sz="1200" dirty="0" smtClean="0"/>
              <a:t>In fact, perhaps the most terrible words which human </a:t>
            </a:r>
          </a:p>
          <a:p>
            <a:pPr rtl="0"/>
            <a:r>
              <a:rPr lang="en-US" sz="1200" dirty="0" smtClean="0"/>
              <a:t>ears could ever hear are those which God uttered </a:t>
            </a:r>
          </a:p>
          <a:p>
            <a:pPr rtl="0"/>
            <a:r>
              <a:rPr lang="en-US" sz="1200" dirty="0" smtClean="0"/>
              <a:t>many times in the Old Testament: ‘ “I am against </a:t>
            </a:r>
          </a:p>
          <a:p>
            <a:pPr rtl="0"/>
            <a:r>
              <a:rPr lang="en-US" sz="1200" dirty="0" smtClean="0"/>
              <a:t>you,” declares the Lord.’ They occur most frequently </a:t>
            </a:r>
          </a:p>
          <a:p>
            <a:pPr rtl="0"/>
            <a:r>
              <a:rPr lang="en-US" sz="1200" dirty="0" smtClean="0"/>
              <a:t>in the prophetic oracles against the nations, for </a:t>
            </a:r>
          </a:p>
          <a:p>
            <a:pPr rtl="0"/>
            <a:r>
              <a:rPr lang="en-US" sz="1200" dirty="0" smtClean="0"/>
              <a:t>example, against Assyria, Babylon, Egypt, </a:t>
            </a:r>
            <a:r>
              <a:rPr lang="en-US" sz="1200" dirty="0" err="1" smtClean="0"/>
              <a:t>Tyre</a:t>
            </a:r>
            <a:r>
              <a:rPr lang="en-US" sz="1200" dirty="0" smtClean="0"/>
              <a:t> and </a:t>
            </a:r>
          </a:p>
          <a:p>
            <a:pPr rtl="0"/>
            <a:r>
              <a:rPr lang="en-US" sz="1200" dirty="0" smtClean="0"/>
              <a:t>Sidon, and Edom. More terrible still, they were </a:t>
            </a:r>
          </a:p>
          <a:p>
            <a:pPr rtl="0"/>
            <a:r>
              <a:rPr lang="en-US" sz="1200" dirty="0" smtClean="0"/>
              <a:t>sometimes spoken against Israel herself in her </a:t>
            </a:r>
          </a:p>
          <a:p>
            <a:pPr rtl="0"/>
            <a:r>
              <a:rPr lang="en-US" sz="1200" dirty="0" smtClean="0"/>
              <a:t>disobedience and i</a:t>
            </a:r>
            <a:r>
              <a:rPr lang="en-US" sz="1200" kern="1200" dirty="0" smtClean="0">
                <a:solidFill>
                  <a:schemeClr val="tx1"/>
                </a:solidFill>
                <a:latin typeface="+mn-lt"/>
                <a:ea typeface="+mn-ea"/>
                <a:cs typeface="+mn-cs"/>
              </a:rPr>
              <a:t>dolatry, and specially against her </a:t>
            </a:r>
          </a:p>
          <a:p>
            <a:pPr rtl="0"/>
            <a:r>
              <a:rPr lang="en-US" sz="1200" kern="1200" dirty="0" smtClean="0">
                <a:solidFill>
                  <a:schemeClr val="tx1"/>
                </a:solidFill>
                <a:latin typeface="+mn-lt"/>
                <a:ea typeface="+mn-ea"/>
                <a:cs typeface="+mn-cs"/>
              </a:rPr>
              <a:t>false shepherds and false prophets.</a:t>
            </a:r>
          </a:p>
          <a:p>
            <a:pPr rtl="0"/>
            <a:endParaRPr lang="en-US" sz="1200" kern="1200" baseline="30000" dirty="0" smtClean="0">
              <a:solidFill>
                <a:schemeClr val="tx1"/>
              </a:solidFill>
              <a:latin typeface="+mn-lt"/>
              <a:ea typeface="+mn-ea"/>
              <a:cs typeface="+mn-cs"/>
            </a:endParaRPr>
          </a:p>
          <a:p>
            <a:pPr rtl="0"/>
            <a:r>
              <a:rPr lang="en-US" sz="1200" dirty="0" smtClean="0"/>
              <a:t>“But this is not the case in Romans 8:31. On the </a:t>
            </a:r>
          </a:p>
          <a:p>
            <a:pPr rtl="0"/>
            <a:r>
              <a:rPr lang="en-US" sz="1200" dirty="0" smtClean="0"/>
              <a:t>contrary, the situation Paul envisages is one in which </a:t>
            </a:r>
          </a:p>
          <a:p>
            <a:pPr rtl="0"/>
            <a:r>
              <a:rPr lang="en-US" sz="1200" dirty="0" smtClean="0"/>
              <a:t>‘God is for us’, since he has foreknown, predestined, </a:t>
            </a:r>
          </a:p>
          <a:p>
            <a:pPr rtl="0"/>
            <a:r>
              <a:rPr lang="en-US" sz="1200" dirty="0" smtClean="0"/>
              <a:t>called, justified and glorified us. This being so, who </a:t>
            </a:r>
          </a:p>
          <a:p>
            <a:pPr rtl="0"/>
            <a:r>
              <a:rPr lang="en-US" sz="1200" dirty="0" smtClean="0"/>
              <a:t>can be against us? To that question there is no </a:t>
            </a:r>
          </a:p>
          <a:p>
            <a:pPr rtl="0"/>
            <a:r>
              <a:rPr lang="en-US" sz="1200" dirty="0" smtClean="0"/>
              <a:t>answer. All the powers of hell may set themselves </a:t>
            </a:r>
          </a:p>
          <a:p>
            <a:pPr rtl="0"/>
            <a:r>
              <a:rPr lang="en-US" sz="1200" dirty="0" smtClean="0"/>
              <a:t>together against us. But they can never prevail, since </a:t>
            </a:r>
          </a:p>
          <a:p>
            <a:pPr rtl="0"/>
            <a:r>
              <a:rPr lang="en-US" sz="1200" dirty="0" smtClean="0"/>
              <a:t>God is on our side.”</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Stott, J. R. W. (2001). </a:t>
            </a:r>
            <a:r>
              <a:rPr lang="en-US" b="0" i="1" u="none" strike="noStrike" baseline="0" dirty="0" smtClean="0"/>
              <a:t>The message of Romans: </a:t>
            </a:r>
          </a:p>
          <a:p>
            <a:pPr rtl="0"/>
            <a:r>
              <a:rPr lang="en-US" b="0" i="1" u="none" strike="noStrike" baseline="0" dirty="0" smtClean="0"/>
              <a:t>God’s good news for the world</a:t>
            </a:r>
            <a:r>
              <a:rPr lang="en-US" b="0" i="0" u="none" strike="noStrike" baseline="0" dirty="0" smtClean="0"/>
              <a:t> (pp. 254–255). </a:t>
            </a:r>
          </a:p>
          <a:p>
            <a:pPr rtl="0"/>
            <a:r>
              <a:rPr lang="en-US" b="0" i="0" u="none" strike="noStrike" baseline="0" dirty="0" smtClean="0"/>
              <a:t>Leicester, England; Downers Grove, IL: </a:t>
            </a:r>
          </a:p>
          <a:p>
            <a:pPr rtl="0"/>
            <a:r>
              <a:rPr lang="en-US" b="0" i="0" u="none" strike="noStrike" baseline="0" dirty="0" err="1" smtClean="0"/>
              <a:t>InterVarsity</a:t>
            </a:r>
            <a:r>
              <a:rPr lang="en-US" b="0" i="0" u="none" strike="noStrike" baseline="0" dirty="0" smtClean="0"/>
              <a:t> Press.</a:t>
            </a:r>
          </a:p>
          <a:p>
            <a:endParaRPr lang="en-US" sz="120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3766244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Separation Anxiety: Can anything separate us from the </a:t>
            </a:r>
          </a:p>
          <a:p>
            <a:r>
              <a:rPr lang="en-US" sz="1200" b="0" kern="1200" dirty="0" smtClean="0">
                <a:solidFill>
                  <a:schemeClr val="tx1"/>
                </a:solidFill>
                <a:latin typeface="+mn-lt"/>
                <a:ea typeface="+mn-ea"/>
                <a:cs typeface="+mn-cs"/>
              </a:rPr>
              <a:t>love of God? Paul lists potential barriers before </a:t>
            </a:r>
          </a:p>
          <a:p>
            <a:r>
              <a:rPr lang="en-US" sz="1200" b="0" kern="1200" dirty="0" smtClean="0">
                <a:solidFill>
                  <a:schemeClr val="tx1"/>
                </a:solidFill>
                <a:latin typeface="+mn-lt"/>
                <a:ea typeface="+mn-ea"/>
                <a:cs typeface="+mn-cs"/>
              </a:rPr>
              <a:t>triumphantly declaring that nothing can separate us </a:t>
            </a:r>
          </a:p>
          <a:p>
            <a:r>
              <a:rPr lang="en-US" sz="1200" b="0" kern="1200" dirty="0" smtClean="0">
                <a:solidFill>
                  <a:schemeClr val="tx1"/>
                </a:solidFill>
                <a:latin typeface="+mn-lt"/>
                <a:ea typeface="+mn-ea"/>
                <a:cs typeface="+mn-cs"/>
              </a:rPr>
              <a:t>from God.</a:t>
            </a:r>
          </a:p>
          <a:p>
            <a:endParaRPr lang="en-US" sz="1200" b="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dirty="0" err="1" smtClean="0"/>
              <a:t>Runge</a:t>
            </a:r>
            <a:r>
              <a:rPr lang="en-US" dirty="0" smtClean="0"/>
              <a:t>, S. E. (2014). High Definition Commentary: </a:t>
            </a:r>
          </a:p>
          <a:p>
            <a:r>
              <a:rPr lang="en-US" dirty="0" smtClean="0"/>
              <a:t>Romans (p. 154). Bellingham, WA: </a:t>
            </a:r>
            <a:r>
              <a:rPr lang="en-US" dirty="0" err="1" smtClean="0"/>
              <a:t>Lexham</a:t>
            </a:r>
            <a:r>
              <a:rPr lang="en-US" dirty="0" smtClean="0"/>
              <a:t> Press.</a:t>
            </a:r>
          </a:p>
          <a:p>
            <a:endParaRPr lang="en-US" dirty="0" smtClean="0"/>
          </a:p>
          <a:p>
            <a:r>
              <a:rPr lang="en-US" smtClean="0"/>
              <a:t>*****</a:t>
            </a:r>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5255992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In this context, hyper is a marker indicating that an </a:t>
            </a:r>
          </a:p>
          <a:p>
            <a:r>
              <a:rPr lang="en-US" sz="1200" b="0" i="0" dirty="0" smtClean="0"/>
              <a:t>activity or event is in some entity’s interest, that is: for, </a:t>
            </a:r>
          </a:p>
          <a:p>
            <a:r>
              <a:rPr lang="en-US" sz="1200" b="0" i="0" dirty="0" smtClean="0"/>
              <a:t>in behalf of, for the sake of someone or something.</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37662443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349900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“for” is not actually in the Greek. It is </a:t>
            </a:r>
          </a:p>
          <a:p>
            <a:r>
              <a:rPr lang="en-US" dirty="0" smtClean="0"/>
              <a:t>“understood” as part of</a:t>
            </a:r>
            <a:r>
              <a:rPr lang="en-US" baseline="0" dirty="0" smtClean="0"/>
              <a:t> the first “for”, much like we </a:t>
            </a:r>
          </a:p>
          <a:p>
            <a:r>
              <a:rPr lang="en-US" baseline="0" dirty="0" smtClean="0"/>
              <a:t>might say “Jack and Jill went up the hill” instead of </a:t>
            </a:r>
          </a:p>
          <a:p>
            <a:r>
              <a:rPr lang="en-US" baseline="0" dirty="0" smtClean="0"/>
              <a:t>“Jack went and Jill went up the hill”.</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9239429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Here, kata means down upon, toward, against someone </a:t>
            </a:r>
          </a:p>
          <a:p>
            <a:r>
              <a:rPr lang="en-US" sz="1200" b="0" i="0" dirty="0" smtClean="0"/>
              <a:t>or something.</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3766244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35706691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While Patrick, the two-day-old son of President </a:t>
            </a:r>
          </a:p>
          <a:p>
            <a:pPr rtl="0"/>
            <a:r>
              <a:rPr lang="en-US" sz="1200" dirty="0" smtClean="0"/>
              <a:t>John F. Kennedy, was fighting for his life because of a </a:t>
            </a:r>
          </a:p>
          <a:p>
            <a:pPr rtl="0"/>
            <a:r>
              <a:rPr lang="en-US" sz="1200" dirty="0" smtClean="0"/>
              <a:t>lung condition, Kennedy went to see him on the </a:t>
            </a:r>
          </a:p>
          <a:p>
            <a:pPr rtl="0"/>
            <a:r>
              <a:rPr lang="en-US" sz="1200" dirty="0" smtClean="0"/>
              <a:t>hospital’s fifth floor, which had been cleared of all </a:t>
            </a:r>
          </a:p>
          <a:p>
            <a:pPr rtl="0"/>
            <a:r>
              <a:rPr lang="en-US" sz="1200" dirty="0" smtClean="0"/>
              <a:t>visitors.</a:t>
            </a:r>
          </a:p>
          <a:p>
            <a:pPr rtl="0"/>
            <a:endParaRPr lang="en-US" sz="1200" dirty="0" smtClean="0"/>
          </a:p>
          <a:p>
            <a:pPr rtl="0"/>
            <a:r>
              <a:rPr lang="en-US" sz="1200" dirty="0" smtClean="0"/>
              <a:t>On his way to the room, President Kennedy passed by </a:t>
            </a:r>
          </a:p>
          <a:p>
            <a:pPr rtl="0"/>
            <a:r>
              <a:rPr lang="en-US" sz="1200" dirty="0" smtClean="0"/>
              <a:t>an open door and saw two girls, three or four years old, </a:t>
            </a:r>
          </a:p>
          <a:p>
            <a:pPr rtl="0"/>
            <a:r>
              <a:rPr lang="en-US" sz="1200" dirty="0" smtClean="0"/>
              <a:t>playing in bed. They were both terribly burned and </a:t>
            </a:r>
          </a:p>
          <a:p>
            <a:pPr rtl="0"/>
            <a:r>
              <a:rPr lang="en-US" sz="1200" dirty="0" smtClean="0"/>
              <a:t>bandaged.</a:t>
            </a:r>
          </a:p>
          <a:p>
            <a:pPr rtl="0"/>
            <a:endParaRPr lang="en-US" sz="1200" dirty="0" smtClean="0"/>
          </a:p>
          <a:p>
            <a:pPr rtl="0"/>
            <a:r>
              <a:rPr lang="en-US" sz="1200" dirty="0" smtClean="0"/>
              <a:t>Kennedy learned one of the children would probably </a:t>
            </a:r>
          </a:p>
          <a:p>
            <a:pPr rtl="0"/>
            <a:r>
              <a:rPr lang="en-US" sz="1200" dirty="0" smtClean="0"/>
              <a:t>lose one of her hands. The president wrote a note to </a:t>
            </a:r>
          </a:p>
          <a:p>
            <a:pPr rtl="0"/>
            <a:r>
              <a:rPr lang="en-US" sz="1200" dirty="0" smtClean="0"/>
              <a:t>each girl. After several minutes he went to his own </a:t>
            </a:r>
          </a:p>
          <a:p>
            <a:pPr rtl="0"/>
            <a:r>
              <a:rPr lang="en-US" sz="1200" dirty="0" smtClean="0"/>
              <a:t>son’s room. Patrick died the next day.</a:t>
            </a:r>
          </a:p>
          <a:p>
            <a:pPr rtl="0"/>
            <a:endParaRPr lang="en-US" sz="1200" dirty="0" smtClean="0"/>
          </a:p>
          <a:p>
            <a:pPr rtl="0"/>
            <a:r>
              <a:rPr lang="en-US" sz="1200" dirty="0" smtClean="0"/>
              <a:t>If a mere man—even a president—can show love and </a:t>
            </a:r>
          </a:p>
          <a:p>
            <a:pPr rtl="0"/>
            <a:r>
              <a:rPr lang="en-US" sz="1200" dirty="0" smtClean="0"/>
              <a:t>concern to two unknown children while his own son is </a:t>
            </a:r>
          </a:p>
          <a:p>
            <a:pPr rtl="0"/>
            <a:r>
              <a:rPr lang="en-US" sz="1200" dirty="0" smtClean="0"/>
              <a:t>suffering and dying, how much more will our infinite </a:t>
            </a:r>
          </a:p>
          <a:p>
            <a:pPr rtl="0"/>
            <a:r>
              <a:rPr lang="en-US" sz="1200" dirty="0" smtClean="0"/>
              <a:t>Father in heaven take concern in us?</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pPr rtl="0"/>
            <a:r>
              <a:rPr lang="en-US" b="0" i="1" u="none" strike="noStrike" baseline="0" dirty="0" smtClean="0"/>
              <a:t>that connect</a:t>
            </a:r>
            <a:r>
              <a:rPr lang="en-US" b="0" i="0" u="none" strike="noStrike" baseline="0" dirty="0" smtClean="0"/>
              <a:t> (p. 443). Grand Rapids, MI: Zondervan </a:t>
            </a:r>
          </a:p>
          <a:p>
            <a:pPr rtl="0"/>
            <a:r>
              <a:rPr lang="en-US" b="0" i="0" u="none" strike="noStrike" baseline="0" dirty="0" smtClean="0"/>
              <a:t>Publishing House.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8431147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8:31</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Cross Reference to Romans 8:31</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year, at this time, we studied Romans 4:13 </a:t>
            </a:r>
          </a:p>
          <a:p>
            <a:r>
              <a:rPr lang="en-US" dirty="0" smtClean="0"/>
              <a:t>through 8:30.</a:t>
            </a:r>
          </a:p>
          <a:p>
            <a:endParaRPr lang="en-US" dirty="0" smtClean="0"/>
          </a:p>
          <a:p>
            <a:r>
              <a:rPr lang="en-US" dirty="0" smtClean="0"/>
              <a:t>In Romans 4:13-25, Paul told us that God’s promise </a:t>
            </a:r>
          </a:p>
          <a:p>
            <a:r>
              <a:rPr lang="en-US" dirty="0" smtClean="0"/>
              <a:t>to Abraham was realized through faith, not through </a:t>
            </a:r>
          </a:p>
          <a:p>
            <a:r>
              <a:rPr lang="en-US" dirty="0" smtClean="0"/>
              <a:t>works.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will, indeed, give us all things. </a:t>
            </a:r>
          </a:p>
          <a:p>
            <a:endParaRPr lang="en-US" dirty="0" smtClean="0"/>
          </a:p>
          <a:p>
            <a:r>
              <a:rPr lang="en-US" dirty="0" smtClean="0"/>
              <a:t>However,</a:t>
            </a:r>
            <a:r>
              <a:rPr lang="en-US" baseline="0" dirty="0" smtClean="0"/>
              <a:t> He’s clearly not going to give them all to us </a:t>
            </a:r>
          </a:p>
          <a:p>
            <a:r>
              <a:rPr lang="en-US" baseline="0" dirty="0" smtClean="0"/>
              <a:t>right now. I didn’t drive up today in a Rolls Royce.</a:t>
            </a:r>
          </a:p>
          <a:p>
            <a:endParaRPr lang="en-US" baseline="0" dirty="0" smtClean="0"/>
          </a:p>
          <a:p>
            <a:r>
              <a:rPr lang="en-US" baseline="0" dirty="0" smtClean="0"/>
              <a:t>And, He’s not going to give them all to us next year. I </a:t>
            </a:r>
          </a:p>
          <a:p>
            <a:r>
              <a:rPr lang="en-US" baseline="0" dirty="0" smtClean="0"/>
              <a:t>don’t expect to have the energy and stamina of an </a:t>
            </a:r>
          </a:p>
          <a:p>
            <a:r>
              <a:rPr lang="en-US" baseline="0" dirty="0" smtClean="0"/>
              <a:t>eighteen-year-old again anytime in the near future. </a:t>
            </a:r>
          </a:p>
          <a:p>
            <a:endParaRPr lang="en-US" baseline="0" dirty="0" smtClean="0"/>
          </a:p>
          <a:p>
            <a:r>
              <a:rPr lang="en-US" baseline="0" dirty="0" smtClean="0"/>
              <a:t>Some things we just won’t receive this side of Heaven.</a:t>
            </a:r>
          </a:p>
          <a:p>
            <a:endParaRPr lang="en-US" baseline="0" dirty="0" smtClean="0"/>
          </a:p>
          <a:p>
            <a:r>
              <a:rPr lang="en-US" baseline="0" dirty="0" smtClean="0"/>
              <a:t>But, eventually, God will, indeed, give us all things.</a:t>
            </a:r>
            <a:endParaRPr lang="en-US" dirty="0" smtClean="0"/>
          </a:p>
          <a:p>
            <a:endParaRPr lang="en-US" dirty="0" smtClean="0"/>
          </a:p>
          <a:p>
            <a:r>
              <a:rPr lang="en-US" dirty="0" smtClean="0"/>
              <a:t>-----</a:t>
            </a:r>
          </a:p>
          <a:p>
            <a:endParaRPr lang="en-US" dirty="0" smtClean="0"/>
          </a:p>
          <a:p>
            <a:r>
              <a:rPr lang="en-US" dirty="0" smtClean="0"/>
              <a:t>John Stott continues:</a:t>
            </a:r>
          </a:p>
          <a:p>
            <a:endParaRPr lang="en-US" dirty="0" smtClean="0"/>
          </a:p>
          <a:p>
            <a:pPr rtl="0"/>
            <a:r>
              <a:rPr lang="en-US" dirty="0" smtClean="0"/>
              <a:t>“</a:t>
            </a:r>
            <a:r>
              <a:rPr lang="en-US" sz="1200" i="0" dirty="0" smtClean="0"/>
              <a:t>Question 2: He who did not spare his own Son, but </a:t>
            </a:r>
          </a:p>
          <a:p>
            <a:pPr rtl="0"/>
            <a:r>
              <a:rPr lang="en-US" sz="1200" i="0" dirty="0" smtClean="0"/>
              <a:t>gave him up for us all—how will he not also, along </a:t>
            </a:r>
          </a:p>
          <a:p>
            <a:pPr rtl="0"/>
            <a:r>
              <a:rPr lang="en-US" sz="1200" i="0" dirty="0" smtClean="0"/>
              <a:t>with him, graciously give us all things? </a:t>
            </a:r>
          </a:p>
          <a:p>
            <a:pPr rtl="0"/>
            <a:endParaRPr lang="en-US" sz="1200" i="1" dirty="0" smtClean="0"/>
          </a:p>
          <a:p>
            <a:pPr rtl="0"/>
            <a:r>
              <a:rPr lang="en-US" sz="1200" dirty="0" smtClean="0"/>
              <a:t>“Again, suppose the apostle had asked the simple </a:t>
            </a:r>
          </a:p>
          <a:p>
            <a:pPr rtl="0"/>
            <a:r>
              <a:rPr lang="en-US" sz="1200" dirty="0" smtClean="0"/>
              <a:t>question: ‘Will God not graciously give us all things?’ </a:t>
            </a:r>
          </a:p>
          <a:p>
            <a:pPr rtl="0"/>
            <a:r>
              <a:rPr lang="en-US" sz="1200" dirty="0" smtClean="0"/>
              <a:t>In response, we might well have demurred and given </a:t>
            </a:r>
          </a:p>
          <a:p>
            <a:pPr rtl="0"/>
            <a:r>
              <a:rPr lang="en-US" sz="1200" dirty="0" smtClean="0"/>
              <a:t>an equivocal answer. For we need many things, some </a:t>
            </a:r>
          </a:p>
          <a:p>
            <a:pPr rtl="0"/>
            <a:r>
              <a:rPr lang="en-US" sz="1200" dirty="0" smtClean="0"/>
              <a:t>of which are difficult and demanding. How then can </a:t>
            </a:r>
          </a:p>
          <a:p>
            <a:pPr rtl="0"/>
            <a:r>
              <a:rPr lang="en-US" sz="1200" dirty="0" smtClean="0"/>
              <a:t>we possibly be sure that God will supply all our </a:t>
            </a:r>
          </a:p>
          <a:p>
            <a:pPr rtl="0"/>
            <a:r>
              <a:rPr lang="en-US" sz="1200" dirty="0" smtClean="0"/>
              <a:t>needs?</a:t>
            </a:r>
          </a:p>
          <a:p>
            <a:pPr rtl="0"/>
            <a:endParaRPr lang="en-US" sz="1200" dirty="0" smtClean="0"/>
          </a:p>
          <a:p>
            <a:pPr rtl="0"/>
            <a:r>
              <a:rPr lang="en-US" sz="1200" dirty="0" smtClean="0"/>
              <a:t>“But the way Paul phrases his question banishes these </a:t>
            </a:r>
          </a:p>
          <a:p>
            <a:pPr rtl="0"/>
            <a:r>
              <a:rPr lang="en-US" sz="1200" dirty="0" smtClean="0"/>
              <a:t>doubts. For he points us to the cross. The God </a:t>
            </a:r>
          </a:p>
          <a:p>
            <a:pPr rtl="0"/>
            <a:r>
              <a:rPr lang="en-US" sz="1200" dirty="0" smtClean="0"/>
              <a:t>concerning whom we are asking our question whether </a:t>
            </a:r>
          </a:p>
          <a:p>
            <a:pPr rtl="0"/>
            <a:r>
              <a:rPr lang="en-US" sz="1200" dirty="0" smtClean="0"/>
              <a:t>or not he will give us all things is the God who has </a:t>
            </a:r>
          </a:p>
          <a:p>
            <a:pPr rtl="0"/>
            <a:r>
              <a:rPr lang="en-US" sz="1200" dirty="0" smtClean="0"/>
              <a:t>already given us his Son. On the one hand, and </a:t>
            </a:r>
          </a:p>
          <a:p>
            <a:pPr rtl="0"/>
            <a:r>
              <a:rPr lang="en-US" sz="1200" dirty="0" smtClean="0"/>
              <a:t>negatively, he </a:t>
            </a:r>
            <a:r>
              <a:rPr lang="en-US" sz="1200" i="0" dirty="0" smtClean="0"/>
              <a:t>did not spare his own Son, a statement </a:t>
            </a:r>
          </a:p>
          <a:p>
            <a:pPr rtl="0"/>
            <a:r>
              <a:rPr lang="en-US" sz="1200" i="0" dirty="0" smtClean="0"/>
              <a:t>which surely echoes God’s word to Abraham: ‘You … </a:t>
            </a:r>
          </a:p>
          <a:p>
            <a:pPr rtl="0"/>
            <a:r>
              <a:rPr lang="en-US" sz="1200" i="0" dirty="0" smtClean="0"/>
              <a:t>have not withheld </a:t>
            </a:r>
            <a:r>
              <a:rPr lang="en-US" sz="1200" i="0" dirty="0" smtClean="0"/>
              <a:t>[(The Septuagint reads) ‘spared’, as </a:t>
            </a:r>
          </a:p>
          <a:p>
            <a:pPr rtl="0"/>
            <a:r>
              <a:rPr lang="en-US" sz="1200" i="0" dirty="0" smtClean="0"/>
              <a:t>in Romans 8:32] </a:t>
            </a:r>
            <a:r>
              <a:rPr lang="en-US" sz="1200" i="0" dirty="0" smtClean="0"/>
              <a:t>your son, your only son.’ On the </a:t>
            </a:r>
          </a:p>
          <a:p>
            <a:pPr rtl="0"/>
            <a:r>
              <a:rPr lang="en-US" sz="1200" i="0" dirty="0" smtClean="0"/>
              <a:t>other hand, and positively, God gave him up for us </a:t>
            </a:r>
          </a:p>
          <a:p>
            <a:pPr rtl="0"/>
            <a:r>
              <a:rPr lang="en-US" sz="1200" i="0" dirty="0" smtClean="0"/>
              <a:t>all. The same verb is used in the gospels; of Judas, </a:t>
            </a:r>
          </a:p>
          <a:p>
            <a:pPr rtl="0"/>
            <a:r>
              <a:rPr lang="en-US" sz="1200" i="0" dirty="0" smtClean="0"/>
              <a:t>the priests and Pilate who ‘handed Jesus over’ to </a:t>
            </a:r>
          </a:p>
          <a:p>
            <a:pPr rtl="0"/>
            <a:r>
              <a:rPr lang="en-US" sz="1200" i="0" dirty="0" smtClean="0"/>
              <a:t>death. Yet Octavius Winslow was correct to write: ‘Who </a:t>
            </a:r>
          </a:p>
          <a:p>
            <a:pPr rtl="0"/>
            <a:r>
              <a:rPr lang="en-US" sz="1200" i="0" dirty="0" smtClean="0"/>
              <a:t>delivered up Jesus to die? Not Judas, for money; not </a:t>
            </a:r>
          </a:p>
          <a:p>
            <a:pPr rtl="0"/>
            <a:r>
              <a:rPr lang="en-US" sz="1200" i="0" dirty="0" smtClean="0"/>
              <a:t>Pilate, for fear; not the Jews, for envy;—but the </a:t>
            </a:r>
          </a:p>
          <a:p>
            <a:pPr rtl="0"/>
            <a:r>
              <a:rPr lang="en-US" sz="1200" i="0" dirty="0" smtClean="0"/>
              <a:t>Father, for love!’</a:t>
            </a:r>
          </a:p>
          <a:p>
            <a:pPr rtl="0"/>
            <a:endParaRPr lang="en-US" sz="1200" i="0" dirty="0" smtClean="0"/>
          </a:p>
          <a:p>
            <a:pPr rtl="0"/>
            <a:r>
              <a:rPr lang="en-US" sz="1200" dirty="0" smtClean="0"/>
              <a:t>“Here in 8:32, as earlier in 5:8–10, Paul argues from </a:t>
            </a:r>
          </a:p>
          <a:p>
            <a:pPr rtl="0"/>
            <a:r>
              <a:rPr lang="en-US" sz="1200" dirty="0" smtClean="0"/>
              <a:t>the greater to the lesser, namely that since God has </a:t>
            </a:r>
          </a:p>
          <a:p>
            <a:pPr rtl="0"/>
            <a:r>
              <a:rPr lang="en-US" sz="1200" dirty="0" smtClean="0"/>
              <a:t>already given us the supreme and costliest gift of his </a:t>
            </a:r>
          </a:p>
          <a:p>
            <a:pPr rtl="0"/>
            <a:r>
              <a:rPr lang="en-US" sz="1200" dirty="0" smtClean="0"/>
              <a:t>own Son, ‘how can he fail to lavish every other gift </a:t>
            </a:r>
          </a:p>
          <a:p>
            <a:pPr rtl="0"/>
            <a:r>
              <a:rPr lang="en-US" sz="1200" dirty="0" smtClean="0"/>
              <a:t>upon us?’ In giving his Son he gave everything. The </a:t>
            </a:r>
          </a:p>
          <a:p>
            <a:pPr rtl="0"/>
            <a:r>
              <a:rPr lang="en-US" sz="1200" dirty="0" smtClean="0"/>
              <a:t>cross is the guarantee of the continuing, unfailing </a:t>
            </a:r>
          </a:p>
          <a:p>
            <a:pPr rtl="0"/>
            <a:r>
              <a:rPr lang="en-US" sz="1200" dirty="0" smtClean="0"/>
              <a:t>generosity of God.”</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Stott, J. R. W. (2001). </a:t>
            </a:r>
            <a:r>
              <a:rPr lang="en-US" b="0" i="1" u="none" strike="noStrike" baseline="0" dirty="0" smtClean="0"/>
              <a:t>The message of Romans: God’s </a:t>
            </a:r>
          </a:p>
          <a:p>
            <a:pPr rtl="0"/>
            <a:r>
              <a:rPr lang="en-US" b="0" i="1" u="none" strike="noStrike" baseline="0" dirty="0" smtClean="0"/>
              <a:t>good news for the world</a:t>
            </a:r>
            <a:r>
              <a:rPr lang="en-US" b="0" i="0" u="none" strike="noStrike" baseline="0" dirty="0" smtClean="0"/>
              <a:t> (p. 255). Leicester, England; </a:t>
            </a:r>
          </a:p>
          <a:p>
            <a:pPr rtl="0"/>
            <a:r>
              <a:rPr lang="en-US" b="0" i="0" u="none" strike="noStrike" baseline="0" dirty="0" smtClean="0"/>
              <a:t>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792599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err="1" smtClean="0"/>
              <a:t>Pheidomai</a:t>
            </a:r>
            <a:r>
              <a:rPr lang="en-US" sz="1200" b="0" i="0" dirty="0" smtClean="0"/>
              <a:t> is used here in the sense of to save from </a:t>
            </a:r>
          </a:p>
          <a:p>
            <a:r>
              <a:rPr lang="en-US" sz="1200" b="0" i="0" dirty="0" smtClean="0"/>
              <a:t>loss or discomfort,  that is, to spare.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7925996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75507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6822716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Here, </a:t>
            </a:r>
            <a:r>
              <a:rPr lang="en-US" sz="1200" b="0" i="0" dirty="0" err="1" smtClean="0"/>
              <a:t>padadidomi</a:t>
            </a:r>
            <a:r>
              <a:rPr lang="en-US" sz="1200" b="0" i="0" dirty="0" smtClean="0"/>
              <a:t> means to convey something in which </a:t>
            </a:r>
          </a:p>
          <a:p>
            <a:r>
              <a:rPr lang="en-US" sz="1200" b="0" i="0" dirty="0" smtClean="0"/>
              <a:t>one has a relatively strong personal interest, that is, to </a:t>
            </a:r>
          </a:p>
          <a:p>
            <a:r>
              <a:rPr lang="en-US" sz="1200" b="0" i="0" dirty="0" smtClean="0"/>
              <a:t>hand over, to give over, to deliver, or to entrust.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7925996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361177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8905285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In this context, </a:t>
            </a:r>
            <a:r>
              <a:rPr lang="en-US" sz="1200" b="0" i="0" dirty="0" err="1" smtClean="0"/>
              <a:t>charizomai</a:t>
            </a:r>
            <a:r>
              <a:rPr lang="en-US" sz="1200" b="0" i="0" dirty="0" smtClean="0"/>
              <a:t> means to give freely as a </a:t>
            </a:r>
          </a:p>
          <a:p>
            <a:r>
              <a:rPr lang="en-US" sz="1200" b="0" i="0" dirty="0" smtClean="0"/>
              <a:t>favor, that is, to give graciously.</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37925996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18549206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Shortly before Dwight L. Moody died, he spoke </a:t>
            </a:r>
          </a:p>
          <a:p>
            <a:pPr rtl="0"/>
            <a:r>
              <a:rPr lang="en-US" sz="1200" dirty="0" smtClean="0"/>
              <a:t>these words: “Earth recedes; heaven opens before me.” </a:t>
            </a:r>
          </a:p>
          <a:p>
            <a:pPr rtl="0"/>
            <a:r>
              <a:rPr lang="en-US" sz="1200" dirty="0" smtClean="0"/>
              <a:t>This statement has become famous around the world.</a:t>
            </a:r>
          </a:p>
          <a:p>
            <a:pPr rtl="0"/>
            <a:endParaRPr lang="en-US" sz="1200" dirty="0" smtClean="0"/>
          </a:p>
          <a:p>
            <a:pPr rtl="0"/>
            <a:r>
              <a:rPr lang="en-US" sz="1200" dirty="0" smtClean="0"/>
              <a:t>Moody’s son, William L. who was with his father, </a:t>
            </a:r>
          </a:p>
          <a:p>
            <a:pPr rtl="0"/>
            <a:r>
              <a:rPr lang="en-US" sz="1200" dirty="0" smtClean="0"/>
              <a:t>testified that the evangelist continued: “No, this is no </a:t>
            </a:r>
          </a:p>
          <a:p>
            <a:pPr rtl="0"/>
            <a:r>
              <a:rPr lang="en-US" sz="1200" dirty="0" smtClean="0"/>
              <a:t>dream, Will. It is beautiful. It is like a trance. If this </a:t>
            </a:r>
          </a:p>
          <a:p>
            <a:pPr rtl="0"/>
            <a:r>
              <a:rPr lang="en-US" sz="1200" dirty="0" smtClean="0"/>
              <a:t>is death, it is sweet. There is no valley here. God is </a:t>
            </a:r>
          </a:p>
          <a:p>
            <a:pPr rtl="0"/>
            <a:r>
              <a:rPr lang="en-US" sz="1200" dirty="0" smtClean="0"/>
              <a:t>calling me, and I must go.” Soon the rest of the family </a:t>
            </a:r>
          </a:p>
          <a:p>
            <a:pPr rtl="0"/>
            <a:r>
              <a:rPr lang="en-US" sz="1200" dirty="0" smtClean="0"/>
              <a:t>was assembled. Only recently, the evangelist and the </a:t>
            </a:r>
          </a:p>
          <a:p>
            <a:pPr rtl="0"/>
            <a:r>
              <a:rPr lang="en-US" sz="1200" dirty="0" smtClean="0"/>
              <a:t>family had lost two of the grandchildren, Dwight and </a:t>
            </a:r>
          </a:p>
          <a:p>
            <a:pPr rtl="0"/>
            <a:r>
              <a:rPr lang="en-US" sz="1200" dirty="0" smtClean="0"/>
              <a:t>Irene.</a:t>
            </a:r>
          </a:p>
          <a:p>
            <a:pPr rtl="0"/>
            <a:endParaRPr lang="en-US" sz="1200" dirty="0" smtClean="0"/>
          </a:p>
          <a:p>
            <a:pPr rtl="0"/>
            <a:r>
              <a:rPr lang="en-US" sz="1200" dirty="0" smtClean="0"/>
              <a:t>Moody’s face suddenly lit up, and he exclaimed: </a:t>
            </a:r>
          </a:p>
          <a:p>
            <a:pPr rtl="0"/>
            <a:r>
              <a:rPr lang="en-US" sz="1200" dirty="0" smtClean="0"/>
              <a:t>“Dwight! Irene! I see the children’s faces!” There is a </a:t>
            </a:r>
          </a:p>
          <a:p>
            <a:pPr rtl="0"/>
            <a:r>
              <a:rPr lang="en-US" sz="1200" dirty="0" smtClean="0"/>
              <a:t>blessedness of meeting our loved ones over there!</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Jones, G. C. (1986). </a:t>
            </a:r>
            <a:r>
              <a:rPr lang="en-US" b="0" i="1" u="none" strike="noStrike" baseline="0" dirty="0" smtClean="0"/>
              <a:t>1000 illustrations for preaching </a:t>
            </a:r>
          </a:p>
          <a:p>
            <a:pPr rtl="0"/>
            <a:r>
              <a:rPr lang="en-US" b="0" i="1" u="none" strike="noStrike" baseline="0" dirty="0" smtClean="0"/>
              <a:t>and teaching</a:t>
            </a:r>
            <a:r>
              <a:rPr lang="en-US" b="0" i="0" u="none" strike="noStrike" baseline="0" dirty="0" smtClean="0"/>
              <a:t> (p. 148). Nashville, TN: </a:t>
            </a:r>
            <a:r>
              <a:rPr lang="en-US" b="0" i="0" u="none" strike="noStrike" baseline="0" dirty="0" err="1" smtClean="0"/>
              <a:t>Broadman</a:t>
            </a:r>
            <a:r>
              <a:rPr lang="en-US" b="0" i="0" u="none" strike="noStrike" baseline="0" dirty="0" smtClean="0"/>
              <a:t> &amp; </a:t>
            </a:r>
          </a:p>
          <a:p>
            <a:pPr rtl="0"/>
            <a:r>
              <a:rPr lang="en-US" b="0" i="0" u="none" strike="noStrike" baseline="0" dirty="0" smtClean="0"/>
              <a:t>Holman Publishers.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1213082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5:11, we learned that we have peace with </a:t>
            </a:r>
          </a:p>
          <a:p>
            <a:r>
              <a:rPr lang="en-US" dirty="0" smtClean="0"/>
              <a:t>God through faith.</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8:32</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8:32</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Stott numbers this:</a:t>
            </a:r>
          </a:p>
          <a:p>
            <a:endParaRPr lang="en-US" dirty="0" smtClean="0"/>
          </a:p>
          <a:p>
            <a:pPr rtl="0"/>
            <a:r>
              <a:rPr lang="en-US" sz="1200" i="0" dirty="0" smtClean="0"/>
              <a:t>“Question 3: Who will bring any charge against those </a:t>
            </a:r>
          </a:p>
          <a:p>
            <a:pPr rtl="0"/>
            <a:r>
              <a:rPr lang="en-US" sz="1200" i="0" dirty="0" smtClean="0"/>
              <a:t>whom God has chosen? It is God who justifies.</a:t>
            </a:r>
          </a:p>
          <a:p>
            <a:pPr rtl="0"/>
            <a:endParaRPr lang="en-US" sz="1200" i="0" dirty="0" smtClean="0"/>
          </a:p>
          <a:p>
            <a:pPr rtl="0"/>
            <a:r>
              <a:rPr lang="en-US" sz="1200" dirty="0" smtClean="0"/>
              <a:t>“This question and the next (asking who will accuse us </a:t>
            </a:r>
          </a:p>
          <a:p>
            <a:pPr rtl="0"/>
            <a:r>
              <a:rPr lang="en-US" sz="1200" dirty="0" smtClean="0"/>
              <a:t>and who will condemn us) bring us in imagination into </a:t>
            </a:r>
          </a:p>
          <a:p>
            <a:pPr rtl="0"/>
            <a:r>
              <a:rPr lang="en-US" sz="1200" dirty="0" smtClean="0"/>
              <a:t>a court of law. Paul’s argument is that no prosecution </a:t>
            </a:r>
          </a:p>
          <a:p>
            <a:pPr rtl="0"/>
            <a:r>
              <a:rPr lang="en-US" sz="1200" dirty="0" smtClean="0"/>
              <a:t>can succeed, since God our judge has already justified </a:t>
            </a:r>
          </a:p>
          <a:p>
            <a:pPr rtl="0"/>
            <a:r>
              <a:rPr lang="en-US" sz="1200" dirty="0" smtClean="0"/>
              <a:t>us; and that we can never be condemned, since Jesus </a:t>
            </a:r>
          </a:p>
          <a:p>
            <a:pPr rtl="0"/>
            <a:r>
              <a:rPr lang="en-US" sz="1200" dirty="0" smtClean="0"/>
              <a:t>Christ our advocate has died for our sins, was raised </a:t>
            </a:r>
          </a:p>
          <a:p>
            <a:pPr rtl="0"/>
            <a:r>
              <a:rPr lang="en-US" sz="1200" dirty="0" smtClean="0"/>
              <a:t>from the </a:t>
            </a:r>
            <a:r>
              <a:rPr lang="en-US" sz="1200" kern="1200" dirty="0" smtClean="0">
                <a:solidFill>
                  <a:schemeClr val="tx1"/>
                </a:solidFill>
                <a:latin typeface="+mn-lt"/>
                <a:ea typeface="+mn-ea"/>
                <a:cs typeface="+mn-cs"/>
              </a:rPr>
              <a:t>dead, is seated at God’s right hand, and is </a:t>
            </a:r>
          </a:p>
          <a:p>
            <a:pPr rtl="0"/>
            <a:r>
              <a:rPr lang="en-US" sz="1200" kern="1200" dirty="0" smtClean="0">
                <a:solidFill>
                  <a:schemeClr val="tx1"/>
                </a:solidFill>
                <a:latin typeface="+mn-lt"/>
                <a:ea typeface="+mn-ea"/>
                <a:cs typeface="+mn-cs"/>
              </a:rPr>
              <a:t>interceding for us.</a:t>
            </a:r>
          </a:p>
          <a:p>
            <a:pPr rtl="0"/>
            <a:endParaRPr lang="en-US" sz="1200" kern="1200" dirty="0" smtClean="0">
              <a:solidFill>
                <a:schemeClr val="tx1"/>
              </a:solidFill>
              <a:latin typeface="+mn-lt"/>
              <a:ea typeface="+mn-ea"/>
              <a:cs typeface="+mn-cs"/>
            </a:endParaRPr>
          </a:p>
          <a:p>
            <a:pPr rtl="0"/>
            <a:r>
              <a:rPr lang="en-US" sz="1200" i="0" dirty="0" smtClean="0"/>
              <a:t>“So who will accuse us? Once again, if this question </a:t>
            </a:r>
          </a:p>
          <a:p>
            <a:pPr rtl="0"/>
            <a:r>
              <a:rPr lang="en-US" sz="1200" i="0" dirty="0" smtClean="0"/>
              <a:t>stood on its own, many voices would be raised in </a:t>
            </a:r>
          </a:p>
          <a:p>
            <a:pPr rtl="0"/>
            <a:r>
              <a:rPr lang="en-US" sz="1200" i="0" dirty="0" smtClean="0"/>
              <a:t>accusation. Our conscience accuses us. The devil never </a:t>
            </a:r>
          </a:p>
          <a:p>
            <a:pPr rtl="0"/>
            <a:r>
              <a:rPr lang="en-US" sz="1200" i="0" dirty="0" smtClean="0"/>
              <a:t>ceases to press charges against us, for his title </a:t>
            </a:r>
          </a:p>
          <a:p>
            <a:pPr rtl="0"/>
            <a:r>
              <a:rPr lang="en-US" sz="1100" i="0" dirty="0" err="1" smtClean="0"/>
              <a:t>diabolos</a:t>
            </a:r>
            <a:r>
              <a:rPr lang="en-US" sz="1200" i="0" dirty="0" smtClean="0"/>
              <a:t> means ‘slanderer’ or ‘calumniator’, and he is </a:t>
            </a:r>
          </a:p>
          <a:p>
            <a:pPr rtl="0"/>
            <a:r>
              <a:rPr lang="en-US" sz="1200" i="0" dirty="0" smtClean="0"/>
              <a:t>called ‘the accuser of the brothers’. In addition, we </a:t>
            </a:r>
          </a:p>
          <a:p>
            <a:pPr rtl="0"/>
            <a:r>
              <a:rPr lang="en-US" sz="1200" i="0" dirty="0" smtClean="0"/>
              <a:t>doubtless have human enemies who delight to point </a:t>
            </a:r>
          </a:p>
          <a:p>
            <a:pPr rtl="0"/>
            <a:r>
              <a:rPr lang="en-US" sz="1200" i="0" dirty="0" smtClean="0"/>
              <a:t>an accusing finger at us. </a:t>
            </a:r>
          </a:p>
          <a:p>
            <a:pPr rtl="0"/>
            <a:endParaRPr lang="en-US" sz="1200" i="0" dirty="0" smtClean="0"/>
          </a:p>
          <a:p>
            <a:pPr rtl="0"/>
            <a:r>
              <a:rPr lang="en-US" sz="1200" i="0" dirty="0" smtClean="0"/>
              <a:t>“But none of their allegations can be sustained. Why </a:t>
            </a:r>
          </a:p>
          <a:p>
            <a:pPr rtl="0"/>
            <a:r>
              <a:rPr lang="en-US" sz="1200" i="0" dirty="0" smtClean="0"/>
              <a:t>not? Because God has chosen us (we are ‘God’s elect’) </a:t>
            </a:r>
          </a:p>
          <a:p>
            <a:pPr rtl="0"/>
            <a:r>
              <a:rPr lang="en-US" sz="1200" i="0" dirty="0" smtClean="0"/>
              <a:t>and because God has justified us. Therefore all </a:t>
            </a:r>
          </a:p>
          <a:p>
            <a:pPr rtl="0"/>
            <a:r>
              <a:rPr lang="en-US" sz="1200" i="0" dirty="0" smtClean="0"/>
              <a:t>accusations fall to the ground. They glance off us like </a:t>
            </a:r>
          </a:p>
          <a:p>
            <a:pPr rtl="0"/>
            <a:r>
              <a:rPr lang="en-US" sz="1200" i="0" dirty="0" smtClean="0"/>
              <a:t>arrows off a shield. The apostle is surely echoing the </a:t>
            </a:r>
          </a:p>
          <a:p>
            <a:pPr rtl="0"/>
            <a:r>
              <a:rPr lang="en-US" sz="1200" i="0" dirty="0" smtClean="0"/>
              <a:t>words of the Servant in Isaiah 50:8–9:</a:t>
            </a:r>
          </a:p>
          <a:p>
            <a:pPr rtl="0"/>
            <a:endParaRPr lang="en-US" sz="1200" i="1" dirty="0" smtClean="0"/>
          </a:p>
          <a:p>
            <a:pPr rtl="0"/>
            <a:r>
              <a:rPr lang="en-US" sz="1200" dirty="0" smtClean="0"/>
              <a:t>“He who vindicates me is near.</a:t>
            </a:r>
          </a:p>
          <a:p>
            <a:pPr rtl="0"/>
            <a:r>
              <a:rPr lang="en-US" sz="1200" dirty="0" smtClean="0"/>
              <a:t>Who then will bring charges against me?</a:t>
            </a:r>
          </a:p>
          <a:p>
            <a:pPr rtl="0"/>
            <a:r>
              <a:rPr lang="en-US" sz="1200" dirty="0" smtClean="0"/>
              <a:t>Let us face each other!</a:t>
            </a:r>
          </a:p>
          <a:p>
            <a:pPr rtl="0"/>
            <a:r>
              <a:rPr lang="en-US" sz="1200" dirty="0" smtClean="0"/>
              <a:t>Who is my accuser?</a:t>
            </a:r>
          </a:p>
          <a:p>
            <a:pPr rtl="0"/>
            <a:r>
              <a:rPr lang="en-US" sz="1200" dirty="0" smtClean="0"/>
              <a:t>Let him confront me!</a:t>
            </a:r>
          </a:p>
          <a:p>
            <a:pPr rtl="0"/>
            <a:r>
              <a:rPr lang="en-US" sz="1200" dirty="0" smtClean="0"/>
              <a:t>It is the Sovereign Lord who helps me.</a:t>
            </a:r>
          </a:p>
          <a:p>
            <a:pPr rtl="0"/>
            <a:r>
              <a:rPr lang="en-US" sz="1200" dirty="0" smtClean="0"/>
              <a:t>Who is he who will condemn me?”</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Stott, J. R. W. (2001). </a:t>
            </a:r>
            <a:r>
              <a:rPr lang="en-US" b="0" i="1" u="none" strike="noStrike" baseline="0" dirty="0" smtClean="0"/>
              <a:t>The message of Romans: God’s </a:t>
            </a:r>
          </a:p>
          <a:p>
            <a:pPr rtl="0"/>
            <a:r>
              <a:rPr lang="en-US" b="0" i="1" u="none" strike="noStrike" baseline="0" dirty="0" smtClean="0"/>
              <a:t>good news for the world</a:t>
            </a:r>
            <a:r>
              <a:rPr lang="en-US" b="0" i="0" u="none" strike="noStrike" baseline="0" dirty="0" smtClean="0"/>
              <a:t> (pp. 255–256). Leicester, </a:t>
            </a:r>
          </a:p>
          <a:p>
            <a:pPr rtl="0"/>
            <a:r>
              <a:rPr lang="en-US" b="0" i="0" u="none" strike="noStrike" baseline="0" dirty="0" smtClean="0"/>
              <a:t>England; 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33734514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Enkaleo</a:t>
            </a:r>
            <a:r>
              <a:rPr lang="en-US" dirty="0" smtClean="0"/>
              <a:t> means to </a:t>
            </a:r>
            <a:r>
              <a:rPr lang="en-US" sz="1200" b="0" i="0" dirty="0" smtClean="0"/>
              <a:t>bring charges against, that is, to </a:t>
            </a:r>
          </a:p>
          <a:p>
            <a:r>
              <a:rPr lang="en-US" sz="1200" b="0" i="0" dirty="0" smtClean="0"/>
              <a:t>accuse.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33734514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5830175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Eklektos</a:t>
            </a:r>
            <a:r>
              <a:rPr lang="en-US" dirty="0" smtClean="0"/>
              <a:t> pertains </a:t>
            </a:r>
            <a:r>
              <a:rPr lang="en-US" sz="1200" b="0" i="0" dirty="0" smtClean="0"/>
              <a:t>to being selected, that is, to be </a:t>
            </a:r>
          </a:p>
          <a:p>
            <a:r>
              <a:rPr lang="en-US" sz="1200" b="0" i="0" dirty="0" smtClean="0"/>
              <a:t>chosen, to</a:t>
            </a:r>
            <a:r>
              <a:rPr lang="en-US" sz="1200" b="0" i="0" baseline="0" dirty="0" smtClean="0"/>
              <a:t> be distinguished, or to be elect.</a:t>
            </a:r>
            <a:endParaRPr lang="en-US" b="0" i="0" dirty="0" smtClean="0"/>
          </a:p>
          <a:p>
            <a:endParaRPr lang="en-US" dirty="0" smtClean="0"/>
          </a:p>
          <a:p>
            <a:r>
              <a:rPr lang="en-US" dirty="0" smtClean="0"/>
              <a:t>The King James Version reads,</a:t>
            </a:r>
            <a:r>
              <a:rPr lang="en-US" baseline="0" dirty="0" smtClean="0"/>
              <a:t> “</a:t>
            </a:r>
            <a:r>
              <a:rPr lang="en-US" sz="1200" i="0" dirty="0" smtClean="0"/>
              <a:t>Who shall lay any thing </a:t>
            </a:r>
          </a:p>
          <a:p>
            <a:r>
              <a:rPr lang="en-US" sz="1200" i="0" dirty="0" smtClean="0"/>
              <a:t>to the charge of God’s elect? It is God that </a:t>
            </a:r>
            <a:r>
              <a:rPr lang="en-US" sz="1200" i="0" dirty="0" err="1" smtClean="0"/>
              <a:t>justifieth</a:t>
            </a:r>
            <a:r>
              <a:rPr lang="en-US" sz="1200" i="0" dirty="0" smtClean="0"/>
              <a:t>.”</a:t>
            </a:r>
          </a:p>
          <a:p>
            <a:endParaRPr lang="en-US" sz="1200" i="0" dirty="0" smtClean="0"/>
          </a:p>
          <a:p>
            <a:r>
              <a:rPr lang="en-US" sz="1200" i="0" dirty="0" smtClean="0"/>
              <a:t>And, the English Standard Version reads, “</a:t>
            </a:r>
            <a:r>
              <a:rPr lang="en-US" sz="1200" dirty="0" smtClean="0"/>
              <a:t>Who shall </a:t>
            </a:r>
          </a:p>
          <a:p>
            <a:r>
              <a:rPr lang="en-US" sz="1200" dirty="0" smtClean="0"/>
              <a:t>bring any charge against God’s elect? It is God who </a:t>
            </a:r>
          </a:p>
          <a:p>
            <a:r>
              <a:rPr lang="en-US" sz="1200" dirty="0" smtClean="0"/>
              <a:t>justifies.”</a:t>
            </a:r>
            <a:endParaRPr lang="en-US"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3734514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5637875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9625040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dikaioo</a:t>
            </a:r>
            <a:r>
              <a:rPr lang="en-US" dirty="0" smtClean="0"/>
              <a:t> means </a:t>
            </a:r>
            <a:r>
              <a:rPr lang="en-US" sz="1200" b="0" i="0" dirty="0" smtClean="0"/>
              <a:t>to render a favorable </a:t>
            </a:r>
          </a:p>
          <a:p>
            <a:r>
              <a:rPr lang="en-US" sz="1200" b="0" i="0" dirty="0" smtClean="0"/>
              <a:t>verdict, that is, to vindicate.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33734514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One day a bus driver was driving along his </a:t>
            </a:r>
          </a:p>
          <a:p>
            <a:pPr rtl="0"/>
            <a:r>
              <a:rPr lang="en-US" sz="1200" dirty="0" smtClean="0"/>
              <a:t>usual route when a big hulk of a man got on. He was </a:t>
            </a:r>
          </a:p>
          <a:p>
            <a:pPr rtl="0"/>
            <a:r>
              <a:rPr lang="en-US" sz="1200" dirty="0" smtClean="0"/>
              <a:t>six feet eight inches tall, built like a wrestler, and his </a:t>
            </a:r>
          </a:p>
          <a:p>
            <a:pPr rtl="0"/>
            <a:r>
              <a:rPr lang="en-US" sz="1200" dirty="0" smtClean="0"/>
              <a:t>arms hung to the ground. He glared at the driver and </a:t>
            </a:r>
          </a:p>
          <a:p>
            <a:pPr rtl="0"/>
            <a:r>
              <a:rPr lang="en-US" sz="1200" dirty="0" smtClean="0"/>
              <a:t>told him, “Big John doesn’t pay!” Then he sat at the </a:t>
            </a:r>
          </a:p>
          <a:p>
            <a:pPr rtl="0"/>
            <a:r>
              <a:rPr lang="en-US" sz="1200" dirty="0" smtClean="0"/>
              <a:t>back of the bus.</a:t>
            </a:r>
          </a:p>
          <a:p>
            <a:pPr rtl="0"/>
            <a:endParaRPr lang="en-US" sz="1200" dirty="0" smtClean="0"/>
          </a:p>
          <a:p>
            <a:pPr rtl="0"/>
            <a:r>
              <a:rPr lang="en-US" sz="1200" dirty="0" smtClean="0"/>
              <a:t>The driver was five feet three inches tall, thin, and </a:t>
            </a:r>
          </a:p>
          <a:p>
            <a:pPr rtl="0"/>
            <a:r>
              <a:rPr lang="en-US" sz="1200" dirty="0" smtClean="0"/>
              <a:t>very meek, so he didn’t argue with Big John. But he </a:t>
            </a:r>
          </a:p>
          <a:p>
            <a:pPr rtl="0"/>
            <a:r>
              <a:rPr lang="en-US" sz="1200" dirty="0" smtClean="0"/>
              <a:t>wasn’t happy.</a:t>
            </a:r>
          </a:p>
          <a:p>
            <a:pPr rtl="0"/>
            <a:endParaRPr lang="en-US" sz="1200" dirty="0" smtClean="0"/>
          </a:p>
          <a:p>
            <a:pPr rtl="0"/>
            <a:r>
              <a:rPr lang="en-US" sz="1200" dirty="0" smtClean="0"/>
              <a:t>The next day the same thing happened, and the next. </a:t>
            </a:r>
          </a:p>
          <a:p>
            <a:pPr rtl="0"/>
            <a:r>
              <a:rPr lang="en-US" sz="1200" dirty="0" smtClean="0"/>
              <a:t>The bus driver began to lose sleep over the way Big </a:t>
            </a:r>
          </a:p>
          <a:p>
            <a:pPr rtl="0"/>
            <a:r>
              <a:rPr lang="en-US" sz="1200" dirty="0" smtClean="0"/>
              <a:t>John was taking advantage of him.</a:t>
            </a:r>
          </a:p>
          <a:p>
            <a:pPr rtl="0"/>
            <a:endParaRPr lang="en-US" sz="1200" dirty="0" smtClean="0"/>
          </a:p>
          <a:p>
            <a:pPr rtl="0"/>
            <a:r>
              <a:rPr lang="en-US" sz="1200" dirty="0" smtClean="0"/>
              <a:t>Finally, he could stand it no longer. He signed up for </a:t>
            </a:r>
          </a:p>
          <a:p>
            <a:pPr rtl="0"/>
            <a:r>
              <a:rPr lang="en-US" sz="1200" dirty="0" smtClean="0"/>
              <a:t>bodybuilding, karate, judo, and self-esteem classes. By </a:t>
            </a:r>
          </a:p>
          <a:p>
            <a:pPr rtl="0"/>
            <a:r>
              <a:rPr lang="en-US" sz="1200" dirty="0" smtClean="0"/>
              <a:t>the end of the summer, the bus driver had become </a:t>
            </a:r>
          </a:p>
          <a:p>
            <a:pPr rtl="0"/>
            <a:r>
              <a:rPr lang="en-US" sz="1200" dirty="0" smtClean="0"/>
              <a:t>stronger and more confident. So when Big John entered</a:t>
            </a:r>
          </a:p>
          <a:p>
            <a:pPr rtl="0"/>
            <a:r>
              <a:rPr lang="en-US" sz="1200" dirty="0" smtClean="0"/>
              <a:t> the bus and again declared, “Big John doesn’t pay!” </a:t>
            </a:r>
          </a:p>
          <a:p>
            <a:pPr rtl="0"/>
            <a:r>
              <a:rPr lang="en-US" sz="1200" dirty="0" smtClean="0"/>
              <a:t>the driver finally took him on. He stood up, glared at </a:t>
            </a:r>
          </a:p>
          <a:p>
            <a:pPr rtl="0"/>
            <a:r>
              <a:rPr lang="en-US" sz="1200" dirty="0" smtClean="0"/>
              <a:t>Big John, and bellowed, “And why not?”</a:t>
            </a:r>
          </a:p>
          <a:p>
            <a:pPr rtl="0"/>
            <a:endParaRPr lang="en-US" sz="1200" dirty="0" smtClean="0"/>
          </a:p>
          <a:p>
            <a:pPr rtl="0"/>
            <a:r>
              <a:rPr lang="en-US" sz="1200" dirty="0" smtClean="0"/>
              <a:t>With a surprised look on his face, Big John replied, </a:t>
            </a:r>
          </a:p>
          <a:p>
            <a:pPr rtl="0"/>
            <a:r>
              <a:rPr lang="en-US" sz="1200" dirty="0" smtClean="0"/>
              <a:t>“Big John has a bus pass.”</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r>
              <a:rPr lang="en-US" b="0" i="1" u="none" strike="noStrike" baseline="0" dirty="0" err="1" smtClean="0"/>
              <a:t>i</a:t>
            </a:r>
            <a:endParaRPr lang="en-US" b="0" i="1" u="none" strike="noStrike" baseline="0" dirty="0" smtClean="0"/>
          </a:p>
          <a:p>
            <a:pPr rtl="0"/>
            <a:r>
              <a:rPr lang="en-US" b="0" i="1" u="none" strike="noStrike" baseline="0" dirty="0" err="1" smtClean="0"/>
              <a:t>llustrations</a:t>
            </a:r>
            <a:r>
              <a:rPr lang="en-US" b="0" i="1" u="none" strike="noStrike" baseline="0" dirty="0" smtClean="0"/>
              <a:t> that connect</a:t>
            </a:r>
            <a:r>
              <a:rPr lang="en-US" b="0" i="0" u="none" strike="noStrike" baseline="0" dirty="0" smtClean="0"/>
              <a:t> (p. 527). Grand Rapids, MI: </a:t>
            </a:r>
          </a:p>
          <a:p>
            <a:pPr rtl="0"/>
            <a:r>
              <a:rPr lang="en-US" b="0" i="0" u="none" strike="noStrike" baseline="0" dirty="0" smtClean="0"/>
              <a:t>Zondervan Publishing House.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110644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5:12-21, Paul told us that we all inherited </a:t>
            </a:r>
          </a:p>
          <a:p>
            <a:r>
              <a:rPr lang="en-US" dirty="0" smtClean="0"/>
              <a:t>death from Adam, but, for those of us who have </a:t>
            </a:r>
          </a:p>
          <a:p>
            <a:r>
              <a:rPr lang="en-US" dirty="0" smtClean="0"/>
              <a:t>placed our faith and</a:t>
            </a:r>
            <a:r>
              <a:rPr lang="en-US" baseline="0" dirty="0" smtClean="0"/>
              <a:t> trust in Jesus, we have received </a:t>
            </a:r>
          </a:p>
          <a:p>
            <a:r>
              <a:rPr lang="en-US" baseline="0" dirty="0" smtClean="0"/>
              <a:t>eternal life from Christ.</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Stott goes on:</a:t>
            </a:r>
          </a:p>
          <a:p>
            <a:endParaRPr lang="en-US" dirty="0" smtClean="0"/>
          </a:p>
          <a:p>
            <a:pPr rtl="0"/>
            <a:r>
              <a:rPr lang="en-US" sz="1200" i="0" dirty="0" smtClean="0"/>
              <a:t>“Question 4: Who is he that condemns? Christ Jesus, </a:t>
            </a:r>
          </a:p>
          <a:p>
            <a:pPr rtl="0"/>
            <a:r>
              <a:rPr lang="en-US" sz="1200" i="0" dirty="0" smtClean="0"/>
              <a:t>who died—more than that, who was raised to life—is </a:t>
            </a:r>
          </a:p>
          <a:p>
            <a:pPr rtl="0"/>
            <a:r>
              <a:rPr lang="en-US" sz="1200" i="0" dirty="0" smtClean="0"/>
              <a:t>at the right hand of God and is also interceding for us.</a:t>
            </a:r>
          </a:p>
          <a:p>
            <a:pPr rtl="0"/>
            <a:endParaRPr lang="en-US" sz="1200" i="0" dirty="0" smtClean="0"/>
          </a:p>
          <a:p>
            <a:pPr rtl="0"/>
            <a:r>
              <a:rPr lang="en-US" sz="1200" i="0" dirty="0" smtClean="0"/>
              <a:t>“In answer to the opening question as to who will </a:t>
            </a:r>
          </a:p>
          <a:p>
            <a:pPr rtl="0"/>
            <a:r>
              <a:rPr lang="en-US" sz="1200" i="0" dirty="0" smtClean="0"/>
              <a:t>condemn us, there are without doubt many who are </a:t>
            </a:r>
          </a:p>
          <a:p>
            <a:pPr rtl="0"/>
            <a:r>
              <a:rPr lang="en-US" sz="1200" i="0" dirty="0" smtClean="0"/>
              <a:t>wanting to. Sometimes our own ‘heart’ condemns us. </a:t>
            </a:r>
          </a:p>
          <a:p>
            <a:pPr rtl="0"/>
            <a:r>
              <a:rPr lang="en-US" sz="1200" i="0" dirty="0" smtClean="0"/>
              <a:t>It certainly tries to. And so do our critics, our </a:t>
            </a:r>
          </a:p>
          <a:p>
            <a:pPr rtl="0"/>
            <a:r>
              <a:rPr lang="en-US" sz="1200" i="0" dirty="0" smtClean="0"/>
              <a:t>detractors, our enemies, yes, and all the demons </a:t>
            </a:r>
          </a:p>
          <a:p>
            <a:pPr rtl="0"/>
            <a:r>
              <a:rPr lang="en-US" sz="1200" i="0" dirty="0" smtClean="0"/>
              <a:t>of hell.</a:t>
            </a:r>
          </a:p>
          <a:p>
            <a:pPr rtl="0"/>
            <a:endParaRPr lang="en-US" sz="1200" i="0" dirty="0" smtClean="0"/>
          </a:p>
          <a:p>
            <a:pPr rtl="0"/>
            <a:r>
              <a:rPr lang="en-US" sz="1200" i="0" dirty="0" smtClean="0"/>
              <a:t>“But their condemnations will all fail. Why? Because of </a:t>
            </a:r>
          </a:p>
          <a:p>
            <a:pPr rtl="0"/>
            <a:r>
              <a:rPr lang="en-US" sz="1200" i="0" dirty="0" smtClean="0"/>
              <a:t>Christ Jesus. Commentators differ as to whether the </a:t>
            </a:r>
          </a:p>
          <a:p>
            <a:pPr rtl="0"/>
            <a:r>
              <a:rPr lang="en-US" sz="1200" i="0" dirty="0" smtClean="0"/>
              <a:t>next clauses are questions (</a:t>
            </a:r>
            <a:r>
              <a:rPr lang="en-US" sz="1200" i="0" dirty="0" err="1" smtClean="0"/>
              <a:t>rsv</a:t>
            </a:r>
            <a:r>
              <a:rPr lang="en-US" sz="1200" i="0" dirty="0" smtClean="0"/>
              <a:t>, ‘Is it Christ Jesus who </a:t>
            </a:r>
          </a:p>
          <a:p>
            <a:pPr rtl="0"/>
            <a:r>
              <a:rPr lang="en-US" sz="1200" i="0" dirty="0" smtClean="0"/>
              <a:t>died …?’) or assertions (‘It is Christ Jesus who died …’), </a:t>
            </a:r>
          </a:p>
          <a:p>
            <a:pPr rtl="0"/>
            <a:r>
              <a:rPr lang="en-US" sz="1200" i="0" dirty="0" smtClean="0"/>
              <a:t>or denials (</a:t>
            </a:r>
            <a:r>
              <a:rPr lang="en-US" sz="1200" i="0" dirty="0" err="1" smtClean="0"/>
              <a:t>reb</a:t>
            </a:r>
            <a:r>
              <a:rPr lang="en-US" sz="1200" i="0" dirty="0" smtClean="0"/>
              <a:t>, ‘Not Christ, who died …!’). But in every </a:t>
            </a:r>
          </a:p>
          <a:p>
            <a:pPr rtl="0"/>
            <a:r>
              <a:rPr lang="en-US" sz="1200" i="0" dirty="0" smtClean="0"/>
              <a:t>case the sense is the same, namely that Christ rescues </a:t>
            </a:r>
          </a:p>
          <a:p>
            <a:pPr rtl="0"/>
            <a:r>
              <a:rPr lang="en-US" sz="1200" i="0" dirty="0" smtClean="0"/>
              <a:t>us from condemnation, in particular by his death, </a:t>
            </a:r>
          </a:p>
          <a:p>
            <a:pPr rtl="0"/>
            <a:r>
              <a:rPr lang="en-US" sz="1200" i="0" dirty="0" smtClean="0"/>
              <a:t>resurrection, exaltation and intercession.</a:t>
            </a:r>
          </a:p>
          <a:p>
            <a:pPr rtl="0"/>
            <a:endParaRPr lang="en-US" sz="1200" i="0" dirty="0" smtClean="0"/>
          </a:p>
          <a:p>
            <a:pPr rtl="0"/>
            <a:r>
              <a:rPr lang="en-US" sz="1200" i="0" dirty="0" smtClean="0"/>
              <a:t>“First, Christ Jesus … died—died for the very sins for </a:t>
            </a:r>
          </a:p>
          <a:p>
            <a:pPr rtl="0"/>
            <a:r>
              <a:rPr lang="en-US" sz="1200" i="0" dirty="0" smtClean="0"/>
              <a:t>which otherwise we would deservedly be condemned. </a:t>
            </a:r>
          </a:p>
          <a:p>
            <a:pPr rtl="0"/>
            <a:r>
              <a:rPr lang="en-US" sz="1200" i="0" dirty="0" smtClean="0"/>
              <a:t>But instead God ‘condemned sin’ (our sin) in the </a:t>
            </a:r>
          </a:p>
          <a:p>
            <a:pPr rtl="0"/>
            <a:r>
              <a:rPr lang="en-US" sz="1200" i="0" dirty="0" smtClean="0"/>
              <a:t>humanity of Jesus (8:3), and so Christ has redeemed </a:t>
            </a:r>
          </a:p>
          <a:p>
            <a:pPr rtl="0"/>
            <a:r>
              <a:rPr lang="en-US" sz="1200" i="0" dirty="0" smtClean="0"/>
              <a:t>us from the curse or condemnation of the law ‘by </a:t>
            </a:r>
          </a:p>
          <a:p>
            <a:pPr rtl="0"/>
            <a:r>
              <a:rPr lang="en-US" sz="1200" i="0" dirty="0" smtClean="0"/>
              <a:t>becoming a curse for us’. There is more than that, </a:t>
            </a:r>
          </a:p>
          <a:p>
            <a:pPr rtl="0"/>
            <a:r>
              <a:rPr lang="en-US" sz="1200" i="0" dirty="0" smtClean="0"/>
              <a:t>however, in the saving work of Christ. </a:t>
            </a:r>
          </a:p>
          <a:p>
            <a:pPr rtl="0"/>
            <a:endParaRPr lang="en-US" sz="1200" i="0" dirty="0" smtClean="0"/>
          </a:p>
          <a:p>
            <a:pPr rtl="0"/>
            <a:r>
              <a:rPr lang="en-US" sz="1200" i="0" dirty="0" smtClean="0"/>
              <a:t>“For secondly, after death he was raised to life. It is not </a:t>
            </a:r>
          </a:p>
          <a:p>
            <a:pPr rtl="0"/>
            <a:r>
              <a:rPr lang="en-US" sz="1200" i="0" dirty="0" smtClean="0"/>
              <a:t>just that he rose, although this is affirmed in the New </a:t>
            </a:r>
          </a:p>
          <a:p>
            <a:pPr rtl="0"/>
            <a:r>
              <a:rPr lang="en-US" sz="1200" i="0" dirty="0" smtClean="0"/>
              <a:t>Testament, but that he was raised by the Father, who </a:t>
            </a:r>
          </a:p>
          <a:p>
            <a:pPr rtl="0"/>
            <a:r>
              <a:rPr lang="en-US" sz="1200" i="0" dirty="0" smtClean="0"/>
              <a:t>thus demonstrated his acceptance of the sacrifice of </a:t>
            </a:r>
          </a:p>
          <a:p>
            <a:pPr rtl="0"/>
            <a:r>
              <a:rPr lang="en-US" sz="1200" i="0" dirty="0" smtClean="0"/>
              <a:t>his Son as the only </a:t>
            </a:r>
            <a:r>
              <a:rPr lang="en-US" sz="900" i="0"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satisfactory basis for our </a:t>
            </a:r>
          </a:p>
          <a:p>
            <a:pPr rtl="0"/>
            <a:r>
              <a:rPr lang="en-US" sz="1200" i="0" kern="1200" dirty="0" smtClean="0">
                <a:solidFill>
                  <a:schemeClr val="tx1"/>
                </a:solidFill>
                <a:latin typeface="+mn-lt"/>
                <a:ea typeface="+mn-ea"/>
                <a:cs typeface="+mn-cs"/>
              </a:rPr>
              <a:t>justification (4:25).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“And now, thirdly, the crucified and resurrected Christ </a:t>
            </a:r>
          </a:p>
          <a:p>
            <a:pPr rtl="0"/>
            <a:r>
              <a:rPr lang="en-US" sz="1200" i="0" kern="1200" dirty="0" smtClean="0">
                <a:solidFill>
                  <a:schemeClr val="tx1"/>
                </a:solidFill>
                <a:latin typeface="+mn-lt"/>
                <a:ea typeface="+mn-ea"/>
                <a:cs typeface="+mn-cs"/>
              </a:rPr>
              <a:t>is at the right hand of God, resting from his finished </a:t>
            </a:r>
          </a:p>
          <a:p>
            <a:pPr rtl="0"/>
            <a:r>
              <a:rPr lang="en-US" sz="1200" i="0" kern="1200" dirty="0" smtClean="0">
                <a:solidFill>
                  <a:schemeClr val="tx1"/>
                </a:solidFill>
                <a:latin typeface="+mn-lt"/>
                <a:ea typeface="+mn-ea"/>
                <a:cs typeface="+mn-cs"/>
              </a:rPr>
              <a:t>work, occupying the place of supreme </a:t>
            </a:r>
            <a:r>
              <a:rPr lang="en-US" sz="1200" i="0" kern="1200" baseline="0" dirty="0" err="1" smtClean="0">
                <a:solidFill>
                  <a:schemeClr val="tx1"/>
                </a:solidFill>
                <a:latin typeface="+mn-lt"/>
                <a:ea typeface="+mn-ea"/>
                <a:cs typeface="+mn-cs"/>
              </a:rPr>
              <a:t>honour</a:t>
            </a:r>
            <a:r>
              <a:rPr lang="en-US" sz="1200" i="0" kern="1200" baseline="0" dirty="0" smtClean="0">
                <a:solidFill>
                  <a:schemeClr val="tx1"/>
                </a:solidFill>
                <a:latin typeface="+mn-lt"/>
                <a:ea typeface="+mn-ea"/>
                <a:cs typeface="+mn-cs"/>
              </a:rPr>
              <a:t>, </a:t>
            </a:r>
          </a:p>
          <a:p>
            <a:pPr rtl="0"/>
            <a:r>
              <a:rPr lang="en-US" sz="1200" i="0" kern="1200" baseline="0" dirty="0" smtClean="0">
                <a:solidFill>
                  <a:schemeClr val="tx1"/>
                </a:solidFill>
                <a:latin typeface="+mn-lt"/>
                <a:ea typeface="+mn-ea"/>
                <a:cs typeface="+mn-cs"/>
              </a:rPr>
              <a:t>exercising his authority to save, and waiting for his </a:t>
            </a:r>
          </a:p>
          <a:p>
            <a:pPr rtl="0"/>
            <a:r>
              <a:rPr lang="en-US" sz="1200" i="0" kern="1200" baseline="0" dirty="0" smtClean="0">
                <a:solidFill>
                  <a:schemeClr val="tx1"/>
                </a:solidFill>
                <a:latin typeface="+mn-lt"/>
                <a:ea typeface="+mn-ea"/>
                <a:cs typeface="+mn-cs"/>
              </a:rPr>
              <a:t>final triumph.</a:t>
            </a:r>
          </a:p>
          <a:p>
            <a:pPr rtl="0"/>
            <a:endParaRPr lang="en-US" sz="1200" i="0" kern="1200" baseline="0" dirty="0" smtClean="0">
              <a:solidFill>
                <a:schemeClr val="tx1"/>
              </a:solidFill>
              <a:latin typeface="+mn-lt"/>
              <a:ea typeface="+mn-ea"/>
              <a:cs typeface="+mn-cs"/>
            </a:endParaRPr>
          </a:p>
          <a:p>
            <a:pPr rtl="0"/>
            <a:r>
              <a:rPr lang="en-US" sz="1200" i="0" kern="1200" baseline="0" dirty="0" smtClean="0">
                <a:solidFill>
                  <a:schemeClr val="tx1"/>
                </a:solidFill>
                <a:latin typeface="+mn-lt"/>
                <a:ea typeface="+mn-ea"/>
                <a:cs typeface="+mn-cs"/>
              </a:rPr>
              <a:t>“Fourthly, he is also interceding for us, for he is our </a:t>
            </a:r>
          </a:p>
          <a:p>
            <a:pPr rtl="0"/>
            <a:r>
              <a:rPr lang="en-US" sz="1200" i="0" kern="1200" baseline="0" dirty="0" smtClean="0">
                <a:solidFill>
                  <a:schemeClr val="tx1"/>
                </a:solidFill>
                <a:latin typeface="+mn-lt"/>
                <a:ea typeface="+mn-ea"/>
                <a:cs typeface="+mn-cs"/>
              </a:rPr>
              <a:t>heavenly advocate and high priest. His very presence </a:t>
            </a:r>
          </a:p>
          <a:p>
            <a:pPr rtl="0"/>
            <a:r>
              <a:rPr lang="en-US" sz="1200" i="0" kern="1200" baseline="0" dirty="0" smtClean="0">
                <a:solidFill>
                  <a:schemeClr val="tx1"/>
                </a:solidFill>
                <a:latin typeface="+mn-lt"/>
                <a:ea typeface="+mn-ea"/>
                <a:cs typeface="+mn-cs"/>
              </a:rPr>
              <a:t>at the Father’s right hand is evidence of his completed </a:t>
            </a:r>
          </a:p>
          <a:p>
            <a:pPr rtl="0"/>
            <a:r>
              <a:rPr lang="en-US" sz="1200" i="0" kern="1200" baseline="0" dirty="0" smtClean="0">
                <a:solidFill>
                  <a:schemeClr val="tx1"/>
                </a:solidFill>
                <a:latin typeface="+mn-lt"/>
                <a:ea typeface="+mn-ea"/>
                <a:cs typeface="+mn-cs"/>
              </a:rPr>
              <a:t>work of atonement, and his intercession means that he </a:t>
            </a:r>
          </a:p>
          <a:p>
            <a:pPr rtl="0"/>
            <a:r>
              <a:rPr lang="en-US" sz="1200" i="0" kern="1200" baseline="0" dirty="0" smtClean="0">
                <a:solidFill>
                  <a:schemeClr val="tx1"/>
                </a:solidFill>
                <a:latin typeface="+mn-lt"/>
                <a:ea typeface="+mn-ea"/>
                <a:cs typeface="+mn-cs"/>
              </a:rPr>
              <a:t>‘continues … to secure for his people the benefits </a:t>
            </a:r>
          </a:p>
          <a:p>
            <a:pPr rtl="0"/>
            <a:r>
              <a:rPr lang="en-US" sz="1200" i="0" kern="1200" baseline="0" dirty="0" smtClean="0">
                <a:solidFill>
                  <a:schemeClr val="tx1"/>
                </a:solidFill>
                <a:latin typeface="+mn-lt"/>
                <a:ea typeface="+mn-ea"/>
                <a:cs typeface="+mn-cs"/>
              </a:rPr>
              <a:t>of his death’. </a:t>
            </a:r>
          </a:p>
          <a:p>
            <a:pPr rtl="0"/>
            <a:endParaRPr lang="en-US" sz="1200" i="0" kern="1200" baseline="0" dirty="0" smtClean="0">
              <a:solidFill>
                <a:schemeClr val="tx1"/>
              </a:solidFill>
              <a:latin typeface="+mn-lt"/>
              <a:ea typeface="+mn-ea"/>
              <a:cs typeface="+mn-cs"/>
            </a:endParaRPr>
          </a:p>
          <a:p>
            <a:pPr rtl="0"/>
            <a:r>
              <a:rPr lang="en-US" sz="1200" i="0" kern="1200" baseline="0" dirty="0" smtClean="0">
                <a:solidFill>
                  <a:schemeClr val="tx1"/>
                </a:solidFill>
                <a:latin typeface="+mn-lt"/>
                <a:ea typeface="+mn-ea"/>
                <a:cs typeface="+mn-cs"/>
              </a:rPr>
              <a:t>“With this Christ as our </a:t>
            </a:r>
            <a:r>
              <a:rPr lang="en-US" sz="1200" i="0" kern="1200" baseline="0" dirty="0" err="1" smtClean="0">
                <a:solidFill>
                  <a:schemeClr val="tx1"/>
                </a:solidFill>
                <a:latin typeface="+mn-lt"/>
                <a:ea typeface="+mn-ea"/>
                <a:cs typeface="+mn-cs"/>
              </a:rPr>
              <a:t>Saviour</a:t>
            </a:r>
            <a:r>
              <a:rPr lang="en-US" sz="1200" i="0" kern="1200" baseline="0" dirty="0" smtClean="0">
                <a:solidFill>
                  <a:schemeClr val="tx1"/>
                </a:solidFill>
                <a:latin typeface="+mn-lt"/>
                <a:ea typeface="+mn-ea"/>
                <a:cs typeface="+mn-cs"/>
              </a:rPr>
              <a:t> (who died, was raised, </a:t>
            </a:r>
          </a:p>
          <a:p>
            <a:pPr rtl="0"/>
            <a:r>
              <a:rPr lang="en-US" sz="1200" i="0" kern="1200" baseline="0" dirty="0" smtClean="0">
                <a:solidFill>
                  <a:schemeClr val="tx1"/>
                </a:solidFill>
                <a:latin typeface="+mn-lt"/>
                <a:ea typeface="+mn-ea"/>
                <a:cs typeface="+mn-cs"/>
              </a:rPr>
              <a:t>has been exalted and is interceding), we know that </a:t>
            </a:r>
          </a:p>
          <a:p>
            <a:pPr rtl="0"/>
            <a:r>
              <a:rPr lang="en-US" sz="1200" i="0" kern="1200" baseline="0" dirty="0" smtClean="0">
                <a:solidFill>
                  <a:schemeClr val="tx1"/>
                </a:solidFill>
                <a:latin typeface="+mn-lt"/>
                <a:ea typeface="+mn-ea"/>
                <a:cs typeface="+mn-cs"/>
              </a:rPr>
              <a:t>‘there is now no condemnation’ for those who are </a:t>
            </a:r>
          </a:p>
          <a:p>
            <a:pPr rtl="0"/>
            <a:r>
              <a:rPr lang="en-US" sz="1200" i="0" kern="1200" baseline="0" dirty="0" smtClean="0">
                <a:solidFill>
                  <a:schemeClr val="tx1"/>
                </a:solidFill>
                <a:latin typeface="+mn-lt"/>
                <a:ea typeface="+mn-ea"/>
                <a:cs typeface="+mn-cs"/>
              </a:rPr>
              <a:t>united to him (8:1). We can therefore confidently </a:t>
            </a:r>
          </a:p>
          <a:p>
            <a:pPr rtl="0"/>
            <a:r>
              <a:rPr lang="en-US" sz="1200" i="0" kern="1200" baseline="0" dirty="0" smtClean="0">
                <a:solidFill>
                  <a:schemeClr val="tx1"/>
                </a:solidFill>
                <a:latin typeface="+mn-lt"/>
                <a:ea typeface="+mn-ea"/>
                <a:cs typeface="+mn-cs"/>
              </a:rPr>
              <a:t>challenge the universe, with all its inhabitants human </a:t>
            </a:r>
          </a:p>
          <a:p>
            <a:pPr rtl="0"/>
            <a:r>
              <a:rPr lang="en-US" sz="1200" i="0" kern="1200" baseline="0" dirty="0" smtClean="0">
                <a:solidFill>
                  <a:schemeClr val="tx1"/>
                </a:solidFill>
                <a:latin typeface="+mn-lt"/>
                <a:ea typeface="+mn-ea"/>
                <a:cs typeface="+mn-cs"/>
              </a:rPr>
              <a:t>and demonic: Who is he that condemns? There will </a:t>
            </a:r>
          </a:p>
          <a:p>
            <a:pPr rtl="0"/>
            <a:r>
              <a:rPr lang="en-US" sz="1200" i="0" kern="1200" baseline="0" dirty="0" smtClean="0">
                <a:solidFill>
                  <a:schemeClr val="tx1"/>
                </a:solidFill>
                <a:latin typeface="+mn-lt"/>
                <a:ea typeface="+mn-ea"/>
                <a:cs typeface="+mn-cs"/>
              </a:rPr>
              <a:t>never be any answer.”</a:t>
            </a:r>
          </a:p>
          <a:p>
            <a:pPr rtl="0"/>
            <a:endParaRPr lang="en-US" sz="1200" i="1" kern="1200" baseline="0" dirty="0" smtClean="0">
              <a:solidFill>
                <a:schemeClr val="tx1"/>
              </a:solidFill>
              <a:latin typeface="+mn-lt"/>
              <a:ea typeface="+mn-ea"/>
              <a:cs typeface="+mn-cs"/>
            </a:endParaRPr>
          </a:p>
          <a:p>
            <a:pPr rtl="0"/>
            <a:r>
              <a:rPr lang="en-US" sz="1200" i="1" kern="1200" baseline="0" dirty="0" smtClean="0">
                <a:solidFill>
                  <a:schemeClr val="tx1"/>
                </a:solidFill>
                <a:latin typeface="+mn-lt"/>
                <a:ea typeface="+mn-ea"/>
                <a:cs typeface="+mn-cs"/>
              </a:rPr>
              <a:t>-----</a:t>
            </a:r>
          </a:p>
          <a:p>
            <a:pPr rtl="0"/>
            <a:endParaRPr lang="en-US" sz="1200" i="1" kern="1200" baseline="0" dirty="0" smtClean="0">
              <a:solidFill>
                <a:schemeClr val="tx1"/>
              </a:solidFill>
              <a:latin typeface="+mn-lt"/>
              <a:ea typeface="+mn-ea"/>
              <a:cs typeface="+mn-cs"/>
            </a:endParaRPr>
          </a:p>
          <a:p>
            <a:pPr rtl="0"/>
            <a:r>
              <a:rPr lang="en-US" b="0" i="0" u="none" strike="noStrike" baseline="0" dirty="0" smtClean="0"/>
              <a:t>Stott, J. R. W. (2001). </a:t>
            </a:r>
            <a:r>
              <a:rPr lang="en-US" b="0" i="1" u="none" strike="noStrike" baseline="0" dirty="0" smtClean="0"/>
              <a:t>The message of Romans: God’s </a:t>
            </a:r>
          </a:p>
          <a:p>
            <a:pPr rtl="0"/>
            <a:r>
              <a:rPr lang="en-US" b="0" i="1" u="none" strike="noStrike" baseline="0" dirty="0" smtClean="0"/>
              <a:t>good news for the world</a:t>
            </a:r>
            <a:r>
              <a:rPr lang="en-US" b="0" i="0" u="none" strike="noStrike" baseline="0" dirty="0" smtClean="0"/>
              <a:t> (pp. 256–257). Leicester, </a:t>
            </a:r>
          </a:p>
          <a:p>
            <a:pPr rtl="0"/>
            <a:r>
              <a:rPr lang="en-US" b="0" i="0" u="none" strike="noStrike" baseline="0" dirty="0" smtClean="0"/>
              <a:t>England; 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5826397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Katakrino</a:t>
            </a:r>
            <a:r>
              <a:rPr lang="en-US" dirty="0" smtClean="0"/>
              <a:t> means to </a:t>
            </a:r>
            <a:r>
              <a:rPr lang="en-US" sz="1200" b="0" i="0" dirty="0" smtClean="0"/>
              <a:t>pronounce a sentence after </a:t>
            </a:r>
          </a:p>
          <a:p>
            <a:r>
              <a:rPr lang="en-US" sz="1200" b="0" i="0" dirty="0" smtClean="0"/>
              <a:t>determination of guilt, that is, to pronounce a sentence </a:t>
            </a:r>
          </a:p>
          <a:p>
            <a:r>
              <a:rPr lang="en-US" sz="1200" b="0" i="0" dirty="0" smtClean="0"/>
              <a:t>on.</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5826397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8443121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Apothnesko</a:t>
            </a:r>
            <a:r>
              <a:rPr lang="en-US" dirty="0" smtClean="0"/>
              <a:t> means </a:t>
            </a:r>
            <a:r>
              <a:rPr lang="en-US" sz="1200" b="0" i="0" dirty="0" smtClean="0"/>
              <a:t>to cease to have vital functions, </a:t>
            </a:r>
          </a:p>
          <a:p>
            <a:r>
              <a:rPr lang="en-US" sz="1200" b="0" i="0" dirty="0" smtClean="0"/>
              <a:t>whether at an earthly or transcendent level, that is, </a:t>
            </a:r>
          </a:p>
          <a:p>
            <a:r>
              <a:rPr lang="en-US" sz="1200" b="0" i="0" dirty="0" smtClean="0"/>
              <a:t>to die.</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58263976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4797483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egeiro</a:t>
            </a:r>
            <a:r>
              <a:rPr lang="en-US" dirty="0" smtClean="0"/>
              <a:t> means </a:t>
            </a:r>
            <a:r>
              <a:rPr lang="en-US" sz="1200" b="0" i="0" dirty="0" smtClean="0"/>
              <a:t>to enter into or to be in </a:t>
            </a:r>
          </a:p>
          <a:p>
            <a:r>
              <a:rPr lang="en-US" sz="1200" b="0" i="0" dirty="0" smtClean="0"/>
              <a:t>a state of life as a result of being raised, that is, to be </a:t>
            </a:r>
          </a:p>
          <a:p>
            <a:r>
              <a:rPr lang="en-US" sz="1200" b="0" i="0" dirty="0" smtClean="0"/>
              <a:t>raised, or to rise.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5826397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20201990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72315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6:1-14, we found that,</a:t>
            </a:r>
            <a:r>
              <a:rPr lang="en-US" baseline="0" dirty="0" smtClean="0"/>
              <a:t> by faith in Christ, </a:t>
            </a:r>
          </a:p>
          <a:p>
            <a:r>
              <a:rPr lang="en-US" baseline="0" dirty="0" smtClean="0"/>
              <a:t>we are dead to sin, and alive to God</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Entunchano</a:t>
            </a:r>
            <a:r>
              <a:rPr lang="en-US" dirty="0" smtClean="0"/>
              <a:t> </a:t>
            </a:r>
            <a:r>
              <a:rPr lang="en-US" b="0" dirty="0" smtClean="0"/>
              <a:t>means </a:t>
            </a:r>
            <a:r>
              <a:rPr lang="en-US" sz="1200" b="0" dirty="0" smtClean="0"/>
              <a:t>to make an earnest request through </a:t>
            </a:r>
          </a:p>
          <a:p>
            <a:r>
              <a:rPr lang="en-US" sz="1200" b="0" dirty="0" smtClean="0"/>
              <a:t>contact with the person approached,</a:t>
            </a:r>
            <a:r>
              <a:rPr lang="en-US" sz="1200" b="0" baseline="0" dirty="0" smtClean="0"/>
              <a:t> that is, to approach </a:t>
            </a:r>
          </a:p>
          <a:p>
            <a:r>
              <a:rPr lang="en-US" sz="1200" b="0" baseline="0" dirty="0" smtClean="0"/>
              <a:t>or to appeal to someone.</a:t>
            </a:r>
            <a:endParaRPr lang="en-US"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358263976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 </a:t>
            </a:r>
            <a:r>
              <a:rPr lang="en-US" b="0" dirty="0" smtClean="0"/>
              <a:t>Steve Winger wrote about taking an exam in </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a course on Logic.</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rtl="0"/>
            <a:r>
              <a:rPr lang="en-US" sz="1200" kern="1200" dirty="0" smtClean="0">
                <a:solidFill>
                  <a:schemeClr val="tx1"/>
                </a:solidFill>
                <a:latin typeface="+mn-lt"/>
                <a:ea typeface="+mn-ea"/>
                <a:cs typeface="+mn-cs"/>
              </a:rPr>
              <a:t>To help us on our test, the professor told us we could </a:t>
            </a:r>
          </a:p>
          <a:p>
            <a:pPr rtl="0"/>
            <a:r>
              <a:rPr lang="en-US" sz="1200" kern="1200" dirty="0" smtClean="0">
                <a:solidFill>
                  <a:schemeClr val="tx1"/>
                </a:solidFill>
                <a:latin typeface="+mn-lt"/>
                <a:ea typeface="+mn-ea"/>
                <a:cs typeface="+mn-cs"/>
              </a:rPr>
              <a:t>bring as much information to the exam as we could fit </a:t>
            </a:r>
          </a:p>
          <a:p>
            <a:pPr rtl="0"/>
            <a:r>
              <a:rPr lang="en-US" sz="1200" kern="1200" dirty="0" smtClean="0">
                <a:solidFill>
                  <a:schemeClr val="tx1"/>
                </a:solidFill>
                <a:latin typeface="+mn-lt"/>
                <a:ea typeface="+mn-ea"/>
                <a:cs typeface="+mn-cs"/>
              </a:rPr>
              <a:t>on a piece of notebook paper.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Most students crammed as many facts as possible on </a:t>
            </a:r>
          </a:p>
          <a:p>
            <a:pPr rtl="0"/>
            <a:r>
              <a:rPr lang="en-US" sz="1200" kern="1200" dirty="0" smtClean="0">
                <a:solidFill>
                  <a:schemeClr val="tx1"/>
                </a:solidFill>
                <a:latin typeface="+mn-lt"/>
                <a:ea typeface="+mn-ea"/>
                <a:cs typeface="+mn-cs"/>
              </a:rPr>
              <a:t>their 8-1/2 × 11 inch sheet of paper.</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one student walked into class, put a piece of </a:t>
            </a:r>
          </a:p>
          <a:p>
            <a:pPr rtl="0"/>
            <a:r>
              <a:rPr lang="en-US" sz="1200" kern="1200" dirty="0" smtClean="0">
                <a:solidFill>
                  <a:schemeClr val="tx1"/>
                </a:solidFill>
                <a:latin typeface="+mn-lt"/>
                <a:ea typeface="+mn-ea"/>
                <a:cs typeface="+mn-cs"/>
              </a:rPr>
              <a:t>notebook paper on the floor, and had an advanced </a:t>
            </a:r>
          </a:p>
          <a:p>
            <a:pPr rtl="0"/>
            <a:r>
              <a:rPr lang="en-US" sz="1200" kern="1200" dirty="0" smtClean="0">
                <a:solidFill>
                  <a:schemeClr val="tx1"/>
                </a:solidFill>
                <a:latin typeface="+mn-lt"/>
                <a:ea typeface="+mn-ea"/>
                <a:cs typeface="+mn-cs"/>
              </a:rPr>
              <a:t>logic student stand on the paper.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advanced logic student told him everything he </a:t>
            </a:r>
          </a:p>
          <a:p>
            <a:pPr rtl="0"/>
            <a:r>
              <a:rPr lang="en-US" sz="1200" kern="1200" dirty="0" smtClean="0">
                <a:solidFill>
                  <a:schemeClr val="tx1"/>
                </a:solidFill>
                <a:latin typeface="+mn-lt"/>
                <a:ea typeface="+mn-ea"/>
                <a:cs typeface="+mn-cs"/>
              </a:rPr>
              <a:t>needed to know.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was the only student to receive an A.</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b="0" i="0" u="none" strike="noStrike" baseline="0" dirty="0" smtClean="0"/>
              <a:t>Leadership Ministries Worldwide. (2004). </a:t>
            </a:r>
            <a:r>
              <a:rPr lang="en-US" b="0" i="1" u="none" strike="noStrike" baseline="0" dirty="0" smtClean="0"/>
              <a:t>Practical </a:t>
            </a:r>
          </a:p>
          <a:p>
            <a:pPr rtl="0"/>
            <a:r>
              <a:rPr lang="en-US" b="0" i="1" u="none" strike="noStrike" baseline="0" dirty="0" smtClean="0"/>
              <a:t>Illustrations: Romans</a:t>
            </a:r>
            <a:r>
              <a:rPr lang="en-US" b="0" i="0" u="none" strike="noStrike" baseline="0" dirty="0" smtClean="0"/>
              <a:t> (p. 68). Chattanooga, TN: </a:t>
            </a:r>
          </a:p>
          <a:p>
            <a:pPr rtl="0"/>
            <a:r>
              <a:rPr lang="en-US" b="0" i="0" u="none" strike="noStrike" baseline="0" dirty="0" smtClean="0"/>
              <a:t>Leadership Ministries Worldwide.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72495053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8:34</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Stott finishes with:</a:t>
            </a:r>
          </a:p>
          <a:p>
            <a:endParaRPr lang="en-US" dirty="0" smtClean="0"/>
          </a:p>
          <a:p>
            <a:pPr rtl="0"/>
            <a:r>
              <a:rPr lang="en-US" sz="1200" i="0" dirty="0" smtClean="0"/>
              <a:t>“Question 5: Who shall separate us from the love of </a:t>
            </a:r>
          </a:p>
          <a:p>
            <a:pPr rtl="0"/>
            <a:r>
              <a:rPr lang="en-US" sz="1200" i="0" dirty="0" smtClean="0"/>
              <a:t>Christ?.</a:t>
            </a:r>
          </a:p>
          <a:p>
            <a:pPr rtl="0"/>
            <a:endParaRPr lang="en-US" sz="1200" i="0" dirty="0" smtClean="0"/>
          </a:p>
          <a:p>
            <a:pPr rtl="0"/>
            <a:r>
              <a:rPr lang="en-US" sz="1200" i="0" dirty="0" smtClean="0"/>
              <a:t>“‘We are climbing a grand staircase here,’ and this fifth </a:t>
            </a:r>
          </a:p>
          <a:p>
            <a:pPr rtl="0"/>
            <a:r>
              <a:rPr lang="en-US" sz="1200" i="0" dirty="0" smtClean="0"/>
              <a:t>question is the top step. As we stand on it, Paul </a:t>
            </a:r>
          </a:p>
          <a:p>
            <a:pPr rtl="0"/>
            <a:r>
              <a:rPr lang="en-US" sz="1200" i="0" dirty="0" smtClean="0"/>
              <a:t>himself now does what we have been trying to do </a:t>
            </a:r>
          </a:p>
          <a:p>
            <a:pPr rtl="0"/>
            <a:r>
              <a:rPr lang="en-US" sz="1200" i="0" dirty="0" smtClean="0"/>
              <a:t>with his other questions. He first asks who will </a:t>
            </a:r>
          </a:p>
          <a:p>
            <a:pPr rtl="0"/>
            <a:r>
              <a:rPr lang="en-US" sz="1200" i="0" dirty="0" smtClean="0"/>
              <a:t>separate us from Christ’s love and then looks round </a:t>
            </a:r>
          </a:p>
          <a:p>
            <a:pPr rtl="0"/>
            <a:r>
              <a:rPr lang="en-US" sz="1200" i="0" dirty="0" smtClean="0"/>
              <a:t>for an answer. </a:t>
            </a:r>
          </a:p>
          <a:p>
            <a:pPr rtl="0"/>
            <a:endParaRPr lang="en-US" sz="1200" i="0" dirty="0" smtClean="0"/>
          </a:p>
          <a:p>
            <a:pPr rtl="0"/>
            <a:r>
              <a:rPr lang="en-US" sz="1200" i="0" dirty="0" smtClean="0"/>
              <a:t>“He brings forward a sample list of adversities and </a:t>
            </a:r>
          </a:p>
          <a:p>
            <a:pPr rtl="0"/>
            <a:r>
              <a:rPr lang="en-US" sz="1200" i="0" dirty="0" smtClean="0"/>
              <a:t>adversaries that might be thought of as coming </a:t>
            </a:r>
          </a:p>
          <a:p>
            <a:pPr rtl="0"/>
            <a:r>
              <a:rPr lang="en-US" sz="1200" i="0" dirty="0" smtClean="0"/>
              <a:t>between us and Christ’s love. He mentions seven </a:t>
            </a:r>
          </a:p>
          <a:p>
            <a:pPr rtl="0"/>
            <a:r>
              <a:rPr lang="en-US" sz="1200" i="0" dirty="0" smtClean="0"/>
              <a:t>possibilities. </a:t>
            </a:r>
          </a:p>
          <a:p>
            <a:pPr rtl="0"/>
            <a:endParaRPr lang="en-US" sz="1200" i="0" dirty="0" smtClean="0"/>
          </a:p>
          <a:p>
            <a:pPr rtl="0"/>
            <a:r>
              <a:rPr lang="en-US" sz="1200" i="0" dirty="0" smtClean="0"/>
              <a:t>“He begins with trouble (</a:t>
            </a:r>
            <a:r>
              <a:rPr lang="en-US" sz="1100" i="0" dirty="0" err="1" smtClean="0"/>
              <a:t>thlipsis</a:t>
            </a:r>
            <a:r>
              <a:rPr lang="en-US" sz="1200" i="0" dirty="0" smtClean="0"/>
              <a:t>), hardship </a:t>
            </a:r>
          </a:p>
          <a:p>
            <a:pPr rtl="0"/>
            <a:r>
              <a:rPr lang="en-US" sz="1200" i="0" dirty="0" smtClean="0"/>
              <a:t>(</a:t>
            </a:r>
            <a:r>
              <a:rPr lang="en-US" sz="1100" i="0" dirty="0" err="1" smtClean="0"/>
              <a:t>stenochōria</a:t>
            </a:r>
            <a:r>
              <a:rPr lang="en-US" sz="1200" i="0" dirty="0" smtClean="0"/>
              <a:t>) and persecution (</a:t>
            </a:r>
            <a:r>
              <a:rPr lang="en-US" sz="1100" i="0" dirty="0" err="1" smtClean="0"/>
              <a:t>diōgmos</a:t>
            </a:r>
            <a:r>
              <a:rPr lang="en-US" sz="1200" i="0" dirty="0" smtClean="0"/>
              <a:t>), which </a:t>
            </a:r>
          </a:p>
          <a:p>
            <a:pPr rtl="0"/>
            <a:r>
              <a:rPr lang="en-US" sz="1200" i="0" dirty="0" smtClean="0"/>
              <a:t>together seem to denote the pressures and distresses </a:t>
            </a:r>
          </a:p>
          <a:p>
            <a:pPr rtl="0"/>
            <a:r>
              <a:rPr lang="en-US" sz="1200" i="0" dirty="0" smtClean="0"/>
              <a:t>caused by an ungodly and hostile world. </a:t>
            </a:r>
          </a:p>
          <a:p>
            <a:pPr rtl="0"/>
            <a:endParaRPr lang="en-US" sz="1200" i="0" dirty="0" smtClean="0"/>
          </a:p>
          <a:p>
            <a:pPr rtl="0"/>
            <a:r>
              <a:rPr lang="en-US" sz="1200" i="0" dirty="0" smtClean="0"/>
              <a:t>“He goes on to famine or nakedness, the lack of </a:t>
            </a:r>
          </a:p>
          <a:p>
            <a:pPr rtl="0"/>
            <a:r>
              <a:rPr lang="en-US" sz="1200" i="0" dirty="0" smtClean="0"/>
              <a:t>adequate food and clothing. Since in the Sermon on </a:t>
            </a:r>
          </a:p>
          <a:p>
            <a:pPr rtl="0"/>
            <a:r>
              <a:rPr lang="en-US" sz="1200" i="0" dirty="0" smtClean="0"/>
              <a:t>the Mount Jesus promised these to the heavenly </a:t>
            </a:r>
          </a:p>
          <a:p>
            <a:pPr rtl="0"/>
            <a:r>
              <a:rPr lang="en-US" sz="1200" i="0" dirty="0" smtClean="0"/>
              <a:t>Father’s children, would not their absence suggest </a:t>
            </a:r>
          </a:p>
          <a:p>
            <a:pPr rtl="0"/>
            <a:r>
              <a:rPr lang="en-US" sz="1200" i="0" dirty="0" smtClean="0"/>
              <a:t>that after all he does not care?</a:t>
            </a:r>
          </a:p>
          <a:p>
            <a:pPr rtl="0"/>
            <a:endParaRPr lang="en-US" sz="1200" i="0" dirty="0" smtClean="0"/>
          </a:p>
          <a:p>
            <a:pPr rtl="0"/>
            <a:r>
              <a:rPr lang="en-US" sz="1200" i="0" dirty="0" smtClean="0"/>
              <a:t>“Paul concludes his list with danger or sword, meaning </a:t>
            </a:r>
          </a:p>
          <a:p>
            <a:pPr rtl="0"/>
            <a:r>
              <a:rPr lang="en-US" sz="1200" i="0" dirty="0" smtClean="0"/>
              <a:t>perhaps the risk of death on the one hand and the </a:t>
            </a:r>
          </a:p>
          <a:p>
            <a:pPr rtl="0"/>
            <a:r>
              <a:rPr lang="en-US" sz="1200" i="0" dirty="0" smtClean="0"/>
              <a:t>experience of it on the other, whether ‘the sword’ be </a:t>
            </a:r>
          </a:p>
          <a:p>
            <a:pPr rtl="0"/>
            <a:r>
              <a:rPr lang="en-US" sz="1200" i="0" dirty="0" smtClean="0"/>
              <a:t>‘the final sword thrust of bandit or enemy soldier or </a:t>
            </a:r>
          </a:p>
          <a:p>
            <a:pPr rtl="0"/>
            <a:r>
              <a:rPr lang="en-US" sz="1200" i="0" dirty="0" smtClean="0"/>
              <a:t>executioner’. A willingness for martyrdom is </a:t>
            </a:r>
          </a:p>
          <a:p>
            <a:pPr rtl="0"/>
            <a:r>
              <a:rPr lang="en-US" sz="1200" i="0" dirty="0" smtClean="0"/>
              <a:t>certainly the final test of Christian faith and </a:t>
            </a:r>
          </a:p>
          <a:p>
            <a:pPr rtl="0"/>
            <a:r>
              <a:rPr lang="en-US" sz="1200" i="0" dirty="0" smtClean="0"/>
              <a:t>faithfulness.</a:t>
            </a:r>
          </a:p>
          <a:p>
            <a:pPr rtl="0"/>
            <a:endParaRPr lang="en-US" sz="1200" i="1" dirty="0" smtClean="0"/>
          </a:p>
          <a:p>
            <a:pPr rtl="0"/>
            <a:r>
              <a:rPr lang="en-US" sz="1200" i="1" dirty="0" smtClean="0"/>
              <a:t>-----</a:t>
            </a:r>
          </a:p>
          <a:p>
            <a:pPr rtl="0"/>
            <a:endParaRPr lang="en-US" sz="1200" i="1" dirty="0" smtClean="0"/>
          </a:p>
          <a:p>
            <a:pPr rtl="0"/>
            <a:r>
              <a:rPr lang="en-US" b="0" i="0" u="none" strike="noStrike" baseline="0" dirty="0" smtClean="0"/>
              <a:t>Stott, J. R. W. (2001). </a:t>
            </a:r>
            <a:r>
              <a:rPr lang="en-US" b="0" i="1" u="none" strike="noStrike" baseline="0" dirty="0" smtClean="0"/>
              <a:t>The message of Romans: God’s </a:t>
            </a:r>
          </a:p>
          <a:p>
            <a:pPr rtl="0"/>
            <a:r>
              <a:rPr lang="en-US" b="0" i="1" u="none" strike="noStrike" baseline="0" dirty="0" smtClean="0"/>
              <a:t>good news for the world</a:t>
            </a:r>
            <a:r>
              <a:rPr lang="en-US" b="0" i="0" u="none" strike="noStrike" baseline="0" dirty="0" smtClean="0"/>
              <a:t> (p. 257). Leicester, England; </a:t>
            </a:r>
          </a:p>
          <a:p>
            <a:pPr rtl="0"/>
            <a:r>
              <a:rPr lang="en-US" b="0" i="0" u="none" strike="noStrike" baseline="0" dirty="0" smtClean="0"/>
              <a:t>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chorizo means </a:t>
            </a:r>
            <a:r>
              <a:rPr lang="en-US" sz="1200" b="0" i="0" dirty="0" smtClean="0"/>
              <a:t>to cause separation </a:t>
            </a:r>
          </a:p>
          <a:p>
            <a:r>
              <a:rPr lang="en-US" sz="1200" b="0" i="0" dirty="0" smtClean="0"/>
              <a:t>through use of space between, that is,</a:t>
            </a:r>
            <a:r>
              <a:rPr lang="en-US" sz="1200" b="0" i="0" baseline="0" dirty="0" smtClean="0"/>
              <a:t> to </a:t>
            </a:r>
            <a:r>
              <a:rPr lang="en-US" sz="1200" b="0" i="0" dirty="0" smtClean="0"/>
              <a:t>divide or to </a:t>
            </a:r>
          </a:p>
          <a:p>
            <a:r>
              <a:rPr lang="en-US" sz="1200" b="0" i="0" dirty="0" smtClean="0"/>
              <a:t>separate.</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44067527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thlipsis</a:t>
            </a:r>
            <a:r>
              <a:rPr lang="en-US" dirty="0" smtClean="0"/>
              <a:t> means </a:t>
            </a:r>
            <a:r>
              <a:rPr lang="en-US" sz="1200" b="0" i="0" dirty="0" smtClean="0"/>
              <a:t>trouble that inflicts distress, </a:t>
            </a:r>
          </a:p>
          <a:p>
            <a:r>
              <a:rPr lang="en-US" sz="1200" b="0" i="0" dirty="0" smtClean="0"/>
              <a:t>oppression, affliction, or tribulation.</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48441032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136674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6:15-23, Paul tells</a:t>
            </a:r>
            <a:r>
              <a:rPr lang="en-US" baseline="0" dirty="0" smtClean="0"/>
              <a:t> us that, while we were </a:t>
            </a:r>
          </a:p>
          <a:p>
            <a:r>
              <a:rPr lang="en-US" baseline="0" dirty="0" smtClean="0"/>
              <a:t>once willing or unwilling slaves to sin, we are now, </a:t>
            </a:r>
          </a:p>
          <a:p>
            <a:r>
              <a:rPr lang="en-US" baseline="0" dirty="0" smtClean="0"/>
              <a:t>instead, willing slaves to righteousness.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Stenochoria</a:t>
            </a:r>
            <a:r>
              <a:rPr lang="en-US" dirty="0" smtClean="0"/>
              <a:t> literally means “narrowness”. But, in the </a:t>
            </a:r>
          </a:p>
          <a:p>
            <a:r>
              <a:rPr lang="en-US" dirty="0" smtClean="0"/>
              <a:t>Bible, it is only used figuratively, wherein it means </a:t>
            </a:r>
            <a:r>
              <a:rPr lang="en-US" sz="1200" b="0" i="0" dirty="0" smtClean="0"/>
              <a:t>a set </a:t>
            </a:r>
          </a:p>
          <a:p>
            <a:r>
              <a:rPr lang="en-US" sz="1200" b="0" i="0" dirty="0" smtClean="0"/>
              <a:t>of stressful circumstances, that is, distress, difficulty, </a:t>
            </a:r>
          </a:p>
          <a:p>
            <a:r>
              <a:rPr lang="en-US" sz="1200" b="0" i="0" dirty="0" smtClean="0"/>
              <a:t>anguish, or trouble.</a:t>
            </a:r>
          </a:p>
          <a:p>
            <a:endParaRPr lang="en-US" sz="1200" b="0" i="0" dirty="0" smtClean="0"/>
          </a:p>
          <a:p>
            <a:r>
              <a:rPr lang="en-US" sz="1200" b="0" i="0" dirty="0" err="1" smtClean="0"/>
              <a:t>Stenochoria</a:t>
            </a:r>
            <a:r>
              <a:rPr lang="en-US" sz="1200" b="0" i="0" dirty="0" smtClean="0"/>
              <a:t> is translated “hardship” in the New </a:t>
            </a:r>
          </a:p>
          <a:p>
            <a:r>
              <a:rPr lang="en-US" sz="1200" b="0" i="0" dirty="0" smtClean="0"/>
              <a:t>International Version at Romans 8:35.</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 Corinthians 12:10, </a:t>
            </a:r>
            <a:r>
              <a:rPr lang="en-US" dirty="0" err="1" smtClean="0"/>
              <a:t>stenochorea</a:t>
            </a:r>
            <a:r>
              <a:rPr lang="en-US" dirty="0" smtClean="0"/>
              <a:t> is translated</a:t>
            </a:r>
            <a:r>
              <a:rPr lang="en-US" baseline="0" dirty="0" smtClean="0"/>
              <a:t> </a:t>
            </a:r>
          </a:p>
          <a:p>
            <a:r>
              <a:rPr lang="en-US" baseline="0" dirty="0" smtClean="0"/>
              <a:t>“difficulties”.</a:t>
            </a:r>
          </a:p>
          <a:p>
            <a:endParaRPr lang="en-US" baseline="0" dirty="0" smtClean="0"/>
          </a:p>
          <a:p>
            <a:r>
              <a:rPr lang="en-US" baseline="0" dirty="0" smtClean="0"/>
              <a:t>The Greek word translated “hardships” in 2 Corinthians </a:t>
            </a:r>
          </a:p>
          <a:p>
            <a:r>
              <a:rPr lang="en-US" baseline="0" dirty="0" smtClean="0"/>
              <a:t>12:10 is </a:t>
            </a:r>
            <a:r>
              <a:rPr lang="en-US" baseline="0" dirty="0" err="1" smtClean="0"/>
              <a:t>ananke</a:t>
            </a:r>
            <a:r>
              <a:rPr lang="en-US" baseline="0" dirty="0" smtClean="0"/>
              <a:t>, which means </a:t>
            </a:r>
            <a:r>
              <a:rPr lang="en-US" sz="1200" b="0" i="0" dirty="0" smtClean="0"/>
              <a:t>necessity or constraint </a:t>
            </a:r>
          </a:p>
          <a:p>
            <a:r>
              <a:rPr lang="en-US" sz="1200" b="0" i="0" dirty="0" smtClean="0"/>
              <a:t>as inherent in the nature of things, that is, necessity </a:t>
            </a:r>
          </a:p>
          <a:p>
            <a:r>
              <a:rPr lang="en-US" sz="1200" b="0" i="0" dirty="0" smtClean="0"/>
              <a:t>or pressure.</a:t>
            </a:r>
            <a:endParaRPr lang="en-US" b="0" i="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1921883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Diogmos</a:t>
            </a:r>
            <a:r>
              <a:rPr lang="en-US" dirty="0" smtClean="0"/>
              <a:t> means </a:t>
            </a:r>
            <a:r>
              <a:rPr lang="en-US" sz="1200" b="0" i="0" dirty="0" smtClean="0"/>
              <a:t>a program or process designed to </a:t>
            </a:r>
          </a:p>
          <a:p>
            <a:r>
              <a:rPr lang="en-US" sz="1200" b="0" i="0" dirty="0" smtClean="0"/>
              <a:t>harass and oppress someone, that is, persecution.</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Diogmos</a:t>
            </a:r>
            <a:r>
              <a:rPr lang="en-US" dirty="0" smtClean="0"/>
              <a:t> is also translated “persecution” in </a:t>
            </a:r>
          </a:p>
          <a:p>
            <a:r>
              <a:rPr lang="en-US" dirty="0" smtClean="0"/>
              <a:t>2 Corinthians 12:10.</a:t>
            </a:r>
            <a:endParaRPr lang="en-US" b="0" i="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19218833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Acts 8:1.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337867187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Limos means hunger or famine.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story of the Prodigal Son,</a:t>
            </a:r>
            <a:r>
              <a:rPr lang="en-US" baseline="0" dirty="0" smtClean="0"/>
              <a:t> we read...</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171808063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5607001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Gymnotes</a:t>
            </a:r>
            <a:r>
              <a:rPr lang="en-US" dirty="0" smtClean="0"/>
              <a:t> only appears three time in the New </a:t>
            </a:r>
          </a:p>
          <a:p>
            <a:r>
              <a:rPr lang="en-US" dirty="0" smtClean="0"/>
              <a:t>Testament. In two of those, of</a:t>
            </a:r>
            <a:r>
              <a:rPr lang="en-US" baseline="0" dirty="0" smtClean="0"/>
              <a:t> which Romans 8:35 is </a:t>
            </a:r>
          </a:p>
          <a:p>
            <a:r>
              <a:rPr lang="en-US" baseline="0" dirty="0" smtClean="0"/>
              <a:t>one, it means being without sufficient clothing, with </a:t>
            </a:r>
          </a:p>
          <a:p>
            <a:r>
              <a:rPr lang="en-US" baseline="0" dirty="0" smtClean="0"/>
              <a:t>the connotation of being destitute.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Corinthians 11:27 is the other location where being </a:t>
            </a:r>
          </a:p>
          <a:p>
            <a:r>
              <a:rPr lang="en-US" dirty="0" smtClean="0"/>
              <a:t>destitute is in view.</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4148976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7:1-6, Paul gave us an illustration of this </a:t>
            </a:r>
          </a:p>
          <a:p>
            <a:r>
              <a:rPr lang="en-US" dirty="0" smtClean="0"/>
              <a:t>from marriage.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its third appearance, </a:t>
            </a:r>
            <a:r>
              <a:rPr lang="en-US" dirty="0" err="1" smtClean="0"/>
              <a:t>gymnotes</a:t>
            </a:r>
            <a:r>
              <a:rPr lang="en-US" dirty="0" smtClean="0"/>
              <a:t> refers to a more </a:t>
            </a:r>
          </a:p>
          <a:p>
            <a:r>
              <a:rPr lang="en-US" dirty="0" smtClean="0"/>
              <a:t>literal nakedness, but spiritual nakedness rather than </a:t>
            </a:r>
          </a:p>
          <a:p>
            <a:r>
              <a:rPr lang="en-US" dirty="0" smtClean="0"/>
              <a:t>physical nakedness.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35012305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Kyndunos</a:t>
            </a:r>
            <a:r>
              <a:rPr lang="en-US" dirty="0" smtClean="0"/>
              <a:t> appears nine times in the New Testament.</a:t>
            </a:r>
          </a:p>
          <a:p>
            <a:endParaRPr lang="en-US" dirty="0" smtClean="0"/>
          </a:p>
          <a:p>
            <a:r>
              <a:rPr lang="en-US" dirty="0" smtClean="0"/>
              <a:t>It means danger or risk.</a:t>
            </a:r>
          </a:p>
          <a:p>
            <a:endParaRPr lang="en-US" dirty="0" smtClean="0"/>
          </a:p>
          <a:p>
            <a:r>
              <a:rPr lang="en-US" dirty="0" smtClean="0"/>
              <a:t>It appears once here in Romans 8:35.</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eight appearances are all in </a:t>
            </a:r>
          </a:p>
          <a:p>
            <a:r>
              <a:rPr lang="en-US" dirty="0" smtClean="0"/>
              <a:t>2 Corinthians 11:26.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39232431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dirty="0" err="1" smtClean="0"/>
              <a:t>machaira</a:t>
            </a:r>
            <a:r>
              <a:rPr lang="en-US" dirty="0" smtClean="0"/>
              <a:t> </a:t>
            </a:r>
            <a:r>
              <a:rPr lang="en-US" dirty="0" smtClean="0"/>
              <a:t>was a relatively</a:t>
            </a:r>
            <a:r>
              <a:rPr lang="en-US" baseline="0" dirty="0" smtClean="0"/>
              <a:t> short sword or other sharp </a:t>
            </a:r>
          </a:p>
          <a:p>
            <a:r>
              <a:rPr lang="en-US" baseline="0" dirty="0" smtClean="0"/>
              <a:t>instrument such as a dagger.</a:t>
            </a:r>
          </a:p>
          <a:p>
            <a:endParaRPr lang="en-US" baseline="0" dirty="0" smtClean="0"/>
          </a:p>
          <a:p>
            <a:r>
              <a:rPr lang="en-US" baseline="0" dirty="0" smtClean="0"/>
              <a:t>Here, in Romans 8:35, it’s used as a euphemism for </a:t>
            </a:r>
          </a:p>
          <a:p>
            <a:r>
              <a:rPr lang="en-US" baseline="0" dirty="0" smtClean="0"/>
              <a:t>a violent death</a:t>
            </a:r>
            <a:r>
              <a:rPr lang="en-US" baseline="0" dirty="0" smtClean="0"/>
              <a:t>.</a:t>
            </a:r>
          </a:p>
          <a:p>
            <a:endParaRPr lang="en-US" baseline="0" dirty="0" smtClean="0"/>
          </a:p>
          <a:p>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398866416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376391249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Kelly James, a landscape architect, and two of </a:t>
            </a:r>
          </a:p>
          <a:p>
            <a:pPr rtl="0"/>
            <a:r>
              <a:rPr lang="en-US" sz="1200" dirty="0" smtClean="0"/>
              <a:t>his friends were climbing Mount Hood in Welches, </a:t>
            </a:r>
          </a:p>
          <a:p>
            <a:pPr rtl="0"/>
            <a:r>
              <a:rPr lang="en-US" sz="1200" dirty="0" smtClean="0"/>
              <a:t>Oregon, when they encountered a blizzard. Kelly called </a:t>
            </a:r>
          </a:p>
          <a:p>
            <a:pPr rtl="0"/>
            <a:r>
              <a:rPr lang="en-US" sz="1200" dirty="0" smtClean="0"/>
              <a:t>his family on his cell phone, but the storm was too </a:t>
            </a:r>
          </a:p>
          <a:p>
            <a:pPr rtl="0"/>
            <a:r>
              <a:rPr lang="en-US" sz="1200" dirty="0" smtClean="0"/>
              <a:t>severe for rescue workers to come in. All three hikers </a:t>
            </a:r>
          </a:p>
          <a:p>
            <a:pPr rtl="0"/>
            <a:r>
              <a:rPr lang="en-US" sz="1200" dirty="0" smtClean="0"/>
              <a:t>perished.</a:t>
            </a:r>
          </a:p>
          <a:p>
            <a:pPr rtl="0"/>
            <a:endParaRPr lang="en-US" sz="1200" dirty="0" smtClean="0"/>
          </a:p>
          <a:p>
            <a:pPr rtl="0"/>
            <a:r>
              <a:rPr lang="en-US" sz="1200" i="0" dirty="0" smtClean="0"/>
              <a:t>On the CBS Evening News, Katie Couric asked Kelly’s </a:t>
            </a:r>
          </a:p>
          <a:p>
            <a:pPr rtl="0"/>
            <a:r>
              <a:rPr lang="en-US" sz="1200" i="0" dirty="0" smtClean="0"/>
              <a:t>widow if she was angry with her husband for climbing </a:t>
            </a:r>
          </a:p>
          <a:p>
            <a:pPr rtl="0"/>
            <a:r>
              <a:rPr lang="en-US" sz="1200" i="0" dirty="0" smtClean="0"/>
              <a:t>the mountain. Karen James replied, “I’m really sad our </a:t>
            </a:r>
          </a:p>
          <a:p>
            <a:pPr rtl="0"/>
            <a:r>
              <a:rPr lang="en-US" sz="1200" i="0" dirty="0" smtClean="0"/>
              <a:t>journey is over for a while, and I miss him terribly. But </a:t>
            </a:r>
          </a:p>
          <a:p>
            <a:pPr rtl="0"/>
            <a:r>
              <a:rPr lang="en-US" sz="1200" i="0" dirty="0" smtClean="0"/>
              <a:t>he loved life so much, and he taught me how to love. </a:t>
            </a:r>
          </a:p>
          <a:p>
            <a:pPr rtl="0"/>
            <a:r>
              <a:rPr lang="en-US" sz="1200" i="0" dirty="0" smtClean="0"/>
              <a:t>He taught me how to live. And I don’t know how you </a:t>
            </a:r>
          </a:p>
          <a:p>
            <a:pPr rtl="0"/>
            <a:r>
              <a:rPr lang="en-US" sz="1200" i="0" dirty="0" smtClean="0"/>
              <a:t>can be angry at someone who loved their family, who </a:t>
            </a:r>
          </a:p>
          <a:p>
            <a:pPr rtl="0"/>
            <a:r>
              <a:rPr lang="en-US" sz="1200" i="0" dirty="0" smtClean="0"/>
              <a:t>loved God … and gave back so much more than he </a:t>
            </a:r>
          </a:p>
          <a:p>
            <a:pPr rtl="0"/>
            <a:r>
              <a:rPr lang="en-US" sz="1200" i="0" dirty="0" smtClean="0"/>
              <a:t>took.”</a:t>
            </a:r>
          </a:p>
          <a:p>
            <a:pPr rtl="0"/>
            <a:endParaRPr lang="en-US" sz="1200" i="0" dirty="0" smtClean="0"/>
          </a:p>
          <a:p>
            <a:pPr rtl="0"/>
            <a:r>
              <a:rPr lang="en-US" sz="1200" i="0" dirty="0" smtClean="0"/>
              <a:t>When asked how her husband would like to be </a:t>
            </a:r>
          </a:p>
          <a:p>
            <a:pPr rtl="0"/>
            <a:r>
              <a:rPr lang="en-US" sz="1200" i="0" dirty="0" smtClean="0"/>
              <a:t>remembered, Karen said, “Kelly had this little ornament, </a:t>
            </a:r>
          </a:p>
          <a:p>
            <a:pPr rtl="0"/>
            <a:r>
              <a:rPr lang="en-US" sz="1200" i="0" dirty="0" smtClean="0"/>
              <a:t>and he’s had it since he was little. It’s a manger. It’s j</a:t>
            </a:r>
          </a:p>
          <a:p>
            <a:pPr rtl="0"/>
            <a:r>
              <a:rPr lang="en-US" sz="1200" i="0" dirty="0" err="1" smtClean="0"/>
              <a:t>ust</a:t>
            </a:r>
            <a:r>
              <a:rPr lang="en-US" sz="1200" i="0" dirty="0" smtClean="0"/>
              <a:t> this little plastic thing. And it’s always the tradition </a:t>
            </a:r>
          </a:p>
          <a:p>
            <a:pPr rtl="0"/>
            <a:r>
              <a:rPr lang="en-US" sz="1200" i="0" dirty="0" smtClean="0"/>
              <a:t>that [our son] Jack and Kelly put it on the tree together. </a:t>
            </a:r>
          </a:p>
          <a:p>
            <a:pPr rtl="0"/>
            <a:r>
              <a:rPr lang="en-US" sz="1200" i="0" dirty="0" smtClean="0"/>
              <a:t>So I said this Christmas, ‘We’re going to put that </a:t>
            </a:r>
          </a:p>
          <a:p>
            <a:pPr rtl="0"/>
            <a:r>
              <a:rPr lang="en-US" sz="1200" i="0" dirty="0" smtClean="0"/>
              <a:t>ornament on the tree.’ One of the things that we really </a:t>
            </a:r>
          </a:p>
          <a:p>
            <a:pPr rtl="0"/>
            <a:r>
              <a:rPr lang="en-US" sz="1200" i="0" dirty="0" smtClean="0"/>
              <a:t>understand about Christmas is how that little baby </a:t>
            </a:r>
          </a:p>
          <a:p>
            <a:pPr rtl="0"/>
            <a:r>
              <a:rPr lang="en-US" sz="1200" i="0" dirty="0" smtClean="0"/>
              <a:t>born in a barn is the reason our family has so much </a:t>
            </a:r>
          </a:p>
          <a:p>
            <a:pPr rtl="0"/>
            <a:r>
              <a:rPr lang="en-US" sz="1200" i="0" dirty="0" smtClean="0"/>
              <a:t>strength now. And that is really important to Kelly.”</a:t>
            </a:r>
          </a:p>
          <a:p>
            <a:pPr rtl="0"/>
            <a:endParaRPr lang="en-US" sz="1200" i="0" dirty="0" smtClean="0"/>
          </a:p>
          <a:p>
            <a:pPr rtl="0"/>
            <a:r>
              <a:rPr lang="en-US" sz="1200" i="0" dirty="0" smtClean="0"/>
              <a:t>Couric asked if the family’s confidence in God had been </a:t>
            </a:r>
          </a:p>
          <a:p>
            <a:pPr rtl="0"/>
            <a:r>
              <a:rPr lang="en-US" sz="1200" i="0" dirty="0" smtClean="0"/>
              <a:t>tested by her husband’s death. “No, it was never </a:t>
            </a:r>
          </a:p>
          <a:p>
            <a:pPr rtl="0"/>
            <a:r>
              <a:rPr lang="en-US" sz="1200" i="0" dirty="0" smtClean="0"/>
              <a:t>tested,” Karen answered. “I remember one time we </a:t>
            </a:r>
          </a:p>
          <a:p>
            <a:pPr rtl="0"/>
            <a:r>
              <a:rPr lang="en-US" sz="1200" i="0" dirty="0" smtClean="0"/>
              <a:t>were watching TV, and Kelly said to me, ‘I can’t wait to </a:t>
            </a:r>
          </a:p>
          <a:p>
            <a:pPr rtl="0"/>
            <a:r>
              <a:rPr lang="en-US" sz="1200" i="0" dirty="0" smtClean="0"/>
              <a:t>go to heaven.’ I said, ‘What?’ We were watching some </a:t>
            </a:r>
          </a:p>
          <a:p>
            <a:pPr rtl="0"/>
            <a:r>
              <a:rPr lang="en-US" sz="1200" i="0" dirty="0" smtClean="0"/>
              <a:t>show that had nothing to do with heaven. And he said, </a:t>
            </a:r>
          </a:p>
          <a:p>
            <a:pPr rtl="0"/>
            <a:r>
              <a:rPr lang="en-US" sz="1200" i="0" dirty="0" smtClean="0"/>
              <a:t>‘Yeah, that’s going to be really cool.’ And I said, </a:t>
            </a:r>
          </a:p>
          <a:p>
            <a:pPr rtl="0"/>
            <a:r>
              <a:rPr lang="en-US" sz="1200" i="0" dirty="0" smtClean="0"/>
              <a:t>‘Can you hold off? Can we wait?’ But he wasn’t scared. </a:t>
            </a:r>
          </a:p>
          <a:p>
            <a:pPr rtl="0"/>
            <a:r>
              <a:rPr lang="en-US" sz="1200" i="0" dirty="0" smtClean="0"/>
              <a:t>Those conversations are what I hold on to.”</a:t>
            </a:r>
          </a:p>
          <a:p>
            <a:pPr rtl="0"/>
            <a:endParaRPr lang="en-US" sz="1200" i="0" dirty="0" smtClean="0"/>
          </a:p>
          <a:p>
            <a:pPr rtl="0"/>
            <a:r>
              <a:rPr lang="en-US" sz="1200" i="0" dirty="0" smtClean="0"/>
              <a:t>When asked if there were any lessons to be learned </a:t>
            </a:r>
          </a:p>
          <a:p>
            <a:pPr rtl="0"/>
            <a:r>
              <a:rPr lang="en-US" sz="1200" i="0" dirty="0" smtClean="0"/>
              <a:t>from her husband’s tragedy, Karen replied, “I’ve told a </a:t>
            </a:r>
          </a:p>
          <a:p>
            <a:pPr rtl="0"/>
            <a:r>
              <a:rPr lang="en-US" sz="1200" i="0" dirty="0" smtClean="0"/>
              <a:t>colleague of mine that men should hold their wives </a:t>
            </a:r>
          </a:p>
          <a:p>
            <a:pPr rtl="0"/>
            <a:r>
              <a:rPr lang="en-US" sz="1200" i="0" dirty="0" smtClean="0"/>
              <a:t>really, really tight, because you don’t know when our </a:t>
            </a:r>
          </a:p>
          <a:p>
            <a:pPr rtl="0"/>
            <a:r>
              <a:rPr lang="en-US" sz="1200" i="0" dirty="0" smtClean="0"/>
              <a:t>journey’s going to end. My journey ended with an </a:t>
            </a:r>
          </a:p>
          <a:p>
            <a:pPr rtl="0"/>
            <a:r>
              <a:rPr lang="en-US" sz="1200" i="0" dirty="0" smtClean="0"/>
              <a:t>‘I love you.’ And … for others, if their journey ends </a:t>
            </a:r>
          </a:p>
          <a:p>
            <a:pPr rtl="0"/>
            <a:r>
              <a:rPr lang="en-US" sz="1200" i="0" dirty="0" smtClean="0"/>
              <a:t>with an ‘I love you,’ it’s a lot to hold on to.”</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238). Grand Rapids, MI: </a:t>
            </a:r>
          </a:p>
          <a:p>
            <a:pPr rtl="0"/>
            <a:r>
              <a:rPr lang="en-US" b="0" i="0" u="none" strike="noStrike" baseline="0" dirty="0" smtClean="0"/>
              <a:t>Zondervan Publishing House.</a:t>
            </a:r>
          </a:p>
          <a:p>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344596064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1994, R. C. Sproul, the founder of Ligonier </a:t>
            </a:r>
          </a:p>
          <a:p>
            <a:r>
              <a:rPr lang="en-US" dirty="0" smtClean="0"/>
              <a:t>Ministries, wrote:</a:t>
            </a:r>
          </a:p>
          <a:p>
            <a:endParaRPr lang="en-US" dirty="0" smtClean="0"/>
          </a:p>
          <a:p>
            <a:r>
              <a:rPr lang="en-US" sz="1200" dirty="0" smtClean="0"/>
              <a:t>“That is a capsule summation of the life of the Paul. He </a:t>
            </a:r>
          </a:p>
          <a:p>
            <a:r>
              <a:rPr lang="en-US" sz="1200" dirty="0" smtClean="0"/>
              <a:t>was like a sheep accounted for slaughter. This is what </a:t>
            </a:r>
          </a:p>
          <a:p>
            <a:r>
              <a:rPr lang="en-US" sz="1200" dirty="0" smtClean="0"/>
              <a:t>it means to be a Christian. We are going to have to </a:t>
            </a:r>
          </a:p>
          <a:p>
            <a:r>
              <a:rPr lang="en-US" sz="1200" dirty="0" smtClean="0"/>
              <a:t>face trials, tribulation, distress, nakedness, sword, all </a:t>
            </a:r>
          </a:p>
          <a:p>
            <a:r>
              <a:rPr lang="en-US" sz="1200" dirty="0" smtClean="0"/>
              <a:t>these things. </a:t>
            </a:r>
          </a:p>
          <a:p>
            <a:endParaRPr lang="en-US" sz="1200" dirty="0" smtClean="0"/>
          </a:p>
          <a:p>
            <a:r>
              <a:rPr lang="en-US" sz="1200" dirty="0" smtClean="0"/>
              <a:t>“But why do we do it? For Jesus’ sake, because we love </a:t>
            </a:r>
          </a:p>
          <a:p>
            <a:r>
              <a:rPr lang="en-US" sz="1200" dirty="0" smtClean="0"/>
              <a:t>him. </a:t>
            </a:r>
          </a:p>
          <a:p>
            <a:endParaRPr lang="en-US" sz="1200" dirty="0" smtClean="0"/>
          </a:p>
          <a:p>
            <a:r>
              <a:rPr lang="en-US" sz="1200" dirty="0" smtClean="0"/>
              <a:t>“But Jesus is not like the general who tells his troops </a:t>
            </a:r>
          </a:p>
          <a:p>
            <a:r>
              <a:rPr lang="en-US" sz="1200" dirty="0" smtClean="0"/>
              <a:t>to charge into enemy machine gun nests while </a:t>
            </a:r>
          </a:p>
          <a:p>
            <a:r>
              <a:rPr lang="en-US" sz="1200" dirty="0" smtClean="0"/>
              <a:t>he is seated comfortably in a bomb shelter. No, Jesus </a:t>
            </a:r>
          </a:p>
          <a:p>
            <a:r>
              <a:rPr lang="en-US" sz="1200" dirty="0" smtClean="0"/>
              <a:t>has gone before us, he was the sheep who was </a:t>
            </a:r>
          </a:p>
          <a:p>
            <a:r>
              <a:rPr lang="en-US" sz="1200" dirty="0" smtClean="0"/>
              <a:t>slaughtered. </a:t>
            </a:r>
          </a:p>
          <a:p>
            <a:endParaRPr lang="en-US" sz="1200" dirty="0" smtClean="0"/>
          </a:p>
          <a:p>
            <a:r>
              <a:rPr lang="en-US" sz="1200" dirty="0" smtClean="0"/>
              <a:t>“He was killed in a way that we can never be killed, he </a:t>
            </a:r>
          </a:p>
          <a:p>
            <a:r>
              <a:rPr lang="en-US" sz="1200" dirty="0" smtClean="0"/>
              <a:t>suffered in a way that we can never taste, he drank a </a:t>
            </a:r>
          </a:p>
          <a:p>
            <a:r>
              <a:rPr lang="en-US" sz="1200" dirty="0" smtClean="0"/>
              <a:t>cup that can never touch our lips. </a:t>
            </a:r>
          </a:p>
          <a:p>
            <a:endParaRPr lang="en-US" sz="1200" dirty="0" smtClean="0"/>
          </a:p>
          <a:p>
            <a:r>
              <a:rPr lang="en-US" sz="1200" dirty="0" smtClean="0"/>
              <a:t>“Our response of gratitude and love for our Lord is </a:t>
            </a:r>
          </a:p>
          <a:p>
            <a:r>
              <a:rPr lang="en-US" sz="1200" dirty="0" smtClean="0"/>
              <a:t>that we are glad to be counted as those who are </a:t>
            </a:r>
          </a:p>
          <a:p>
            <a:r>
              <a:rPr lang="en-US" sz="1200" dirty="0" smtClean="0"/>
              <a:t>facing death all the day long and are considered as </a:t>
            </a:r>
          </a:p>
          <a:p>
            <a:r>
              <a:rPr lang="en-US" sz="1200" dirty="0" smtClean="0"/>
              <a:t>sheep to be slaughtered.” (1)</a:t>
            </a:r>
          </a:p>
          <a:p>
            <a:endParaRPr lang="en-US" sz="1200" dirty="0" smtClean="0"/>
          </a:p>
          <a:p>
            <a:r>
              <a:rPr lang="en-US" sz="1200" dirty="0" smtClean="0"/>
              <a:t>-----</a:t>
            </a:r>
          </a:p>
          <a:p>
            <a:endParaRPr lang="en-US" sz="1200" dirty="0" smtClean="0"/>
          </a:p>
          <a:p>
            <a:r>
              <a:rPr lang="en-US" sz="1200" dirty="0" smtClean="0"/>
              <a:t>Later, in 2009, he wrote:</a:t>
            </a:r>
          </a:p>
          <a:p>
            <a:endParaRPr lang="en-US" sz="1200" dirty="0" smtClean="0"/>
          </a:p>
          <a:p>
            <a:r>
              <a:rPr lang="en-US" sz="1200" dirty="0" smtClean="0"/>
              <a:t>“The image of sheep is used often in the Bible to refer </a:t>
            </a:r>
          </a:p>
          <a:p>
            <a:r>
              <a:rPr lang="en-US" sz="1200" dirty="0" smtClean="0"/>
              <a:t>to the flock of God and to Christ, who is our good </a:t>
            </a:r>
          </a:p>
          <a:p>
            <a:r>
              <a:rPr lang="en-US" sz="1200" dirty="0" smtClean="0"/>
              <a:t>shepherd. </a:t>
            </a:r>
          </a:p>
          <a:p>
            <a:endParaRPr lang="en-US" sz="1200" dirty="0" smtClean="0"/>
          </a:p>
          <a:p>
            <a:r>
              <a:rPr lang="en-US" sz="1200" dirty="0" smtClean="0"/>
              <a:t>“During Jesus’ trial before Pilate, Jesus was ‘as a sheep </a:t>
            </a:r>
          </a:p>
          <a:p>
            <a:r>
              <a:rPr lang="en-US" sz="1200" dirty="0" smtClean="0"/>
              <a:t>before its shearers is silent, so He opened not His </a:t>
            </a:r>
          </a:p>
          <a:p>
            <a:r>
              <a:rPr lang="en-US" sz="1200" dirty="0" smtClean="0"/>
              <a:t>mouth’ (Isa. 53:7; Acts 8:32). </a:t>
            </a:r>
          </a:p>
          <a:p>
            <a:endParaRPr lang="en-US" sz="1200" dirty="0" smtClean="0"/>
          </a:p>
          <a:p>
            <a:r>
              <a:rPr lang="en-US" sz="1200" dirty="0" smtClean="0"/>
              <a:t>“Our Lord, the great shepherd, became the sheep, the </a:t>
            </a:r>
          </a:p>
          <a:p>
            <a:r>
              <a:rPr lang="en-US" sz="1200" dirty="0" smtClean="0"/>
              <a:t>docile one who went willingly to the slaughter. We </a:t>
            </a:r>
          </a:p>
          <a:p>
            <a:r>
              <a:rPr lang="en-US" sz="1200" dirty="0" smtClean="0"/>
              <a:t>participate in that vocation by participating in his </a:t>
            </a:r>
          </a:p>
          <a:p>
            <a:r>
              <a:rPr lang="en-US" sz="1200" dirty="0" smtClean="0"/>
              <a:t>humiliation, his tribulation, and his death.” (2)</a:t>
            </a:r>
          </a:p>
          <a:p>
            <a:pPr lvl="1"/>
            <a:endParaRPr lang="en-US" dirty="0" smtClean="0"/>
          </a:p>
          <a:p>
            <a:r>
              <a:rPr lang="en-US" sz="1200" dirty="0" smtClean="0"/>
              <a:t>-----</a:t>
            </a:r>
          </a:p>
          <a:p>
            <a:endParaRPr lang="en-US" sz="1200" dirty="0" smtClean="0"/>
          </a:p>
          <a:p>
            <a:r>
              <a:rPr lang="en-US" b="0" i="0" u="none" strike="noStrike" baseline="0" dirty="0" smtClean="0"/>
              <a:t>(1) Sproul, R. C. (1994). </a:t>
            </a:r>
            <a:r>
              <a:rPr lang="en-US" b="0" i="1" u="none" strike="noStrike" baseline="0" dirty="0" smtClean="0"/>
              <a:t>The Gospel of God: An </a:t>
            </a:r>
          </a:p>
          <a:p>
            <a:r>
              <a:rPr lang="en-US" b="0" i="1" u="none" strike="noStrike" baseline="0" dirty="0" smtClean="0"/>
              <a:t>Exposition of Romans</a:t>
            </a:r>
            <a:r>
              <a:rPr lang="en-US" b="0" i="0" u="none" strike="noStrike" baseline="0" dirty="0" smtClean="0"/>
              <a:t> (p. 159). Great Britain: </a:t>
            </a:r>
          </a:p>
          <a:p>
            <a:r>
              <a:rPr lang="en-US" b="0" i="0" u="none" strike="noStrike" baseline="0" dirty="0" smtClean="0"/>
              <a:t>Christian Focus Publications.</a:t>
            </a:r>
          </a:p>
          <a:p>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(2) Sproul, R. C. (2009). </a:t>
            </a:r>
            <a:r>
              <a:rPr lang="en-US" b="0" i="1" u="none" strike="noStrike" baseline="0" dirty="0" smtClean="0"/>
              <a:t>Romans</a:t>
            </a:r>
            <a:r>
              <a:rPr lang="en-US" b="0" i="0" u="none" strike="noStrike" baseline="0" dirty="0" smtClean="0"/>
              <a:t> (p. 299).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Wheaton, IL: 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190780999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the Greek word used for death is </a:t>
            </a:r>
            <a:r>
              <a:rPr lang="en-US" dirty="0" err="1" smtClean="0"/>
              <a:t>thanatoo</a:t>
            </a:r>
            <a:r>
              <a:rPr lang="en-US" dirty="0" smtClean="0"/>
              <a:t>.</a:t>
            </a:r>
          </a:p>
          <a:p>
            <a:endParaRPr lang="en-US" dirty="0" smtClean="0"/>
          </a:p>
          <a:p>
            <a:r>
              <a:rPr lang="en-US" dirty="0" smtClean="0"/>
              <a:t>It literally means to kill, that is, to put to death.</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1907809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7:7-25, Paul talks about our continuing </a:t>
            </a:r>
          </a:p>
          <a:p>
            <a:r>
              <a:rPr lang="en-US" dirty="0" smtClean="0"/>
              <a:t>struggle with sin.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44936223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used the same way in 1 Peter 3:18</a:t>
            </a:r>
            <a:r>
              <a:rPr lang="en-US" dirty="0" smtClean="0"/>
              <a:t>.</a:t>
            </a:r>
          </a:p>
          <a:p>
            <a:endParaRPr lang="en-US" dirty="0" smtClean="0"/>
          </a:p>
          <a:p>
            <a:r>
              <a:rPr lang="en-US" dirty="0" smtClean="0"/>
              <a:t>-----</a:t>
            </a:r>
          </a:p>
          <a:p>
            <a:endParaRPr lang="en-US" dirty="0" smtClean="0"/>
          </a:p>
          <a:p>
            <a:pPr rtl="0"/>
            <a:r>
              <a:rPr lang="en-US" b="1" dirty="0" err="1" smtClean="0"/>
              <a:t>ILLUS</a:t>
            </a:r>
            <a:r>
              <a:rPr lang="en-US" b="1" dirty="0" smtClean="0"/>
              <a:t>: </a:t>
            </a:r>
            <a:r>
              <a:rPr lang="en-US" sz="1200" b="0" dirty="0" smtClean="0"/>
              <a:t>When we express our gratitude to God, it’s </a:t>
            </a:r>
          </a:p>
          <a:p>
            <a:pPr rtl="0"/>
            <a:r>
              <a:rPr lang="en-US" sz="1200" b="0" dirty="0" smtClean="0"/>
              <a:t>easy to emphasize material prosperity and the qualities </a:t>
            </a:r>
          </a:p>
          <a:p>
            <a:pPr rtl="0"/>
            <a:r>
              <a:rPr lang="en-US" sz="1200" b="0" dirty="0" smtClean="0"/>
              <a:t>of life that are wonderful to have but easy to lose. </a:t>
            </a:r>
          </a:p>
          <a:p>
            <a:pPr rtl="0"/>
            <a:r>
              <a:rPr lang="en-US" sz="1200" b="0" dirty="0" smtClean="0"/>
              <a:t>Good health is a great blessing, but it could be gone </a:t>
            </a:r>
          </a:p>
          <a:p>
            <a:pPr rtl="0"/>
            <a:r>
              <a:rPr lang="en-US" sz="1200" b="0" dirty="0" smtClean="0"/>
              <a:t>tomorrow.</a:t>
            </a:r>
          </a:p>
          <a:p>
            <a:pPr rtl="0"/>
            <a:r>
              <a:rPr lang="en-US" sz="1200" b="0" dirty="0" smtClean="0"/>
              <a:t> </a:t>
            </a:r>
          </a:p>
          <a:p>
            <a:pPr rtl="0"/>
            <a:r>
              <a:rPr lang="en-US" sz="1200" b="0" dirty="0" smtClean="0"/>
              <a:t>Into the most loving families and friendships, death </a:t>
            </a:r>
          </a:p>
          <a:p>
            <a:pPr rtl="0"/>
            <a:r>
              <a:rPr lang="en-US" sz="1200" b="0" dirty="0" smtClean="0"/>
              <a:t>intrudes when we least expect it. Our tables may be </a:t>
            </a:r>
          </a:p>
          <a:p>
            <a:pPr rtl="0"/>
            <a:r>
              <a:rPr lang="en-US" sz="1200" b="0" dirty="0" smtClean="0"/>
              <a:t>loaded with food today, but we could be out of work </a:t>
            </a:r>
          </a:p>
          <a:p>
            <a:pPr rtl="0"/>
            <a:r>
              <a:rPr lang="en-US" sz="1200" b="0" dirty="0" smtClean="0"/>
              <a:t>tomorrow and wondering about our next meal.</a:t>
            </a:r>
          </a:p>
          <a:p>
            <a:pPr rtl="0"/>
            <a:endParaRPr lang="en-US" sz="1200" b="0" dirty="0" smtClean="0"/>
          </a:p>
          <a:p>
            <a:pPr rtl="0"/>
            <a:r>
              <a:rPr lang="en-US" sz="1200" dirty="0" smtClean="0"/>
              <a:t>How about taking a new approach to giving thanks </a:t>
            </a:r>
          </a:p>
          <a:p>
            <a:pPr rtl="0"/>
            <a:r>
              <a:rPr lang="en-US" sz="1200" dirty="0" smtClean="0"/>
              <a:t>today? Instead of focusing on the traditional areas of </a:t>
            </a:r>
          </a:p>
          <a:p>
            <a:pPr rtl="0"/>
            <a:r>
              <a:rPr lang="en-US" sz="1200" dirty="0" smtClean="0"/>
              <a:t>food, family, and friends, let’s thank God for what we </a:t>
            </a:r>
          </a:p>
          <a:p>
            <a:pPr rtl="0"/>
            <a:r>
              <a:rPr lang="en-US" sz="1200" dirty="0" smtClean="0"/>
              <a:t>cannot lose.</a:t>
            </a:r>
          </a:p>
          <a:p>
            <a:pPr rtl="0"/>
            <a:endParaRPr lang="en-US" sz="1200" dirty="0" smtClean="0"/>
          </a:p>
          <a:p>
            <a:pPr rtl="0"/>
            <a:r>
              <a:rPr lang="en-US" sz="1200" dirty="0" smtClean="0"/>
              <a:t>Romans 8:35–39 is a great place to begin. After </a:t>
            </a:r>
          </a:p>
          <a:p>
            <a:pPr rtl="0"/>
            <a:r>
              <a:rPr lang="en-US" sz="1200" dirty="0" smtClean="0"/>
              <a:t>considering the difficulties and calamities that can strip </a:t>
            </a:r>
          </a:p>
          <a:p>
            <a:pPr rtl="0"/>
            <a:r>
              <a:rPr lang="en-US" sz="1200" dirty="0" smtClean="0"/>
              <a:t>away the externals from our lives, Paul concluded that </a:t>
            </a:r>
          </a:p>
          <a:p>
            <a:pPr rtl="0"/>
            <a:r>
              <a:rPr lang="en-US" sz="1200" dirty="0" smtClean="0"/>
              <a:t>none of them “shall be able to separate us from the </a:t>
            </a:r>
          </a:p>
          <a:p>
            <a:pPr rtl="0"/>
            <a:r>
              <a:rPr lang="en-US" sz="1200" dirty="0" smtClean="0"/>
              <a:t>love of God which is in Christ Jesus our Lord” (v. 39). </a:t>
            </a:r>
          </a:p>
          <a:p>
            <a:pPr rtl="0"/>
            <a:r>
              <a:rPr lang="en-US" sz="1200" dirty="0" smtClean="0"/>
              <a:t>God’s love is unfailing, unceasing, unchanging, and </a:t>
            </a:r>
          </a:p>
          <a:p>
            <a:pPr rtl="0"/>
            <a:r>
              <a:rPr lang="en-US" sz="1200" dirty="0" smtClean="0"/>
              <a:t>unconquerable.</a:t>
            </a:r>
          </a:p>
          <a:p>
            <a:pPr rtl="0"/>
            <a:endParaRPr lang="en-US" sz="1200" dirty="0" smtClean="0"/>
          </a:p>
          <a:p>
            <a:pPr rtl="0"/>
            <a:r>
              <a:rPr lang="en-US" sz="1200" dirty="0" smtClean="0"/>
              <a:t>Heavenly Father, if we have to be away from home and </a:t>
            </a:r>
          </a:p>
          <a:p>
            <a:pPr rtl="0"/>
            <a:r>
              <a:rPr lang="en-US" sz="1200" dirty="0" smtClean="0"/>
              <a:t>family today, if we are frail in body or spirit, if there is </a:t>
            </a:r>
          </a:p>
          <a:p>
            <a:pPr rtl="0"/>
            <a:r>
              <a:rPr lang="en-US" sz="1200" dirty="0" smtClean="0"/>
              <a:t>an empty place in our heart, if we have nothing to eat, </a:t>
            </a:r>
          </a:p>
          <a:p>
            <a:pPr rtl="0"/>
            <a:r>
              <a:rPr lang="en-US" sz="1200" dirty="0" smtClean="0"/>
              <a:t>we still give thanks for Your love in Christ, because no </a:t>
            </a:r>
          </a:p>
          <a:p>
            <a:pPr rtl="0"/>
            <a:r>
              <a:rPr lang="en-US" sz="1200" dirty="0" smtClean="0"/>
              <a:t>person or problem can take Your love away.</a:t>
            </a:r>
          </a:p>
          <a:p>
            <a:pPr rtl="0"/>
            <a:endParaRPr lang="en-US" sz="1200" dirty="0" smtClean="0"/>
          </a:p>
          <a:p>
            <a:pPr rtl="0"/>
            <a:r>
              <a:rPr lang="en-US" sz="1200" dirty="0" smtClean="0"/>
              <a:t>What believers can not lose:</a:t>
            </a:r>
          </a:p>
          <a:p>
            <a:pPr rtl="0"/>
            <a:endParaRPr lang="en-US" sz="1200" dirty="0" smtClean="0"/>
          </a:p>
          <a:p>
            <a:pPr rtl="0"/>
            <a:r>
              <a:rPr lang="en-US" sz="1200" dirty="0" smtClean="0"/>
              <a:t>	 Eternal life (Jn. 10:28)</a:t>
            </a:r>
          </a:p>
          <a:p>
            <a:pPr rtl="0"/>
            <a:r>
              <a:rPr lang="en-US" sz="1200" dirty="0" smtClean="0"/>
              <a:t>	 Forgiveness (1 Jn. 1:9)</a:t>
            </a:r>
          </a:p>
          <a:p>
            <a:pPr rtl="0"/>
            <a:r>
              <a:rPr lang="en-US" sz="1200" dirty="0" smtClean="0"/>
              <a:t>	 God’s presence (Heb. 13:5)</a:t>
            </a:r>
          </a:p>
          <a:p>
            <a:pPr rtl="0"/>
            <a:r>
              <a:rPr lang="en-US" sz="1200" dirty="0" smtClean="0"/>
              <a:t>	 Access to the Lord through prayer (Heb. 4:15–16).</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pPr rtl="0"/>
            <a:r>
              <a:rPr lang="en-US" b="0" i="0" u="none" strike="noStrike" baseline="0" dirty="0" smtClean="0"/>
              <a:t>Biblical Studies Press.</a:t>
            </a:r>
          </a:p>
          <a:p>
            <a:endParaRPr lang="en-US" b="1"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29213936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1882, Charles Hodge,</a:t>
            </a:r>
            <a:r>
              <a:rPr lang="en-US" sz="1200" i="0" baseline="0" dirty="0" smtClean="0"/>
              <a:t> of the Princeton Theological </a:t>
            </a:r>
          </a:p>
          <a:p>
            <a:r>
              <a:rPr lang="en-US" sz="1200" i="0" baseline="0" dirty="0" smtClean="0"/>
              <a:t>Seminary, wrote:</a:t>
            </a:r>
          </a:p>
          <a:p>
            <a:endParaRPr lang="en-US" sz="1200" i="0" baseline="0" dirty="0" smtClean="0"/>
          </a:p>
          <a:p>
            <a:r>
              <a:rPr lang="en-US" sz="1200" i="0" dirty="0" smtClean="0"/>
              <a:t>“This verse is connected with the 35th. ‘So far from </a:t>
            </a:r>
          </a:p>
          <a:p>
            <a:r>
              <a:rPr lang="en-US" sz="1200" i="0" dirty="0" smtClean="0"/>
              <a:t>these afflictions separating us from the love of Christ, </a:t>
            </a:r>
          </a:p>
          <a:p>
            <a:r>
              <a:rPr lang="en-US" sz="1200" i="0" dirty="0" smtClean="0"/>
              <a:t>they are more than conquered.’ </a:t>
            </a:r>
          </a:p>
          <a:p>
            <a:endParaRPr lang="en-US" sz="1200" i="0" dirty="0" smtClean="0"/>
          </a:p>
          <a:p>
            <a:r>
              <a:rPr lang="en-US" sz="1200" i="0" dirty="0" smtClean="0"/>
              <a:t>“That is, they are not only deprived of all power to do </a:t>
            </a:r>
          </a:p>
          <a:p>
            <a:r>
              <a:rPr lang="en-US" sz="1200" i="0" dirty="0" smtClean="0"/>
              <a:t>us harm, they minister to our good, they swell the </a:t>
            </a:r>
          </a:p>
          <a:p>
            <a:r>
              <a:rPr lang="en-US" sz="1200" i="0" dirty="0" smtClean="0"/>
              <a:t>glory of our victory. </a:t>
            </a:r>
          </a:p>
          <a:p>
            <a:endParaRPr lang="en-US" sz="1200" i="0" dirty="0" smtClean="0"/>
          </a:p>
          <a:p>
            <a:r>
              <a:rPr lang="en-US" sz="1200" i="0" dirty="0" smtClean="0"/>
              <a:t>“Through him that loved us. The triumph which the </a:t>
            </a:r>
          </a:p>
          <a:p>
            <a:r>
              <a:rPr lang="en-US" sz="1200" i="0" dirty="0" smtClean="0"/>
              <a:t>apostle looked for was not to be effected by his own </a:t>
            </a:r>
          </a:p>
          <a:p>
            <a:r>
              <a:rPr lang="en-US" sz="1200" i="0" dirty="0" smtClean="0"/>
              <a:t>strength or perseverance, but by the grace and power </a:t>
            </a:r>
          </a:p>
          <a:p>
            <a:r>
              <a:rPr lang="en-US" sz="1200" i="0" dirty="0" smtClean="0"/>
              <a:t>of the Redeemer. 1 Cor. 15:10, Gal. 2:20, Philip. 4:13, </a:t>
            </a:r>
          </a:p>
          <a:p>
            <a:r>
              <a:rPr lang="en-US" sz="1200" i="0" dirty="0" smtClean="0"/>
              <a:t>‘I can do all things through Christ which </a:t>
            </a:r>
            <a:r>
              <a:rPr lang="en-US" sz="1200" i="0" dirty="0" err="1" smtClean="0"/>
              <a:t>strengtheneth</a:t>
            </a:r>
            <a:r>
              <a:rPr lang="en-US" sz="1200" i="0" dirty="0" smtClean="0"/>
              <a:t> </a:t>
            </a:r>
          </a:p>
          <a:p>
            <a:r>
              <a:rPr lang="en-US" sz="1200" i="0" dirty="0" smtClean="0"/>
              <a:t>me.’” (1)</a:t>
            </a:r>
          </a:p>
          <a:p>
            <a:endParaRPr lang="en-US" sz="1200" i="0" dirty="0" smtClean="0"/>
          </a:p>
          <a:p>
            <a:r>
              <a:rPr lang="en-US" sz="1200" i="0" dirty="0" smtClean="0"/>
              <a:t>-----</a:t>
            </a:r>
          </a:p>
          <a:p>
            <a:endParaRPr lang="en-US" sz="1200" i="0" dirty="0" smtClean="0"/>
          </a:p>
          <a:p>
            <a:r>
              <a:rPr lang="en-US" sz="1200" i="0" dirty="0" smtClean="0"/>
              <a:t>In</a:t>
            </a:r>
            <a:r>
              <a:rPr lang="en-US" sz="1200" i="0" baseline="0" dirty="0" smtClean="0"/>
              <a:t> 1909, Henry Spence-Jones, the Dean of Gloucester, </a:t>
            </a:r>
          </a:p>
          <a:p>
            <a:r>
              <a:rPr lang="en-US" sz="1200" i="0" baseline="0" dirty="0" smtClean="0"/>
              <a:t>wrote:</a:t>
            </a:r>
          </a:p>
          <a:p>
            <a:endParaRPr lang="en-US" sz="1200" i="0" baseline="0" dirty="0" smtClean="0"/>
          </a:p>
          <a:p>
            <a:pPr rtl="0"/>
            <a:r>
              <a:rPr lang="en-US" sz="1200" i="0" dirty="0" smtClean="0"/>
              <a:t>“Spiritual victory. </a:t>
            </a:r>
          </a:p>
          <a:p>
            <a:pPr rtl="0"/>
            <a:endParaRPr lang="en-US" sz="1200" i="0" dirty="0" smtClean="0"/>
          </a:p>
          <a:p>
            <a:pPr rtl="0"/>
            <a:r>
              <a:rPr lang="en-US" sz="1200" i="0" dirty="0" smtClean="0"/>
              <a:t>“It is not every good cause which, as far as we can see </a:t>
            </a:r>
          </a:p>
          <a:p>
            <a:pPr rtl="0"/>
            <a:r>
              <a:rPr lang="en-US" sz="1200" i="0" dirty="0" smtClean="0"/>
              <a:t>upon earth, when opposed with human hostility, </a:t>
            </a:r>
          </a:p>
          <a:p>
            <a:pPr rtl="0"/>
            <a:r>
              <a:rPr lang="en-US" sz="1200" i="0" dirty="0" smtClean="0"/>
              <a:t>prospers and triumphs, at once, manifestly, and for </a:t>
            </a:r>
          </a:p>
          <a:p>
            <a:pPr rtl="0"/>
            <a:r>
              <a:rPr lang="en-US" sz="1200" i="0" dirty="0" smtClean="0"/>
              <a:t>ever. </a:t>
            </a:r>
          </a:p>
          <a:p>
            <a:pPr rtl="0"/>
            <a:endParaRPr lang="en-US" sz="1200" i="0" dirty="0" smtClean="0"/>
          </a:p>
          <a:p>
            <a:pPr rtl="0"/>
            <a:r>
              <a:rPr lang="en-US" sz="1200" i="0" dirty="0" smtClean="0"/>
              <a:t>“This only proves that Providence takes a wider view </a:t>
            </a:r>
          </a:p>
          <a:p>
            <a:pPr rtl="0"/>
            <a:r>
              <a:rPr lang="en-US" sz="1200" i="0" dirty="0" smtClean="0"/>
              <a:t>than is possible to (us), and has purposes extending </a:t>
            </a:r>
          </a:p>
          <a:p>
            <a:pPr rtl="0"/>
            <a:r>
              <a:rPr lang="en-US" sz="1200" i="0" dirty="0" smtClean="0"/>
              <a:t>far beyond this world. But the one great cause of </a:t>
            </a:r>
          </a:p>
          <a:p>
            <a:pPr rtl="0"/>
            <a:r>
              <a:rPr lang="en-US" sz="1200" i="0" dirty="0" smtClean="0"/>
              <a:t>moral goodness, the cause of Christ, is always really </a:t>
            </a:r>
          </a:p>
          <a:p>
            <a:pPr rtl="0"/>
            <a:r>
              <a:rPr lang="en-US" sz="1200" i="0" dirty="0" smtClean="0"/>
              <a:t>victorious. The warfare is Just, the weapons sound, the </a:t>
            </a:r>
          </a:p>
          <a:p>
            <a:pPr rtl="0"/>
            <a:r>
              <a:rPr lang="en-US" sz="1200" i="0" dirty="0" smtClean="0"/>
              <a:t>Captain </a:t>
            </a:r>
            <a:r>
              <a:rPr lang="en-US" sz="1200" i="0" dirty="0" err="1" smtClean="0"/>
              <a:t>skilful</a:t>
            </a:r>
            <a:r>
              <a:rPr lang="en-US" sz="1200" i="0" dirty="0" smtClean="0"/>
              <a:t>, and victory certain.</a:t>
            </a:r>
          </a:p>
          <a:p>
            <a:pPr rtl="0"/>
            <a:endParaRPr lang="en-US" sz="1200" i="0" dirty="0" smtClean="0"/>
          </a:p>
          <a:p>
            <a:pPr rtl="0"/>
            <a:r>
              <a:rPr lang="en-US" sz="1200" i="0" dirty="0" smtClean="0"/>
              <a:t>“I. What constitutes the Christian’s victory. </a:t>
            </a:r>
          </a:p>
          <a:p>
            <a:pPr rtl="0"/>
            <a:endParaRPr lang="en-US" sz="1200" i="0" dirty="0" smtClean="0"/>
          </a:p>
          <a:p>
            <a:pPr rtl="0"/>
            <a:r>
              <a:rPr lang="en-US" sz="1200" i="0" dirty="0" smtClean="0"/>
              <a:t>“In the first age the conflict was large extent with open </a:t>
            </a:r>
          </a:p>
          <a:p>
            <a:pPr rtl="0"/>
            <a:r>
              <a:rPr lang="en-US" sz="1200" i="0" dirty="0" smtClean="0"/>
              <a:t>persecution. Jesus himself endured ‘the contradiction </a:t>
            </a:r>
          </a:p>
          <a:p>
            <a:pPr rtl="0"/>
            <a:r>
              <a:rPr lang="en-US" sz="1200" i="0" dirty="0" smtClean="0"/>
              <a:t>of</a:t>
            </a:r>
            <a:r>
              <a:rPr lang="en-US" sz="900" i="0"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sinners,’ and warned his apostles to expect the same.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“In our time there is indeed persecution for Christ’s </a:t>
            </a:r>
          </a:p>
          <a:p>
            <a:pPr rtl="0"/>
            <a:r>
              <a:rPr lang="en-US" sz="1200" i="0" kern="1200" dirty="0" smtClean="0">
                <a:solidFill>
                  <a:schemeClr val="tx1"/>
                </a:solidFill>
                <a:latin typeface="+mn-lt"/>
                <a:ea typeface="+mn-ea"/>
                <a:cs typeface="+mn-cs"/>
              </a:rPr>
              <a:t>sake to be endured, both open and secret; but perhaps </a:t>
            </a:r>
          </a:p>
          <a:p>
            <a:pPr rtl="0"/>
            <a:r>
              <a:rPr lang="en-US" sz="1200" i="0" kern="1200" dirty="0" smtClean="0">
                <a:solidFill>
                  <a:schemeClr val="tx1"/>
                </a:solidFill>
                <a:latin typeface="+mn-lt"/>
                <a:ea typeface="+mn-ea"/>
                <a:cs typeface="+mn-cs"/>
              </a:rPr>
              <a:t>the dangers now to be dreaded are those of prosperity </a:t>
            </a:r>
          </a:p>
          <a:p>
            <a:pPr rtl="0"/>
            <a:r>
              <a:rPr lang="en-US" sz="1200" i="0" kern="1200" dirty="0" smtClean="0">
                <a:solidFill>
                  <a:schemeClr val="tx1"/>
                </a:solidFill>
                <a:latin typeface="+mn-lt"/>
                <a:ea typeface="+mn-ea"/>
                <a:cs typeface="+mn-cs"/>
              </a:rPr>
              <a:t>rather than of adversity.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“Pure Christianity has to combat </a:t>
            </a:r>
            <a:r>
              <a:rPr lang="en-US" sz="1200" i="0" kern="1200" dirty="0" err="1" smtClean="0">
                <a:solidFill>
                  <a:schemeClr val="tx1"/>
                </a:solidFill>
                <a:latin typeface="+mn-lt"/>
                <a:ea typeface="+mn-ea"/>
                <a:cs typeface="+mn-cs"/>
              </a:rPr>
              <a:t>scepticism</a:t>
            </a:r>
            <a:r>
              <a:rPr lang="en-US" sz="1200" i="0" kern="1200" dirty="0" smtClean="0">
                <a:solidFill>
                  <a:schemeClr val="tx1"/>
                </a:solidFill>
                <a:latin typeface="+mn-lt"/>
                <a:ea typeface="+mn-ea"/>
                <a:cs typeface="+mn-cs"/>
              </a:rPr>
              <a:t>, materialism, </a:t>
            </a:r>
          </a:p>
          <a:p>
            <a:pPr rtl="0"/>
            <a:r>
              <a:rPr lang="en-US" sz="1200" i="0" kern="1200" dirty="0" smtClean="0">
                <a:solidFill>
                  <a:schemeClr val="tx1"/>
                </a:solidFill>
                <a:latin typeface="+mn-lt"/>
                <a:ea typeface="+mn-ea"/>
                <a:cs typeface="+mn-cs"/>
              </a:rPr>
              <a:t>the self-indulgent habits of the age. Pure Christianity </a:t>
            </a:r>
          </a:p>
          <a:p>
            <a:pPr rtl="0"/>
            <a:r>
              <a:rPr lang="en-US" sz="1200" i="0" kern="1200" dirty="0" smtClean="0">
                <a:solidFill>
                  <a:schemeClr val="tx1"/>
                </a:solidFill>
                <a:latin typeface="+mn-lt"/>
                <a:ea typeface="+mn-ea"/>
                <a:cs typeface="+mn-cs"/>
              </a:rPr>
              <a:t>has to be upon its guard against superstitious views </a:t>
            </a:r>
          </a:p>
          <a:p>
            <a:pPr rtl="0"/>
            <a:r>
              <a:rPr lang="en-US" sz="1200" i="0" kern="1200" dirty="0" smtClean="0">
                <a:solidFill>
                  <a:schemeClr val="tx1"/>
                </a:solidFill>
                <a:latin typeface="+mn-lt"/>
                <a:ea typeface="+mn-ea"/>
                <a:cs typeface="+mn-cs"/>
              </a:rPr>
              <a:t>and habits, and mere outward compliance with public </a:t>
            </a:r>
          </a:p>
          <a:p>
            <a:pPr rtl="0"/>
            <a:r>
              <a:rPr lang="en-US" sz="1200" i="0" kern="1200" dirty="0" smtClean="0">
                <a:solidFill>
                  <a:schemeClr val="tx1"/>
                </a:solidFill>
                <a:latin typeface="+mn-lt"/>
                <a:ea typeface="+mn-ea"/>
                <a:cs typeface="+mn-cs"/>
              </a:rPr>
              <a:t>opinion. Such influences openly or insidiously threaten </a:t>
            </a:r>
          </a:p>
          <a:p>
            <a:pPr rtl="0"/>
            <a:r>
              <a:rPr lang="en-US" sz="1200" i="0" kern="1200" dirty="0" smtClean="0">
                <a:solidFill>
                  <a:schemeClr val="tx1"/>
                </a:solidFill>
                <a:latin typeface="+mn-lt"/>
                <a:ea typeface="+mn-ea"/>
                <a:cs typeface="+mn-cs"/>
              </a:rPr>
              <a:t>the religious life, especially of the young and the </a:t>
            </a:r>
          </a:p>
          <a:p>
            <a:pPr rtl="0"/>
            <a:r>
              <a:rPr lang="en-US" sz="1200" i="0" kern="1200" dirty="0" smtClean="0">
                <a:solidFill>
                  <a:schemeClr val="tx1"/>
                </a:solidFill>
                <a:latin typeface="+mn-lt"/>
                <a:ea typeface="+mn-ea"/>
                <a:cs typeface="+mn-cs"/>
              </a:rPr>
              <a:t>unwary.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“Hence the necessity of watchfulness, of preparation, of </a:t>
            </a:r>
          </a:p>
          <a:p>
            <a:pPr rtl="0"/>
            <a:r>
              <a:rPr lang="en-US" sz="1200" i="0" kern="1200" dirty="0" smtClean="0">
                <a:solidFill>
                  <a:schemeClr val="tx1"/>
                </a:solidFill>
                <a:latin typeface="+mn-lt"/>
                <a:ea typeface="+mn-ea"/>
                <a:cs typeface="+mn-cs"/>
              </a:rPr>
              <a:t>the Divine panoply, of courage and endurance. For the </a:t>
            </a:r>
          </a:p>
          <a:p>
            <a:pPr rtl="0"/>
            <a:r>
              <a:rPr lang="en-US" sz="1200" i="0" kern="1200" dirty="0" smtClean="0">
                <a:solidFill>
                  <a:schemeClr val="tx1"/>
                </a:solidFill>
                <a:latin typeface="+mn-lt"/>
                <a:ea typeface="+mn-ea"/>
                <a:cs typeface="+mn-cs"/>
              </a:rPr>
              <a:t>promise is to ‘him that </a:t>
            </a:r>
            <a:r>
              <a:rPr lang="en-US" sz="1200" i="0" kern="1200" dirty="0" err="1" smtClean="0">
                <a:solidFill>
                  <a:schemeClr val="tx1"/>
                </a:solidFill>
                <a:latin typeface="+mn-lt"/>
                <a:ea typeface="+mn-ea"/>
                <a:cs typeface="+mn-cs"/>
              </a:rPr>
              <a:t>overcometh</a:t>
            </a:r>
            <a:r>
              <a:rPr lang="en-US" sz="1200" i="0" kern="1200" dirty="0" smtClean="0">
                <a:solidFill>
                  <a:schemeClr val="tx1"/>
                </a:solidFill>
                <a:latin typeface="+mn-lt"/>
                <a:ea typeface="+mn-ea"/>
                <a:cs typeface="+mn-cs"/>
              </a:rPr>
              <a:t>,’ and the true </a:t>
            </a:r>
          </a:p>
          <a:p>
            <a:pPr rtl="0"/>
            <a:r>
              <a:rPr lang="en-US" sz="1200" i="0" kern="1200" dirty="0" smtClean="0">
                <a:solidFill>
                  <a:schemeClr val="tx1"/>
                </a:solidFill>
                <a:latin typeface="+mn-lt"/>
                <a:ea typeface="+mn-ea"/>
                <a:cs typeface="+mn-cs"/>
              </a:rPr>
              <a:t>soldier is ever the true conqueror.</a:t>
            </a:r>
          </a:p>
          <a:p>
            <a:pPr rtl="0"/>
            <a:endParaRPr lang="en-US" sz="1200" i="0" kern="1200" dirty="0" smtClean="0">
              <a:solidFill>
                <a:schemeClr val="tx1"/>
              </a:solidFill>
              <a:latin typeface="+mn-lt"/>
              <a:ea typeface="+mn-ea"/>
              <a:cs typeface="+mn-cs"/>
            </a:endParaRPr>
          </a:p>
          <a:p>
            <a:pPr rtl="0"/>
            <a:r>
              <a:rPr lang="en-US" sz="1200" i="0" dirty="0" smtClean="0"/>
              <a:t>“II. What enhances the Christian’s victory. </a:t>
            </a:r>
          </a:p>
          <a:p>
            <a:pPr rtl="0"/>
            <a:endParaRPr lang="en-US" sz="1200" i="0" dirty="0" smtClean="0"/>
          </a:p>
          <a:p>
            <a:pPr rtl="0"/>
            <a:r>
              <a:rPr lang="en-US" sz="1200" i="0" dirty="0" smtClean="0"/>
              <a:t>“Christians are assured that they shall be ‘more than </a:t>
            </a:r>
          </a:p>
          <a:p>
            <a:pPr rtl="0"/>
            <a:r>
              <a:rPr lang="en-US" sz="1200" i="0" dirty="0" smtClean="0"/>
              <a:t>conquerors’—exceeding or triumphant conquerors. </a:t>
            </a:r>
          </a:p>
          <a:p>
            <a:pPr rtl="0"/>
            <a:endParaRPr lang="en-US" sz="1200" i="0" dirty="0" smtClean="0"/>
          </a:p>
          <a:p>
            <a:pPr rtl="0"/>
            <a:r>
              <a:rPr lang="en-US" sz="1200" i="0" dirty="0" smtClean="0"/>
              <a:t>“1. The severity of the conflict. This is evidenced by </a:t>
            </a:r>
          </a:p>
          <a:p>
            <a:pPr rtl="0"/>
            <a:r>
              <a:rPr lang="en-US" sz="1200" i="0" dirty="0" smtClean="0"/>
              <a:t>the admitted power of the enemy and the variety of </a:t>
            </a:r>
          </a:p>
          <a:p>
            <a:pPr rtl="0"/>
            <a:r>
              <a:rPr lang="en-US" sz="1200" i="0" dirty="0" smtClean="0"/>
              <a:t>his attacks, by the number who in the past have been </a:t>
            </a:r>
          </a:p>
          <a:p>
            <a:pPr rtl="0"/>
            <a:r>
              <a:rPr lang="en-US" sz="1200" i="0" dirty="0" smtClean="0"/>
              <a:t>defeated by the foe of Christ, by the defection of </a:t>
            </a:r>
          </a:p>
          <a:p>
            <a:pPr rtl="0"/>
            <a:r>
              <a:rPr lang="en-US" sz="1200" i="0" dirty="0" smtClean="0"/>
              <a:t>many faint-hearted or disloyal combatants, and by the </a:t>
            </a:r>
          </a:p>
          <a:p>
            <a:pPr rtl="0"/>
            <a:r>
              <a:rPr lang="en-US" sz="1200" i="0" dirty="0" smtClean="0"/>
              <a:t>protraction of the conflict. </a:t>
            </a:r>
          </a:p>
          <a:p>
            <a:pPr rtl="0"/>
            <a:endParaRPr lang="en-US" sz="1200" i="0" dirty="0" smtClean="0"/>
          </a:p>
          <a:p>
            <a:pPr rtl="0"/>
            <a:r>
              <a:rPr lang="en-US" sz="1200" i="0" dirty="0" smtClean="0"/>
              <a:t>“2. In contrast with all this has to be considered the </a:t>
            </a:r>
          </a:p>
          <a:p>
            <a:pPr rtl="0"/>
            <a:r>
              <a:rPr lang="en-US" sz="1200" i="0" dirty="0" smtClean="0"/>
              <a:t>thoroughness of the conquest. This is evidenced by the </a:t>
            </a:r>
          </a:p>
          <a:p>
            <a:pPr rtl="0"/>
            <a:r>
              <a:rPr lang="en-US" sz="1200" i="0" dirty="0" smtClean="0"/>
              <a:t>magnificence of the reward to the victors, by the vast </a:t>
            </a:r>
          </a:p>
          <a:p>
            <a:pPr rtl="0"/>
            <a:r>
              <a:rPr lang="en-US" sz="1200" i="0" dirty="0" smtClean="0"/>
              <a:t>number of those who shall share the </a:t>
            </a:r>
            <a:r>
              <a:rPr lang="en-US" sz="1200" i="0" dirty="0" err="1" smtClean="0"/>
              <a:t>honours</a:t>
            </a:r>
            <a:r>
              <a:rPr lang="en-US" sz="1200" i="0" dirty="0" smtClean="0"/>
              <a:t> of the </a:t>
            </a:r>
          </a:p>
          <a:p>
            <a:pPr rtl="0"/>
            <a:r>
              <a:rPr lang="en-US" sz="1200" i="0" dirty="0" smtClean="0"/>
              <a:t>victory, and by the glory and perpetuity of the </a:t>
            </a:r>
          </a:p>
          <a:p>
            <a:pPr rtl="0"/>
            <a:r>
              <a:rPr lang="en-US" sz="1200" i="0" dirty="0" smtClean="0"/>
              <a:t>triumph which shall follow.</a:t>
            </a:r>
          </a:p>
          <a:p>
            <a:pPr rtl="0"/>
            <a:endParaRPr lang="en-US" sz="1200" i="0" dirty="0" smtClean="0"/>
          </a:p>
          <a:p>
            <a:pPr rtl="0"/>
            <a:r>
              <a:rPr lang="en-US" sz="1200" i="0" dirty="0" smtClean="0"/>
              <a:t>“III. What secures the Christian’s victory. </a:t>
            </a:r>
          </a:p>
          <a:p>
            <a:pPr rtl="0"/>
            <a:endParaRPr lang="en-US" sz="1200" i="0" dirty="0" smtClean="0"/>
          </a:p>
          <a:p>
            <a:pPr rtl="0"/>
            <a:r>
              <a:rPr lang="en-US" sz="1200" i="0" dirty="0" smtClean="0"/>
              <a:t>“At first there may appear to be some incongruity in the </a:t>
            </a:r>
          </a:p>
          <a:p>
            <a:pPr rtl="0"/>
            <a:r>
              <a:rPr lang="en-US" sz="1200" i="0" dirty="0" smtClean="0"/>
              <a:t>expression, ‘more than conquerors through him that </a:t>
            </a:r>
          </a:p>
          <a:p>
            <a:pPr rtl="0"/>
            <a:r>
              <a:rPr lang="en-US" sz="1200" i="0" dirty="0" smtClean="0"/>
              <a:t>loved us.’ Yet upon reflection it will appear that he must </a:t>
            </a:r>
          </a:p>
          <a:p>
            <a:pPr rtl="0"/>
            <a:r>
              <a:rPr lang="en-US" sz="1200" i="0" dirty="0" smtClean="0"/>
              <a:t>indeed have loved us, to mingle in such a fray and to </a:t>
            </a:r>
          </a:p>
          <a:p>
            <a:pPr rtl="0"/>
            <a:r>
              <a:rPr lang="en-US" sz="1200" i="0" dirty="0" smtClean="0"/>
              <a:t>lead his soldiers and followers even unto his own death. </a:t>
            </a:r>
          </a:p>
          <a:p>
            <a:pPr rtl="0"/>
            <a:endParaRPr lang="en-US" sz="1200" i="0" dirty="0" smtClean="0"/>
          </a:p>
          <a:p>
            <a:pPr rtl="0"/>
            <a:r>
              <a:rPr lang="en-US" sz="1200" i="0" dirty="0" smtClean="0"/>
              <a:t>“And the teaching alike of Scripture and of individual </a:t>
            </a:r>
          </a:p>
          <a:p>
            <a:pPr rtl="0"/>
            <a:r>
              <a:rPr lang="en-US" sz="1200" i="0" dirty="0" smtClean="0"/>
              <a:t>experience assures us </a:t>
            </a:r>
          </a:p>
          <a:p>
            <a:pPr rtl="0"/>
            <a:endParaRPr lang="en-US" sz="1200" i="0" dirty="0" smtClean="0"/>
          </a:p>
          <a:p>
            <a:pPr rtl="0"/>
            <a:r>
              <a:rPr lang="en-US" sz="1200" i="0" dirty="0" smtClean="0"/>
              <a:t>“1. that Jesus conquered the foe for us, when he </a:t>
            </a:r>
          </a:p>
          <a:p>
            <a:pPr rtl="0"/>
            <a:r>
              <a:rPr lang="en-US" sz="1200" i="0" dirty="0" smtClean="0"/>
              <a:t>really overcame the world and Satan, by whom he </a:t>
            </a:r>
          </a:p>
          <a:p>
            <a:pPr rtl="0"/>
            <a:r>
              <a:rPr lang="en-US" sz="1200" i="0" dirty="0" smtClean="0"/>
              <a:t>seemed, to superficial observers, himself to be </a:t>
            </a:r>
          </a:p>
          <a:p>
            <a:pPr rtl="0"/>
            <a:r>
              <a:rPr lang="en-US" sz="1200" i="0" dirty="0" smtClean="0"/>
              <a:t>vanquished; and </a:t>
            </a:r>
          </a:p>
          <a:p>
            <a:pPr rtl="0"/>
            <a:endParaRPr lang="en-US" sz="1200" i="0" dirty="0" smtClean="0"/>
          </a:p>
          <a:p>
            <a:pPr rtl="0"/>
            <a:r>
              <a:rPr lang="en-US" sz="1200" i="0" dirty="0" smtClean="0"/>
              <a:t>“2. that Jesus conquers the foe in us, giving us the </a:t>
            </a:r>
          </a:p>
          <a:p>
            <a:pPr rtl="0"/>
            <a:r>
              <a:rPr lang="en-US" sz="1200" i="0" dirty="0" smtClean="0"/>
              <a:t>example, the motive, the spiritual power and principle </a:t>
            </a:r>
          </a:p>
          <a:p>
            <a:pPr rtl="0"/>
            <a:r>
              <a:rPr lang="en-US" sz="1200" i="0" dirty="0" smtClean="0"/>
              <a:t>which ensure to us immortal victory.” (2)</a:t>
            </a:r>
          </a:p>
          <a:p>
            <a:endParaRPr lang="en-US" sz="1200" i="1" dirty="0" smtClean="0"/>
          </a:p>
          <a:p>
            <a:r>
              <a:rPr lang="en-US" sz="1200" i="1" dirty="0" smtClean="0"/>
              <a:t>-----</a:t>
            </a:r>
          </a:p>
          <a:p>
            <a:endParaRPr lang="en-US" sz="1200" i="1" dirty="0" smtClean="0"/>
          </a:p>
          <a:p>
            <a:pPr marL="228600" indent="-228600">
              <a:buAutoNum type="arabicParenBoth"/>
            </a:pPr>
            <a:r>
              <a:rPr lang="en-US" b="0" i="0" u="none" strike="noStrike" baseline="0" dirty="0" smtClean="0"/>
              <a:t>Hodge, C. (1882). </a:t>
            </a:r>
            <a:r>
              <a:rPr lang="en-US" b="0" i="1" u="none" strike="noStrike" baseline="0" dirty="0" smtClean="0"/>
              <a:t>A commentary on the Epistle to </a:t>
            </a:r>
          </a:p>
          <a:p>
            <a:pPr marL="0" indent="0">
              <a:buNone/>
            </a:pPr>
            <a:r>
              <a:rPr lang="en-US" b="0" i="1" u="none" strike="noStrike" baseline="0" dirty="0" smtClean="0"/>
              <a:t>the Romans</a:t>
            </a:r>
            <a:r>
              <a:rPr lang="en-US" b="0" i="0" u="none" strike="noStrike" baseline="0" dirty="0" smtClean="0"/>
              <a:t> (New Edition, p. 458). Grand Rapids, MI: </a:t>
            </a:r>
          </a:p>
          <a:p>
            <a:r>
              <a:rPr lang="en-US" b="0" i="0" u="none" strike="noStrike" baseline="0" dirty="0" smtClean="0"/>
              <a:t>Louis </a:t>
            </a:r>
            <a:r>
              <a:rPr lang="en-US" b="0" i="0" u="none" strike="noStrike" baseline="0" dirty="0" err="1" smtClean="0"/>
              <a:t>Kregel</a:t>
            </a:r>
            <a:r>
              <a:rPr lang="en-US" b="0" i="0" u="none" strike="noStrike" baseline="0" dirty="0" smtClean="0"/>
              <a:t>.</a:t>
            </a:r>
          </a:p>
          <a:p>
            <a:endParaRPr lang="en-US" b="0" i="0" u="none" strike="noStrike" baseline="0" dirty="0" smtClean="0"/>
          </a:p>
          <a:p>
            <a:r>
              <a:rPr lang="en-US" b="0" i="0" u="none" strike="noStrike" baseline="0" dirty="0" smtClean="0"/>
              <a:t>(2) </a:t>
            </a:r>
            <a:r>
              <a:rPr lang="en-US" b="0" i="0" u="none" strike="noStrike" baseline="0" dirty="0" smtClean="0"/>
              <a:t>Spence-Jones, H. D. M. (Ed.). (1909). </a:t>
            </a:r>
            <a:r>
              <a:rPr lang="en-US" b="0" i="1" u="none" strike="noStrike" baseline="0" dirty="0" smtClean="0"/>
              <a:t>The Pulpit </a:t>
            </a:r>
          </a:p>
          <a:p>
            <a:r>
              <a:rPr lang="en-US" b="0" i="1" u="none" strike="noStrike" baseline="0" dirty="0" smtClean="0"/>
              <a:t>Commentary: Romans</a:t>
            </a:r>
            <a:r>
              <a:rPr lang="en-US" b="0" i="0" u="none" strike="noStrike" baseline="0" dirty="0" smtClean="0"/>
              <a:t> (pp. 226–227). London; </a:t>
            </a:r>
          </a:p>
          <a:p>
            <a:r>
              <a:rPr lang="en-US" b="0" i="0" u="none" strike="noStrike" baseline="0" dirty="0" smtClean="0"/>
              <a:t>New York: Funk &amp; </a:t>
            </a:r>
            <a:r>
              <a:rPr lang="en-US" b="0" i="0" u="none" strike="noStrike" baseline="0" dirty="0" err="1" smtClean="0"/>
              <a:t>Wagnalls</a:t>
            </a:r>
            <a:r>
              <a:rPr lang="en-US" b="0" i="0" u="none" strike="noStrike" baseline="0" dirty="0" smtClean="0"/>
              <a:t> Company.</a:t>
            </a:r>
            <a:endParaRPr lang="en-US" b="0" i="0" u="none" strike="noStrike" baseline="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206904399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Hypernikao</a:t>
            </a:r>
            <a:r>
              <a:rPr lang="en-US" dirty="0" smtClean="0"/>
              <a:t> means to prevail completely; to achieve a</a:t>
            </a:r>
          </a:p>
          <a:p>
            <a:r>
              <a:rPr lang="en-US" dirty="0" smtClean="0"/>
              <a:t>most glorious victory.</a:t>
            </a:r>
          </a:p>
          <a:p>
            <a:endParaRPr lang="en-US" dirty="0" smtClean="0"/>
          </a:p>
          <a:p>
            <a:r>
              <a:rPr lang="en-US" dirty="0" smtClean="0"/>
              <a:t>This is the only place in the New Testament where </a:t>
            </a:r>
          </a:p>
          <a:p>
            <a:r>
              <a:rPr lang="en-US" dirty="0" err="1" smtClean="0"/>
              <a:t>hypernikao</a:t>
            </a:r>
            <a:r>
              <a:rPr lang="en-US" dirty="0" smtClean="0"/>
              <a:t> is used.</a:t>
            </a:r>
          </a:p>
          <a:p>
            <a:endParaRPr lang="en-US" dirty="0" smtClean="0"/>
          </a:p>
          <a:p>
            <a:r>
              <a:rPr lang="en-US" dirty="0" smtClean="0"/>
              <a:t>This word is a combination of hyper (which means </a:t>
            </a:r>
          </a:p>
          <a:p>
            <a:r>
              <a:rPr lang="en-US" dirty="0" smtClean="0"/>
              <a:t>over or above) with </a:t>
            </a:r>
            <a:r>
              <a:rPr lang="en-US" dirty="0" err="1" smtClean="0"/>
              <a:t>nikao</a:t>
            </a:r>
            <a:r>
              <a:rPr lang="en-US" dirty="0" smtClean="0"/>
              <a:t> (which means to conquer; </a:t>
            </a:r>
          </a:p>
          <a:p>
            <a:r>
              <a:rPr lang="en-US" dirty="0" smtClean="0"/>
              <a:t>to win in the face of obstacles</a:t>
            </a:r>
            <a:r>
              <a:rPr lang="en-US" dirty="0" smtClean="0"/>
              <a:t>).</a:t>
            </a:r>
          </a:p>
          <a:p>
            <a:endParaRPr lang="en-US" dirty="0" smtClean="0"/>
          </a:p>
          <a:p>
            <a:r>
              <a:rPr lang="en-US" dirty="0" smtClean="0"/>
              <a:t>-----</a:t>
            </a:r>
            <a:endParaRPr lang="en-US" dirty="0" smtClean="0"/>
          </a:p>
          <a:p>
            <a:endParaRPr lang="en-US" dirty="0" smtClean="0"/>
          </a:p>
          <a:p>
            <a:pPr rtl="0"/>
            <a:r>
              <a:rPr lang="en-US" b="1" dirty="0" err="1" smtClean="0"/>
              <a:t>ILLUS</a:t>
            </a:r>
            <a:r>
              <a:rPr lang="en-US" b="1" dirty="0" smtClean="0"/>
              <a:t>: </a:t>
            </a:r>
            <a:r>
              <a:rPr lang="en-US" sz="1200" i="0" dirty="0" smtClean="0"/>
              <a:t>Kumar, a Christian in South India, was grieved </a:t>
            </a:r>
          </a:p>
          <a:p>
            <a:pPr rtl="0"/>
            <a:r>
              <a:rPr lang="en-US" sz="1200" i="0" dirty="0" smtClean="0"/>
              <a:t>because none of the thirteen people he had invited had </a:t>
            </a:r>
          </a:p>
          <a:p>
            <a:pPr rtl="0"/>
            <a:r>
              <a:rPr lang="en-US" sz="1200" i="0" dirty="0" smtClean="0"/>
              <a:t>come to watch a Billy Graham evangelistic broadcast at </a:t>
            </a:r>
          </a:p>
          <a:p>
            <a:pPr rtl="0"/>
            <a:r>
              <a:rPr lang="en-US" sz="1200" i="0" dirty="0" smtClean="0"/>
              <a:t>his home on December 23. He began to pray, and </a:t>
            </a:r>
          </a:p>
          <a:p>
            <a:pPr rtl="0"/>
            <a:r>
              <a:rPr lang="en-US" sz="1200" i="0" dirty="0" smtClean="0"/>
              <a:t>around 9:00 p.m. he felt compelled to invite his wife’s </a:t>
            </a:r>
          </a:p>
          <a:p>
            <a:pPr rtl="0"/>
            <a:r>
              <a:rPr lang="en-US" sz="1200" i="0" dirty="0" smtClean="0"/>
              <a:t>sister’s family to watch the next night’s broadcast.</a:t>
            </a:r>
          </a:p>
          <a:p>
            <a:pPr rtl="0"/>
            <a:endParaRPr lang="en-US" sz="1200" i="0" dirty="0" smtClean="0"/>
          </a:p>
          <a:p>
            <a:pPr rtl="0"/>
            <a:r>
              <a:rPr lang="en-US" sz="1200" i="0" dirty="0" smtClean="0"/>
              <a:t>The family had no phone, so Kumar asked a neighbor </a:t>
            </a:r>
          </a:p>
          <a:p>
            <a:pPr rtl="0"/>
            <a:r>
              <a:rPr lang="en-US" sz="1200" i="0" dirty="0" smtClean="0"/>
              <a:t>to bring them to the phone for an urgent message. </a:t>
            </a:r>
          </a:p>
          <a:p>
            <a:pPr rtl="0"/>
            <a:r>
              <a:rPr lang="en-US" sz="1200" i="0" dirty="0" smtClean="0"/>
              <a:t>When his brother-in-law, Satish, reached the phone, </a:t>
            </a:r>
          </a:p>
          <a:p>
            <a:pPr rtl="0"/>
            <a:r>
              <a:rPr lang="en-US" sz="1200" i="0" dirty="0" smtClean="0"/>
              <a:t>Kumar asked him and his family to catch a bus to the </a:t>
            </a:r>
          </a:p>
          <a:p>
            <a:pPr rtl="0"/>
            <a:r>
              <a:rPr lang="en-US" sz="1200" i="0" dirty="0" smtClean="0"/>
              <a:t>city.</a:t>
            </a:r>
          </a:p>
          <a:p>
            <a:pPr rtl="0"/>
            <a:endParaRPr lang="en-US" sz="1200" i="0" dirty="0" smtClean="0"/>
          </a:p>
          <a:p>
            <a:pPr rtl="0"/>
            <a:r>
              <a:rPr lang="en-US" sz="1200" i="0" dirty="0" smtClean="0"/>
              <a:t> Satish said he had no money. Kumar encouraged him </a:t>
            </a:r>
          </a:p>
          <a:p>
            <a:pPr rtl="0"/>
            <a:r>
              <a:rPr lang="en-US" sz="1200" i="0" dirty="0" smtClean="0"/>
              <a:t>to borrow the money and said that he would reimburse </a:t>
            </a:r>
          </a:p>
          <a:p>
            <a:pPr rtl="0"/>
            <a:r>
              <a:rPr lang="en-US" sz="1200" i="0" dirty="0" smtClean="0"/>
              <a:t>Satish for the tickets.</a:t>
            </a:r>
          </a:p>
          <a:p>
            <a:pPr rtl="0"/>
            <a:endParaRPr lang="en-US" sz="1200" i="0" dirty="0" smtClean="0"/>
          </a:p>
          <a:p>
            <a:pPr rtl="0"/>
            <a:r>
              <a:rPr lang="en-US" sz="1200" i="0" dirty="0" smtClean="0"/>
              <a:t>Satish consented, and at 4:00 a.m. he and his family </a:t>
            </a:r>
          </a:p>
          <a:p>
            <a:pPr rtl="0"/>
            <a:r>
              <a:rPr lang="en-US" sz="1200" i="0" dirty="0" smtClean="0"/>
              <a:t>boarded a bus for the long trip to Kumar’s house. They </a:t>
            </a:r>
          </a:p>
          <a:p>
            <a:pPr rtl="0"/>
            <a:r>
              <a:rPr lang="en-US" sz="1200" i="0" dirty="0" smtClean="0"/>
              <a:t>arrived at 5:00 p.m., and an hour later they watched </a:t>
            </a:r>
          </a:p>
          <a:p>
            <a:pPr rtl="0"/>
            <a:r>
              <a:rPr lang="en-US" sz="1200" i="0" dirty="0" smtClean="0"/>
              <a:t>the My Hope telecast from the Billy Graham Evangelistic </a:t>
            </a:r>
          </a:p>
          <a:p>
            <a:pPr rtl="0"/>
            <a:r>
              <a:rPr lang="en-US" sz="1200" i="0" dirty="0" smtClean="0"/>
              <a:t>Association. Afterward, Kumar gave his testimony and </a:t>
            </a:r>
          </a:p>
          <a:p>
            <a:pPr rtl="0"/>
            <a:r>
              <a:rPr lang="en-US" sz="1200" i="0" dirty="0" smtClean="0"/>
              <a:t>asked if the others wanted to put their faith in Christ. </a:t>
            </a:r>
          </a:p>
          <a:p>
            <a:pPr rtl="0"/>
            <a:r>
              <a:rPr lang="en-US" sz="1200" i="0" dirty="0" smtClean="0"/>
              <a:t>They were all looking at each other, and Kumar </a:t>
            </a:r>
          </a:p>
          <a:p>
            <a:pPr rtl="0"/>
            <a:r>
              <a:rPr lang="en-US" sz="1200" i="0" dirty="0" smtClean="0"/>
              <a:t>wondered why. </a:t>
            </a:r>
          </a:p>
          <a:p>
            <a:pPr rtl="0"/>
            <a:endParaRPr lang="en-US" sz="1200" i="0" dirty="0" smtClean="0"/>
          </a:p>
          <a:p>
            <a:pPr rtl="0"/>
            <a:r>
              <a:rPr lang="en-US" sz="1200" i="0" dirty="0" smtClean="0"/>
              <a:t>Then Satish, noticeably distressed, stood and explained </a:t>
            </a:r>
          </a:p>
          <a:p>
            <a:pPr rtl="0"/>
            <a:r>
              <a:rPr lang="en-US" sz="1200" i="0" dirty="0" smtClean="0"/>
              <a:t>that he had lost his job because the tea factory he </a:t>
            </a:r>
          </a:p>
          <a:p>
            <a:pPr rtl="0"/>
            <a:r>
              <a:rPr lang="en-US" sz="1200" i="0" dirty="0" smtClean="0"/>
              <a:t>worked for had closed. Further, the company was </a:t>
            </a:r>
          </a:p>
          <a:p>
            <a:pPr rtl="0"/>
            <a:r>
              <a:rPr lang="en-US" sz="1200" i="0" dirty="0" smtClean="0"/>
              <a:t>demanding that the family vacate their company-owned </a:t>
            </a:r>
          </a:p>
          <a:p>
            <a:pPr rtl="0"/>
            <a:r>
              <a:rPr lang="en-US" sz="1200" i="0" dirty="0" smtClean="0"/>
              <a:t>house. </a:t>
            </a:r>
          </a:p>
          <a:p>
            <a:pPr rtl="0"/>
            <a:endParaRPr lang="en-US" sz="1200" i="0" dirty="0" smtClean="0"/>
          </a:p>
          <a:p>
            <a:pPr rtl="0"/>
            <a:r>
              <a:rPr lang="en-US" sz="1200" i="0" dirty="0" smtClean="0"/>
              <a:t>Seeing no hope, the family had decided that on </a:t>
            </a:r>
          </a:p>
          <a:p>
            <a:pPr rtl="0"/>
            <a:r>
              <a:rPr lang="en-US" sz="1200" i="0" dirty="0" smtClean="0"/>
              <a:t>December 25 they were all going to commit suicide.</a:t>
            </a:r>
          </a:p>
          <a:p>
            <a:pPr rtl="0"/>
            <a:endParaRPr lang="en-US" sz="1200" i="0" dirty="0" smtClean="0"/>
          </a:p>
          <a:p>
            <a:pPr rtl="0"/>
            <a:r>
              <a:rPr lang="en-US" sz="1200" i="0" dirty="0" smtClean="0"/>
              <a:t>Now they saw they had hope in Jesus, so they prayed </a:t>
            </a:r>
          </a:p>
          <a:p>
            <a:pPr rtl="0"/>
            <a:r>
              <a:rPr lang="en-US" sz="1200" i="0" dirty="0" smtClean="0"/>
              <a:t>with Kumar to accept Christ. Satish said he felt like a </a:t>
            </a:r>
          </a:p>
          <a:p>
            <a:pPr rtl="0"/>
            <a:r>
              <a:rPr lang="en-US" sz="1200" i="0" dirty="0" smtClean="0"/>
              <a:t>new man. After staying several more days with Kumar, </a:t>
            </a:r>
          </a:p>
          <a:p>
            <a:pPr rtl="0"/>
            <a:r>
              <a:rPr lang="en-US" sz="1200" i="0" dirty="0" smtClean="0"/>
              <a:t>the family returned home ready to face the future with </a:t>
            </a:r>
          </a:p>
          <a:p>
            <a:pPr rtl="0"/>
            <a:r>
              <a:rPr lang="en-US" sz="1200" i="0" dirty="0" smtClean="0"/>
              <a:t>Christ.</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64). Grand Rapids, MI: </a:t>
            </a:r>
          </a:p>
          <a:p>
            <a:pPr rtl="0"/>
            <a:r>
              <a:rPr lang="en-US" b="0" i="0" u="none" strike="noStrike" baseline="0" dirty="0" smtClean="0"/>
              <a:t>Zondervan Publishing House.</a:t>
            </a:r>
          </a:p>
          <a:p>
            <a:endParaRPr lang="en-US" b="1"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06904399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8:37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King James Version, we find the word </a:t>
            </a:r>
          </a:p>
          <a:p>
            <a:r>
              <a:rPr lang="en-US" dirty="0" smtClean="0"/>
              <a:t>“persuaded” instead of “convinced”. The Greek word is </a:t>
            </a:r>
          </a:p>
          <a:p>
            <a:r>
              <a:rPr lang="en-US" dirty="0" err="1" smtClean="0"/>
              <a:t>peitho</a:t>
            </a:r>
            <a:r>
              <a:rPr lang="en-US" dirty="0" smtClean="0"/>
              <a:t>, which, in this context, means </a:t>
            </a:r>
            <a:r>
              <a:rPr lang="en-US" sz="1200" b="0" i="0" dirty="0" smtClean="0"/>
              <a:t>to attain certainty </a:t>
            </a:r>
          </a:p>
          <a:p>
            <a:r>
              <a:rPr lang="en-US" sz="1200" b="0" i="0" dirty="0" smtClean="0"/>
              <a:t>in reference to something, that is, to be convinced, or </a:t>
            </a:r>
          </a:p>
          <a:p>
            <a:r>
              <a:rPr lang="en-US" sz="1200" b="0" i="0" dirty="0" smtClean="0"/>
              <a:t>to be certain.</a:t>
            </a:r>
          </a:p>
          <a:p>
            <a:endParaRPr lang="en-US" sz="1200" b="0" i="0" dirty="0" smtClean="0"/>
          </a:p>
          <a:p>
            <a:r>
              <a:rPr lang="en-US" sz="1200" b="0" i="0" dirty="0" smtClean="0"/>
              <a:t>-----</a:t>
            </a:r>
          </a:p>
          <a:p>
            <a:endParaRPr lang="en-US" dirty="0" smtClean="0"/>
          </a:p>
          <a:p>
            <a:r>
              <a:rPr lang="en-US" dirty="0" smtClean="0"/>
              <a:t>William R. Newell,</a:t>
            </a:r>
            <a:r>
              <a:rPr lang="en-US" baseline="0" dirty="0" smtClean="0"/>
              <a:t> the author of the hymn “At Calvary”, </a:t>
            </a:r>
          </a:p>
          <a:p>
            <a:r>
              <a:rPr lang="en-US" baseline="0" dirty="0" smtClean="0"/>
              <a:t>was also the Assistant Superintendent of Moody Bible </a:t>
            </a:r>
          </a:p>
          <a:p>
            <a:r>
              <a:rPr lang="en-US" baseline="0" dirty="0" smtClean="0"/>
              <a:t>Institute under Reuben A. Torrey. In 1938, he wrote:</a:t>
            </a:r>
          </a:p>
          <a:p>
            <a:endParaRPr lang="en-US" baseline="0" dirty="0" smtClean="0"/>
          </a:p>
          <a:p>
            <a:pPr rtl="0"/>
            <a:r>
              <a:rPr lang="en-US" sz="1200" b="0" i="0" dirty="0" smtClean="0"/>
              <a:t>“For I am persuaded—Before we quote the last two </a:t>
            </a:r>
          </a:p>
          <a:p>
            <a:pPr rtl="0"/>
            <a:r>
              <a:rPr lang="en-US" sz="1200" b="0" i="0" dirty="0" smtClean="0"/>
              <a:t>verses of this triumphant paean, let us lay to heart this </a:t>
            </a:r>
          </a:p>
          <a:p>
            <a:pPr rtl="0"/>
            <a:r>
              <a:rPr lang="en-US" sz="1200" b="0" i="0" dirty="0" smtClean="0"/>
              <a:t>word persuaded, for it is the key to Paul’s triumph as </a:t>
            </a:r>
          </a:p>
          <a:p>
            <a:pPr rtl="0"/>
            <a:r>
              <a:rPr lang="en-US" sz="1200" b="0" i="0" dirty="0" smtClean="0"/>
              <a:t>he goes shouting up these mountain heights of </a:t>
            </a:r>
          </a:p>
          <a:p>
            <a:pPr rtl="0"/>
            <a:r>
              <a:rPr lang="en-US" sz="1200" b="0" i="0" dirty="0" smtClean="0"/>
              <a:t>Christian faith. </a:t>
            </a:r>
          </a:p>
          <a:p>
            <a:pPr rtl="0"/>
            <a:endParaRPr lang="en-US" sz="1200" b="0" i="0" dirty="0" smtClean="0"/>
          </a:p>
          <a:p>
            <a:pPr rtl="0"/>
            <a:r>
              <a:rPr lang="en-US" sz="1200" b="0" i="0" dirty="0" smtClean="0"/>
              <a:t>“’Persuaded’ is a heart word. The difference between </a:t>
            </a:r>
          </a:p>
          <a:p>
            <a:pPr rtl="0"/>
            <a:r>
              <a:rPr lang="en-US" sz="1200" b="0" i="0" dirty="0" smtClean="0"/>
              <a:t>knowing a truth and being heart-persuaded of it, Paul </a:t>
            </a:r>
          </a:p>
          <a:p>
            <a:pPr rtl="0"/>
            <a:r>
              <a:rPr lang="en-US" sz="1200" b="0" i="0" dirty="0" smtClean="0"/>
              <a:t>brings out in Chapter 14:14: ‘I know, and am persuaded </a:t>
            </a:r>
          </a:p>
          <a:p>
            <a:pPr rtl="0"/>
            <a:r>
              <a:rPr lang="en-US" sz="1200" b="0" i="0" dirty="0" smtClean="0"/>
              <a:t>in the Lord Jesus, that nothing is unclean of itself.’ ... </a:t>
            </a:r>
          </a:p>
          <a:p>
            <a:pPr rtl="0"/>
            <a:r>
              <a:rPr lang="en-US" sz="1200" b="0" i="0" dirty="0" smtClean="0"/>
              <a:t>Many people know, for example, that in this </a:t>
            </a:r>
          </a:p>
          <a:p>
            <a:pPr rtl="0"/>
            <a:r>
              <a:rPr lang="en-US" sz="1200" b="0" i="0" dirty="0" smtClean="0"/>
              <a:t>dispensation all distinctions of meats have been </a:t>
            </a:r>
          </a:p>
          <a:p>
            <a:pPr rtl="0"/>
            <a:r>
              <a:rPr lang="en-US" sz="1200" b="0" i="0" dirty="0" smtClean="0"/>
              <a:t>removed; yet their consciences are not relieved. </a:t>
            </a:r>
          </a:p>
          <a:p>
            <a:pPr rtl="0"/>
            <a:r>
              <a:rPr lang="en-US" sz="1200" b="0" i="0" dirty="0" smtClean="0"/>
              <a:t>Weakness and fear still trouble them—about meats </a:t>
            </a:r>
          </a:p>
          <a:p>
            <a:pPr rtl="0"/>
            <a:r>
              <a:rPr lang="en-US" sz="1200" b="0" i="0" dirty="0" smtClean="0"/>
              <a:t>and days and many things.</a:t>
            </a:r>
          </a:p>
          <a:p>
            <a:pPr rtl="0"/>
            <a:endParaRPr lang="en-US" sz="1200" b="0" i="0" dirty="0" smtClean="0"/>
          </a:p>
          <a:p>
            <a:pPr rtl="0"/>
            <a:r>
              <a:rPr lang="en-US" sz="1200" b="0" i="0" dirty="0" smtClean="0"/>
              <a:t>“To know a Bible truth, you have only to read it: to be </a:t>
            </a:r>
          </a:p>
          <a:p>
            <a:pPr rtl="0"/>
            <a:r>
              <a:rPr lang="en-US" sz="1200" b="0" i="0" dirty="0" smtClean="0"/>
              <a:t>‘persuaded of it in the Lord Jesus’ involves the fact, </a:t>
            </a:r>
          </a:p>
          <a:p>
            <a:pPr rtl="0"/>
            <a:r>
              <a:rPr lang="en-US" sz="1200" b="0" i="0" dirty="0" smtClean="0"/>
              <a:t>first, that the truth in question touches your own </a:t>
            </a:r>
          </a:p>
          <a:p>
            <a:pPr rtl="0"/>
            <a:r>
              <a:rPr lang="en-US" sz="1200" b="0" i="0" dirty="0" smtClean="0"/>
              <a:t>personal safety before God; and, second, that your </a:t>
            </a:r>
          </a:p>
          <a:p>
            <a:pPr rtl="0"/>
            <a:r>
              <a:rPr lang="en-US" sz="1200" b="0" i="0" dirty="0" smtClean="0"/>
              <a:t>heart has so been enlightened by the Holy Spirit, and </a:t>
            </a:r>
          </a:p>
          <a:p>
            <a:pPr rtl="0"/>
            <a:r>
              <a:rPr lang="en-US" sz="1200" b="0" i="0" dirty="0" smtClean="0"/>
              <a:t>your will so won over—persuaded—that confidence, </a:t>
            </a:r>
          </a:p>
          <a:p>
            <a:pPr rtl="0"/>
            <a:r>
              <a:rPr lang="en-US" sz="1200" b="0" i="0" dirty="0" smtClean="0"/>
              <a:t>heart-satisfied </a:t>
            </a:r>
            <a:r>
              <a:rPr lang="fr-FR" sz="1200" b="0" i="0" dirty="0" smtClean="0"/>
              <a:t>persuasion</a:t>
            </a:r>
            <a:r>
              <a:rPr lang="en-US" sz="1200" b="0" i="0" dirty="0" smtClean="0"/>
              <a:t>, results.</a:t>
            </a:r>
          </a:p>
          <a:p>
            <a:pPr rtl="0"/>
            <a:endParaRPr lang="en-US" sz="1200" b="0" i="0" dirty="0" smtClean="0"/>
          </a:p>
          <a:p>
            <a:pPr rtl="0"/>
            <a:r>
              <a:rPr lang="en-US" sz="1200" b="0" i="0" dirty="0" smtClean="0"/>
              <a:t>“Now Paul says in Romans 8:38: I am persuaded—Dear </a:t>
            </a:r>
          </a:p>
          <a:p>
            <a:pPr rtl="0"/>
            <a:r>
              <a:rPr lang="en-US" sz="1200" b="0" i="0" dirty="0" smtClean="0"/>
              <a:t>saints, had not Paul passed through all these terrible </a:t>
            </a:r>
          </a:p>
          <a:p>
            <a:pPr rtl="0"/>
            <a:r>
              <a:rPr lang="en-US" sz="1200" b="0" i="0" dirty="0" smtClean="0"/>
              <a:t>things of verse 35, tribulation, anguish, persecution,—</a:t>
            </a:r>
          </a:p>
          <a:p>
            <a:pPr rtl="0"/>
            <a:r>
              <a:rPr lang="en-US" sz="1200" b="0" i="0" dirty="0" smtClean="0"/>
              <a:t>all? Look at the scars on his body! Assurance? He had </a:t>
            </a:r>
          </a:p>
          <a:p>
            <a:pPr rtl="0"/>
            <a:r>
              <a:rPr lang="en-US" sz="1200" b="0" i="0" dirty="0" smtClean="0"/>
              <a:t>it: ‘In the sight of God speak we in Christ’ (2 Cor. 12:19); </a:t>
            </a:r>
          </a:p>
          <a:p>
            <a:pPr rtl="0"/>
            <a:r>
              <a:rPr lang="en-US" sz="1200" b="0" i="0" dirty="0" smtClean="0"/>
              <a:t>‘Seeing that ye seek a proof of Christ that </a:t>
            </a:r>
            <a:r>
              <a:rPr lang="en-US" sz="1200" b="0" i="0" dirty="0" err="1" smtClean="0"/>
              <a:t>speaketh</a:t>
            </a:r>
            <a:r>
              <a:rPr lang="en-US" sz="1200" b="0" i="0" dirty="0" smtClean="0"/>
              <a:t> in </a:t>
            </a:r>
          </a:p>
          <a:p>
            <a:pPr rtl="0"/>
            <a:r>
              <a:rPr lang="en-US" sz="1200" b="0" i="0" dirty="0" smtClean="0"/>
              <a:t>me’ (2 Cor. 13:3). Confidence? Hearken to his last </a:t>
            </a:r>
          </a:p>
          <a:p>
            <a:pPr rtl="0"/>
            <a:r>
              <a:rPr lang="en-US" sz="1200" b="0" i="0" dirty="0" smtClean="0"/>
              <a:t>epistle: ‘The Lord will deliver me from every evil work, </a:t>
            </a:r>
          </a:p>
          <a:p>
            <a:pPr rtl="0"/>
            <a:r>
              <a:rPr lang="en-US" sz="1200" b="0" i="0" dirty="0" smtClean="0"/>
              <a:t>and will save me unto His heavenly kingdom: to whom </a:t>
            </a:r>
          </a:p>
          <a:p>
            <a:pPr rtl="0"/>
            <a:r>
              <a:rPr lang="en-US" sz="1200" b="0" i="0" dirty="0" smtClean="0"/>
              <a:t>be the glory unto the ages of the ages’ (2 Tim. 4:18). </a:t>
            </a:r>
          </a:p>
          <a:p>
            <a:pPr rtl="0"/>
            <a:endParaRPr lang="en-US" sz="1200" b="0" i="0" dirty="0" smtClean="0"/>
          </a:p>
          <a:p>
            <a:pPr rtl="0"/>
            <a:r>
              <a:rPr lang="en-US" sz="1200" b="0" i="0" dirty="0" smtClean="0"/>
              <a:t>“’Persuaded?’ His mind, his conscience, his heart, his </a:t>
            </a:r>
          </a:p>
          <a:p>
            <a:pPr rtl="0"/>
            <a:r>
              <a:rPr lang="en-US" sz="1200" b="0" i="0" dirty="0" smtClean="0"/>
              <a:t>whole being, were sublimely committed to what he is </a:t>
            </a:r>
          </a:p>
          <a:p>
            <a:pPr rtl="0"/>
            <a:r>
              <a:rPr lang="en-US" sz="1200" b="0" i="0" dirty="0" smtClean="0"/>
              <a:t>about to say. The days of doubt and uncertainty were </a:t>
            </a:r>
          </a:p>
          <a:p>
            <a:pPr rtl="0"/>
            <a:r>
              <a:rPr lang="en-US" sz="1200" b="0" i="0" dirty="0" smtClean="0"/>
              <a:t>forever passed for him! ....</a:t>
            </a:r>
          </a:p>
          <a:p>
            <a:pPr rtl="0"/>
            <a:endParaRPr lang="en-US" sz="1200" b="0" i="0" dirty="0" smtClean="0"/>
          </a:p>
          <a:p>
            <a:pPr rtl="0"/>
            <a:r>
              <a:rPr lang="en-US" sz="1200" b="0" i="0" dirty="0" smtClean="0"/>
              <a:t>“How we do misquote this verse, putting it according to </a:t>
            </a:r>
          </a:p>
          <a:p>
            <a:pPr rtl="0"/>
            <a:r>
              <a:rPr lang="en-US" sz="1200" b="0" i="0" dirty="0" smtClean="0"/>
              <a:t>natural thought, ‘neither life nor death.’ But God says, </a:t>
            </a:r>
          </a:p>
          <a:p>
            <a:pPr rtl="0"/>
            <a:r>
              <a:rPr lang="en-US" sz="1200" b="0" i="0" dirty="0" smtClean="0"/>
              <a:t>neither death nor life. To the instructed believer, the </a:t>
            </a:r>
          </a:p>
          <a:p>
            <a:pPr rtl="0"/>
            <a:r>
              <a:rPr lang="en-US" sz="1200" b="0" i="0" dirty="0" smtClean="0"/>
              <a:t>fear of death is gone (see Hebrews 2:14, 15). Christ </a:t>
            </a:r>
          </a:p>
          <a:p>
            <a:pPr rtl="0"/>
            <a:r>
              <a:rPr lang="en-US" sz="1200" b="0" i="0" dirty="0" smtClean="0"/>
              <a:t>partook of it: ‘That through death He might bring to </a:t>
            </a:r>
          </a:p>
          <a:p>
            <a:pPr rtl="0"/>
            <a:r>
              <a:rPr lang="en-US" sz="1200" b="0" i="0" dirty="0" err="1" smtClean="0"/>
              <a:t>nought</a:t>
            </a:r>
            <a:r>
              <a:rPr lang="en-US" sz="1200" b="0" i="0" dirty="0" smtClean="0"/>
              <a:t> him that had the power of death, that is, the </a:t>
            </a:r>
          </a:p>
          <a:p>
            <a:pPr rtl="0"/>
            <a:r>
              <a:rPr lang="en-US" sz="1200" b="0" i="0" dirty="0" smtClean="0"/>
              <a:t>devil; and might deliver all them who through fear of </a:t>
            </a:r>
          </a:p>
          <a:p>
            <a:pPr rtl="0"/>
            <a:r>
              <a:rPr lang="en-US" sz="1200" b="0" i="0" dirty="0" smtClean="0"/>
              <a:t>death were all their lifetime subject to bondage.’</a:t>
            </a:r>
          </a:p>
          <a:p>
            <a:pPr rtl="0"/>
            <a:endParaRPr lang="en-US" sz="1200" b="0" i="0" dirty="0" smtClean="0"/>
          </a:p>
          <a:p>
            <a:pPr rtl="0"/>
            <a:r>
              <a:rPr lang="en-US" sz="1200" b="0" i="0" dirty="0" smtClean="0"/>
              <a:t>“But life! Ah, life is so much more difficult than death!—</a:t>
            </a:r>
          </a:p>
          <a:p>
            <a:pPr rtl="0"/>
            <a:r>
              <a:rPr lang="en-US" sz="1200" b="0" i="0" dirty="0" smtClean="0"/>
              <a:t>life with its burdens, its </a:t>
            </a:r>
            <a:r>
              <a:rPr lang="en-US" sz="1200" b="0" i="0" dirty="0" err="1" smtClean="0"/>
              <a:t>bitternesses</a:t>
            </a:r>
            <a:r>
              <a:rPr lang="en-US" sz="1200" b="0" i="0" dirty="0" smtClean="0"/>
              <a:t>, its disappointments, </a:t>
            </a:r>
          </a:p>
          <a:p>
            <a:pPr rtl="0"/>
            <a:r>
              <a:rPr lang="en-US" sz="1200" b="0" i="0" dirty="0" smtClean="0"/>
              <a:t>its uncertainties; often with its physical miseries,— as </a:t>
            </a:r>
          </a:p>
          <a:p>
            <a:pPr rtl="0"/>
            <a:r>
              <a:rPr lang="en-US" sz="1200" b="0" i="0" dirty="0" smtClean="0"/>
              <a:t>Job said, ‘My soul </a:t>
            </a:r>
            <a:r>
              <a:rPr lang="en-US" sz="1200" b="0" i="0" dirty="0" err="1" smtClean="0"/>
              <a:t>chooseth</a:t>
            </a:r>
            <a:r>
              <a:rPr lang="en-US" sz="1200" b="0" i="0" dirty="0" smtClean="0"/>
              <a:t> strangling and death rather </a:t>
            </a:r>
          </a:p>
          <a:p>
            <a:pPr rtl="0"/>
            <a:r>
              <a:rPr lang="en-US" sz="1200" b="0" i="0" dirty="0" smtClean="0"/>
              <a:t>than these my bones.’ But just as death cannot separate </a:t>
            </a:r>
          </a:p>
          <a:p>
            <a:pPr rtl="0"/>
            <a:r>
              <a:rPr lang="en-US" sz="1200" b="0" i="0" dirty="0" smtClean="0"/>
              <a:t>us from this unchangeable love of God in Christ, neither </a:t>
            </a:r>
          </a:p>
          <a:p>
            <a:pPr rtl="0"/>
            <a:r>
              <a:rPr lang="en-US" sz="1200" b="0" i="0" dirty="0" smtClean="0"/>
              <a:t>can any circumstances of life do it!</a:t>
            </a:r>
          </a:p>
          <a:p>
            <a:pPr rtl="0"/>
            <a:endParaRPr lang="en-US" sz="1200" b="0" i="0" dirty="0" smtClean="0"/>
          </a:p>
          <a:p>
            <a:pPr rtl="0"/>
            <a:r>
              <a:rPr lang="en-US" sz="1200" b="0" i="0" dirty="0" smtClean="0"/>
              <a:t>“Nor angels—Whether we speak of the elect angels—</a:t>
            </a:r>
          </a:p>
          <a:p>
            <a:pPr rtl="0"/>
            <a:r>
              <a:rPr lang="en-US" sz="1200" b="0" i="0" dirty="0" smtClean="0"/>
              <a:t>the angels of God’s power, in the presence of whom the </a:t>
            </a:r>
          </a:p>
          <a:p>
            <a:pPr rtl="0"/>
            <a:r>
              <a:rPr lang="en-US" sz="1200" b="0" i="0" dirty="0" smtClean="0"/>
              <a:t>saints have felt overwhelmed by their utter </a:t>
            </a:r>
          </a:p>
          <a:p>
            <a:pPr rtl="0"/>
            <a:r>
              <a:rPr lang="en-US" sz="1200" b="0" i="0" dirty="0" smtClean="0"/>
              <a:t>unworthiness (as Daniel, Dan 10:8–17); or whether it </a:t>
            </a:r>
          </a:p>
          <a:p>
            <a:pPr rtl="0"/>
            <a:r>
              <a:rPr lang="en-US" sz="1200" b="0" i="0" dirty="0" smtClean="0"/>
              <a:t>be the malignant angels, who chose Satan’s captaincy, </a:t>
            </a:r>
          </a:p>
          <a:p>
            <a:pPr rtl="0"/>
            <a:r>
              <a:rPr lang="en-US" sz="1200" b="0" i="0" dirty="0" smtClean="0"/>
              <a:t>and are a unity with him in evil;—no angels can </a:t>
            </a:r>
          </a:p>
          <a:p>
            <a:pPr rtl="0"/>
            <a:r>
              <a:rPr lang="en-US" sz="1200" b="0" i="0" dirty="0" smtClean="0"/>
              <a:t>separate us from that love of God which is fixed </a:t>
            </a:r>
          </a:p>
          <a:p>
            <a:pPr rtl="0"/>
            <a:r>
              <a:rPr lang="en-US" sz="1200" b="0" i="0" dirty="0" smtClean="0"/>
              <a:t>forever in Christ.</a:t>
            </a:r>
          </a:p>
          <a:p>
            <a:pPr rtl="0"/>
            <a:endParaRPr lang="en-US" sz="1200" b="0" i="0" dirty="0" smtClean="0"/>
          </a:p>
          <a:p>
            <a:pPr rtl="0"/>
            <a:r>
              <a:rPr lang="en-US" sz="1200" b="0" i="0" dirty="0" smtClean="0"/>
              <a:t>“Nor principalities—Here we touch a mysterious word. </a:t>
            </a:r>
          </a:p>
          <a:p>
            <a:pPr rtl="0"/>
            <a:r>
              <a:rPr lang="en-US" sz="1200" b="0" i="0" dirty="0" smtClean="0"/>
              <a:t>We know from Ephesians 1:21 that there is an ordered </a:t>
            </a:r>
          </a:p>
          <a:p>
            <a:pPr rtl="0"/>
            <a:r>
              <a:rPr lang="en-US" sz="1200" b="0" i="0" dirty="0" smtClean="0"/>
              <a:t>realm of unseen authorities whether of good or of evil </a:t>
            </a:r>
          </a:p>
          <a:p>
            <a:pPr rtl="0"/>
            <a:r>
              <a:rPr lang="en-US" sz="1200" b="0" i="0" dirty="0" smtClean="0"/>
              <a:t>(Eph. 2:2; 6:12). But with</a:t>
            </a:r>
            <a:r>
              <a:rPr lang="en-US" sz="9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none of them have we </a:t>
            </a:r>
          </a:p>
          <a:p>
            <a:pPr rtl="0"/>
            <a:r>
              <a:rPr lang="en-US" sz="1200" b="0" i="0" kern="1200" dirty="0" smtClean="0">
                <a:solidFill>
                  <a:schemeClr val="tx1"/>
                </a:solidFill>
                <a:latin typeface="+mn-lt"/>
                <a:ea typeface="+mn-ea"/>
                <a:cs typeface="+mn-cs"/>
              </a:rPr>
              <a:t>anything to do, for whatever they are, they cannot </a:t>
            </a:r>
          </a:p>
          <a:p>
            <a:pPr rtl="0"/>
            <a:r>
              <a:rPr lang="en-US" sz="1200" b="0" i="0" kern="1200" dirty="0" smtClean="0">
                <a:solidFill>
                  <a:schemeClr val="tx1"/>
                </a:solidFill>
                <a:latin typeface="+mn-lt"/>
                <a:ea typeface="+mn-ea"/>
                <a:cs typeface="+mn-cs"/>
              </a:rPr>
              <a:t>separate us from God’s love in Christ.</a:t>
            </a:r>
          </a:p>
          <a:p>
            <a:pPr rtl="0"/>
            <a:endParaRPr lang="en-US" sz="1200" b="0" i="0" kern="1200" dirty="0" smtClean="0">
              <a:solidFill>
                <a:schemeClr val="tx1"/>
              </a:solidFill>
              <a:latin typeface="+mn-lt"/>
              <a:ea typeface="+mn-ea"/>
              <a:cs typeface="+mn-cs"/>
            </a:endParaRPr>
          </a:p>
          <a:p>
            <a:pPr rtl="0"/>
            <a:r>
              <a:rPr lang="en-US" sz="1200" b="0" i="0" dirty="0" smtClean="0"/>
              <a:t>“Nor things present nor things to come—In Job’s case, </a:t>
            </a:r>
          </a:p>
          <a:p>
            <a:pPr rtl="0"/>
            <a:r>
              <a:rPr lang="en-US" sz="1200" b="0" i="0" dirty="0" smtClean="0"/>
              <a:t>Satan dealt in ‘things present’—and they were as bad </a:t>
            </a:r>
          </a:p>
          <a:p>
            <a:pPr rtl="0"/>
            <a:r>
              <a:rPr lang="en-US" sz="1200" b="0" i="0" dirty="0" smtClean="0"/>
              <a:t>as hellish enmity could make them. But they did not </a:t>
            </a:r>
          </a:p>
          <a:p>
            <a:pPr rtl="0"/>
            <a:r>
              <a:rPr lang="en-US" sz="1200" b="0" i="0" dirty="0" smtClean="0"/>
              <a:t>separate from God’s love, for look at ‘the end of the </a:t>
            </a:r>
          </a:p>
          <a:p>
            <a:pPr rtl="0"/>
            <a:r>
              <a:rPr lang="en-US" sz="1200" b="0" i="0" dirty="0" smtClean="0"/>
              <a:t>Lord,’ with Job. </a:t>
            </a:r>
          </a:p>
          <a:p>
            <a:pPr rtl="0"/>
            <a:endParaRPr lang="en-US" sz="1200" b="0" i="0" dirty="0" smtClean="0"/>
          </a:p>
          <a:p>
            <a:pPr rtl="0"/>
            <a:r>
              <a:rPr lang="en-US" sz="1200" b="0" i="0" dirty="0" smtClean="0"/>
              <a:t>“In the cases of David and Elijah, Satan dealt in </a:t>
            </a:r>
          </a:p>
          <a:p>
            <a:pPr rtl="0"/>
            <a:r>
              <a:rPr lang="en-US" sz="1200" b="0" i="0" dirty="0" smtClean="0"/>
              <a:t>‘futures’: David said, ‘I shall now one day perish by the </a:t>
            </a:r>
          </a:p>
          <a:p>
            <a:pPr rtl="0"/>
            <a:r>
              <a:rPr lang="en-US" sz="1200" b="0" i="0" dirty="0" smtClean="0"/>
              <a:t>hand of Saul.’ Yet shortly he sat on the throne! And </a:t>
            </a:r>
          </a:p>
          <a:p>
            <a:pPr rtl="0"/>
            <a:r>
              <a:rPr lang="en-US" sz="1200" b="0" i="0" dirty="0" smtClean="0"/>
              <a:t>Jezebel threatened, ‘I will make thy life as the life of </a:t>
            </a:r>
          </a:p>
          <a:p>
            <a:pPr rtl="0"/>
            <a:r>
              <a:rPr lang="en-US" sz="1200" b="0" i="0" dirty="0" smtClean="0"/>
              <a:t>one of them [the slain prophets] by tomorrow about </a:t>
            </a:r>
          </a:p>
          <a:p>
            <a:pPr rtl="0"/>
            <a:r>
              <a:rPr lang="en-US" sz="1200" b="0" i="0" dirty="0" smtClean="0"/>
              <a:t>this time.’ When Elijah saw that... ‘he arose, and went </a:t>
            </a:r>
          </a:p>
          <a:p>
            <a:pPr rtl="0"/>
            <a:r>
              <a:rPr lang="en-US" sz="1200" b="0" i="0" dirty="0" smtClean="0"/>
              <a:t>for his life.’ Yet God took him up by a chariot of fire </a:t>
            </a:r>
          </a:p>
          <a:p>
            <a:pPr rtl="0"/>
            <a:r>
              <a:rPr lang="en-US" sz="1200" b="0" i="0" dirty="0" smtClean="0"/>
              <a:t>into heaven!</a:t>
            </a:r>
          </a:p>
          <a:p>
            <a:pPr rtl="0"/>
            <a:endParaRPr lang="en-US" sz="1200" b="0" i="0" dirty="0" smtClean="0"/>
          </a:p>
          <a:p>
            <a:pPr rtl="0"/>
            <a:r>
              <a:rPr lang="en-US" sz="1200" b="0" i="0" dirty="0" smtClean="0"/>
              <a:t>“Nor powers—The word translated ‘powers’ here is </a:t>
            </a:r>
          </a:p>
          <a:p>
            <a:pPr rtl="0"/>
            <a:r>
              <a:rPr lang="en-US" sz="1200" b="0" i="0" dirty="0" err="1" smtClean="0"/>
              <a:t>dunamis</a:t>
            </a:r>
            <a:r>
              <a:rPr lang="en-US" sz="1200" b="0" i="0" dirty="0" smtClean="0"/>
              <a:t>, energy: and has reference evidently to those </a:t>
            </a:r>
          </a:p>
          <a:p>
            <a:pPr rtl="0"/>
            <a:r>
              <a:rPr lang="en-US" sz="1200" b="0" i="0" dirty="0" smtClean="0"/>
              <a:t>uncanny and horrible workings of Satan and his host </a:t>
            </a:r>
          </a:p>
          <a:p>
            <a:pPr rtl="0"/>
            <a:r>
              <a:rPr lang="en-US" sz="1200" b="0" i="0" dirty="0" smtClean="0"/>
              <a:t>seen in </a:t>
            </a:r>
            <a:r>
              <a:rPr lang="en-US" sz="1200" b="0" i="0" dirty="0" err="1" smtClean="0"/>
              <a:t>spiritism</a:t>
            </a:r>
            <a:r>
              <a:rPr lang="en-US" sz="1200" b="0" i="0" dirty="0" smtClean="0"/>
              <a:t>, theosophy, and all kinds of magic. </a:t>
            </a:r>
          </a:p>
          <a:p>
            <a:pPr rtl="0"/>
            <a:r>
              <a:rPr lang="en-US" sz="1200" b="0" i="0" dirty="0" smtClean="0"/>
              <a:t>Indeed, this very word is used in Acts 8:10 </a:t>
            </a:r>
          </a:p>
          <a:p>
            <a:pPr rtl="0"/>
            <a:r>
              <a:rPr lang="en-US" sz="1200" b="0" i="0" dirty="0" smtClean="0"/>
              <a:t>concerning Simon the Magician: ‘They said, This man </a:t>
            </a:r>
          </a:p>
          <a:p>
            <a:pPr rtl="0"/>
            <a:r>
              <a:rPr lang="en-US" sz="1200" b="0" i="0" dirty="0" smtClean="0"/>
              <a:t>is that power (</a:t>
            </a:r>
            <a:r>
              <a:rPr lang="en-US" sz="1200" b="0" i="0" dirty="0" err="1" smtClean="0"/>
              <a:t>dunamis</a:t>
            </a:r>
            <a:r>
              <a:rPr lang="en-US" sz="1200" b="0" i="0" dirty="0" smtClean="0"/>
              <a:t>) of God which is called Great.’ </a:t>
            </a:r>
          </a:p>
          <a:p>
            <a:pPr rtl="0"/>
            <a:endParaRPr lang="en-US" sz="1200" b="0" i="0" dirty="0" smtClean="0"/>
          </a:p>
          <a:p>
            <a:pPr rtl="0"/>
            <a:r>
              <a:rPr lang="en-US" sz="1200" b="0" i="0" dirty="0" smtClean="0"/>
              <a:t>“All kinds of bewitchment, sorcery, necromancy, </a:t>
            </a:r>
          </a:p>
          <a:p>
            <a:pPr rtl="0"/>
            <a:r>
              <a:rPr lang="en-US" sz="1200" b="0" i="0" dirty="0" smtClean="0"/>
              <a:t>‘evil eye,’ and ‘mystic spells’ cast upon people are </a:t>
            </a:r>
          </a:p>
          <a:p>
            <a:pPr rtl="0"/>
            <a:r>
              <a:rPr lang="en-US" sz="1200" b="0" i="0" dirty="0" smtClean="0"/>
              <a:t>included. Now I know that sorcery, the ‘evil eye,’ </a:t>
            </a:r>
          </a:p>
          <a:p>
            <a:pPr rtl="0"/>
            <a:r>
              <a:rPr lang="en-US" sz="1200" b="0" i="0" dirty="0" smtClean="0"/>
              <a:t>‘spells,’ are potent over the unsaved. But, it is a sad </a:t>
            </a:r>
          </a:p>
          <a:p>
            <a:pPr rtl="0"/>
            <a:r>
              <a:rPr lang="en-US" sz="1200" b="0" i="0" dirty="0" smtClean="0"/>
              <a:t>fact that many dear saints are troubled by these </a:t>
            </a:r>
          </a:p>
          <a:p>
            <a:pPr rtl="0"/>
            <a:r>
              <a:rPr lang="en-US" sz="1200" b="0" i="0" dirty="0" smtClean="0"/>
              <a:t>things. They are afraid—of Friday the thirteenth, of </a:t>
            </a:r>
          </a:p>
          <a:p>
            <a:pPr rtl="0"/>
            <a:r>
              <a:rPr lang="en-US" sz="1200" b="0" i="0" dirty="0" smtClean="0"/>
              <a:t>passing under a ladder, of seeing a black cat, of </a:t>
            </a:r>
          </a:p>
          <a:p>
            <a:pPr rtl="0"/>
            <a:r>
              <a:rPr lang="en-US" sz="1200" b="0" i="0" dirty="0" smtClean="0"/>
              <a:t>breaking a mirror! Now this simply leaves God out! </a:t>
            </a:r>
          </a:p>
          <a:p>
            <a:pPr rtl="0"/>
            <a:r>
              <a:rPr lang="en-US" sz="1200" b="0" i="0" dirty="0" smtClean="0"/>
              <a:t>Who rules in earth’s affairs, Satan or God?</a:t>
            </a:r>
          </a:p>
          <a:p>
            <a:pPr rtl="0"/>
            <a:endParaRPr lang="en-US" sz="1200" b="0" i="0" dirty="0" smtClean="0"/>
          </a:p>
          <a:p>
            <a:pPr rtl="0"/>
            <a:r>
              <a:rPr lang="en-US" sz="1200" b="0" i="0" dirty="0" smtClean="0"/>
              <a:t>“People say to me, ‘Do you believe there is anything in </a:t>
            </a:r>
          </a:p>
          <a:p>
            <a:pPr rtl="0"/>
            <a:r>
              <a:rPr lang="en-US" sz="1200" b="0" i="0" dirty="0" err="1" smtClean="0"/>
              <a:t>spiritism</a:t>
            </a:r>
            <a:r>
              <a:rPr lang="en-US" sz="1200" b="0" i="0" dirty="0" smtClean="0"/>
              <a:t>?’ I say, ‘I certainly do—the devil’s in it!’ But </a:t>
            </a:r>
          </a:p>
          <a:p>
            <a:pPr rtl="0"/>
            <a:r>
              <a:rPr lang="en-US" sz="1200" b="0" i="0" dirty="0" smtClean="0"/>
              <a:t>none of these ‘powers’ can separate us from the love </a:t>
            </a:r>
          </a:p>
          <a:p>
            <a:pPr rtl="0"/>
            <a:r>
              <a:rPr lang="en-US" sz="1200" b="0" i="0" dirty="0" smtClean="0"/>
              <a:t>of God, which is in Christ Jesus, our Lord. </a:t>
            </a:r>
          </a:p>
          <a:p>
            <a:pPr rtl="0"/>
            <a:endParaRPr lang="en-US" sz="1200" b="0" i="0" dirty="0" smtClean="0"/>
          </a:p>
          <a:p>
            <a:pPr rtl="0"/>
            <a:r>
              <a:rPr lang="en-US" sz="1200" b="0" i="0" dirty="0" smtClean="0"/>
              <a:t>“There is no such thing as ‘luck.’ Let us cease to </a:t>
            </a:r>
          </a:p>
          <a:p>
            <a:pPr rtl="0"/>
            <a:r>
              <a:rPr lang="en-US" sz="1200" b="0" i="0" dirty="0" smtClean="0"/>
              <a:t>dishonor God by mentioning it! ‘God </a:t>
            </a:r>
            <a:r>
              <a:rPr lang="en-US" sz="1200" b="0" i="0" dirty="0" err="1" smtClean="0"/>
              <a:t>worketh</a:t>
            </a:r>
            <a:r>
              <a:rPr lang="en-US" sz="1200" b="0" i="0" dirty="0" smtClean="0"/>
              <a:t> all things </a:t>
            </a:r>
          </a:p>
          <a:p>
            <a:pPr rtl="0"/>
            <a:r>
              <a:rPr lang="en-US" sz="1200" b="0" i="0" dirty="0" smtClean="0"/>
              <a:t>after the counsel of His will.’ I have seen professing </a:t>
            </a:r>
          </a:p>
          <a:p>
            <a:pPr rtl="0"/>
            <a:r>
              <a:rPr lang="en-US" sz="1200" b="0" i="0" dirty="0" smtClean="0"/>
              <a:t>Christians ‘knock on wood’ if making some confident </a:t>
            </a:r>
          </a:p>
          <a:p>
            <a:pPr rtl="0"/>
            <a:r>
              <a:rPr lang="en-US" sz="1200" b="0" i="0" dirty="0" smtClean="0"/>
              <a:t>statement! (I am ashamed as I write this.) </a:t>
            </a:r>
          </a:p>
          <a:p>
            <a:pPr rtl="0"/>
            <a:endParaRPr lang="en-US" sz="1200" b="0" i="0" dirty="0" smtClean="0"/>
          </a:p>
          <a:p>
            <a:pPr rtl="0"/>
            <a:r>
              <a:rPr lang="en-US" sz="1200" b="0" i="0" dirty="0" smtClean="0"/>
              <a:t>“Let us be ‘persuaded’ of the love which God, without </a:t>
            </a:r>
          </a:p>
          <a:p>
            <a:pPr rtl="0"/>
            <a:r>
              <a:rPr lang="en-US" sz="1200" b="0" i="0" dirty="0" smtClean="0"/>
              <a:t>cause in us, has unchangeable toward us in Christ </a:t>
            </a:r>
          </a:p>
          <a:p>
            <a:pPr rtl="0"/>
            <a:r>
              <a:rPr lang="en-US" sz="1200" b="0" i="0" dirty="0" smtClean="0"/>
              <a:t>Jesus our Lord. No matter how real, insidious, </a:t>
            </a:r>
          </a:p>
          <a:p>
            <a:pPr rtl="0"/>
            <a:r>
              <a:rPr lang="en-US" sz="1200" b="0" i="0" dirty="0" smtClean="0"/>
              <a:t>terrifying these demon powers may be, we are safe </a:t>
            </a:r>
          </a:p>
          <a:p>
            <a:pPr rtl="0"/>
            <a:r>
              <a:rPr lang="en-US" sz="1200" b="0" i="0" dirty="0" smtClean="0"/>
              <a:t>in Christ! If you want to be free from superstition and </a:t>
            </a:r>
          </a:p>
          <a:p>
            <a:pPr rtl="0"/>
            <a:r>
              <a:rPr lang="en-US" sz="1200" b="0" i="0" dirty="0" smtClean="0"/>
              <a:t>fears, do as James directs: ‘Ye ought to say, If the </a:t>
            </a:r>
          </a:p>
          <a:p>
            <a:pPr rtl="0"/>
            <a:r>
              <a:rPr lang="en-US" sz="1200" b="0" i="0" dirty="0" smtClean="0"/>
              <a:t>Lord will, we shall both live and do this or that.’ </a:t>
            </a:r>
          </a:p>
          <a:p>
            <a:pPr rtl="0"/>
            <a:r>
              <a:rPr lang="en-US" sz="1200" b="0" i="0" dirty="0" smtClean="0"/>
              <a:t>That brings God in!”</a:t>
            </a:r>
          </a:p>
          <a:p>
            <a:pPr rtl="0"/>
            <a:endParaRPr lang="en-US" sz="1200" i="1" dirty="0" smtClean="0"/>
          </a:p>
          <a:p>
            <a:pPr rtl="0"/>
            <a:r>
              <a:rPr lang="en-US" sz="1200" i="1" dirty="0" smtClean="0"/>
              <a:t>-----</a:t>
            </a:r>
          </a:p>
          <a:p>
            <a:pPr rtl="0"/>
            <a:endParaRPr lang="en-US" sz="1200" i="1" dirty="0" smtClean="0"/>
          </a:p>
          <a:p>
            <a:pPr rtl="0"/>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a:t>
            </a:r>
          </a:p>
          <a:p>
            <a:pPr rtl="0"/>
            <a:r>
              <a:rPr lang="en-US" b="0" i="0" u="none" strike="noStrike" baseline="0" dirty="0" smtClean="0"/>
              <a:t>(pp. 240–241). Grand Rapids, MI: Christian </a:t>
            </a:r>
          </a:p>
          <a:p>
            <a:pPr rtl="0"/>
            <a:r>
              <a:rPr lang="en-US" b="0" i="0" u="none" strike="noStrike" baseline="0" dirty="0" smtClean="0"/>
              <a:t>Classics Ethereal Library.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thanatos</a:t>
            </a:r>
            <a:r>
              <a:rPr lang="en-US" dirty="0" smtClean="0"/>
              <a:t> means the termination of </a:t>
            </a:r>
          </a:p>
          <a:p>
            <a:r>
              <a:rPr lang="en-US" dirty="0" smtClean="0"/>
              <a:t>physical life by whatever means.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97637950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488705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8:31-39</a:t>
            </a:r>
            <a:r>
              <a:rPr lang="en-US" sz="3600" dirty="0" smtClean="0"/>
              <a:t/>
            </a:r>
            <a:br>
              <a:rPr lang="en-US" sz="3600" dirty="0" smtClean="0"/>
            </a:br>
            <a:r>
              <a:rPr lang="en-US" sz="3600" dirty="0" smtClean="0"/>
              <a:t>---</a:t>
            </a:r>
            <a:br>
              <a:rPr lang="en-US" sz="3600" dirty="0" smtClean="0"/>
            </a:br>
            <a:r>
              <a:rPr lang="en-US" sz="3600" dirty="0" smtClean="0"/>
              <a:t>God’s Everlasting Love</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5:1-11  --  Peace With God Through Faith</a:t>
            </a:r>
          </a:p>
          <a:p>
            <a:r>
              <a:rPr lang="en-US" dirty="0" smtClean="0"/>
              <a:t>5:12-21  --  Death in Adam, Life in Christ</a:t>
            </a:r>
          </a:p>
          <a:p>
            <a:r>
              <a:rPr lang="en-US" dirty="0" smtClean="0"/>
              <a:t>6:1-14  --  Dead to Sin, Alive to God</a:t>
            </a:r>
          </a:p>
          <a:p>
            <a:r>
              <a:rPr lang="en-US" dirty="0" smtClean="0"/>
              <a:t>6:15-23  --  Slaves to Righteousness</a:t>
            </a:r>
          </a:p>
          <a:p>
            <a:r>
              <a:rPr lang="en-US" dirty="0" smtClean="0"/>
              <a:t>7:1-6  --  An Illustration from Marriage</a:t>
            </a:r>
          </a:p>
          <a:p>
            <a:r>
              <a:rPr lang="en-US" dirty="0" smtClean="0"/>
              <a:t>7:7-25  --  Struggling With Sin</a:t>
            </a:r>
          </a:p>
          <a:p>
            <a:r>
              <a:rPr lang="en-US" dirty="0" smtClean="0">
                <a:solidFill>
                  <a:srgbClr val="FF0000"/>
                </a:solidFill>
              </a:rPr>
              <a:t>8:1-11  --  Life in the Spirit</a:t>
            </a:r>
            <a:endParaRPr lang="en-US" dirty="0">
              <a:solidFill>
                <a:srgbClr val="FF0000"/>
              </a:solidFill>
            </a:endParaRPr>
          </a:p>
        </p:txBody>
      </p:sp>
    </p:spTree>
    <p:extLst>
      <p:ext uri="{BB962C8B-B14F-4D97-AF65-F5344CB8AC3E}">
        <p14:creationId xmlns:p14="http://schemas.microsoft.com/office/powerpoint/2010/main" val="284290701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ζωή</a:t>
            </a:r>
            <a:endParaRPr lang="en-US" dirty="0" smtClean="0"/>
          </a:p>
          <a:p>
            <a:pPr marL="0" indent="0">
              <a:buNone/>
            </a:pPr>
            <a:r>
              <a:rPr lang="en-US" dirty="0" smtClean="0"/>
              <a:t>							(</a:t>
            </a:r>
            <a:r>
              <a:rPr lang="en-US" dirty="0" err="1" smtClean="0"/>
              <a:t>zō</a:t>
            </a:r>
            <a:r>
              <a:rPr lang="en-US" dirty="0" err="1"/>
              <a:t>ē</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Oval 3"/>
          <p:cNvSpPr/>
          <p:nvPr/>
        </p:nvSpPr>
        <p:spPr>
          <a:xfrm>
            <a:off x="6553200" y="2110154"/>
            <a:ext cx="1617785" cy="14184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831015" y="4572000"/>
            <a:ext cx="679939"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362093" y="3528646"/>
            <a:ext cx="808892" cy="10433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4:8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ζωή</a:t>
            </a:r>
            <a:endParaRPr lang="en-US" dirty="0"/>
          </a:p>
          <a:p>
            <a:pPr marL="0" indent="0">
              <a:buNone/>
            </a:pPr>
            <a:r>
              <a:rPr lang="en-US" dirty="0"/>
              <a:t>					(</a:t>
            </a:r>
            <a:r>
              <a:rPr lang="en-US" dirty="0" err="1"/>
              <a:t>zōē</a:t>
            </a:r>
            <a:r>
              <a:rPr lang="en-US" dirty="0"/>
              <a:t>)</a:t>
            </a:r>
          </a:p>
          <a:p>
            <a:pPr marL="0" indent="0">
              <a:buNone/>
            </a:pPr>
            <a:endParaRPr lang="en-US" dirty="0"/>
          </a:p>
          <a:p>
            <a:pPr marL="0" indent="0">
              <a:buNone/>
            </a:pPr>
            <a:r>
              <a:rPr lang="en-US" dirty="0" smtClean="0"/>
              <a:t>For </a:t>
            </a:r>
            <a:r>
              <a:rPr lang="en-US" dirty="0"/>
              <a:t>physical training is of some value, but godliness has value for all things, holding promise for both the present life and the life to come. </a:t>
            </a:r>
          </a:p>
        </p:txBody>
      </p:sp>
      <p:sp>
        <p:nvSpPr>
          <p:cNvPr id="4" name="Oval 3"/>
          <p:cNvSpPr/>
          <p:nvPr/>
        </p:nvSpPr>
        <p:spPr>
          <a:xfrm>
            <a:off x="4759569" y="2074985"/>
            <a:ext cx="1617785" cy="14184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33999" y="4958861"/>
            <a:ext cx="679939"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303477" y="4958862"/>
            <a:ext cx="679939" cy="504092"/>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4"/>
          </p:cNvCxnSpPr>
          <p:nvPr/>
        </p:nvCxnSpPr>
        <p:spPr>
          <a:xfrm flipH="1" flipV="1">
            <a:off x="5568462" y="3493477"/>
            <a:ext cx="105507" cy="14653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24299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ἄγγελος</a:t>
            </a:r>
            <a:endParaRPr lang="en-US" dirty="0" smtClean="0"/>
          </a:p>
          <a:p>
            <a:pPr marL="0" indent="0">
              <a:buNone/>
            </a:pPr>
            <a:r>
              <a:rPr lang="en-US" dirty="0" smtClean="0"/>
              <a:t>	(</a:t>
            </a:r>
            <a:r>
              <a:rPr lang="en-US" dirty="0" err="1" smtClean="0"/>
              <a:t>aggelos</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1289538" y="2145323"/>
            <a:ext cx="1887416" cy="12778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17077" y="5087815"/>
            <a:ext cx="1148861"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33246" y="3423138"/>
            <a:ext cx="158262" cy="16646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4:9</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ἄγγελος</a:t>
            </a:r>
            <a:endParaRPr lang="en-US" dirty="0"/>
          </a:p>
          <a:p>
            <a:pPr marL="0" indent="0">
              <a:buNone/>
            </a:pPr>
            <a:r>
              <a:rPr lang="en-US" dirty="0" smtClean="0"/>
              <a:t>(</a:t>
            </a:r>
            <a:r>
              <a:rPr lang="en-US" dirty="0" err="1"/>
              <a:t>aggelos</a:t>
            </a:r>
            <a:r>
              <a:rPr lang="en-US" dirty="0"/>
              <a:t>)</a:t>
            </a:r>
          </a:p>
          <a:p>
            <a:pPr marL="0" indent="0">
              <a:buNone/>
            </a:pPr>
            <a:endParaRPr lang="en-US" dirty="0" smtClean="0"/>
          </a:p>
          <a:p>
            <a:pPr marL="0" indent="0">
              <a:buNone/>
            </a:pPr>
            <a:r>
              <a:rPr lang="en-US" dirty="0" smtClean="0"/>
              <a:t>For </a:t>
            </a:r>
            <a:r>
              <a:rPr lang="en-US" dirty="0"/>
              <a:t>it seems to me that God has put us apostles on display at the end of the procession, like men condemned to die in the arena. We have been made a spectacle to the whole universe, to angels as well as to men.</a:t>
            </a:r>
          </a:p>
        </p:txBody>
      </p:sp>
      <p:sp>
        <p:nvSpPr>
          <p:cNvPr id="4" name="Rounded Rectangle 3"/>
          <p:cNvSpPr/>
          <p:nvPr/>
        </p:nvSpPr>
        <p:spPr>
          <a:xfrm>
            <a:off x="375138" y="1559169"/>
            <a:ext cx="1887416" cy="12778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4092" y="5380892"/>
            <a:ext cx="1148861"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78523" y="2836984"/>
            <a:ext cx="240323" cy="25439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85658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ἀρχή</a:t>
            </a:r>
            <a:endParaRPr lang="en-US" dirty="0" smtClean="0"/>
          </a:p>
          <a:p>
            <a:pPr marL="0" indent="0">
              <a:buNone/>
            </a:pPr>
            <a:r>
              <a:rPr lang="en-US" dirty="0" smtClean="0"/>
              <a:t>			(</a:t>
            </a:r>
            <a:r>
              <a:rPr lang="en-US" dirty="0" err="1" smtClean="0"/>
              <a:t>arch</a:t>
            </a:r>
            <a:r>
              <a:rPr lang="en-US" dirty="0" err="1"/>
              <a:t>ē</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3094892" y="2192215"/>
            <a:ext cx="1606062" cy="1230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98985" y="5076092"/>
            <a:ext cx="1465384" cy="504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897923" y="3423138"/>
            <a:ext cx="433754" cy="16529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1:16</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ἀρχή</a:t>
            </a:r>
            <a:endParaRPr lang="en-US" dirty="0"/>
          </a:p>
          <a:p>
            <a:pPr marL="0" indent="0">
              <a:buNone/>
            </a:pPr>
            <a:r>
              <a:rPr lang="en-US" dirty="0"/>
              <a:t>					(</a:t>
            </a:r>
            <a:r>
              <a:rPr lang="en-US" dirty="0" err="1"/>
              <a:t>archē</a:t>
            </a:r>
            <a:r>
              <a:rPr lang="en-US" dirty="0"/>
              <a:t>)</a:t>
            </a:r>
          </a:p>
          <a:p>
            <a:pPr marL="0" indent="0">
              <a:buNone/>
            </a:pPr>
            <a:endParaRPr lang="en-US" dirty="0" smtClean="0"/>
          </a:p>
          <a:p>
            <a:pPr marL="0" indent="0">
              <a:buNone/>
            </a:pPr>
            <a:r>
              <a:rPr lang="en-US" dirty="0" smtClean="0"/>
              <a:t>For </a:t>
            </a:r>
            <a:r>
              <a:rPr lang="en-US" dirty="0"/>
              <a:t>by him all things were created: things in heaven and on earth, visible and invisible, whether thrones or powers or rulers or authorities; all things were created by him and for him.</a:t>
            </a:r>
          </a:p>
        </p:txBody>
      </p:sp>
      <p:sp>
        <p:nvSpPr>
          <p:cNvPr id="4" name="Rounded Rectangle 3"/>
          <p:cNvSpPr/>
          <p:nvPr/>
        </p:nvSpPr>
        <p:spPr>
          <a:xfrm>
            <a:off x="4923692" y="1582615"/>
            <a:ext cx="1606062" cy="1230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580185" y="4431323"/>
            <a:ext cx="101990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726723" y="2813538"/>
            <a:ext cx="363416" cy="161778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33014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Titus 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ἀρχή</a:t>
            </a:r>
            <a:endParaRPr lang="en-US" dirty="0"/>
          </a:p>
          <a:p>
            <a:pPr marL="0" indent="0">
              <a:buNone/>
            </a:pPr>
            <a:r>
              <a:rPr lang="en-US" dirty="0" smtClean="0"/>
              <a:t>			</a:t>
            </a:r>
            <a:r>
              <a:rPr lang="en-US" dirty="0"/>
              <a:t>			(</a:t>
            </a:r>
            <a:r>
              <a:rPr lang="en-US" dirty="0" err="1"/>
              <a:t>archē</a:t>
            </a:r>
            <a:r>
              <a:rPr lang="en-US" dirty="0"/>
              <a:t>)</a:t>
            </a:r>
          </a:p>
          <a:p>
            <a:pPr marL="0" indent="0">
              <a:buNone/>
            </a:pPr>
            <a:endParaRPr lang="en-US" dirty="0"/>
          </a:p>
          <a:p>
            <a:pPr marL="0" indent="0">
              <a:buNone/>
            </a:pPr>
            <a:r>
              <a:rPr lang="en-US" dirty="0" smtClean="0"/>
              <a:t>Remind </a:t>
            </a:r>
            <a:r>
              <a:rPr lang="en-US" dirty="0"/>
              <a:t>the people to be subject to rulers and authorities, to be obedient, to be ready to do whatever is good</a:t>
            </a:r>
          </a:p>
        </p:txBody>
      </p:sp>
      <p:sp>
        <p:nvSpPr>
          <p:cNvPr id="4" name="Rounded Rectangle 3"/>
          <p:cNvSpPr/>
          <p:nvPr/>
        </p:nvSpPr>
        <p:spPr>
          <a:xfrm>
            <a:off x="5838092" y="2192215"/>
            <a:ext cx="1606062" cy="1230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12523" y="4009292"/>
            <a:ext cx="101990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641123" y="3423138"/>
            <a:ext cx="281354" cy="5861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802410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ἐνίστημι</a:t>
            </a:r>
            <a:endParaRPr lang="en-US" dirty="0" smtClean="0"/>
          </a:p>
          <a:p>
            <a:pPr marL="0" indent="0">
              <a:buNone/>
            </a:pPr>
            <a:r>
              <a:rPr lang="en-US" dirty="0" smtClean="0"/>
              <a:t>						(</a:t>
            </a:r>
            <a:r>
              <a:rPr lang="en-US" dirty="0" err="1" smtClean="0"/>
              <a:t>enistēmi</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5849815" y="2133600"/>
            <a:ext cx="2074985" cy="13129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33846" y="5122985"/>
            <a:ext cx="1453662"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87308" y="3446585"/>
            <a:ext cx="873369" cy="1676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ἐνίστημι</a:t>
            </a:r>
            <a:endParaRPr lang="en-US" dirty="0"/>
          </a:p>
          <a:p>
            <a:pPr marL="0" indent="0">
              <a:buNone/>
            </a:pPr>
            <a:r>
              <a:rPr lang="en-US" dirty="0"/>
              <a:t>			(</a:t>
            </a:r>
            <a:r>
              <a:rPr lang="en-US" dirty="0" err="1"/>
              <a:t>enistēmi</a:t>
            </a:r>
            <a:r>
              <a:rPr lang="en-US" dirty="0"/>
              <a:t>)</a:t>
            </a:r>
          </a:p>
          <a:p>
            <a:pPr marL="0" indent="0">
              <a:buNone/>
            </a:pPr>
            <a:endParaRPr lang="en-US" dirty="0" smtClean="0"/>
          </a:p>
          <a:p>
            <a:pPr marL="0" indent="0">
              <a:buNone/>
            </a:pPr>
            <a:endParaRPr lang="en-US" dirty="0"/>
          </a:p>
          <a:p>
            <a:pPr marL="0" indent="0">
              <a:buNone/>
            </a:pPr>
            <a:r>
              <a:rPr lang="en-US" dirty="0" smtClean="0"/>
              <a:t>Because </a:t>
            </a:r>
            <a:r>
              <a:rPr lang="en-US" dirty="0"/>
              <a:t>of the present crisis, I think that it is good for you to remain as you are.</a:t>
            </a:r>
          </a:p>
        </p:txBody>
      </p:sp>
      <p:sp>
        <p:nvSpPr>
          <p:cNvPr id="4" name="Rounded Rectangle 3"/>
          <p:cNvSpPr/>
          <p:nvPr/>
        </p:nvSpPr>
        <p:spPr>
          <a:xfrm>
            <a:off x="3094891" y="2168769"/>
            <a:ext cx="2074985" cy="13129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89385" y="4607169"/>
            <a:ext cx="1453662"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16216" y="3481754"/>
            <a:ext cx="416168" cy="11254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822417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ἐνίστημι</a:t>
            </a:r>
            <a:endParaRPr lang="en-US" dirty="0"/>
          </a:p>
          <a:p>
            <a:pPr marL="0" indent="0">
              <a:buNone/>
            </a:pPr>
            <a:r>
              <a:rPr lang="en-US" dirty="0"/>
              <a:t>	(</a:t>
            </a:r>
            <a:r>
              <a:rPr lang="en-US" dirty="0" err="1"/>
              <a:t>enistēmi</a:t>
            </a:r>
            <a:r>
              <a:rPr lang="en-US" dirty="0"/>
              <a:t>)</a:t>
            </a:r>
          </a:p>
          <a:p>
            <a:pPr marL="0" indent="0">
              <a:buNone/>
            </a:pPr>
            <a:endParaRPr lang="en-US" dirty="0"/>
          </a:p>
          <a:p>
            <a:pPr marL="0" indent="0">
              <a:buNone/>
            </a:pPr>
            <a:r>
              <a:rPr lang="en-US" dirty="0" smtClean="0"/>
              <a:t>who </a:t>
            </a:r>
            <a:r>
              <a:rPr lang="en-US" dirty="0"/>
              <a:t>gave himself for our sins to rescue us from the present evil age, according to the will of our God and Father</a:t>
            </a:r>
          </a:p>
        </p:txBody>
      </p:sp>
      <p:sp>
        <p:nvSpPr>
          <p:cNvPr id="5" name="Rounded Rectangle 4"/>
          <p:cNvSpPr/>
          <p:nvPr/>
        </p:nvSpPr>
        <p:spPr>
          <a:xfrm>
            <a:off x="1230922" y="2157046"/>
            <a:ext cx="2074985" cy="13129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113693" y="4525108"/>
            <a:ext cx="1453662"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V="1">
            <a:off x="1840524" y="3470031"/>
            <a:ext cx="427891" cy="10550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0583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5:12-21  --  Death in Adam, Life in Christ</a:t>
            </a:r>
          </a:p>
          <a:p>
            <a:r>
              <a:rPr lang="en-US" dirty="0" smtClean="0"/>
              <a:t>6:1-14  --  Dead to Sin, Alive to God</a:t>
            </a:r>
          </a:p>
          <a:p>
            <a:r>
              <a:rPr lang="en-US" dirty="0" smtClean="0"/>
              <a:t>6:15-23  --  Slaves to Righteousness</a:t>
            </a:r>
          </a:p>
          <a:p>
            <a:r>
              <a:rPr lang="en-US" dirty="0" smtClean="0"/>
              <a:t>7:1-6  --  An Illustration from Marriage</a:t>
            </a:r>
          </a:p>
          <a:p>
            <a:r>
              <a:rPr lang="en-US" dirty="0" smtClean="0"/>
              <a:t>7:7-25  --  Struggling With Sin</a:t>
            </a:r>
          </a:p>
          <a:p>
            <a:r>
              <a:rPr lang="en-US" dirty="0" smtClean="0"/>
              <a:t>8:1-11  --  Life in the Spirit</a:t>
            </a:r>
          </a:p>
          <a:p>
            <a:r>
              <a:rPr lang="en-US" dirty="0" smtClean="0">
                <a:solidFill>
                  <a:srgbClr val="FF0000"/>
                </a:solidFill>
              </a:rPr>
              <a:t>8:12-17  --  Heirs With Christ</a:t>
            </a:r>
            <a:endParaRPr lang="en-US" dirty="0">
              <a:solidFill>
                <a:srgbClr val="FF0000"/>
              </a:solidFill>
            </a:endParaRPr>
          </a:p>
        </p:txBody>
      </p:sp>
    </p:spTree>
    <p:extLst>
      <p:ext uri="{BB962C8B-B14F-4D97-AF65-F5344CB8AC3E}">
        <p14:creationId xmlns:p14="http://schemas.microsoft.com/office/powerpoint/2010/main" val="414303614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μέλλω</a:t>
            </a:r>
            <a:endParaRPr lang="en-US" dirty="0" smtClean="0"/>
          </a:p>
          <a:p>
            <a:pPr marL="0" indent="0">
              <a:buNone/>
            </a:pPr>
            <a:r>
              <a:rPr lang="en-US" dirty="0" smtClean="0"/>
              <a:t>	(</a:t>
            </a:r>
            <a:r>
              <a:rPr lang="en-US" dirty="0" err="1" smtClean="0"/>
              <a:t>mell</a:t>
            </a:r>
            <a:r>
              <a:rPr lang="en-US" dirty="0" err="1"/>
              <a:t>ō</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Oval 3"/>
          <p:cNvSpPr/>
          <p:nvPr/>
        </p:nvSpPr>
        <p:spPr>
          <a:xfrm>
            <a:off x="1031631" y="2098431"/>
            <a:ext cx="2004646" cy="147710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805354" y="5533292"/>
            <a:ext cx="1137138" cy="5158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H="1" flipV="1">
            <a:off x="2033954" y="3575538"/>
            <a:ext cx="339969" cy="19577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12:32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n-US" dirty="0"/>
              <a:t>	</a:t>
            </a:r>
            <a:r>
              <a:rPr lang="el-GR" dirty="0"/>
              <a:t>μέλλω</a:t>
            </a:r>
            <a:endParaRPr lang="en-US" dirty="0"/>
          </a:p>
          <a:p>
            <a:pPr marL="0" indent="0">
              <a:buNone/>
            </a:pPr>
            <a:r>
              <a:rPr lang="en-US" dirty="0" smtClean="0"/>
              <a:t>				</a:t>
            </a:r>
            <a:r>
              <a:rPr lang="en-US" dirty="0"/>
              <a:t>	(</a:t>
            </a:r>
            <a:r>
              <a:rPr lang="en-US" dirty="0" err="1"/>
              <a:t>mellō</a:t>
            </a:r>
            <a:r>
              <a:rPr lang="en-US" dirty="0"/>
              <a:t>)</a:t>
            </a:r>
          </a:p>
          <a:p>
            <a:pPr marL="0" indent="0">
              <a:buNone/>
            </a:pPr>
            <a:endParaRPr lang="en-US" dirty="0">
              <a:solidFill>
                <a:srgbClr val="FF0000"/>
              </a:solidFill>
            </a:endParaRPr>
          </a:p>
          <a:p>
            <a:pPr marL="0" indent="0">
              <a:buNone/>
            </a:pPr>
            <a:r>
              <a:rPr lang="en-US" dirty="0" smtClean="0">
                <a:solidFill>
                  <a:srgbClr val="FF0000"/>
                </a:solidFill>
              </a:rPr>
              <a:t>Anyone </a:t>
            </a:r>
            <a:r>
              <a:rPr lang="en-US" dirty="0">
                <a:solidFill>
                  <a:srgbClr val="FF0000"/>
                </a:solidFill>
              </a:rPr>
              <a:t>who speaks a word against the Son of Man will be forgiven, but anyone who speaks against the Holy Spirit will not be forgiven, either in this age or in the age to come. </a:t>
            </a:r>
          </a:p>
        </p:txBody>
      </p:sp>
      <p:sp>
        <p:nvSpPr>
          <p:cNvPr id="4" name="Oval 3"/>
          <p:cNvSpPr/>
          <p:nvPr/>
        </p:nvSpPr>
        <p:spPr>
          <a:xfrm>
            <a:off x="4677508" y="2063262"/>
            <a:ext cx="2004646" cy="147710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41631" y="5451231"/>
            <a:ext cx="2145323"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79831" y="3540369"/>
            <a:ext cx="234462" cy="19108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857266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24:25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μέλλω</a:t>
            </a:r>
            <a:endParaRPr lang="en-US" dirty="0"/>
          </a:p>
          <a:p>
            <a:pPr marL="0" indent="0">
              <a:buNone/>
            </a:pPr>
            <a:r>
              <a:rPr lang="en-US" dirty="0" smtClean="0"/>
              <a:t>		</a:t>
            </a:r>
            <a:r>
              <a:rPr lang="en-US" dirty="0"/>
              <a:t>	(</a:t>
            </a:r>
            <a:r>
              <a:rPr lang="en-US" dirty="0" err="1"/>
              <a:t>mellō</a:t>
            </a:r>
            <a:r>
              <a:rPr lang="en-US" dirty="0"/>
              <a:t>)</a:t>
            </a:r>
          </a:p>
          <a:p>
            <a:pPr marL="0" indent="0">
              <a:buNone/>
            </a:pPr>
            <a:endParaRPr lang="en-US" dirty="0"/>
          </a:p>
          <a:p>
            <a:pPr marL="0" indent="0">
              <a:buNone/>
            </a:pPr>
            <a:r>
              <a:rPr lang="en-US" dirty="0" smtClean="0"/>
              <a:t>As </a:t>
            </a:r>
            <a:r>
              <a:rPr lang="en-US" dirty="0"/>
              <a:t>Paul discoursed on righteousness, self-control and the judgment to come, Felix was afraid and said, “That’s enough for now! You may leave. When I find it convenient, I will send for you.”</a:t>
            </a:r>
          </a:p>
        </p:txBody>
      </p:sp>
      <p:sp>
        <p:nvSpPr>
          <p:cNvPr id="4" name="Oval 3"/>
          <p:cNvSpPr/>
          <p:nvPr/>
        </p:nvSpPr>
        <p:spPr>
          <a:xfrm>
            <a:off x="2860431" y="2074985"/>
            <a:ext cx="2004646" cy="147710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28646" y="4525108"/>
            <a:ext cx="1488831"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862754" y="3552092"/>
            <a:ext cx="410308" cy="9730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379568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δύναμις</a:t>
            </a:r>
            <a:endParaRPr lang="en-US" dirty="0" smtClean="0"/>
          </a:p>
          <a:p>
            <a:pPr marL="0" indent="0">
              <a:buNone/>
            </a:pPr>
            <a:r>
              <a:rPr lang="en-US" dirty="0" smtClean="0"/>
              <a:t>				(</a:t>
            </a:r>
            <a:r>
              <a:rPr lang="en-US" dirty="0" err="1" smtClean="0"/>
              <a:t>dynamis</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3997569" y="2157046"/>
            <a:ext cx="2086708" cy="13129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349262" y="5615354"/>
            <a:ext cx="1324707"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5011616" y="3470031"/>
            <a:ext cx="29307" cy="21453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δύναμις</a:t>
            </a:r>
            <a:endParaRPr lang="en-US" dirty="0"/>
          </a:p>
          <a:p>
            <a:pPr marL="0" indent="0">
              <a:buNone/>
            </a:pPr>
            <a:r>
              <a:rPr lang="en-US" dirty="0" smtClean="0"/>
              <a:t>		</a:t>
            </a:r>
            <a:r>
              <a:rPr lang="en-US" dirty="0"/>
              <a:t>				(</a:t>
            </a:r>
            <a:r>
              <a:rPr lang="en-US" dirty="0" err="1"/>
              <a:t>dynamis</a:t>
            </a:r>
            <a:r>
              <a:rPr lang="en-US" dirty="0"/>
              <a:t>)</a:t>
            </a:r>
          </a:p>
          <a:p>
            <a:pPr marL="0" indent="0">
              <a:buNone/>
            </a:pPr>
            <a:endParaRPr lang="en-US" dirty="0"/>
          </a:p>
          <a:p>
            <a:pPr marL="0" indent="0">
              <a:buNone/>
            </a:pPr>
            <a:r>
              <a:rPr lang="en-US" dirty="0" smtClean="0"/>
              <a:t>Then </a:t>
            </a:r>
            <a:r>
              <a:rPr lang="en-US" dirty="0"/>
              <a:t>the end will come, when he hands over the kingdom to God the Father after he has destroyed all dominion, authority and power.</a:t>
            </a:r>
          </a:p>
        </p:txBody>
      </p:sp>
      <p:sp>
        <p:nvSpPr>
          <p:cNvPr id="4" name="Rounded Rectangle 3"/>
          <p:cNvSpPr/>
          <p:nvPr/>
        </p:nvSpPr>
        <p:spPr>
          <a:xfrm>
            <a:off x="5802923" y="2133600"/>
            <a:ext cx="2086708" cy="13129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34554" y="5052646"/>
            <a:ext cx="1184031"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46277" y="3446585"/>
            <a:ext cx="580293" cy="16060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667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Peter 3:22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who </a:t>
            </a:r>
            <a:r>
              <a:rPr lang="en-US" dirty="0"/>
              <a:t>has gone into heaven and is at God’s right hand—with angels, authorities and powers in submission to him.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Ephesians 1:21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far </a:t>
            </a:r>
            <a:r>
              <a:rPr lang="en-US" dirty="0"/>
              <a:t>above all rule and authority, power and dominion, and every title that can be given, not only in the present age but also in the one to come.</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Tree>
    <p:extLst>
      <p:ext uri="{BB962C8B-B14F-4D97-AF65-F5344CB8AC3E}">
        <p14:creationId xmlns:p14="http://schemas.microsoft.com/office/powerpoint/2010/main" val="68953001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ὕψωμα</a:t>
            </a:r>
            <a:endParaRPr lang="en-US" dirty="0"/>
          </a:p>
          <a:p>
            <a:pPr marL="0" indent="0">
              <a:buNone/>
            </a:pPr>
            <a:r>
              <a:rPr lang="en-US" dirty="0" smtClean="0"/>
              <a:t>	(</a:t>
            </a:r>
            <a:r>
              <a:rPr lang="en-US" dirty="0" err="1" smtClean="0"/>
              <a:t>hups</a:t>
            </a:r>
            <a:r>
              <a:rPr lang="en-US" dirty="0" err="1"/>
              <a:t>ō</a:t>
            </a:r>
            <a:r>
              <a:rPr lang="en-US" dirty="0" err="1" smtClean="0"/>
              <a:t>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
        <p:nvSpPr>
          <p:cNvPr id="4" name="Rounded Rectangle 3"/>
          <p:cNvSpPr/>
          <p:nvPr/>
        </p:nvSpPr>
        <p:spPr>
          <a:xfrm>
            <a:off x="1266092" y="2168769"/>
            <a:ext cx="2215662" cy="1266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45323" y="4583723"/>
            <a:ext cx="1160585" cy="480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73923" y="3434862"/>
            <a:ext cx="351693" cy="11488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71717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10:5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ὕψωμα</a:t>
            </a:r>
            <a:endParaRPr lang="en-US" dirty="0"/>
          </a:p>
          <a:p>
            <a:pPr marL="0" indent="0">
              <a:buNone/>
            </a:pPr>
            <a:r>
              <a:rPr lang="en-US" dirty="0" smtClean="0"/>
              <a:t>					</a:t>
            </a:r>
            <a:r>
              <a:rPr lang="en-US" dirty="0"/>
              <a:t>	(</a:t>
            </a:r>
            <a:r>
              <a:rPr lang="en-US" dirty="0" err="1"/>
              <a:t>hupsōma</a:t>
            </a:r>
            <a:r>
              <a:rPr lang="en-US" dirty="0"/>
              <a:t>)</a:t>
            </a:r>
          </a:p>
          <a:p>
            <a:pPr marL="0" indent="0">
              <a:buNone/>
            </a:pPr>
            <a:endParaRPr lang="en-US" dirty="0"/>
          </a:p>
          <a:p>
            <a:pPr marL="0" indent="0">
              <a:buNone/>
            </a:pPr>
            <a:r>
              <a:rPr lang="en-US" dirty="0" smtClean="0"/>
              <a:t>We </a:t>
            </a:r>
            <a:r>
              <a:rPr lang="en-US" dirty="0"/>
              <a:t>demolish arguments and every pretension that sets itself up against the knowledge of God, and we take captive every thought to make it obedient to Christ.</a:t>
            </a:r>
          </a:p>
        </p:txBody>
      </p:sp>
      <p:sp>
        <p:nvSpPr>
          <p:cNvPr id="4" name="Rounded Rectangle 3"/>
          <p:cNvSpPr/>
          <p:nvPr/>
        </p:nvSpPr>
        <p:spPr>
          <a:xfrm>
            <a:off x="5826369" y="2168769"/>
            <a:ext cx="2215662" cy="1266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30462" y="4032738"/>
            <a:ext cx="189913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34200" y="3434862"/>
            <a:ext cx="345831" cy="59787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0124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6:1-14  --  Dead to Sin, Alive to God</a:t>
            </a:r>
          </a:p>
          <a:p>
            <a:r>
              <a:rPr lang="en-US" dirty="0" smtClean="0"/>
              <a:t>6:15-23  --  Slaves to Righteousness</a:t>
            </a:r>
          </a:p>
          <a:p>
            <a:r>
              <a:rPr lang="en-US" dirty="0" smtClean="0"/>
              <a:t>7:1-6  --  An Illustration from Marriage</a:t>
            </a:r>
          </a:p>
          <a:p>
            <a:r>
              <a:rPr lang="en-US" dirty="0" smtClean="0"/>
              <a:t>7:7-25  --  Struggling With Sin</a:t>
            </a:r>
          </a:p>
          <a:p>
            <a:r>
              <a:rPr lang="en-US" dirty="0" smtClean="0"/>
              <a:t>8:1-11  --  Life in the Spirit</a:t>
            </a:r>
          </a:p>
          <a:p>
            <a:r>
              <a:rPr lang="en-US" dirty="0" smtClean="0"/>
              <a:t>8:12-17  --  Heirs With Christ</a:t>
            </a:r>
          </a:p>
          <a:p>
            <a:r>
              <a:rPr lang="en-US" dirty="0" smtClean="0">
                <a:solidFill>
                  <a:srgbClr val="FF0000"/>
                </a:solidFill>
              </a:rPr>
              <a:t>8:18-27  --  Future Glory</a:t>
            </a:r>
            <a:endParaRPr lang="en-US" dirty="0">
              <a:solidFill>
                <a:srgbClr val="FF0000"/>
              </a:solidFill>
            </a:endParaRPr>
          </a:p>
        </p:txBody>
      </p:sp>
    </p:spTree>
    <p:extLst>
      <p:ext uri="{BB962C8B-B14F-4D97-AF65-F5344CB8AC3E}">
        <p14:creationId xmlns:p14="http://schemas.microsoft.com/office/powerpoint/2010/main" val="319525708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βάθος</a:t>
            </a:r>
            <a:endParaRPr lang="en-US" dirty="0"/>
          </a:p>
          <a:p>
            <a:pPr marL="0" indent="0">
              <a:buNone/>
            </a:pPr>
            <a:r>
              <a:rPr lang="en-US" dirty="0" smtClean="0"/>
              <a:t>				(bathos)</a:t>
            </a:r>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
        <p:nvSpPr>
          <p:cNvPr id="4" name="Rounded Rectangle 3"/>
          <p:cNvSpPr/>
          <p:nvPr/>
        </p:nvSpPr>
        <p:spPr>
          <a:xfrm>
            <a:off x="3950677" y="2110154"/>
            <a:ext cx="1957754" cy="13481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38954" y="4595446"/>
            <a:ext cx="1113692"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495800" y="3458308"/>
            <a:ext cx="433754" cy="11371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717174"/>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5:4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βάθος</a:t>
            </a:r>
            <a:endParaRPr lang="en-US" dirty="0"/>
          </a:p>
          <a:p>
            <a:pPr marL="0" indent="0">
              <a:buNone/>
            </a:pPr>
            <a:r>
              <a:rPr lang="en-US" dirty="0"/>
              <a:t>			(bathos)</a:t>
            </a:r>
          </a:p>
          <a:p>
            <a:pPr marL="0" indent="0">
              <a:buNone/>
            </a:pPr>
            <a:endParaRPr lang="en-US" dirty="0"/>
          </a:p>
          <a:p>
            <a:pPr marL="0" indent="0">
              <a:buNone/>
            </a:pPr>
            <a:r>
              <a:rPr lang="en-US" dirty="0" smtClean="0"/>
              <a:t>When </a:t>
            </a:r>
            <a:r>
              <a:rPr lang="en-US" dirty="0"/>
              <a:t>he had finished speaking, he said to Simon, </a:t>
            </a:r>
            <a:r>
              <a:rPr lang="en-US" dirty="0">
                <a:solidFill>
                  <a:srgbClr val="FF0000"/>
                </a:solidFill>
              </a:rPr>
              <a:t>“Put out into deep water, and let down the nets for a catch.”</a:t>
            </a:r>
          </a:p>
        </p:txBody>
      </p:sp>
      <p:sp>
        <p:nvSpPr>
          <p:cNvPr id="4" name="Rounded Rectangle 3"/>
          <p:cNvSpPr/>
          <p:nvPr/>
        </p:nvSpPr>
        <p:spPr>
          <a:xfrm>
            <a:off x="3048000" y="2110154"/>
            <a:ext cx="1957754" cy="13481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62400" y="4489938"/>
            <a:ext cx="926123" cy="492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26877" y="3458308"/>
            <a:ext cx="398585" cy="10316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55905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3:17-18</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	  </a:t>
            </a:r>
            <a:r>
              <a:rPr lang="el-GR" dirty="0"/>
              <a:t>βάθος</a:t>
            </a:r>
            <a:endParaRPr lang="en-US" dirty="0"/>
          </a:p>
          <a:p>
            <a:pPr marL="0" indent="0">
              <a:buNone/>
            </a:pPr>
            <a:r>
              <a:rPr lang="en-US" dirty="0"/>
              <a:t>	(bathos)</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so that Christ may dwell in your hearts through faith. And I pray that you, being rooted and established in love, </a:t>
            </a:r>
            <a:r>
              <a:rPr lang="en-US" baseline="30000" dirty="0"/>
              <a:t>18 </a:t>
            </a:r>
            <a:r>
              <a:rPr lang="en-US" dirty="0"/>
              <a:t>may have power, together with all the saints, to grasp how wide and long and high and deep is the love of Christ</a:t>
            </a:r>
          </a:p>
        </p:txBody>
      </p:sp>
      <p:sp>
        <p:nvSpPr>
          <p:cNvPr id="4" name="Rounded Rectangle 3"/>
          <p:cNvSpPr/>
          <p:nvPr/>
        </p:nvSpPr>
        <p:spPr>
          <a:xfrm>
            <a:off x="1184030" y="1441938"/>
            <a:ext cx="1957754" cy="13481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99138" y="5263662"/>
            <a:ext cx="926123" cy="492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162907" y="2790092"/>
            <a:ext cx="199293" cy="24735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680929"/>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ἕτερος</a:t>
            </a:r>
            <a:endParaRPr lang="en-US" dirty="0"/>
          </a:p>
          <a:p>
            <a:pPr marL="0" indent="0">
              <a:buNone/>
            </a:pPr>
            <a:r>
              <a:rPr lang="en-US" dirty="0" smtClean="0"/>
              <a:t>						(</a:t>
            </a:r>
            <a:r>
              <a:rPr lang="en-US" dirty="0" err="1" smtClean="0"/>
              <a:t>heteros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
        <p:nvSpPr>
          <p:cNvPr id="4" name="Rounded Rectangle 3"/>
          <p:cNvSpPr/>
          <p:nvPr/>
        </p:nvSpPr>
        <p:spPr>
          <a:xfrm>
            <a:off x="5873262" y="2168769"/>
            <a:ext cx="1793630" cy="1266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14646" y="4572000"/>
            <a:ext cx="2262554"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70077" y="3434862"/>
            <a:ext cx="175846" cy="11371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71717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vs. “Other”</a:t>
            </a:r>
            <a:endParaRPr lang="en-US" dirty="0"/>
          </a:p>
        </p:txBody>
      </p:sp>
      <p:sp>
        <p:nvSpPr>
          <p:cNvPr id="3" name="Content Placeholder 2"/>
          <p:cNvSpPr>
            <a:spLocks noGrp="1"/>
          </p:cNvSpPr>
          <p:nvPr>
            <p:ph idx="1"/>
          </p:nvPr>
        </p:nvSpPr>
        <p:spPr/>
        <p:txBody>
          <a:bodyPr/>
          <a:lstStyle/>
          <a:p>
            <a:pPr marL="0" indent="0">
              <a:buNone/>
            </a:pPr>
            <a:r>
              <a:rPr lang="en-US" dirty="0" smtClean="0"/>
              <a:t>There are two Greek words which are used to mean “other”. Generally:</a:t>
            </a:r>
          </a:p>
          <a:p>
            <a:pPr marL="0" indent="0">
              <a:buNone/>
            </a:pPr>
            <a:endParaRPr lang="en-US" dirty="0" smtClean="0"/>
          </a:p>
          <a:p>
            <a:pPr marL="0" indent="0">
              <a:buNone/>
            </a:pPr>
            <a:r>
              <a:rPr lang="el-GR" b="1" dirty="0" smtClean="0">
                <a:solidFill>
                  <a:srgbClr val="FF0000"/>
                </a:solidFill>
              </a:rPr>
              <a:t>ἄλλος</a:t>
            </a:r>
            <a:r>
              <a:rPr lang="en-US" dirty="0" smtClean="0"/>
              <a:t> (</a:t>
            </a:r>
            <a:r>
              <a:rPr lang="en-US" dirty="0" err="1" smtClean="0"/>
              <a:t>allos</a:t>
            </a:r>
            <a:r>
              <a:rPr lang="en-US" dirty="0" smtClean="0"/>
              <a:t>) means another of the </a:t>
            </a:r>
            <a:r>
              <a:rPr lang="en-US" b="1" dirty="0" smtClean="0">
                <a:solidFill>
                  <a:srgbClr val="FF0000"/>
                </a:solidFill>
              </a:rPr>
              <a:t>same</a:t>
            </a:r>
            <a:r>
              <a:rPr lang="en-US" dirty="0" smtClean="0"/>
              <a:t> kind.</a:t>
            </a:r>
          </a:p>
          <a:p>
            <a:pPr marL="0" indent="0">
              <a:buNone/>
            </a:pPr>
            <a:endParaRPr lang="en-US" dirty="0"/>
          </a:p>
          <a:p>
            <a:pPr marL="0" indent="0">
              <a:buNone/>
            </a:pPr>
            <a:r>
              <a:rPr lang="el-GR" b="1" dirty="0" smtClean="0">
                <a:solidFill>
                  <a:srgbClr val="FF0000"/>
                </a:solidFill>
              </a:rPr>
              <a:t>ἕτερος</a:t>
            </a:r>
            <a:r>
              <a:rPr lang="en-US" dirty="0" smtClean="0"/>
              <a:t> (</a:t>
            </a:r>
            <a:r>
              <a:rPr lang="en-US" dirty="0" err="1"/>
              <a:t>heteros</a:t>
            </a:r>
            <a:r>
              <a:rPr lang="en-US" dirty="0" smtClean="0"/>
              <a:t>) means another of a </a:t>
            </a:r>
            <a:r>
              <a:rPr lang="en-US" b="1" dirty="0" smtClean="0">
                <a:solidFill>
                  <a:srgbClr val="FF0000"/>
                </a:solidFill>
              </a:rPr>
              <a:t>different</a:t>
            </a:r>
            <a:r>
              <a:rPr lang="en-US" dirty="0" smtClean="0"/>
              <a:t> kind.</a:t>
            </a:r>
            <a:endParaRPr lang="en-US" dirty="0"/>
          </a:p>
          <a:p>
            <a:pPr marL="0" indent="0">
              <a:buNone/>
            </a:pPr>
            <a:endParaRPr lang="en-US" dirty="0"/>
          </a:p>
        </p:txBody>
      </p:sp>
    </p:spTree>
    <p:extLst>
      <p:ext uri="{BB962C8B-B14F-4D97-AF65-F5344CB8AC3E}">
        <p14:creationId xmlns:p14="http://schemas.microsoft.com/office/powerpoint/2010/main" val="245472805"/>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κτίσις</a:t>
            </a:r>
            <a:endParaRPr lang="en-US" dirty="0"/>
          </a:p>
          <a:p>
            <a:pPr marL="0" indent="0">
              <a:buNone/>
            </a:pPr>
            <a:r>
              <a:rPr lang="en-US" dirty="0" smtClean="0"/>
              <a:t>	(</a:t>
            </a:r>
            <a:r>
              <a:rPr lang="en-US" dirty="0" err="1" smtClean="0"/>
              <a:t>ktisis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
        <p:nvSpPr>
          <p:cNvPr id="4" name="Oval 3"/>
          <p:cNvSpPr/>
          <p:nvPr/>
        </p:nvSpPr>
        <p:spPr>
          <a:xfrm>
            <a:off x="1055077" y="2086708"/>
            <a:ext cx="1910861" cy="14653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61292" y="5122985"/>
            <a:ext cx="1488831" cy="433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705708" y="3552093"/>
            <a:ext cx="304800" cy="15708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911544"/>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1:15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κτίσις</a:t>
            </a:r>
            <a:endParaRPr lang="en-US" dirty="0"/>
          </a:p>
          <a:p>
            <a:pPr marL="0" indent="0">
              <a:buNone/>
            </a:pPr>
            <a:r>
              <a:rPr lang="en-US" dirty="0"/>
              <a:t>			(</a:t>
            </a:r>
            <a:r>
              <a:rPr lang="en-US" dirty="0" err="1"/>
              <a:t>ktisis</a:t>
            </a:r>
            <a:r>
              <a:rPr lang="en-US" dirty="0"/>
              <a:t>)</a:t>
            </a:r>
          </a:p>
          <a:p>
            <a:pPr marL="0" indent="0">
              <a:buNone/>
            </a:pPr>
            <a:endParaRPr lang="en-US" dirty="0" smtClean="0"/>
          </a:p>
          <a:p>
            <a:pPr marL="0" indent="0">
              <a:buNone/>
            </a:pPr>
            <a:endParaRPr lang="en-US" dirty="0"/>
          </a:p>
          <a:p>
            <a:pPr marL="0" indent="0">
              <a:buNone/>
            </a:pPr>
            <a:r>
              <a:rPr lang="en-US" dirty="0" smtClean="0"/>
              <a:t>He </a:t>
            </a:r>
            <a:r>
              <a:rPr lang="en-US" dirty="0"/>
              <a:t>is the image of the invisible God, the firstborn over all creation.</a:t>
            </a:r>
          </a:p>
        </p:txBody>
      </p:sp>
      <p:sp>
        <p:nvSpPr>
          <p:cNvPr id="4" name="Oval 3"/>
          <p:cNvSpPr/>
          <p:nvPr/>
        </p:nvSpPr>
        <p:spPr>
          <a:xfrm>
            <a:off x="2872154" y="2074985"/>
            <a:ext cx="1910861" cy="14653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17632" y="5122985"/>
            <a:ext cx="1488831" cy="433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827585" y="3540370"/>
            <a:ext cx="234463" cy="15826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14853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4:13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κτίσις</a:t>
            </a:r>
            <a:endParaRPr lang="en-US" dirty="0"/>
          </a:p>
          <a:p>
            <a:pPr marL="0" indent="0">
              <a:buNone/>
            </a:pPr>
            <a:r>
              <a:rPr lang="en-US" dirty="0" smtClean="0"/>
              <a:t>		</a:t>
            </a:r>
            <a:r>
              <a:rPr lang="en-US" dirty="0"/>
              <a:t>	(</a:t>
            </a:r>
            <a:r>
              <a:rPr lang="en-US" dirty="0" err="1"/>
              <a:t>ktisis</a:t>
            </a:r>
            <a:r>
              <a:rPr lang="en-US" dirty="0"/>
              <a:t>)</a:t>
            </a:r>
          </a:p>
          <a:p>
            <a:pPr marL="0" indent="0">
              <a:buNone/>
            </a:pPr>
            <a:endParaRPr lang="en-US" dirty="0"/>
          </a:p>
          <a:p>
            <a:pPr marL="0" indent="0">
              <a:buNone/>
            </a:pPr>
            <a:r>
              <a:rPr lang="en-US" dirty="0" smtClean="0"/>
              <a:t>Nothing </a:t>
            </a:r>
            <a:r>
              <a:rPr lang="en-US" dirty="0"/>
              <a:t>in all creation is hidden from God’s sight. Everything is uncovered and laid bare before the eyes of him to whom we must give account.</a:t>
            </a:r>
          </a:p>
        </p:txBody>
      </p:sp>
      <p:sp>
        <p:nvSpPr>
          <p:cNvPr id="4" name="Oval 3"/>
          <p:cNvSpPr/>
          <p:nvPr/>
        </p:nvSpPr>
        <p:spPr>
          <a:xfrm>
            <a:off x="2872154" y="2074985"/>
            <a:ext cx="1910861" cy="14653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13538" y="4044462"/>
            <a:ext cx="1488831" cy="433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557954" y="3540370"/>
            <a:ext cx="269631" cy="5040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913045"/>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χωρίζω</a:t>
            </a:r>
            <a:endParaRPr lang="en-US" dirty="0"/>
          </a:p>
          <a:p>
            <a:pPr marL="0" indent="0">
              <a:buNone/>
            </a:pPr>
            <a:r>
              <a:rPr lang="en-US" dirty="0" smtClean="0"/>
              <a:t>					(</a:t>
            </a:r>
            <a:r>
              <a:rPr lang="en-US" dirty="0" err="1" smtClean="0"/>
              <a:t>chōriz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
        <p:nvSpPr>
          <p:cNvPr id="4" name="Rounded Rectangle 3"/>
          <p:cNvSpPr/>
          <p:nvPr/>
        </p:nvSpPr>
        <p:spPr>
          <a:xfrm>
            <a:off x="4970585" y="2168769"/>
            <a:ext cx="1781907" cy="1289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47138" y="5087815"/>
            <a:ext cx="1535724"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715000" y="3458308"/>
            <a:ext cx="146539" cy="16295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71717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Romans 5:8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God demonstrates his own love for us in this: While we were still sinners, Christ died for us. </a:t>
            </a:r>
          </a:p>
        </p:txBody>
      </p:sp>
    </p:spTree>
    <p:extLst>
      <p:ext uri="{BB962C8B-B14F-4D97-AF65-F5344CB8AC3E}">
        <p14:creationId xmlns:p14="http://schemas.microsoft.com/office/powerpoint/2010/main" val="4152249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6:15-23  --  Slaves to Righteousness</a:t>
            </a:r>
          </a:p>
          <a:p>
            <a:r>
              <a:rPr lang="en-US" dirty="0" smtClean="0"/>
              <a:t>7:1-6  --  An Illustration from Marriage</a:t>
            </a:r>
          </a:p>
          <a:p>
            <a:r>
              <a:rPr lang="en-US" dirty="0" smtClean="0"/>
              <a:t>7:7-25  --  Struggling With Sin</a:t>
            </a:r>
          </a:p>
          <a:p>
            <a:r>
              <a:rPr lang="en-US" dirty="0" smtClean="0"/>
              <a:t>8:1-11  --  Life in the Spirit</a:t>
            </a:r>
          </a:p>
          <a:p>
            <a:r>
              <a:rPr lang="en-US" dirty="0" smtClean="0"/>
              <a:t>8:12-17  --  Heirs With Christ</a:t>
            </a:r>
          </a:p>
          <a:p>
            <a:r>
              <a:rPr lang="en-US" dirty="0" smtClean="0"/>
              <a:t>8:18-27  --  Future Glory</a:t>
            </a:r>
          </a:p>
          <a:p>
            <a:r>
              <a:rPr lang="en-US" dirty="0" smtClean="0">
                <a:solidFill>
                  <a:srgbClr val="FF0000"/>
                </a:solidFill>
              </a:rPr>
              <a:t>8:28-30  --  More Than Conquerors</a:t>
            </a:r>
            <a:endParaRPr lang="en-US" dirty="0">
              <a:solidFill>
                <a:srgbClr val="FF0000"/>
              </a:solidFill>
            </a:endParaRPr>
          </a:p>
        </p:txBody>
      </p:sp>
    </p:spTree>
    <p:extLst>
      <p:ext uri="{BB962C8B-B14F-4D97-AF65-F5344CB8AC3E}">
        <p14:creationId xmlns:p14="http://schemas.microsoft.com/office/powerpoint/2010/main" val="70488663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Ephesians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a:p>
          <a:p>
            <a:pPr marL="0" indent="0">
              <a:buNone/>
            </a:pPr>
            <a:r>
              <a:rPr lang="en-US" smtClean="0"/>
              <a:t>For </a:t>
            </a:r>
            <a:r>
              <a:rPr lang="en-US" dirty="0"/>
              <a:t>he chose us in him before the creation of the world to be holy and blameless in his </a:t>
            </a:r>
            <a:r>
              <a:rPr lang="en-US"/>
              <a:t>sight</a:t>
            </a:r>
            <a:r>
              <a:rPr lang="en-US" smtClean="0"/>
              <a:t>...</a:t>
            </a:r>
            <a:endParaRPr lang="en-US" dirty="0"/>
          </a:p>
        </p:txBody>
      </p:sp>
    </p:spTree>
    <p:extLst>
      <p:ext uri="{BB962C8B-B14F-4D97-AF65-F5344CB8AC3E}">
        <p14:creationId xmlns:p14="http://schemas.microsoft.com/office/powerpoint/2010/main" val="402906549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1" y="0"/>
            <a:ext cx="9157969" cy="6857999"/>
          </a:xfrm>
          <a:prstGeom prst="rect">
            <a:avLst/>
          </a:prstGeom>
        </p:spPr>
      </p:pic>
    </p:spTree>
    <p:extLst>
      <p:ext uri="{BB962C8B-B14F-4D97-AF65-F5344CB8AC3E}">
        <p14:creationId xmlns:p14="http://schemas.microsoft.com/office/powerpoint/2010/main" val="3710322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solidFill>
                  <a:schemeClr val="accent6">
                    <a:lumMod val="75000"/>
                  </a:schemeClr>
                </a:solidFill>
              </a:rPr>
              <a:t>Romans 8:31-39</a:t>
            </a:r>
            <a:r>
              <a:rPr lang="en-US" sz="3600" dirty="0" smtClean="0"/>
              <a:t/>
            </a:r>
            <a:br>
              <a:rPr lang="en-US" sz="3600" dirty="0" smtClean="0"/>
            </a:br>
            <a:r>
              <a:rPr lang="en-US" sz="3600" dirty="0" smtClean="0"/>
              <a:t>---</a:t>
            </a:r>
            <a:br>
              <a:rPr lang="en-US" sz="3600" dirty="0" smtClean="0"/>
            </a:br>
            <a:r>
              <a:rPr lang="en-US" sz="3600" dirty="0" smtClean="0"/>
              <a:t>God’s Everlasting Love</a:t>
            </a:r>
            <a:endParaRPr lang="en-US" sz="7200" dirty="0"/>
          </a:p>
        </p:txBody>
      </p:sp>
    </p:spTree>
    <p:extLst>
      <p:ext uri="{BB962C8B-B14F-4D97-AF65-F5344CB8AC3E}">
        <p14:creationId xmlns:p14="http://schemas.microsoft.com/office/powerpoint/2010/main" val="29432029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493615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8:31-39</a:t>
            </a:r>
          </a:p>
        </p:txBody>
      </p:sp>
      <p:sp>
        <p:nvSpPr>
          <p:cNvPr id="3" name="Content Placeholder 2"/>
          <p:cNvSpPr>
            <a:spLocks noGrp="1"/>
          </p:cNvSpPr>
          <p:nvPr>
            <p:ph idx="1"/>
          </p:nvPr>
        </p:nvSpPr>
        <p:spPr/>
        <p:txBody>
          <a:bodyPr/>
          <a:lstStyle/>
          <a:p>
            <a:pPr marL="0" indent="0">
              <a:buNone/>
            </a:pPr>
            <a:r>
              <a:rPr lang="en-US" baseline="30000" dirty="0"/>
              <a:t>31</a:t>
            </a:r>
            <a:r>
              <a:rPr lang="en-US" dirty="0"/>
              <a:t> What, then, shall we say in response to this? If God is for us, who can be against us? </a:t>
            </a:r>
            <a:endParaRPr lang="en-US" dirty="0" smtClean="0"/>
          </a:p>
          <a:p>
            <a:pPr marL="0" indent="0">
              <a:buNone/>
            </a:pPr>
            <a:r>
              <a:rPr lang="en-US" baseline="30000" dirty="0" smtClean="0"/>
              <a:t>32</a:t>
            </a:r>
            <a:r>
              <a:rPr lang="en-US" dirty="0" smtClean="0"/>
              <a:t> </a:t>
            </a:r>
            <a:r>
              <a:rPr lang="en-US" dirty="0"/>
              <a:t>He who did not spare his own Son, but gave him up for us all--how will he not also, along with him, graciously give us all things? </a:t>
            </a:r>
            <a:endParaRPr lang="en-US" dirty="0" smtClean="0"/>
          </a:p>
          <a:p>
            <a:pPr marL="0" indent="0">
              <a:buNone/>
            </a:pPr>
            <a:r>
              <a:rPr lang="en-US" baseline="30000" dirty="0" smtClean="0"/>
              <a:t>33</a:t>
            </a:r>
            <a:r>
              <a:rPr lang="en-US" dirty="0" smtClean="0"/>
              <a:t> </a:t>
            </a:r>
            <a:r>
              <a:rPr lang="en-US" dirty="0"/>
              <a:t>Who will bring any charge against those whom God has chosen? It is God who justifies. </a:t>
            </a:r>
          </a:p>
        </p:txBody>
      </p:sp>
    </p:spTree>
    <p:extLst>
      <p:ext uri="{BB962C8B-B14F-4D97-AF65-F5344CB8AC3E}">
        <p14:creationId xmlns:p14="http://schemas.microsoft.com/office/powerpoint/2010/main" val="4070828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8:31-39</a:t>
            </a:r>
          </a:p>
        </p:txBody>
      </p:sp>
      <p:sp>
        <p:nvSpPr>
          <p:cNvPr id="3" name="Content Placeholder 2"/>
          <p:cNvSpPr>
            <a:spLocks noGrp="1"/>
          </p:cNvSpPr>
          <p:nvPr>
            <p:ph idx="1"/>
          </p:nvPr>
        </p:nvSpPr>
        <p:spPr/>
        <p:txBody>
          <a:bodyPr/>
          <a:lstStyle/>
          <a:p>
            <a:pPr marL="0" indent="0">
              <a:buNone/>
            </a:pPr>
            <a:r>
              <a:rPr lang="en-US" baseline="30000" dirty="0"/>
              <a:t>34</a:t>
            </a:r>
            <a:r>
              <a:rPr lang="en-US" dirty="0"/>
              <a:t> Who is he that condemns? Christ Jesus, who died--more than that, who was raised to life--is at the right hand of God and is also interceding for us. </a:t>
            </a: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Tree>
    <p:extLst>
      <p:ext uri="{BB962C8B-B14F-4D97-AF65-F5344CB8AC3E}">
        <p14:creationId xmlns:p14="http://schemas.microsoft.com/office/powerpoint/2010/main" val="21326709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8:31-39</a:t>
            </a:r>
          </a:p>
        </p:txBody>
      </p:sp>
      <p:sp>
        <p:nvSpPr>
          <p:cNvPr id="3" name="Content Placeholder 2"/>
          <p:cNvSpPr>
            <a:spLocks noGrp="1"/>
          </p:cNvSpPr>
          <p:nvPr>
            <p:ph idx="1"/>
          </p:nvPr>
        </p:nvSpPr>
        <p:spPr/>
        <p:txBody>
          <a:bodyPr/>
          <a:lstStyle/>
          <a:p>
            <a:pPr marL="0" indent="0">
              <a:buNone/>
            </a:pPr>
            <a:r>
              <a:rPr lang="en-US" baseline="30000" dirty="0"/>
              <a:t>36</a:t>
            </a:r>
            <a:r>
              <a:rPr lang="en-US" dirty="0"/>
              <a:t> As it is written: "For your sake we face death all day long; we are considered as sheep to be slaughtered." </a:t>
            </a:r>
            <a:endParaRPr lang="en-US" dirty="0" smtClean="0"/>
          </a:p>
          <a:p>
            <a:pPr marL="0" indent="0">
              <a:buNone/>
            </a:pPr>
            <a:r>
              <a:rPr lang="en-US" baseline="30000" dirty="0" smtClean="0"/>
              <a:t>37</a:t>
            </a:r>
            <a:r>
              <a:rPr lang="en-US" dirty="0" smtClean="0"/>
              <a:t> </a:t>
            </a:r>
            <a:r>
              <a:rPr lang="en-US" dirty="0"/>
              <a:t>No, in all these things we are more than conquerors through him who loved us.</a:t>
            </a:r>
          </a:p>
        </p:txBody>
      </p:sp>
    </p:spTree>
    <p:extLst>
      <p:ext uri="{BB962C8B-B14F-4D97-AF65-F5344CB8AC3E}">
        <p14:creationId xmlns:p14="http://schemas.microsoft.com/office/powerpoint/2010/main" val="39637267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8:31-39</a:t>
            </a:r>
          </a:p>
        </p:txBody>
      </p:sp>
      <p:sp>
        <p:nvSpPr>
          <p:cNvPr id="3" name="Content Placeholder 2"/>
          <p:cNvSpPr>
            <a:spLocks noGrp="1"/>
          </p:cNvSpPr>
          <p:nvPr>
            <p:ph idx="1"/>
          </p:nvPr>
        </p:nvSpPr>
        <p:spPr/>
        <p:txBody>
          <a:bodyPr/>
          <a:lstStyle/>
          <a:p>
            <a:pPr marL="0" indent="0">
              <a:buNone/>
            </a:pPr>
            <a:r>
              <a:rPr lang="en-US" baseline="30000" dirty="0"/>
              <a:t>38</a:t>
            </a:r>
            <a:r>
              <a:rPr lang="en-US" dirty="0"/>
              <a:t> For I am convinced that neither death nor life, neither angels nor demons, neither the present nor the future, nor any powers, </a:t>
            </a:r>
            <a:endParaRPr lang="en-US" dirty="0" smtClean="0"/>
          </a:p>
          <a:p>
            <a:pPr marL="0" indent="0">
              <a:buNone/>
            </a:pPr>
            <a:r>
              <a:rPr lang="en-US" baseline="30000" dirty="0" smtClean="0"/>
              <a:t>39</a:t>
            </a:r>
            <a:r>
              <a:rPr lang="en-US" dirty="0" smtClean="0"/>
              <a:t> </a:t>
            </a:r>
            <a:r>
              <a:rPr lang="en-US" dirty="0"/>
              <a:t>neither height nor depth, nor anything else in all creation, will be able to separate us from the love of God that is in Christ Jesus our Lord.</a:t>
            </a:r>
          </a:p>
        </p:txBody>
      </p:sp>
    </p:spTree>
    <p:extLst>
      <p:ext uri="{BB962C8B-B14F-4D97-AF65-F5344CB8AC3E}">
        <p14:creationId xmlns:p14="http://schemas.microsoft.com/office/powerpoint/2010/main" val="1262130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75000"/>
                  </a:schemeClr>
                </a:solidFill>
              </a:rPr>
              <a:t>Two Years Ago</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marL="0" indent="0" algn="ctr">
              <a:buNone/>
            </a:pPr>
            <a:r>
              <a:rPr lang="en-US" sz="4400" dirty="0" smtClean="0">
                <a:solidFill>
                  <a:schemeClr val="accent5">
                    <a:lumMod val="75000"/>
                  </a:schemeClr>
                </a:solidFill>
              </a:rPr>
              <a:t>Romans 1:1 – 4:12</a:t>
            </a:r>
            <a:endParaRPr lang="en-US" sz="4400" dirty="0">
              <a:solidFill>
                <a:schemeClr val="accent5">
                  <a:lumMod val="75000"/>
                </a:schemeClr>
              </a:solidFill>
            </a:endParaRPr>
          </a:p>
        </p:txBody>
      </p:sp>
    </p:spTree>
    <p:extLst>
      <p:ext uri="{BB962C8B-B14F-4D97-AF65-F5344CB8AC3E}">
        <p14:creationId xmlns:p14="http://schemas.microsoft.com/office/powerpoint/2010/main" val="2672744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31</a:t>
            </a:r>
            <a:r>
              <a:rPr lang="en-US" dirty="0" smtClean="0"/>
              <a:t> </a:t>
            </a:r>
            <a:r>
              <a:rPr lang="en-US" dirty="0"/>
              <a:t>What, then, shall we say in response to this? If God is for us, who can be against us? </a:t>
            </a:r>
            <a:endParaRPr lang="en-US" dirty="0" smtClean="0"/>
          </a:p>
        </p:txBody>
      </p:sp>
    </p:spTree>
    <p:extLst>
      <p:ext uri="{BB962C8B-B14F-4D97-AF65-F5344CB8AC3E}">
        <p14:creationId xmlns:p14="http://schemas.microsoft.com/office/powerpoint/2010/main" val="977029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74969" cy="6958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23135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smtClean="0"/>
          </a:p>
          <a:p>
            <a:pPr marL="0" indent="0">
              <a:buNone/>
            </a:pPr>
            <a:r>
              <a:rPr lang="en-US" dirty="0" smtClean="0"/>
              <a:t>	  </a:t>
            </a:r>
            <a:r>
              <a:rPr lang="el-GR" dirty="0" smtClean="0"/>
              <a:t>ὑπέρ</a:t>
            </a:r>
            <a:endParaRPr lang="en-US" dirty="0" smtClean="0"/>
          </a:p>
          <a:p>
            <a:pPr marL="0" indent="0">
              <a:buNone/>
            </a:pPr>
            <a:r>
              <a:rPr lang="en-US" dirty="0"/>
              <a:t>	</a:t>
            </a:r>
            <a:r>
              <a:rPr lang="en-US" dirty="0" smtClean="0"/>
              <a:t>(hyper)</a:t>
            </a:r>
            <a:endParaRPr lang="en-US" dirty="0"/>
          </a:p>
          <a:p>
            <a:pPr marL="0" indent="0">
              <a:buNone/>
            </a:pPr>
            <a:endParaRPr lang="en-US" dirty="0" smtClean="0"/>
          </a:p>
          <a:p>
            <a:pPr marL="0" indent="0">
              <a:buNone/>
            </a:pPr>
            <a:endParaRPr lang="en-US" dirty="0"/>
          </a:p>
          <a:p>
            <a:pPr marL="0" indent="0">
              <a:buNone/>
            </a:pPr>
            <a:r>
              <a:rPr lang="en-US" baseline="30000" dirty="0" smtClean="0"/>
              <a:t>31</a:t>
            </a:r>
            <a:r>
              <a:rPr lang="en-US" dirty="0" smtClean="0"/>
              <a:t> </a:t>
            </a:r>
            <a:r>
              <a:rPr lang="en-US" dirty="0"/>
              <a:t>What, then, shall we say in response to this? If God is for us, who can be against us? </a:t>
            </a:r>
            <a:endParaRPr lang="en-US" dirty="0" smtClean="0"/>
          </a:p>
        </p:txBody>
      </p:sp>
      <p:sp>
        <p:nvSpPr>
          <p:cNvPr id="4" name="Oval 3"/>
          <p:cNvSpPr/>
          <p:nvPr/>
        </p:nvSpPr>
        <p:spPr>
          <a:xfrm>
            <a:off x="1125416" y="2625968"/>
            <a:ext cx="1992923" cy="12778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82615" y="5275385"/>
            <a:ext cx="644770"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905000" y="3903784"/>
            <a:ext cx="216878" cy="13716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5083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5:1-2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dirty="0"/>
              <a:t>	 </a:t>
            </a:r>
            <a:r>
              <a:rPr lang="en-US" dirty="0" smtClean="0"/>
              <a:t>				  </a:t>
            </a:r>
            <a:r>
              <a:rPr lang="el-GR" dirty="0" smtClean="0"/>
              <a:t>ὑπέρ</a:t>
            </a:r>
            <a:endParaRPr lang="en-US" dirty="0"/>
          </a:p>
          <a:p>
            <a:pPr marL="0" indent="0">
              <a:buNone/>
            </a:pPr>
            <a:r>
              <a:rPr lang="en-US" dirty="0"/>
              <a:t>	</a:t>
            </a:r>
            <a:r>
              <a:rPr lang="en-US" dirty="0" smtClean="0"/>
              <a:t>				(</a:t>
            </a:r>
            <a:r>
              <a:rPr lang="en-US" dirty="0"/>
              <a:t>hyper)</a:t>
            </a:r>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 </a:t>
            </a:r>
            <a:r>
              <a:rPr lang="en-US" dirty="0" smtClean="0"/>
              <a:t>Be </a:t>
            </a:r>
            <a:r>
              <a:rPr lang="en-US" dirty="0"/>
              <a:t>imitators of God, therefore, as dearly loved children </a:t>
            </a:r>
            <a:r>
              <a:rPr lang="en-US" baseline="30000" dirty="0"/>
              <a:t>2 </a:t>
            </a:r>
            <a:r>
              <a:rPr lang="en-US" dirty="0"/>
              <a:t>and live a life of love, just as Christ loved us and gave himself up for us as a fragrant offering and sacrifice to God.</a:t>
            </a:r>
          </a:p>
        </p:txBody>
      </p:sp>
      <p:sp>
        <p:nvSpPr>
          <p:cNvPr id="4" name="Oval 3"/>
          <p:cNvSpPr/>
          <p:nvPr/>
        </p:nvSpPr>
        <p:spPr>
          <a:xfrm>
            <a:off x="4747847" y="1934307"/>
            <a:ext cx="1992923" cy="12778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10553" y="5064369"/>
            <a:ext cx="644770"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5632938" y="3212123"/>
            <a:ext cx="111371" cy="18522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5954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9:7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ὑπέρ</a:t>
            </a:r>
            <a:endParaRPr lang="en-US" dirty="0"/>
          </a:p>
          <a:p>
            <a:pPr marL="0" indent="0">
              <a:buNone/>
            </a:pPr>
            <a:r>
              <a:rPr lang="en-US" dirty="0"/>
              <a:t>					(hyper)</a:t>
            </a:r>
          </a:p>
          <a:p>
            <a:pPr marL="0" indent="0">
              <a:buNone/>
            </a:pPr>
            <a:endParaRPr lang="en-US" dirty="0"/>
          </a:p>
          <a:p>
            <a:pPr marL="0" indent="0">
              <a:buNone/>
            </a:pPr>
            <a:r>
              <a:rPr lang="en-US" dirty="0" smtClean="0"/>
              <a:t>But </a:t>
            </a:r>
            <a:r>
              <a:rPr lang="en-US" dirty="0"/>
              <a:t>only the high priest entered the inner room, and that only once a year, and never without blood, which he offered for himself and for the sins the people had committed in </a:t>
            </a:r>
            <a:r>
              <a:rPr lang="en-US" dirty="0" smtClean="0"/>
              <a:t>ignorance.</a:t>
            </a:r>
            <a:endParaRPr lang="en-US" dirty="0"/>
          </a:p>
        </p:txBody>
      </p:sp>
      <p:sp>
        <p:nvSpPr>
          <p:cNvPr id="4" name="Oval 3"/>
          <p:cNvSpPr/>
          <p:nvPr/>
        </p:nvSpPr>
        <p:spPr>
          <a:xfrm>
            <a:off x="4724401" y="2192214"/>
            <a:ext cx="1992923" cy="12778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89937" y="5005754"/>
            <a:ext cx="644770"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812322" y="3470030"/>
            <a:ext cx="908541" cy="15357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069015" y="4982308"/>
            <a:ext cx="644770" cy="445477"/>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4" idx="4"/>
          </p:cNvCxnSpPr>
          <p:nvPr/>
        </p:nvCxnSpPr>
        <p:spPr>
          <a:xfrm flipH="1" flipV="1">
            <a:off x="5720863" y="3470030"/>
            <a:ext cx="1670537" cy="151227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64184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κατά</a:t>
            </a:r>
            <a:endParaRPr lang="en-US" dirty="0" smtClean="0"/>
          </a:p>
          <a:p>
            <a:pPr marL="0" indent="0">
              <a:buNone/>
            </a:pPr>
            <a:r>
              <a:rPr lang="en-US" dirty="0" smtClean="0"/>
              <a:t>					(kata)</a:t>
            </a:r>
            <a:endParaRPr lang="en-US" dirty="0"/>
          </a:p>
          <a:p>
            <a:pPr marL="0" indent="0">
              <a:buNone/>
            </a:pPr>
            <a:endParaRPr lang="en-US" dirty="0" smtClean="0"/>
          </a:p>
          <a:p>
            <a:pPr marL="0" indent="0">
              <a:buNone/>
            </a:pPr>
            <a:endParaRPr lang="en-US" dirty="0"/>
          </a:p>
          <a:p>
            <a:pPr marL="0" indent="0">
              <a:buNone/>
            </a:pPr>
            <a:r>
              <a:rPr lang="en-US" baseline="30000" dirty="0" smtClean="0"/>
              <a:t>31</a:t>
            </a:r>
            <a:r>
              <a:rPr lang="en-US" dirty="0" smtClean="0"/>
              <a:t> </a:t>
            </a:r>
            <a:r>
              <a:rPr lang="en-US" dirty="0"/>
              <a:t>What, then, shall we say in response to this? If God is for us, who can be against us? </a:t>
            </a:r>
            <a:endParaRPr lang="en-US" dirty="0" smtClean="0"/>
          </a:p>
        </p:txBody>
      </p:sp>
      <p:sp>
        <p:nvSpPr>
          <p:cNvPr id="4" name="Oval 3"/>
          <p:cNvSpPr/>
          <p:nvPr/>
        </p:nvSpPr>
        <p:spPr>
          <a:xfrm>
            <a:off x="4677508" y="2579077"/>
            <a:ext cx="1852246"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9569" y="5310554"/>
            <a:ext cx="127781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5398477" y="3962400"/>
            <a:ext cx="205154" cy="13481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5083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10:35</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r>
              <a:rPr lang="el-GR" dirty="0" smtClean="0"/>
              <a:t>κατά</a:t>
            </a:r>
            <a:endParaRPr lang="en-US" dirty="0"/>
          </a:p>
          <a:p>
            <a:pPr marL="0" indent="0">
              <a:buNone/>
            </a:pPr>
            <a:r>
              <a:rPr lang="en-US" dirty="0"/>
              <a:t>				</a:t>
            </a:r>
            <a:r>
              <a:rPr lang="en-US" dirty="0" smtClean="0"/>
              <a:t>	(</a:t>
            </a:r>
            <a:r>
              <a:rPr lang="en-US" dirty="0"/>
              <a:t>kata)</a:t>
            </a:r>
          </a:p>
          <a:p>
            <a:pPr marL="0" indent="0">
              <a:buNone/>
            </a:pPr>
            <a:endParaRPr lang="en-US" dirty="0" smtClean="0">
              <a:solidFill>
                <a:srgbClr val="FF0000"/>
              </a:solidFill>
            </a:endParaRPr>
          </a:p>
          <a:p>
            <a:pPr marL="0" indent="0">
              <a:buNone/>
            </a:pPr>
            <a:r>
              <a:rPr lang="en-US" dirty="0" smtClean="0">
                <a:solidFill>
                  <a:srgbClr val="FF0000"/>
                </a:solidFill>
              </a:rPr>
              <a:t>For </a:t>
            </a:r>
            <a:r>
              <a:rPr lang="en-US" dirty="0">
                <a:solidFill>
                  <a:srgbClr val="FF0000"/>
                </a:solidFill>
              </a:rPr>
              <a:t>I have come to turn </a:t>
            </a:r>
          </a:p>
          <a:p>
            <a:pPr marL="0" indent="0">
              <a:buNone/>
            </a:pPr>
            <a:r>
              <a:rPr lang="en-US" dirty="0">
                <a:solidFill>
                  <a:srgbClr val="FF0000"/>
                </a:solidFill>
              </a:rPr>
              <a:t>“ ‘a man against his father, </a:t>
            </a:r>
          </a:p>
          <a:p>
            <a:pPr marL="0" indent="0">
              <a:buNone/>
            </a:pPr>
            <a:r>
              <a:rPr lang="en-US" dirty="0">
                <a:solidFill>
                  <a:srgbClr val="FF0000"/>
                </a:solidFill>
              </a:rPr>
              <a:t>a daughter against her mother, </a:t>
            </a:r>
          </a:p>
          <a:p>
            <a:pPr marL="0" indent="0">
              <a:buNone/>
            </a:pPr>
            <a:r>
              <a:rPr lang="en-US" dirty="0">
                <a:solidFill>
                  <a:srgbClr val="FF0000"/>
                </a:solidFill>
              </a:rPr>
              <a:t>a daughter-in-law against her mother-in-law—</a:t>
            </a:r>
          </a:p>
          <a:p>
            <a:endParaRPr lang="en-US" dirty="0"/>
          </a:p>
        </p:txBody>
      </p:sp>
      <p:sp>
        <p:nvSpPr>
          <p:cNvPr id="4" name="Oval 3"/>
          <p:cNvSpPr/>
          <p:nvPr/>
        </p:nvSpPr>
        <p:spPr>
          <a:xfrm>
            <a:off x="4689231" y="1500554"/>
            <a:ext cx="1852246"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81200" y="4021015"/>
            <a:ext cx="127781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379785" y="4607169"/>
            <a:ext cx="127781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528646" y="5193323"/>
            <a:ext cx="127781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6" idx="0"/>
            <a:endCxn id="4" idx="4"/>
          </p:cNvCxnSpPr>
          <p:nvPr/>
        </p:nvCxnSpPr>
        <p:spPr>
          <a:xfrm flipV="1">
            <a:off x="3018693" y="2883877"/>
            <a:ext cx="2596661" cy="172329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5" idx="0"/>
            <a:endCxn id="4" idx="4"/>
          </p:cNvCxnSpPr>
          <p:nvPr/>
        </p:nvCxnSpPr>
        <p:spPr>
          <a:xfrm flipV="1">
            <a:off x="2620108" y="2883877"/>
            <a:ext cx="2995246" cy="11371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0"/>
            <a:endCxn id="4" idx="4"/>
          </p:cNvCxnSpPr>
          <p:nvPr/>
        </p:nvCxnSpPr>
        <p:spPr>
          <a:xfrm flipV="1">
            <a:off x="4167554" y="2883877"/>
            <a:ext cx="1447800" cy="23094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667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10:5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κατά</a:t>
            </a:r>
            <a:endParaRPr lang="en-US" dirty="0"/>
          </a:p>
          <a:p>
            <a:pPr marL="0" indent="0">
              <a:buNone/>
            </a:pPr>
            <a:r>
              <a:rPr lang="en-US" dirty="0"/>
              <a:t>			</a:t>
            </a:r>
            <a:r>
              <a:rPr lang="en-US" dirty="0" smtClean="0"/>
              <a:t>(</a:t>
            </a:r>
            <a:r>
              <a:rPr lang="en-US" dirty="0"/>
              <a:t>kata)</a:t>
            </a:r>
          </a:p>
          <a:p>
            <a:pPr marL="0" indent="0">
              <a:buNone/>
            </a:pPr>
            <a:endParaRPr lang="en-US" dirty="0"/>
          </a:p>
          <a:p>
            <a:pPr marL="0" indent="0">
              <a:buNone/>
            </a:pPr>
            <a:r>
              <a:rPr lang="en-US" dirty="0" smtClean="0"/>
              <a:t>We </a:t>
            </a:r>
            <a:r>
              <a:rPr lang="en-US" dirty="0"/>
              <a:t>demolish arguments and every pretension that sets itself up against the knowledge of God, and we take captive every thought to make it obedient to Christ.</a:t>
            </a:r>
          </a:p>
        </p:txBody>
      </p:sp>
      <p:sp>
        <p:nvSpPr>
          <p:cNvPr id="4" name="Oval 3"/>
          <p:cNvSpPr/>
          <p:nvPr/>
        </p:nvSpPr>
        <p:spPr>
          <a:xfrm>
            <a:off x="2883877" y="2121877"/>
            <a:ext cx="1852246"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46584" y="4536831"/>
            <a:ext cx="127781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810000" y="3505200"/>
            <a:ext cx="275492" cy="103163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3182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Psalm 118:6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 </a:t>
            </a:r>
            <a:r>
              <a:rPr lang="en-US" dirty="0"/>
              <a:t>Lord is with me; I will not be afraid. </a:t>
            </a:r>
            <a:r>
              <a:rPr lang="en-US" dirty="0" smtClean="0"/>
              <a:t>What </a:t>
            </a:r>
            <a:r>
              <a:rPr lang="en-US" dirty="0"/>
              <a:t>can man do to me? </a:t>
            </a:r>
          </a:p>
          <a:p>
            <a:endParaRPr lang="en-US" dirty="0"/>
          </a:p>
        </p:txBody>
      </p:sp>
    </p:spTree>
    <p:extLst>
      <p:ext uri="{BB962C8B-B14F-4D97-AF65-F5344CB8AC3E}">
        <p14:creationId xmlns:p14="http://schemas.microsoft.com/office/powerpoint/2010/main" val="33598673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John 4:4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You</a:t>
            </a:r>
            <a:r>
              <a:rPr lang="en-US" dirty="0"/>
              <a:t>, dear children, are from God and have overcome them, because the one who is in you is greater than the one who is in the world.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solidFill>
                  <a:srgbClr val="FF0000"/>
                </a:solidFill>
              </a:rPr>
              <a:t>4:13-25  -- The Promise Realized Through Faith</a:t>
            </a:r>
            <a:endParaRPr lang="en-US" dirty="0">
              <a:solidFill>
                <a:srgbClr val="FF0000"/>
              </a:solidFill>
            </a:endParaRPr>
          </a:p>
        </p:txBody>
      </p:sp>
    </p:spTree>
    <p:extLst>
      <p:ext uri="{BB962C8B-B14F-4D97-AF65-F5344CB8AC3E}">
        <p14:creationId xmlns:p14="http://schemas.microsoft.com/office/powerpoint/2010/main" val="660443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He who did not spare his own Son, but gave him up for us all--how will he not also, along with him, graciously give us all things? </a:t>
            </a:r>
            <a:endParaRPr lang="en-US" dirty="0" smtClean="0"/>
          </a:p>
        </p:txBody>
      </p:sp>
    </p:spTree>
    <p:extLst>
      <p:ext uri="{BB962C8B-B14F-4D97-AF65-F5344CB8AC3E}">
        <p14:creationId xmlns:p14="http://schemas.microsoft.com/office/powerpoint/2010/main" val="9770296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φείδομαι</a:t>
            </a:r>
            <a:endParaRPr lang="en-US" dirty="0"/>
          </a:p>
          <a:p>
            <a:pPr marL="0" indent="0">
              <a:buNone/>
            </a:pPr>
            <a:r>
              <a:rPr lang="en-US" dirty="0"/>
              <a:t>			(</a:t>
            </a:r>
            <a:r>
              <a:rPr lang="en-US" dirty="0" err="1"/>
              <a:t>pheidomai</a:t>
            </a:r>
            <a:r>
              <a:rPr lang="en-US" dirty="0"/>
              <a:t>)</a:t>
            </a:r>
          </a:p>
          <a:p>
            <a:pPr marL="0" indent="0">
              <a:buNone/>
            </a:pPr>
            <a:r>
              <a:rPr lang="en-US" dirty="0" smtClean="0"/>
              <a:t>			</a:t>
            </a:r>
          </a:p>
          <a:p>
            <a:pPr marL="0" indent="0">
              <a:buNone/>
            </a:pPr>
            <a:endParaRPr lang="en-US" dirty="0"/>
          </a:p>
          <a:p>
            <a:pPr marL="0" indent="0">
              <a:buNone/>
            </a:pPr>
            <a:r>
              <a:rPr lang="en-US" baseline="30000" dirty="0" smtClean="0"/>
              <a:t>32</a:t>
            </a:r>
            <a:r>
              <a:rPr lang="en-US" dirty="0" smtClean="0"/>
              <a:t> </a:t>
            </a:r>
            <a:r>
              <a:rPr lang="en-US" dirty="0"/>
              <a:t>He who did not spare his own Son, but gave him up for us all--how will he not also, along with him, graciously give us all things? </a:t>
            </a:r>
            <a:endParaRPr lang="en-US" dirty="0" smtClean="0"/>
          </a:p>
        </p:txBody>
      </p:sp>
      <p:sp>
        <p:nvSpPr>
          <p:cNvPr id="4" name="Oval 3"/>
          <p:cNvSpPr/>
          <p:nvPr/>
        </p:nvSpPr>
        <p:spPr>
          <a:xfrm>
            <a:off x="2883877" y="2086707"/>
            <a:ext cx="2848708" cy="1547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81754" y="4642338"/>
            <a:ext cx="1043354"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003431" y="3634153"/>
            <a:ext cx="304800" cy="100818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2171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φείδομαι</a:t>
            </a:r>
            <a:endParaRPr lang="en-US" dirty="0"/>
          </a:p>
          <a:p>
            <a:pPr marL="0" indent="0">
              <a:buNone/>
            </a:pPr>
            <a:r>
              <a:rPr lang="en-US" dirty="0" smtClean="0"/>
              <a:t>(</a:t>
            </a:r>
            <a:r>
              <a:rPr lang="en-US" dirty="0" err="1"/>
              <a:t>pheidomai</a:t>
            </a:r>
            <a:r>
              <a:rPr lang="en-US" dirty="0"/>
              <a:t>)</a:t>
            </a:r>
          </a:p>
          <a:p>
            <a:pPr marL="0" indent="0">
              <a:buNone/>
            </a:pPr>
            <a:endParaRPr lang="en-US" dirty="0"/>
          </a:p>
          <a:p>
            <a:pPr marL="0" indent="0">
              <a:buNone/>
            </a:pPr>
            <a:r>
              <a:rPr lang="en-US" dirty="0" smtClean="0"/>
              <a:t>I </a:t>
            </a:r>
            <a:r>
              <a:rPr lang="en-US" dirty="0"/>
              <a:t>call God as my witness that it was in order to spare you that I did not return to Corinth.</a:t>
            </a:r>
          </a:p>
        </p:txBody>
      </p:sp>
      <p:sp>
        <p:nvSpPr>
          <p:cNvPr id="4" name="Oval 3"/>
          <p:cNvSpPr/>
          <p:nvPr/>
        </p:nvSpPr>
        <p:spPr>
          <a:xfrm>
            <a:off x="128954" y="2051538"/>
            <a:ext cx="2848708" cy="1547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4092" y="4560277"/>
            <a:ext cx="1043354"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025769" y="3598984"/>
            <a:ext cx="527539" cy="96129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17332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φείδομαι</a:t>
            </a:r>
            <a:endParaRPr lang="en-US" dirty="0"/>
          </a:p>
          <a:p>
            <a:pPr marL="0" indent="0">
              <a:buNone/>
            </a:pPr>
            <a:r>
              <a:rPr lang="en-US" dirty="0"/>
              <a:t>			</a:t>
            </a:r>
            <a:r>
              <a:rPr lang="en-US" dirty="0" smtClean="0"/>
              <a:t>		(</a:t>
            </a:r>
            <a:r>
              <a:rPr lang="en-US" dirty="0" err="1"/>
              <a:t>pheidomai</a:t>
            </a:r>
            <a:r>
              <a:rPr lang="en-US" dirty="0"/>
              <a:t>)</a:t>
            </a:r>
          </a:p>
          <a:p>
            <a:pPr marL="0" indent="0">
              <a:buNone/>
            </a:pPr>
            <a:endParaRPr lang="en-US" dirty="0"/>
          </a:p>
          <a:p>
            <a:pPr marL="0" indent="0">
              <a:buNone/>
            </a:pPr>
            <a:r>
              <a:rPr lang="en-US" dirty="0" smtClean="0"/>
              <a:t>I </a:t>
            </a:r>
            <a:r>
              <a:rPr lang="en-US" dirty="0"/>
              <a:t>already gave you a warning when I was with you the second time. I now repeat it while absent: On my return I will not spare those who sinned earlier or any of the others</a:t>
            </a:r>
          </a:p>
        </p:txBody>
      </p:sp>
      <p:sp>
        <p:nvSpPr>
          <p:cNvPr id="4" name="Oval 3"/>
          <p:cNvSpPr/>
          <p:nvPr/>
        </p:nvSpPr>
        <p:spPr>
          <a:xfrm>
            <a:off x="4654062" y="2028091"/>
            <a:ext cx="2848708" cy="154744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38800" y="5052646"/>
            <a:ext cx="1043354"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078416" y="3575537"/>
            <a:ext cx="82061" cy="14771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7071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παραδίδωμι</a:t>
            </a:r>
            <a:endParaRPr lang="en-US" dirty="0"/>
          </a:p>
          <a:p>
            <a:pPr marL="0" indent="0">
              <a:buNone/>
            </a:pPr>
            <a:r>
              <a:rPr lang="en-US" dirty="0" smtClean="0"/>
              <a:t>					(</a:t>
            </a:r>
            <a:r>
              <a:rPr lang="en-US" dirty="0" err="1" smtClean="0"/>
              <a:t>paradidōmi</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He who did not spare his own Son, but gave him up for us all--how will he not also, along with him, graciously give us all things? </a:t>
            </a:r>
            <a:endParaRPr lang="en-US" dirty="0" smtClean="0"/>
          </a:p>
        </p:txBody>
      </p:sp>
      <p:sp>
        <p:nvSpPr>
          <p:cNvPr id="4" name="Rounded Rectangle 3"/>
          <p:cNvSpPr/>
          <p:nvPr/>
        </p:nvSpPr>
        <p:spPr>
          <a:xfrm>
            <a:off x="4888523" y="2180492"/>
            <a:ext cx="2555631" cy="1242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03477" y="4642338"/>
            <a:ext cx="937846"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04092" y="5087815"/>
            <a:ext cx="1242646"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90246" y="5087815"/>
            <a:ext cx="6682364" cy="1363629"/>
          </a:xfrm>
          <a:custGeom>
            <a:avLst/>
            <a:gdLst>
              <a:gd name="connsiteX0" fmla="*/ 0 w 6682364"/>
              <a:gd name="connsiteY0" fmla="*/ 457200 h 1363629"/>
              <a:gd name="connsiteX1" fmla="*/ 2485292 w 6682364"/>
              <a:gd name="connsiteY1" fmla="*/ 1242647 h 1363629"/>
              <a:gd name="connsiteX2" fmla="*/ 6013939 w 6682364"/>
              <a:gd name="connsiteY2" fmla="*/ 1230923 h 1363629"/>
              <a:gd name="connsiteX3" fmla="*/ 6682154 w 6682364"/>
              <a:gd name="connsiteY3" fmla="*/ 0 h 1363629"/>
              <a:gd name="connsiteX4" fmla="*/ 6682154 w 6682364"/>
              <a:gd name="connsiteY4" fmla="*/ 0 h 1363629"/>
              <a:gd name="connsiteX5" fmla="*/ 6682154 w 6682364"/>
              <a:gd name="connsiteY5" fmla="*/ 0 h 1363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82364" h="1363629">
                <a:moveTo>
                  <a:pt x="0" y="457200"/>
                </a:moveTo>
                <a:cubicBezTo>
                  <a:pt x="741484" y="785446"/>
                  <a:pt x="1482969" y="1113693"/>
                  <a:pt x="2485292" y="1242647"/>
                </a:cubicBezTo>
                <a:cubicBezTo>
                  <a:pt x="3487615" y="1371601"/>
                  <a:pt x="5314462" y="1438031"/>
                  <a:pt x="6013939" y="1230923"/>
                </a:cubicBezTo>
                <a:cubicBezTo>
                  <a:pt x="6713416" y="1023815"/>
                  <a:pt x="6682154" y="0"/>
                  <a:pt x="6682154" y="0"/>
                </a:cubicBezTo>
                <a:lnTo>
                  <a:pt x="6682154" y="0"/>
                </a:lnTo>
                <a:lnTo>
                  <a:pt x="6682154"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4" idx="2"/>
          </p:cNvCxnSpPr>
          <p:nvPr/>
        </p:nvCxnSpPr>
        <p:spPr>
          <a:xfrm flipH="1" flipV="1">
            <a:off x="6166339" y="3423138"/>
            <a:ext cx="1606061" cy="1219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2171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25:20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παραδίδωμι</a:t>
            </a:r>
            <a:endParaRPr lang="en-US" dirty="0"/>
          </a:p>
          <a:p>
            <a:pPr marL="0" indent="0">
              <a:buNone/>
            </a:pPr>
            <a:r>
              <a:rPr lang="en-US" dirty="0" smtClean="0"/>
              <a:t>(</a:t>
            </a:r>
            <a:r>
              <a:rPr lang="en-US" dirty="0" err="1"/>
              <a:t>paradidōmi</a:t>
            </a:r>
            <a:r>
              <a:rPr lang="en-US" dirty="0"/>
              <a:t>)</a:t>
            </a:r>
          </a:p>
          <a:p>
            <a:pPr marL="0" indent="0">
              <a:buNone/>
            </a:pPr>
            <a:endParaRPr lang="en-US" dirty="0"/>
          </a:p>
          <a:p>
            <a:pPr marL="0" indent="0">
              <a:buNone/>
            </a:pPr>
            <a:r>
              <a:rPr lang="en-US" dirty="0" smtClean="0"/>
              <a:t>The </a:t>
            </a:r>
            <a:r>
              <a:rPr lang="en-US" dirty="0"/>
              <a:t>man who had received the five talents brought the other five. ‘Master,’ he said, ‘you entrusted me with five talents. See, I have gained five more.’ </a:t>
            </a:r>
          </a:p>
        </p:txBody>
      </p:sp>
      <p:sp>
        <p:nvSpPr>
          <p:cNvPr id="4" name="Rounded Rectangle 3"/>
          <p:cNvSpPr/>
          <p:nvPr/>
        </p:nvSpPr>
        <p:spPr>
          <a:xfrm>
            <a:off x="363415" y="2215661"/>
            <a:ext cx="2555631" cy="1242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0646" y="4982308"/>
            <a:ext cx="1746739"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354016" y="3458307"/>
            <a:ext cx="287215" cy="15240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90619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19:30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παραδίδωμι</a:t>
            </a:r>
            <a:endParaRPr lang="en-US" dirty="0"/>
          </a:p>
          <a:p>
            <a:pPr marL="0" indent="0">
              <a:buNone/>
            </a:pPr>
            <a:r>
              <a:rPr lang="en-US" dirty="0"/>
              <a:t>(</a:t>
            </a:r>
            <a:r>
              <a:rPr lang="en-US" dirty="0" err="1"/>
              <a:t>paradidōmi</a:t>
            </a:r>
            <a:r>
              <a:rPr lang="en-US" dirty="0"/>
              <a:t>)</a:t>
            </a:r>
          </a:p>
          <a:p>
            <a:pPr marL="0" indent="0">
              <a:buNone/>
            </a:pPr>
            <a:endParaRPr lang="en-US" dirty="0"/>
          </a:p>
          <a:p>
            <a:pPr marL="0" indent="0">
              <a:buNone/>
            </a:pPr>
            <a:r>
              <a:rPr lang="en-US" dirty="0" smtClean="0"/>
              <a:t>When </a:t>
            </a:r>
            <a:r>
              <a:rPr lang="en-US" dirty="0"/>
              <a:t>he had received the drink, Jesus said, “It is finished.” With that, he bowed his head and gave up his spirit.</a:t>
            </a:r>
          </a:p>
        </p:txBody>
      </p:sp>
      <p:sp>
        <p:nvSpPr>
          <p:cNvPr id="4" name="Rounded Rectangle 3"/>
          <p:cNvSpPr/>
          <p:nvPr/>
        </p:nvSpPr>
        <p:spPr>
          <a:xfrm>
            <a:off x="363415" y="2215661"/>
            <a:ext cx="2555631" cy="1242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3754" y="5005754"/>
            <a:ext cx="1453661" cy="480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60585" y="3458307"/>
            <a:ext cx="480646" cy="154744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805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χαρίζομαι</a:t>
            </a:r>
            <a:r>
              <a:rPr lang="en-US" dirty="0" smtClean="0"/>
              <a:t>	</a:t>
            </a:r>
            <a:endParaRPr lang="en-US" dirty="0"/>
          </a:p>
          <a:p>
            <a:pPr marL="0" indent="0">
              <a:buNone/>
            </a:pPr>
            <a:r>
              <a:rPr lang="en-US" dirty="0" smtClean="0"/>
              <a:t>		(</a:t>
            </a:r>
            <a:r>
              <a:rPr lang="en-US" dirty="0" err="1" smtClean="0"/>
              <a:t>chariomai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32</a:t>
            </a:r>
            <a:r>
              <a:rPr lang="en-US" dirty="0" smtClean="0"/>
              <a:t> </a:t>
            </a:r>
            <a:r>
              <a:rPr lang="en-US" dirty="0"/>
              <a:t>He who did not spare his own Son, but gave him up for us all--how will he not also, along with him, graciously give us all things? </a:t>
            </a:r>
            <a:endParaRPr lang="en-US" dirty="0" smtClean="0"/>
          </a:p>
        </p:txBody>
      </p:sp>
      <p:sp>
        <p:nvSpPr>
          <p:cNvPr id="4" name="Rounded Rectangle 3"/>
          <p:cNvSpPr/>
          <p:nvPr/>
        </p:nvSpPr>
        <p:spPr>
          <a:xfrm>
            <a:off x="2239108" y="2157046"/>
            <a:ext cx="2168769" cy="130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45323" y="5591908"/>
            <a:ext cx="2555631"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23493" y="3458308"/>
            <a:ext cx="99646" cy="213360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2171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χαρίζομαι</a:t>
            </a:r>
            <a:r>
              <a:rPr lang="en-US" dirty="0"/>
              <a:t>	</a:t>
            </a:r>
          </a:p>
          <a:p>
            <a:pPr marL="0" indent="0">
              <a:buNone/>
            </a:pPr>
            <a:r>
              <a:rPr lang="en-US" dirty="0"/>
              <a:t>		(</a:t>
            </a:r>
            <a:r>
              <a:rPr lang="en-US" dirty="0" err="1"/>
              <a:t>chariomai</a:t>
            </a:r>
            <a:r>
              <a:rPr lang="en-US" dirty="0"/>
              <a:t>)</a:t>
            </a:r>
          </a:p>
          <a:p>
            <a:pPr marL="0" indent="0">
              <a:buNone/>
            </a:pPr>
            <a:endParaRPr lang="en-US" dirty="0"/>
          </a:p>
          <a:p>
            <a:pPr marL="0" indent="0">
              <a:buNone/>
            </a:pPr>
            <a:r>
              <a:rPr lang="en-US" dirty="0" smtClean="0"/>
              <a:t>For </a:t>
            </a:r>
            <a:r>
              <a:rPr lang="en-US" dirty="0"/>
              <a:t>if the inheritance depends on the law, then it no longer depends on a promise; but God </a:t>
            </a:r>
            <a:endParaRPr lang="en-US" dirty="0" smtClean="0"/>
          </a:p>
          <a:p>
            <a:pPr marL="0" indent="0">
              <a:buNone/>
            </a:pPr>
            <a:r>
              <a:rPr lang="en-US" dirty="0" smtClean="0"/>
              <a:t>in </a:t>
            </a:r>
            <a:r>
              <a:rPr lang="en-US" dirty="0"/>
              <a:t>his grace gave it to Abraham through a promise. </a:t>
            </a:r>
          </a:p>
        </p:txBody>
      </p:sp>
      <p:sp>
        <p:nvSpPr>
          <p:cNvPr id="4" name="Rounded Rectangle 3"/>
          <p:cNvSpPr/>
          <p:nvPr/>
        </p:nvSpPr>
        <p:spPr>
          <a:xfrm>
            <a:off x="2239108" y="2157046"/>
            <a:ext cx="2168769" cy="130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2369" y="5052646"/>
            <a:ext cx="3141785" cy="527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63262" y="3458308"/>
            <a:ext cx="1260231" cy="15943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18723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7:21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χαρίζομαι</a:t>
            </a:r>
            <a:r>
              <a:rPr lang="en-US" dirty="0"/>
              <a:t>	</a:t>
            </a:r>
          </a:p>
          <a:p>
            <a:pPr marL="0" indent="0">
              <a:buNone/>
            </a:pPr>
            <a:r>
              <a:rPr lang="en-US" dirty="0" smtClean="0"/>
              <a:t>				</a:t>
            </a:r>
            <a:r>
              <a:rPr lang="en-US" dirty="0"/>
              <a:t>		(</a:t>
            </a:r>
            <a:r>
              <a:rPr lang="en-US" dirty="0" err="1"/>
              <a:t>chariomai</a:t>
            </a:r>
            <a:r>
              <a:rPr lang="en-US" dirty="0"/>
              <a:t>)</a:t>
            </a:r>
          </a:p>
          <a:p>
            <a:pPr marL="0" indent="0">
              <a:buNone/>
            </a:pPr>
            <a:endParaRPr lang="en-US" dirty="0"/>
          </a:p>
          <a:p>
            <a:pPr marL="0" indent="0">
              <a:buNone/>
            </a:pPr>
            <a:r>
              <a:rPr lang="en-US" dirty="0" smtClean="0"/>
              <a:t>At </a:t>
            </a:r>
            <a:r>
              <a:rPr lang="en-US" dirty="0"/>
              <a:t>that very time Jesus cured many who had diseases, sicknesses and evil spirits, and gave sight to many who were blind.</a:t>
            </a:r>
          </a:p>
        </p:txBody>
      </p:sp>
      <p:sp>
        <p:nvSpPr>
          <p:cNvPr id="4" name="Rounded Rectangle 3"/>
          <p:cNvSpPr/>
          <p:nvPr/>
        </p:nvSpPr>
        <p:spPr>
          <a:xfrm>
            <a:off x="5896708" y="2192215"/>
            <a:ext cx="2168769" cy="1301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174523" y="4560277"/>
            <a:ext cx="867508" cy="433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81093" y="3493477"/>
            <a:ext cx="627184"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1409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solidFill>
                  <a:srgbClr val="FF0000"/>
                </a:solidFill>
              </a:rPr>
              <a:t>5:1-11  --  Peace With God Through Faith</a:t>
            </a:r>
            <a:endParaRPr lang="en-US" dirty="0">
              <a:solidFill>
                <a:srgbClr val="FF0000"/>
              </a:solidFill>
            </a:endParaRPr>
          </a:p>
        </p:txBody>
      </p:sp>
    </p:spTree>
    <p:extLst>
      <p:ext uri="{BB962C8B-B14F-4D97-AF65-F5344CB8AC3E}">
        <p14:creationId xmlns:p14="http://schemas.microsoft.com/office/powerpoint/2010/main" val="26966654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3:16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For </a:t>
            </a:r>
            <a:r>
              <a:rPr lang="en-US" dirty="0">
                <a:solidFill>
                  <a:srgbClr val="FF0000"/>
                </a:solidFill>
              </a:rPr>
              <a:t>God so loved the world that he gave his one and only Son, that whoever believes in him shall not perish but have eternal life.</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John 4:10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This </a:t>
            </a:r>
            <a:r>
              <a:rPr lang="en-US" dirty="0"/>
              <a:t>is love: not that we loved God, but that he loved us and sent his Son as an atoning sacrifice for our sins.</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33</a:t>
            </a:r>
            <a:r>
              <a:rPr lang="en-US" dirty="0" smtClean="0"/>
              <a:t> </a:t>
            </a:r>
            <a:r>
              <a:rPr lang="en-US" dirty="0"/>
              <a:t>Who will bring any charge against those whom God has chosen? It is God who justifies. </a:t>
            </a:r>
          </a:p>
        </p:txBody>
      </p:sp>
    </p:spTree>
    <p:extLst>
      <p:ext uri="{BB962C8B-B14F-4D97-AF65-F5344CB8AC3E}">
        <p14:creationId xmlns:p14="http://schemas.microsoft.com/office/powerpoint/2010/main" val="9770296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ἐγκαλέω</a:t>
            </a:r>
            <a:endParaRPr lang="en-US" dirty="0"/>
          </a:p>
          <a:p>
            <a:pPr marL="0" indent="0">
              <a:buNone/>
            </a:pPr>
            <a:r>
              <a:rPr lang="en-US" dirty="0" smtClean="0"/>
              <a:t>			(</a:t>
            </a:r>
            <a:r>
              <a:rPr lang="en-US" dirty="0" err="1" smtClean="0"/>
              <a:t>egkale</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33</a:t>
            </a:r>
            <a:r>
              <a:rPr lang="en-US" dirty="0" smtClean="0"/>
              <a:t> </a:t>
            </a:r>
            <a:r>
              <a:rPr lang="en-US" dirty="0"/>
              <a:t>Who will bring any charge against those whom God has chosen? It is God who justifies. </a:t>
            </a:r>
          </a:p>
        </p:txBody>
      </p:sp>
      <p:sp>
        <p:nvSpPr>
          <p:cNvPr id="5" name="Rounded Rectangle 4"/>
          <p:cNvSpPr/>
          <p:nvPr/>
        </p:nvSpPr>
        <p:spPr>
          <a:xfrm>
            <a:off x="3071446" y="2074985"/>
            <a:ext cx="1922585" cy="1242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391508" y="4818185"/>
            <a:ext cx="4138246" cy="4923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H="1" flipV="1">
            <a:off x="4032739" y="3317631"/>
            <a:ext cx="427892" cy="15005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2744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19:40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ἐγκαλέω</a:t>
            </a:r>
            <a:endParaRPr lang="en-US" dirty="0"/>
          </a:p>
          <a:p>
            <a:pPr marL="0" indent="0">
              <a:buNone/>
            </a:pPr>
            <a:r>
              <a:rPr lang="en-US" dirty="0" smtClean="0"/>
              <a:t>			</a:t>
            </a:r>
            <a:r>
              <a:rPr lang="en-US" dirty="0"/>
              <a:t>			(</a:t>
            </a:r>
            <a:r>
              <a:rPr lang="en-US" dirty="0" err="1"/>
              <a:t>egkaleō</a:t>
            </a:r>
            <a:r>
              <a:rPr lang="en-US" dirty="0"/>
              <a:t>)</a:t>
            </a:r>
          </a:p>
          <a:p>
            <a:pPr marL="0" indent="0">
              <a:buNone/>
            </a:pPr>
            <a:endParaRPr lang="en-US" dirty="0"/>
          </a:p>
          <a:p>
            <a:pPr marL="0" indent="0">
              <a:buNone/>
            </a:pPr>
            <a:r>
              <a:rPr lang="en-US" dirty="0" smtClean="0"/>
              <a:t>As </a:t>
            </a:r>
            <a:r>
              <a:rPr lang="en-US" dirty="0"/>
              <a:t>it is, we are in danger of being charged with rioting because of today’s events. In that case we would not be able to account for this commotion, since there is no reason for it.</a:t>
            </a:r>
          </a:p>
        </p:txBody>
      </p:sp>
      <p:sp>
        <p:nvSpPr>
          <p:cNvPr id="4" name="Rounded Rectangle 3"/>
          <p:cNvSpPr/>
          <p:nvPr/>
        </p:nvSpPr>
        <p:spPr>
          <a:xfrm>
            <a:off x="5838093" y="2168769"/>
            <a:ext cx="1922585" cy="1242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37385" y="4009292"/>
            <a:ext cx="1453661"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764216" y="3411415"/>
            <a:ext cx="35170" cy="5978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0163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ἐκλεκτός</a:t>
            </a:r>
            <a:endParaRPr lang="en-US" dirty="0" smtClean="0"/>
          </a:p>
          <a:p>
            <a:pPr marL="0" indent="0">
              <a:buNone/>
            </a:pPr>
            <a:r>
              <a:rPr lang="en-US" dirty="0" smtClean="0"/>
              <a:t>			(</a:t>
            </a:r>
            <a:r>
              <a:rPr lang="en-US" dirty="0" err="1" smtClean="0"/>
              <a:t>eklektos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33</a:t>
            </a:r>
            <a:r>
              <a:rPr lang="en-US" dirty="0" smtClean="0"/>
              <a:t> </a:t>
            </a:r>
            <a:r>
              <a:rPr lang="en-US" dirty="0"/>
              <a:t>Who will bring any charge against those whom God has chosen? It is God who justifies. </a:t>
            </a:r>
          </a:p>
        </p:txBody>
      </p:sp>
      <p:sp>
        <p:nvSpPr>
          <p:cNvPr id="4" name="Rounded Rectangle 3"/>
          <p:cNvSpPr/>
          <p:nvPr/>
        </p:nvSpPr>
        <p:spPr>
          <a:xfrm>
            <a:off x="3094892" y="2602523"/>
            <a:ext cx="2016370"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83169" y="5298831"/>
            <a:ext cx="1289539" cy="433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27939" y="3810000"/>
            <a:ext cx="375138" cy="148883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2744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22:14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r>
              <a:rPr lang="en-US" dirty="0"/>
              <a:t>	</a:t>
            </a:r>
            <a:r>
              <a:rPr lang="en-US" dirty="0" smtClean="0"/>
              <a:t>			</a:t>
            </a:r>
            <a:r>
              <a:rPr lang="en-US" dirty="0"/>
              <a:t>		 </a:t>
            </a:r>
            <a:r>
              <a:rPr lang="el-GR" dirty="0"/>
              <a:t>ἐκλεκτός</a:t>
            </a:r>
            <a:endParaRPr lang="en-US" dirty="0"/>
          </a:p>
          <a:p>
            <a:pPr marL="0" indent="0">
              <a:buNone/>
            </a:pPr>
            <a:r>
              <a:rPr lang="en-US" dirty="0" smtClean="0"/>
              <a:t>			</a:t>
            </a:r>
            <a:r>
              <a:rPr lang="en-US" dirty="0"/>
              <a:t>			(</a:t>
            </a:r>
            <a:r>
              <a:rPr lang="en-US" dirty="0" err="1"/>
              <a:t>eklektos</a:t>
            </a:r>
            <a:r>
              <a:rPr lang="en-US" dirty="0"/>
              <a:t>)</a:t>
            </a:r>
          </a:p>
          <a:p>
            <a:pPr marL="0" indent="0">
              <a:buNone/>
            </a:pPr>
            <a:endParaRPr lang="en-US" dirty="0" smtClean="0">
              <a:solidFill>
                <a:srgbClr val="FF0000"/>
              </a:solidFill>
            </a:endParaRPr>
          </a:p>
          <a:p>
            <a:pPr marL="0" indent="0">
              <a:buNone/>
            </a:pPr>
            <a:r>
              <a:rPr lang="en-US" dirty="0" smtClean="0">
                <a:solidFill>
                  <a:srgbClr val="FF0000"/>
                </a:solidFill>
              </a:rPr>
              <a:t>“</a:t>
            </a:r>
            <a:r>
              <a:rPr lang="en-US" dirty="0">
                <a:solidFill>
                  <a:srgbClr val="FF0000"/>
                </a:solidFill>
              </a:rPr>
              <a:t>For many are invited, but few are chosen.”</a:t>
            </a:r>
          </a:p>
        </p:txBody>
      </p:sp>
      <p:sp>
        <p:nvSpPr>
          <p:cNvPr id="4" name="Rounded Rectangle 3"/>
          <p:cNvSpPr/>
          <p:nvPr/>
        </p:nvSpPr>
        <p:spPr>
          <a:xfrm>
            <a:off x="5838092" y="2790092"/>
            <a:ext cx="2016370"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13230" y="4618892"/>
            <a:ext cx="1289539" cy="433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46277" y="3997569"/>
            <a:ext cx="11723" cy="6213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11543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24:22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n-US" dirty="0"/>
              <a:t>			 </a:t>
            </a:r>
            <a:r>
              <a:rPr lang="el-GR" dirty="0"/>
              <a:t>ἐκλεκτός</a:t>
            </a:r>
            <a:endParaRPr lang="en-US" dirty="0"/>
          </a:p>
          <a:p>
            <a:pPr marL="0" indent="0">
              <a:buNone/>
            </a:pPr>
            <a:r>
              <a:rPr lang="en-US" dirty="0" smtClean="0"/>
              <a:t>			</a:t>
            </a:r>
            <a:r>
              <a:rPr lang="en-US" dirty="0"/>
              <a:t>			(</a:t>
            </a:r>
            <a:r>
              <a:rPr lang="en-US" dirty="0" err="1"/>
              <a:t>eklektos</a:t>
            </a:r>
            <a:r>
              <a:rPr lang="en-US" dirty="0"/>
              <a:t>)</a:t>
            </a:r>
          </a:p>
          <a:p>
            <a:pPr marL="0" indent="0">
              <a:buNone/>
            </a:pPr>
            <a:endParaRPr lang="en-US" dirty="0">
              <a:solidFill>
                <a:srgbClr val="FF0000"/>
              </a:solidFill>
            </a:endParaRPr>
          </a:p>
          <a:p>
            <a:pPr marL="0" indent="0">
              <a:buNone/>
            </a:pPr>
            <a:r>
              <a:rPr lang="en-US" dirty="0" smtClean="0">
                <a:solidFill>
                  <a:srgbClr val="FF0000"/>
                </a:solidFill>
              </a:rPr>
              <a:t>If </a:t>
            </a:r>
            <a:r>
              <a:rPr lang="en-US" dirty="0">
                <a:solidFill>
                  <a:srgbClr val="FF0000"/>
                </a:solidFill>
              </a:rPr>
              <a:t>those days had not been cut short, no one would survive, but for the sake of the elect those days will be shortened</a:t>
            </a:r>
            <a:r>
              <a:rPr lang="en-US" dirty="0"/>
              <a:t>.</a:t>
            </a:r>
          </a:p>
        </p:txBody>
      </p:sp>
      <p:sp>
        <p:nvSpPr>
          <p:cNvPr id="4" name="Rounded Rectangle 3"/>
          <p:cNvSpPr/>
          <p:nvPr/>
        </p:nvSpPr>
        <p:spPr>
          <a:xfrm>
            <a:off x="5873261" y="2203938"/>
            <a:ext cx="2016370"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52492" y="4489938"/>
            <a:ext cx="961293" cy="4689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81446" y="3411415"/>
            <a:ext cx="351693" cy="10785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5564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δικαιόω</a:t>
            </a:r>
            <a:endParaRPr lang="en-US" dirty="0"/>
          </a:p>
          <a:p>
            <a:pPr marL="0" indent="0">
              <a:buNone/>
            </a:pPr>
            <a:r>
              <a:rPr lang="en-US" dirty="0" smtClean="0"/>
              <a:t>						(</a:t>
            </a:r>
            <a:r>
              <a:rPr lang="en-US" dirty="0" err="1" smtClean="0"/>
              <a:t>dikaio</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33</a:t>
            </a:r>
            <a:r>
              <a:rPr lang="en-US" dirty="0" smtClean="0"/>
              <a:t> </a:t>
            </a:r>
            <a:r>
              <a:rPr lang="en-US" dirty="0"/>
              <a:t>Who will bring any charge against those whom God has chosen? It is God who justifies. </a:t>
            </a:r>
          </a:p>
        </p:txBody>
      </p:sp>
      <p:sp>
        <p:nvSpPr>
          <p:cNvPr id="4" name="Rounded Rectangle 3"/>
          <p:cNvSpPr/>
          <p:nvPr/>
        </p:nvSpPr>
        <p:spPr>
          <a:xfrm>
            <a:off x="5884985" y="2086708"/>
            <a:ext cx="1828800" cy="1195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87662" y="5275385"/>
            <a:ext cx="1371600"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99385" y="3282462"/>
            <a:ext cx="674077" cy="19929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2744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10:29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δικαιόω</a:t>
            </a:r>
            <a:endParaRPr lang="en-US" dirty="0"/>
          </a:p>
          <a:p>
            <a:pPr marL="0" indent="0">
              <a:buNone/>
            </a:pPr>
            <a:r>
              <a:rPr lang="en-US" dirty="0"/>
              <a:t>			(</a:t>
            </a:r>
            <a:r>
              <a:rPr lang="en-US" dirty="0" err="1"/>
              <a:t>dikaioō</a:t>
            </a:r>
            <a:r>
              <a:rPr lang="en-US" dirty="0"/>
              <a:t>)</a:t>
            </a:r>
          </a:p>
          <a:p>
            <a:pPr marL="0" indent="0">
              <a:buNone/>
            </a:pPr>
            <a:endParaRPr lang="en-US" dirty="0"/>
          </a:p>
          <a:p>
            <a:pPr marL="0" indent="0">
              <a:buNone/>
            </a:pPr>
            <a:r>
              <a:rPr lang="en-US" dirty="0" smtClean="0"/>
              <a:t>But </a:t>
            </a:r>
            <a:r>
              <a:rPr lang="en-US" dirty="0"/>
              <a:t>he wanted to justify himself, so he asked Jesus, “And who is my neighbor?”</a:t>
            </a:r>
          </a:p>
        </p:txBody>
      </p:sp>
      <p:sp>
        <p:nvSpPr>
          <p:cNvPr id="4" name="Rounded Rectangle 3"/>
          <p:cNvSpPr/>
          <p:nvPr/>
        </p:nvSpPr>
        <p:spPr>
          <a:xfrm>
            <a:off x="3141785" y="2192215"/>
            <a:ext cx="1828800" cy="1195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423139" y="4009292"/>
            <a:ext cx="1137138" cy="4923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3991708" y="3387969"/>
            <a:ext cx="64477" cy="6213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203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t>5:1-11  --  Peace With God Through Faith</a:t>
            </a:r>
          </a:p>
          <a:p>
            <a:r>
              <a:rPr lang="en-US" dirty="0" smtClean="0">
                <a:solidFill>
                  <a:srgbClr val="FF0000"/>
                </a:solidFill>
              </a:rPr>
              <a:t>5:12-21  --  Death in Adam, Life in Christ</a:t>
            </a:r>
            <a:endParaRPr lang="en-US" dirty="0">
              <a:solidFill>
                <a:srgbClr val="FF0000"/>
              </a:solidFill>
            </a:endParaRPr>
          </a:p>
        </p:txBody>
      </p:sp>
    </p:spTree>
    <p:extLst>
      <p:ext uri="{BB962C8B-B14F-4D97-AF65-F5344CB8AC3E}">
        <p14:creationId xmlns:p14="http://schemas.microsoft.com/office/powerpoint/2010/main" val="17985742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Isaiah 50:8-9 </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buNone/>
            </a:pPr>
            <a:r>
              <a:rPr lang="en-US" baseline="30000" dirty="0" smtClean="0"/>
              <a:t>8</a:t>
            </a:r>
            <a:r>
              <a:rPr lang="en-US" dirty="0" smtClean="0"/>
              <a:t> He </a:t>
            </a:r>
            <a:r>
              <a:rPr lang="en-US" dirty="0"/>
              <a:t>who vindicates me is near. </a:t>
            </a:r>
          </a:p>
          <a:p>
            <a:pPr marL="0" indent="0">
              <a:buNone/>
            </a:pPr>
            <a:r>
              <a:rPr lang="en-US" dirty="0"/>
              <a:t>Who then will bring charges against me? </a:t>
            </a:r>
          </a:p>
          <a:p>
            <a:pPr marL="0" indent="0">
              <a:buNone/>
            </a:pPr>
            <a:r>
              <a:rPr lang="en-US" dirty="0"/>
              <a:t>Let us face each other! </a:t>
            </a:r>
          </a:p>
          <a:p>
            <a:pPr marL="0" indent="0">
              <a:buNone/>
            </a:pPr>
            <a:r>
              <a:rPr lang="en-US" dirty="0"/>
              <a:t>Who is my accuser? </a:t>
            </a:r>
          </a:p>
          <a:p>
            <a:pPr marL="0" indent="0">
              <a:buNone/>
            </a:pPr>
            <a:r>
              <a:rPr lang="en-US" dirty="0"/>
              <a:t>Let him confront me! </a:t>
            </a:r>
          </a:p>
          <a:p>
            <a:pPr marL="0" indent="0">
              <a:buNone/>
            </a:pPr>
            <a:r>
              <a:rPr lang="en-US" baseline="30000" dirty="0" smtClean="0"/>
              <a:t>9</a:t>
            </a:r>
            <a:r>
              <a:rPr lang="en-US" dirty="0" smtClean="0"/>
              <a:t> It </a:t>
            </a:r>
            <a:r>
              <a:rPr lang="en-US" dirty="0"/>
              <a:t>is the Sovereign Lord who helps me. </a:t>
            </a:r>
          </a:p>
          <a:p>
            <a:pPr marL="0" indent="0">
              <a:buNone/>
            </a:pPr>
            <a:r>
              <a:rPr lang="en-US" dirty="0"/>
              <a:t>Who is he that will condemn me? </a:t>
            </a:r>
          </a:p>
          <a:p>
            <a:pPr marL="0" indent="0">
              <a:buNone/>
            </a:pPr>
            <a:r>
              <a:rPr lang="en-US" dirty="0"/>
              <a:t>They will all wear out like a garment; </a:t>
            </a:r>
          </a:p>
          <a:p>
            <a:pPr marL="0" indent="0">
              <a:buNone/>
            </a:pPr>
            <a:r>
              <a:rPr lang="en-US" dirty="0"/>
              <a:t>the moths will eat them up.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 Reference 1 </a:t>
            </a:r>
            <a:r>
              <a:rPr lang="en-US" dirty="0" err="1" smtClean="0"/>
              <a:t>Thes</a:t>
            </a:r>
            <a:r>
              <a:rPr lang="en-US" dirty="0" smtClean="0"/>
              <a:t>.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we know, brothers loved by God, that he has chosen you</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34</a:t>
            </a:r>
            <a:r>
              <a:rPr lang="en-US" dirty="0" smtClean="0"/>
              <a:t> </a:t>
            </a:r>
            <a:r>
              <a:rPr lang="en-US" dirty="0"/>
              <a:t>Who is he that condemns? Christ Jesus, who died--more than that, who was raised to life--is at the right hand of God and is also interceding for us. </a:t>
            </a:r>
            <a:endParaRPr lang="en-US" dirty="0" smtClean="0"/>
          </a:p>
        </p:txBody>
      </p:sp>
    </p:spTree>
    <p:extLst>
      <p:ext uri="{BB962C8B-B14F-4D97-AF65-F5344CB8AC3E}">
        <p14:creationId xmlns:p14="http://schemas.microsoft.com/office/powerpoint/2010/main" val="22084583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κατακρίνω</a:t>
            </a:r>
            <a:endParaRPr lang="en-US" dirty="0"/>
          </a:p>
          <a:p>
            <a:pPr marL="0" indent="0">
              <a:buNone/>
            </a:pPr>
            <a:r>
              <a:rPr lang="en-US" dirty="0" smtClean="0"/>
              <a:t>			(</a:t>
            </a:r>
            <a:r>
              <a:rPr lang="en-US" dirty="0" err="1" smtClean="0"/>
              <a:t>katakrin</a:t>
            </a:r>
            <a:r>
              <a:rPr lang="en-US" dirty="0" err="1"/>
              <a:t>ō</a:t>
            </a:r>
            <a:r>
              <a:rPr lang="en-US" dirty="0" smtClean="0"/>
              <a:t>)</a:t>
            </a:r>
          </a:p>
          <a:p>
            <a:pPr marL="0" indent="0">
              <a:buNone/>
            </a:pPr>
            <a:endParaRPr lang="en-US" dirty="0"/>
          </a:p>
          <a:p>
            <a:pPr marL="0" indent="0">
              <a:buNone/>
            </a:pPr>
            <a:r>
              <a:rPr lang="en-US" baseline="30000" dirty="0" smtClean="0"/>
              <a:t>34</a:t>
            </a:r>
            <a:r>
              <a:rPr lang="en-US" dirty="0" smtClean="0"/>
              <a:t> </a:t>
            </a:r>
            <a:r>
              <a:rPr lang="en-US" dirty="0"/>
              <a:t>Who is he that condemns? Christ Jesus, who died--more than that, who was raised to life--is at the right hand of God and is also interceding for us. </a:t>
            </a:r>
            <a:endParaRPr lang="en-US" dirty="0" smtClean="0"/>
          </a:p>
        </p:txBody>
      </p:sp>
      <p:sp>
        <p:nvSpPr>
          <p:cNvPr id="4" name="Rounded Rectangle 3"/>
          <p:cNvSpPr/>
          <p:nvPr/>
        </p:nvSpPr>
        <p:spPr>
          <a:xfrm>
            <a:off x="3153508" y="2239108"/>
            <a:ext cx="2098430" cy="1148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76246" y="4032738"/>
            <a:ext cx="1817077"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02723" y="3387969"/>
            <a:ext cx="82062" cy="6447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549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κατακρίνω</a:t>
            </a:r>
            <a:endParaRPr lang="en-US" dirty="0"/>
          </a:p>
          <a:p>
            <a:pPr marL="0" indent="0">
              <a:buNone/>
            </a:pPr>
            <a:r>
              <a:rPr lang="en-US" dirty="0" smtClean="0"/>
              <a:t>		</a:t>
            </a:r>
            <a:r>
              <a:rPr lang="en-US" dirty="0"/>
              <a:t>			(</a:t>
            </a:r>
            <a:r>
              <a:rPr lang="en-US" dirty="0" err="1"/>
              <a:t>katakrinō</a:t>
            </a:r>
            <a:r>
              <a:rPr lang="en-US" dirty="0"/>
              <a:t>)</a:t>
            </a:r>
          </a:p>
          <a:p>
            <a:pPr marL="0" indent="0">
              <a:buNone/>
            </a:pPr>
            <a:endParaRPr lang="en-US" dirty="0"/>
          </a:p>
          <a:p>
            <a:pPr marL="0" indent="0">
              <a:buNone/>
            </a:pPr>
            <a:r>
              <a:rPr lang="en-US" dirty="0" smtClean="0"/>
              <a:t>Jesus </a:t>
            </a:r>
            <a:r>
              <a:rPr lang="en-US" dirty="0"/>
              <a:t>straightened up and asked her, </a:t>
            </a:r>
            <a:r>
              <a:rPr lang="en-US" dirty="0">
                <a:solidFill>
                  <a:srgbClr val="FF0000"/>
                </a:solidFill>
              </a:rPr>
              <a:t>“Woman, where are they? Has no one condemned you?” </a:t>
            </a:r>
          </a:p>
        </p:txBody>
      </p:sp>
      <p:sp>
        <p:nvSpPr>
          <p:cNvPr id="4" name="Rounded Rectangle 3"/>
          <p:cNvSpPr/>
          <p:nvPr/>
        </p:nvSpPr>
        <p:spPr>
          <a:xfrm>
            <a:off x="4994031" y="2239108"/>
            <a:ext cx="2098430" cy="1148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40215" y="4513385"/>
            <a:ext cx="2074985" cy="433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43246" y="3387969"/>
            <a:ext cx="234462" cy="11254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2167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ἀποθνῄσκω</a:t>
            </a:r>
            <a:endParaRPr lang="en-US" dirty="0"/>
          </a:p>
          <a:p>
            <a:pPr marL="0" indent="0">
              <a:buNone/>
            </a:pPr>
            <a:r>
              <a:rPr lang="en-US" dirty="0" smtClean="0"/>
              <a:t>(</a:t>
            </a:r>
            <a:r>
              <a:rPr lang="en-US" dirty="0" err="1" smtClean="0"/>
              <a:t>apothn</a:t>
            </a:r>
            <a:r>
              <a:rPr lang="en-US" dirty="0" err="1"/>
              <a:t>ē</a:t>
            </a:r>
            <a:r>
              <a:rPr lang="en-US" dirty="0" err="1" smtClean="0"/>
              <a:t>skō</a:t>
            </a:r>
            <a:r>
              <a:rPr lang="en-US" dirty="0" smtClean="0"/>
              <a:t>)</a:t>
            </a:r>
          </a:p>
          <a:p>
            <a:pPr marL="0" indent="0">
              <a:buNone/>
            </a:pPr>
            <a:endParaRPr lang="en-US" dirty="0"/>
          </a:p>
          <a:p>
            <a:pPr marL="0" indent="0">
              <a:buNone/>
            </a:pPr>
            <a:r>
              <a:rPr lang="en-US" baseline="30000" dirty="0" smtClean="0"/>
              <a:t>34</a:t>
            </a:r>
            <a:r>
              <a:rPr lang="en-US" dirty="0" smtClean="0"/>
              <a:t> </a:t>
            </a:r>
            <a:r>
              <a:rPr lang="en-US" dirty="0"/>
              <a:t>Who is he that condemns? Christ Jesus, who died--more than that, who was raised to life--is at the right hand of God and is also interceding for us. </a:t>
            </a:r>
            <a:endParaRPr lang="en-US" dirty="0" smtClean="0"/>
          </a:p>
        </p:txBody>
      </p:sp>
      <p:sp>
        <p:nvSpPr>
          <p:cNvPr id="4" name="Rounded Rectangle 3"/>
          <p:cNvSpPr/>
          <p:nvPr/>
        </p:nvSpPr>
        <p:spPr>
          <a:xfrm>
            <a:off x="468923" y="2215662"/>
            <a:ext cx="2403231" cy="1195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4478215"/>
            <a:ext cx="902677" cy="492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08539" y="3411415"/>
            <a:ext cx="76200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549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22:24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ἀποθνῄσκω</a:t>
            </a:r>
            <a:endParaRPr lang="en-US" dirty="0"/>
          </a:p>
          <a:p>
            <a:pPr marL="0" indent="0">
              <a:buNone/>
            </a:pPr>
            <a:r>
              <a:rPr lang="en-US" dirty="0"/>
              <a:t>(</a:t>
            </a:r>
            <a:r>
              <a:rPr lang="en-US" dirty="0" err="1"/>
              <a:t>apothnēskō</a:t>
            </a:r>
            <a:r>
              <a:rPr lang="en-US" dirty="0"/>
              <a:t>)</a:t>
            </a:r>
          </a:p>
          <a:p>
            <a:pPr marL="0" indent="0">
              <a:buNone/>
            </a:pPr>
            <a:endParaRPr lang="en-US" dirty="0"/>
          </a:p>
          <a:p>
            <a:pPr marL="0" indent="0">
              <a:buNone/>
            </a:pPr>
            <a:r>
              <a:rPr lang="en-US" dirty="0" smtClean="0"/>
              <a:t>“</a:t>
            </a:r>
            <a:r>
              <a:rPr lang="en-US" dirty="0"/>
              <a:t>Teacher,” they said, “Moses told us that if a man dies without having children, his brother must marry the widow and have children for him.</a:t>
            </a:r>
          </a:p>
        </p:txBody>
      </p:sp>
      <p:sp>
        <p:nvSpPr>
          <p:cNvPr id="4" name="Rounded Rectangle 3"/>
          <p:cNvSpPr/>
          <p:nvPr/>
        </p:nvSpPr>
        <p:spPr>
          <a:xfrm>
            <a:off x="468923" y="2215662"/>
            <a:ext cx="2403231" cy="11957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24708" y="4501662"/>
            <a:ext cx="78544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670539" y="3411415"/>
            <a:ext cx="46892" cy="109024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500797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ἐγείρω</a:t>
            </a:r>
            <a:endParaRPr lang="en-US" dirty="0"/>
          </a:p>
          <a:p>
            <a:pPr marL="0" indent="0">
              <a:buNone/>
            </a:pPr>
            <a:r>
              <a:rPr lang="en-US" dirty="0" smtClean="0"/>
              <a:t>					(</a:t>
            </a:r>
            <a:r>
              <a:rPr lang="en-US" dirty="0" err="1" smtClean="0"/>
              <a:t>egeir</a:t>
            </a:r>
            <a:r>
              <a:rPr lang="en-US" dirty="0" err="1"/>
              <a:t>ō</a:t>
            </a:r>
            <a:r>
              <a:rPr lang="en-US" dirty="0" smtClean="0"/>
              <a:t>)</a:t>
            </a:r>
          </a:p>
          <a:p>
            <a:pPr marL="0" indent="0">
              <a:buNone/>
            </a:pPr>
            <a:endParaRPr lang="en-US" dirty="0"/>
          </a:p>
          <a:p>
            <a:pPr marL="0" indent="0">
              <a:buNone/>
            </a:pPr>
            <a:r>
              <a:rPr lang="en-US" baseline="30000" dirty="0" smtClean="0"/>
              <a:t>34</a:t>
            </a:r>
            <a:r>
              <a:rPr lang="en-US" dirty="0" smtClean="0"/>
              <a:t> </a:t>
            </a:r>
            <a:r>
              <a:rPr lang="en-US" dirty="0"/>
              <a:t>Who is he that condemns? Christ Jesus, who died--more than that, who was raised to life--is at the right hand of God and is also interceding for us. </a:t>
            </a:r>
            <a:endParaRPr lang="en-US" dirty="0" smtClean="0"/>
          </a:p>
        </p:txBody>
      </p:sp>
      <p:sp>
        <p:nvSpPr>
          <p:cNvPr id="4" name="Oval 3"/>
          <p:cNvSpPr/>
          <p:nvPr/>
        </p:nvSpPr>
        <p:spPr>
          <a:xfrm>
            <a:off x="4642338" y="2051538"/>
            <a:ext cx="2227385" cy="15122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20862" y="4489938"/>
            <a:ext cx="1090246"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756031" y="3563815"/>
            <a:ext cx="509954" cy="9261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549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12:26-27</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baseline="30000" dirty="0" smtClean="0"/>
          </a:p>
          <a:p>
            <a:pPr marL="0" indent="0">
              <a:buNone/>
            </a:pPr>
            <a:r>
              <a:rPr lang="en-US" baseline="30000" dirty="0" smtClean="0"/>
              <a:t>26 </a:t>
            </a:r>
            <a:r>
              <a:rPr lang="en-US" dirty="0">
                <a:solidFill>
                  <a:srgbClr val="FF0000"/>
                </a:solidFill>
              </a:rPr>
              <a:t>Now about the dead rising—have you not read in the book of Moses, in the account of the bush, how God said to him, ‘I am the God of Abraham, the God of Isaac, and the God of Jacob’? </a:t>
            </a:r>
            <a:r>
              <a:rPr lang="en-US" baseline="30000" dirty="0"/>
              <a:t>27 </a:t>
            </a:r>
            <a:r>
              <a:rPr lang="en-US" dirty="0">
                <a:solidFill>
                  <a:srgbClr val="FF0000"/>
                </a:solidFill>
              </a:rPr>
              <a:t>He is not the God of the dead, but of the living. You are badly mistaken</a:t>
            </a:r>
            <a:r>
              <a:rPr lang="en-US" dirty="0" smtClean="0">
                <a:solidFill>
                  <a:srgbClr val="FF0000"/>
                </a:solidFill>
              </a:rPr>
              <a:t>! </a:t>
            </a:r>
            <a:endParaRPr lang="en-US" dirty="0">
              <a:solidFill>
                <a:srgbClr val="FF0000"/>
              </a:solidFill>
            </a:endParaRPr>
          </a:p>
        </p:txBody>
      </p:sp>
      <p:sp>
        <p:nvSpPr>
          <p:cNvPr id="4" name="Oval 3"/>
          <p:cNvSpPr/>
          <p:nvPr/>
        </p:nvSpPr>
        <p:spPr>
          <a:xfrm>
            <a:off x="3681046" y="1383322"/>
            <a:ext cx="2227385" cy="15122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37538" y="3083169"/>
            <a:ext cx="984739"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794739" y="2895599"/>
            <a:ext cx="35169" cy="1875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03448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27:52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dirty="0"/>
          </a:p>
          <a:p>
            <a:pPr marL="0" indent="0">
              <a:buNone/>
            </a:pPr>
            <a:r>
              <a:rPr lang="en-US" dirty="0" smtClean="0"/>
              <a:t>The </a:t>
            </a:r>
            <a:r>
              <a:rPr lang="en-US" dirty="0"/>
              <a:t>tombs broke open and the bodies of many holy people who had died were raised to life.</a:t>
            </a:r>
          </a:p>
        </p:txBody>
      </p:sp>
      <p:sp>
        <p:nvSpPr>
          <p:cNvPr id="4" name="Oval 3"/>
          <p:cNvSpPr/>
          <p:nvPr/>
        </p:nvSpPr>
        <p:spPr>
          <a:xfrm>
            <a:off x="4642338" y="2051538"/>
            <a:ext cx="2227385" cy="15122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91200" y="4489938"/>
            <a:ext cx="1090246"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756031" y="3563815"/>
            <a:ext cx="580292" cy="9261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014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t>5:1-11  --  Peace With God Through Faith</a:t>
            </a:r>
          </a:p>
          <a:p>
            <a:r>
              <a:rPr lang="en-US" dirty="0" smtClean="0"/>
              <a:t>5:12-21  --  Death in Adam, Life in Christ</a:t>
            </a:r>
          </a:p>
          <a:p>
            <a:r>
              <a:rPr lang="en-US" dirty="0" smtClean="0">
                <a:solidFill>
                  <a:srgbClr val="FF0000"/>
                </a:solidFill>
              </a:rPr>
              <a:t>6:1-14  --  Dead to Sin, Alive to God</a:t>
            </a:r>
            <a:endParaRPr lang="en-US" dirty="0">
              <a:solidFill>
                <a:srgbClr val="FF0000"/>
              </a:solidFill>
            </a:endParaRPr>
          </a:p>
        </p:txBody>
      </p:sp>
    </p:spTree>
    <p:extLst>
      <p:ext uri="{BB962C8B-B14F-4D97-AF65-F5344CB8AC3E}">
        <p14:creationId xmlns:p14="http://schemas.microsoft.com/office/powerpoint/2010/main" val="3545096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ἐντυγχάνω</a:t>
            </a:r>
            <a:endParaRPr lang="en-US" dirty="0"/>
          </a:p>
          <a:p>
            <a:pPr marL="0" indent="0">
              <a:buNone/>
            </a:pPr>
            <a:r>
              <a:rPr lang="en-US" dirty="0" smtClean="0"/>
              <a:t>						(</a:t>
            </a:r>
            <a:r>
              <a:rPr lang="en-US" dirty="0" err="1" smtClean="0"/>
              <a:t>entugchan</a:t>
            </a:r>
            <a:r>
              <a:rPr lang="en-US" dirty="0" err="1"/>
              <a:t>ō</a:t>
            </a:r>
            <a:r>
              <a:rPr lang="en-US" dirty="0" smtClean="0"/>
              <a:t>)</a:t>
            </a:r>
          </a:p>
          <a:p>
            <a:pPr marL="0" indent="0">
              <a:buNone/>
            </a:pPr>
            <a:endParaRPr lang="en-US" dirty="0"/>
          </a:p>
          <a:p>
            <a:pPr marL="0" indent="0">
              <a:buNone/>
            </a:pPr>
            <a:r>
              <a:rPr lang="en-US" baseline="30000" dirty="0" smtClean="0"/>
              <a:t>34</a:t>
            </a:r>
            <a:r>
              <a:rPr lang="en-US" dirty="0" smtClean="0"/>
              <a:t> </a:t>
            </a:r>
            <a:r>
              <a:rPr lang="en-US" dirty="0"/>
              <a:t>Who is he that condemns? Christ Jesus, who died--more than that, who was raised to life--is at the right hand of God and is also interceding for us. </a:t>
            </a:r>
            <a:endParaRPr lang="en-US" dirty="0" smtClean="0"/>
          </a:p>
        </p:txBody>
      </p:sp>
      <p:sp>
        <p:nvSpPr>
          <p:cNvPr id="4" name="Rounded Rectangle 3"/>
          <p:cNvSpPr/>
          <p:nvPr/>
        </p:nvSpPr>
        <p:spPr>
          <a:xfrm>
            <a:off x="5849815" y="2192215"/>
            <a:ext cx="2567354" cy="1266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77354" y="4994031"/>
            <a:ext cx="1981200"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133492" y="3458308"/>
            <a:ext cx="234462" cy="15357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549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25:24</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ἐντυγχάνω</a:t>
            </a:r>
            <a:endParaRPr lang="en-US" dirty="0"/>
          </a:p>
          <a:p>
            <a:pPr marL="0" indent="0">
              <a:buNone/>
            </a:pPr>
            <a:r>
              <a:rPr lang="en-US" dirty="0"/>
              <a:t>				(</a:t>
            </a:r>
            <a:r>
              <a:rPr lang="en-US" dirty="0" err="1"/>
              <a:t>entugchanō</a:t>
            </a:r>
            <a:r>
              <a:rPr lang="en-US" dirty="0"/>
              <a:t>)</a:t>
            </a:r>
          </a:p>
          <a:p>
            <a:pPr marL="0" indent="0">
              <a:buNone/>
            </a:pPr>
            <a:endParaRPr lang="en-US" dirty="0" smtClean="0"/>
          </a:p>
          <a:p>
            <a:pPr marL="0" indent="0">
              <a:buNone/>
            </a:pPr>
            <a:r>
              <a:rPr lang="en-US" dirty="0" smtClean="0"/>
              <a:t>Festus </a:t>
            </a:r>
            <a:r>
              <a:rPr lang="en-US" dirty="0"/>
              <a:t>said: “King Agrippa, and all who are present with us, you see this man! The whole Jewish community has petitioned me about him in Jerusalem and here in Caesarea, shouting that he ought not to live any longer.</a:t>
            </a:r>
          </a:p>
        </p:txBody>
      </p:sp>
      <p:sp>
        <p:nvSpPr>
          <p:cNvPr id="4" name="Rounded Rectangle 3"/>
          <p:cNvSpPr/>
          <p:nvPr/>
        </p:nvSpPr>
        <p:spPr>
          <a:xfrm>
            <a:off x="4056185" y="1582615"/>
            <a:ext cx="2567354" cy="1266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14092" y="4419600"/>
            <a:ext cx="1828800" cy="480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228492" y="2848708"/>
            <a:ext cx="111370" cy="15708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74941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7:25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Therefore </a:t>
            </a:r>
            <a:r>
              <a:rPr lang="en-US" dirty="0"/>
              <a:t>he is able to save completely those who come to God through him, because he always lives to intercede for them.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Peter 3:22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who </a:t>
            </a:r>
            <a:r>
              <a:rPr lang="en-US" dirty="0"/>
              <a:t>has gone into heaven and is at God’s right hand—with angels, authorities and powers in submission to him.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Tree>
    <p:extLst>
      <p:ext uri="{BB962C8B-B14F-4D97-AF65-F5344CB8AC3E}">
        <p14:creationId xmlns:p14="http://schemas.microsoft.com/office/powerpoint/2010/main" val="22084583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χωρίζω</a:t>
            </a:r>
            <a:endParaRPr lang="en-US" dirty="0"/>
          </a:p>
          <a:p>
            <a:pPr marL="0" indent="0">
              <a:buNone/>
            </a:pPr>
            <a:r>
              <a:rPr lang="en-US" dirty="0" smtClean="0"/>
              <a:t>		(</a:t>
            </a:r>
            <a:r>
              <a:rPr lang="en-US" dirty="0" err="1" smtClean="0"/>
              <a:t>chōriz</a:t>
            </a:r>
            <a:r>
              <a:rPr lang="en-US" dirty="0" err="1"/>
              <a:t>ō</a:t>
            </a:r>
            <a:r>
              <a:rPr lang="en-US" dirty="0" smtClean="0"/>
              <a:t>)</a:t>
            </a:r>
          </a:p>
          <a:p>
            <a:pPr marL="0" indent="0">
              <a:buNone/>
            </a:pPr>
            <a:endParaRPr lang="en-US" dirty="0"/>
          </a:p>
          <a:p>
            <a:pPr marL="0" indent="0">
              <a:buNone/>
            </a:pPr>
            <a:endParaRPr lang="en-US" baseline="30000"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Oval 3"/>
          <p:cNvSpPr/>
          <p:nvPr/>
        </p:nvSpPr>
        <p:spPr>
          <a:xfrm>
            <a:off x="2051538" y="2110154"/>
            <a:ext cx="2098431" cy="15005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25969" y="4431323"/>
            <a:ext cx="1500554"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100754" y="3610708"/>
            <a:ext cx="275492" cy="8206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19:6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χωρίζω</a:t>
            </a:r>
            <a:endParaRPr lang="en-US" dirty="0"/>
          </a:p>
          <a:p>
            <a:pPr marL="0" indent="0">
              <a:buNone/>
            </a:pPr>
            <a:r>
              <a:rPr lang="en-US" dirty="0" smtClean="0"/>
              <a:t>(</a:t>
            </a:r>
            <a:r>
              <a:rPr lang="en-US" dirty="0" err="1"/>
              <a:t>chōrizō</a:t>
            </a:r>
            <a:r>
              <a:rPr lang="en-US" dirty="0"/>
              <a:t>)</a:t>
            </a:r>
          </a:p>
          <a:p>
            <a:pPr marL="0" indent="0">
              <a:buNone/>
            </a:pPr>
            <a:endParaRPr lang="en-US" dirty="0"/>
          </a:p>
          <a:p>
            <a:pPr marL="0" indent="0">
              <a:buNone/>
            </a:pPr>
            <a:r>
              <a:rPr lang="en-US" dirty="0" smtClean="0"/>
              <a:t>So </a:t>
            </a:r>
            <a:r>
              <a:rPr lang="en-US" dirty="0"/>
              <a:t>they are no longer two, but one. Therefore what God has joined together, let man not separate.</a:t>
            </a:r>
          </a:p>
        </p:txBody>
      </p:sp>
      <p:sp>
        <p:nvSpPr>
          <p:cNvPr id="4" name="Oval 3"/>
          <p:cNvSpPr/>
          <p:nvPr/>
        </p:nvSpPr>
        <p:spPr>
          <a:xfrm>
            <a:off x="199292" y="2074985"/>
            <a:ext cx="2098431" cy="15005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5815" y="5005754"/>
            <a:ext cx="1500554"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1248508" y="3575539"/>
            <a:ext cx="17584" cy="14302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7996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θλῖψις</a:t>
            </a:r>
            <a:endParaRPr lang="en-US" dirty="0"/>
          </a:p>
          <a:p>
            <a:pPr marL="0" indent="0">
              <a:buNone/>
            </a:pPr>
            <a:r>
              <a:rPr lang="en-US" dirty="0" smtClean="0"/>
              <a:t>	(</a:t>
            </a:r>
            <a:r>
              <a:rPr lang="en-US" dirty="0" err="1" smtClean="0"/>
              <a:t>thlipsis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Oval 3"/>
          <p:cNvSpPr/>
          <p:nvPr/>
        </p:nvSpPr>
        <p:spPr>
          <a:xfrm>
            <a:off x="1078523" y="2039815"/>
            <a:ext cx="2168769" cy="16177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83323" y="5064369"/>
            <a:ext cx="1266092" cy="480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016369" y="3657599"/>
            <a:ext cx="146539" cy="14067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1:27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θλῖψις</a:t>
            </a:r>
            <a:endParaRPr lang="en-US" dirty="0"/>
          </a:p>
          <a:p>
            <a:pPr marL="0" indent="0">
              <a:buNone/>
            </a:pPr>
            <a:r>
              <a:rPr lang="en-US" dirty="0" smtClean="0"/>
              <a:t>	</a:t>
            </a:r>
            <a:r>
              <a:rPr lang="en-US" dirty="0"/>
              <a:t>	(</a:t>
            </a:r>
            <a:r>
              <a:rPr lang="en-US" dirty="0" err="1"/>
              <a:t>thlipsis</a:t>
            </a:r>
            <a:r>
              <a:rPr lang="en-US" dirty="0"/>
              <a:t>)</a:t>
            </a:r>
          </a:p>
          <a:p>
            <a:pPr marL="0" indent="0">
              <a:buNone/>
            </a:pPr>
            <a:endParaRPr lang="en-US" dirty="0"/>
          </a:p>
          <a:p>
            <a:pPr marL="0" indent="0">
              <a:buNone/>
            </a:pPr>
            <a:r>
              <a:rPr lang="en-US" dirty="0" smtClean="0"/>
              <a:t>Religion </a:t>
            </a:r>
            <a:r>
              <a:rPr lang="en-US" dirty="0"/>
              <a:t>that God our Father accepts as pure and faultless is this: to look after orphans and widows in their distress and to keep oneself from being polluted by the world. </a:t>
            </a:r>
          </a:p>
        </p:txBody>
      </p:sp>
      <p:sp>
        <p:nvSpPr>
          <p:cNvPr id="4" name="Oval 3"/>
          <p:cNvSpPr/>
          <p:nvPr/>
        </p:nvSpPr>
        <p:spPr>
          <a:xfrm>
            <a:off x="1946031" y="1981199"/>
            <a:ext cx="2168769" cy="16177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30062" y="4970585"/>
            <a:ext cx="1371600" cy="4923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030416" y="3598983"/>
            <a:ext cx="785446" cy="137160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030697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7:14</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n-US" dirty="0"/>
              <a:t>		 </a:t>
            </a:r>
            <a:r>
              <a:rPr lang="el-GR" dirty="0"/>
              <a:t>θλῖψις</a:t>
            </a:r>
            <a:endParaRPr lang="en-US" dirty="0"/>
          </a:p>
          <a:p>
            <a:pPr marL="0" indent="0">
              <a:buNone/>
            </a:pPr>
            <a:r>
              <a:rPr lang="en-US" dirty="0" smtClean="0"/>
              <a:t>	</a:t>
            </a:r>
            <a:r>
              <a:rPr lang="en-US" dirty="0"/>
              <a:t>		(</a:t>
            </a:r>
            <a:r>
              <a:rPr lang="en-US" dirty="0" err="1"/>
              <a:t>thlipsis</a:t>
            </a:r>
            <a:r>
              <a:rPr lang="en-US" dirty="0"/>
              <a:t>)</a:t>
            </a:r>
          </a:p>
          <a:p>
            <a:pPr marL="0" indent="0">
              <a:buNone/>
            </a:pPr>
            <a:endParaRPr lang="en-US" dirty="0" smtClean="0"/>
          </a:p>
          <a:p>
            <a:pPr marL="0" indent="0">
              <a:buNone/>
            </a:pPr>
            <a:r>
              <a:rPr lang="en-US" dirty="0" smtClean="0"/>
              <a:t>I </a:t>
            </a:r>
            <a:r>
              <a:rPr lang="en-US" dirty="0"/>
              <a:t>answered, “Sir, you know.” </a:t>
            </a:r>
          </a:p>
          <a:p>
            <a:pPr marL="0" indent="0">
              <a:buNone/>
            </a:pPr>
            <a:r>
              <a:rPr lang="en-US" dirty="0"/>
              <a:t>And he said, “These are they who have come out of the great tribulation; they have washed their robes and made them white in the blood of the Lamb.</a:t>
            </a:r>
          </a:p>
          <a:p>
            <a:endParaRPr lang="en-US" dirty="0"/>
          </a:p>
        </p:txBody>
      </p:sp>
      <p:sp>
        <p:nvSpPr>
          <p:cNvPr id="4" name="Oval 3"/>
          <p:cNvSpPr/>
          <p:nvPr/>
        </p:nvSpPr>
        <p:spPr>
          <a:xfrm>
            <a:off x="2919046" y="1406768"/>
            <a:ext cx="2168769" cy="16177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65231" y="4478215"/>
            <a:ext cx="1863969" cy="504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003431" y="3024552"/>
            <a:ext cx="93785" cy="14536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059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t>5:1-11  --  Peace With God Through Faith</a:t>
            </a:r>
          </a:p>
          <a:p>
            <a:r>
              <a:rPr lang="en-US" dirty="0" smtClean="0"/>
              <a:t>5:12-21  --  Death in Adam, Life in Christ</a:t>
            </a:r>
          </a:p>
          <a:p>
            <a:r>
              <a:rPr lang="en-US" dirty="0" smtClean="0"/>
              <a:t>6:1-14  --  Dead to Sin, Alive to God</a:t>
            </a:r>
          </a:p>
          <a:p>
            <a:r>
              <a:rPr lang="en-US" dirty="0" smtClean="0">
                <a:solidFill>
                  <a:srgbClr val="FF0000"/>
                </a:solidFill>
              </a:rPr>
              <a:t>6:15-23  --  Slaves to Righteousness</a:t>
            </a:r>
            <a:endParaRPr lang="en-US" dirty="0">
              <a:solidFill>
                <a:srgbClr val="FF0000"/>
              </a:solidFill>
            </a:endParaRPr>
          </a:p>
        </p:txBody>
      </p:sp>
    </p:spTree>
    <p:extLst>
      <p:ext uri="{BB962C8B-B14F-4D97-AF65-F5344CB8AC3E}">
        <p14:creationId xmlns:p14="http://schemas.microsoft.com/office/powerpoint/2010/main" val="27989664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στενοχωρία</a:t>
            </a:r>
            <a:endParaRPr lang="en-US" dirty="0"/>
          </a:p>
          <a:p>
            <a:pPr marL="0" indent="0">
              <a:buNone/>
            </a:pPr>
            <a:r>
              <a:rPr lang="en-US" dirty="0" smtClean="0"/>
              <a:t>		(</a:t>
            </a:r>
            <a:r>
              <a:rPr lang="en-US" dirty="0" err="1" smtClean="0"/>
              <a:t>stenoch</a:t>
            </a:r>
            <a:r>
              <a:rPr lang="en-US" dirty="0" err="1"/>
              <a:t>ō</a:t>
            </a:r>
            <a:r>
              <a:rPr lang="en-US" dirty="0" err="1" smtClean="0"/>
              <a:t>ria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Rounded Rectangle 3"/>
          <p:cNvSpPr/>
          <p:nvPr/>
        </p:nvSpPr>
        <p:spPr>
          <a:xfrm>
            <a:off x="2121877" y="2227385"/>
            <a:ext cx="2766646"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18338" y="5076092"/>
            <a:ext cx="1535724" cy="4806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505200" y="3434862"/>
            <a:ext cx="381000" cy="16412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12:10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στενοχωρία</a:t>
            </a:r>
            <a:r>
              <a:rPr lang="en-US" dirty="0" smtClean="0"/>
              <a:t>	    </a:t>
            </a:r>
            <a:r>
              <a:rPr lang="el-GR" dirty="0" smtClean="0"/>
              <a:t>ἀνάγκη</a:t>
            </a:r>
            <a:endParaRPr lang="en-US" dirty="0"/>
          </a:p>
          <a:p>
            <a:pPr marL="0" indent="0">
              <a:buNone/>
            </a:pPr>
            <a:r>
              <a:rPr lang="en-US" dirty="0"/>
              <a:t>		(</a:t>
            </a:r>
            <a:r>
              <a:rPr lang="en-US" dirty="0" err="1"/>
              <a:t>stenochōria</a:t>
            </a:r>
            <a:r>
              <a:rPr lang="en-US" dirty="0" smtClean="0"/>
              <a:t>)	   (</a:t>
            </a:r>
            <a:r>
              <a:rPr lang="en-US" dirty="0" err="1" smtClean="0"/>
              <a:t>anagk</a:t>
            </a:r>
            <a:r>
              <a:rPr lang="en-US" dirty="0" err="1"/>
              <a:t>ē</a:t>
            </a:r>
            <a:r>
              <a:rPr lang="en-US" dirty="0" smtClean="0"/>
              <a:t>)</a:t>
            </a:r>
            <a:endParaRPr lang="en-US" dirty="0"/>
          </a:p>
          <a:p>
            <a:pPr marL="0" indent="0">
              <a:buNone/>
            </a:pPr>
            <a:endParaRPr lang="en-US" dirty="0"/>
          </a:p>
          <a:p>
            <a:pPr marL="0" indent="0">
              <a:buNone/>
            </a:pPr>
            <a:r>
              <a:rPr lang="en-US" dirty="0" smtClean="0"/>
              <a:t>That </a:t>
            </a:r>
            <a:r>
              <a:rPr lang="en-US" dirty="0"/>
              <a:t>is why, for Christ’s sake, I delight in weaknesses, in insults, in hardships, in persecutions, in difficulties. For when I am weak, then I am strong. </a:t>
            </a:r>
          </a:p>
        </p:txBody>
      </p:sp>
      <p:sp>
        <p:nvSpPr>
          <p:cNvPr id="4" name="Rounded Rectangle 3"/>
          <p:cNvSpPr/>
          <p:nvPr/>
        </p:nvSpPr>
        <p:spPr>
          <a:xfrm>
            <a:off x="2121877" y="2227385"/>
            <a:ext cx="2766646"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00400" y="4970585"/>
            <a:ext cx="1863969" cy="4689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505200" y="3434862"/>
            <a:ext cx="627185" cy="153572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228493" y="2239108"/>
            <a:ext cx="1746738" cy="118403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00954" y="4501662"/>
            <a:ext cx="1735015" cy="44547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8" idx="2"/>
          </p:cNvCxnSpPr>
          <p:nvPr/>
        </p:nvCxnSpPr>
        <p:spPr>
          <a:xfrm flipV="1">
            <a:off x="5568462" y="3423138"/>
            <a:ext cx="533400" cy="107852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8254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διωγμός</a:t>
            </a:r>
            <a:endParaRPr lang="en-US" dirty="0"/>
          </a:p>
          <a:p>
            <a:pPr marL="0" indent="0">
              <a:buNone/>
            </a:pPr>
            <a:r>
              <a:rPr lang="en-US" dirty="0" smtClean="0"/>
              <a:t>					(</a:t>
            </a:r>
            <a:r>
              <a:rPr lang="en-US" dirty="0" err="1" smtClean="0"/>
              <a:t>di</a:t>
            </a:r>
            <a:r>
              <a:rPr lang="en-US" dirty="0" err="1"/>
              <a:t>ō</a:t>
            </a:r>
            <a:r>
              <a:rPr lang="en-US" dirty="0" err="1" smtClean="0"/>
              <a:t>gmos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Rounded Rectangle 3"/>
          <p:cNvSpPr/>
          <p:nvPr/>
        </p:nvSpPr>
        <p:spPr>
          <a:xfrm>
            <a:off x="4900246" y="2192215"/>
            <a:ext cx="2086708"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22985" y="5122985"/>
            <a:ext cx="2074984"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943600" y="3411415"/>
            <a:ext cx="216877" cy="17115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12:10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διωγμός</a:t>
            </a:r>
            <a:endParaRPr lang="en-US" dirty="0"/>
          </a:p>
          <a:p>
            <a:pPr marL="0" indent="0">
              <a:buNone/>
            </a:pPr>
            <a:r>
              <a:rPr lang="en-US" dirty="0" smtClean="0"/>
              <a:t>(</a:t>
            </a:r>
            <a:r>
              <a:rPr lang="en-US" dirty="0" err="1"/>
              <a:t>diōgmos</a:t>
            </a:r>
            <a:r>
              <a:rPr lang="en-US" dirty="0"/>
              <a:t>)</a:t>
            </a:r>
          </a:p>
          <a:p>
            <a:pPr marL="0" indent="0">
              <a:buNone/>
            </a:pPr>
            <a:endParaRPr lang="en-US" dirty="0"/>
          </a:p>
          <a:p>
            <a:pPr marL="0" indent="0">
              <a:buNone/>
            </a:pPr>
            <a:r>
              <a:rPr lang="en-US" dirty="0" smtClean="0"/>
              <a:t>That </a:t>
            </a:r>
            <a:r>
              <a:rPr lang="en-US" dirty="0"/>
              <a:t>is why, for Christ’s sake, I delight in weaknesses, in insults, in hardships, in persecutions, in difficulties. For when I am weak, then I am strong. </a:t>
            </a:r>
          </a:p>
        </p:txBody>
      </p:sp>
      <p:sp>
        <p:nvSpPr>
          <p:cNvPr id="10" name="Rounded Rectangle 9"/>
          <p:cNvSpPr/>
          <p:nvPr/>
        </p:nvSpPr>
        <p:spPr>
          <a:xfrm>
            <a:off x="328246" y="2192215"/>
            <a:ext cx="2086708"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92369" y="5040923"/>
            <a:ext cx="2227385" cy="4220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6" idx="0"/>
            <a:endCxn id="10" idx="2"/>
          </p:cNvCxnSpPr>
          <p:nvPr/>
        </p:nvCxnSpPr>
        <p:spPr>
          <a:xfrm flipH="1" flipV="1">
            <a:off x="1371600" y="3411415"/>
            <a:ext cx="234462" cy="16295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7077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8:1</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διωγμός</a:t>
            </a:r>
            <a:endParaRPr lang="en-US" dirty="0"/>
          </a:p>
          <a:p>
            <a:pPr marL="0" indent="0">
              <a:buNone/>
            </a:pPr>
            <a:r>
              <a:rPr lang="en-US" dirty="0"/>
              <a:t>				(</a:t>
            </a:r>
            <a:r>
              <a:rPr lang="en-US" dirty="0" err="1"/>
              <a:t>diōgmos</a:t>
            </a:r>
            <a:r>
              <a:rPr lang="en-US" dirty="0"/>
              <a:t>)</a:t>
            </a:r>
          </a:p>
          <a:p>
            <a:pPr marL="0" indent="0">
              <a:buNone/>
            </a:pPr>
            <a:endParaRPr lang="en-US" dirty="0" smtClean="0"/>
          </a:p>
          <a:p>
            <a:pPr marL="0" indent="0">
              <a:buNone/>
            </a:pPr>
            <a:r>
              <a:rPr lang="en-US" dirty="0" smtClean="0"/>
              <a:t>And </a:t>
            </a:r>
            <a:r>
              <a:rPr lang="en-US" dirty="0"/>
              <a:t>Saul was there, giving approval to his death. </a:t>
            </a:r>
            <a:r>
              <a:rPr lang="en-US" dirty="0" smtClean="0"/>
              <a:t>On </a:t>
            </a:r>
            <a:r>
              <a:rPr lang="en-US" dirty="0"/>
              <a:t>that day a great persecution broke out against the church at Jerusalem, and all except the apostles were scattered throughout Judea and Samaria.</a:t>
            </a:r>
          </a:p>
          <a:p>
            <a:endParaRPr lang="en-US" dirty="0"/>
          </a:p>
        </p:txBody>
      </p:sp>
      <p:sp>
        <p:nvSpPr>
          <p:cNvPr id="4" name="Rounded Rectangle 3"/>
          <p:cNvSpPr/>
          <p:nvPr/>
        </p:nvSpPr>
        <p:spPr>
          <a:xfrm>
            <a:off x="4021015" y="1629508"/>
            <a:ext cx="2086708"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51385" y="3938955"/>
            <a:ext cx="2074984"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788877" y="2848708"/>
            <a:ext cx="275492" cy="109024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152913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λιμός</a:t>
            </a:r>
            <a:endParaRPr lang="en-US" dirty="0"/>
          </a:p>
          <a:p>
            <a:pPr marL="0" indent="0">
              <a:buNone/>
            </a:pPr>
            <a:r>
              <a:rPr lang="en-US" dirty="0" smtClean="0"/>
              <a:t>(limos)</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Oval 3"/>
          <p:cNvSpPr/>
          <p:nvPr/>
        </p:nvSpPr>
        <p:spPr>
          <a:xfrm>
            <a:off x="175846" y="2110154"/>
            <a:ext cx="1922585"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0646" y="5533292"/>
            <a:ext cx="1277816" cy="504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119554" y="3493477"/>
            <a:ext cx="17585" cy="20398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15:17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l-GR" dirty="0"/>
              <a:t>λιμός</a:t>
            </a:r>
            <a:endParaRPr lang="en-US" dirty="0"/>
          </a:p>
          <a:p>
            <a:pPr marL="0" indent="0">
              <a:buNone/>
            </a:pPr>
            <a:r>
              <a:rPr lang="en-US" dirty="0" smtClean="0"/>
              <a:t>				(</a:t>
            </a:r>
            <a:r>
              <a:rPr lang="en-US" dirty="0"/>
              <a:t>limos)</a:t>
            </a:r>
          </a:p>
          <a:p>
            <a:pPr marL="0" indent="0">
              <a:buNone/>
            </a:pPr>
            <a:endParaRPr lang="en-US" dirty="0">
              <a:solidFill>
                <a:srgbClr val="FF0000"/>
              </a:solidFill>
            </a:endParaRPr>
          </a:p>
          <a:p>
            <a:pPr marL="0" indent="0">
              <a:buNone/>
            </a:pPr>
            <a:r>
              <a:rPr lang="en-US" dirty="0" smtClean="0">
                <a:solidFill>
                  <a:srgbClr val="FF0000"/>
                </a:solidFill>
              </a:rPr>
              <a:t>When </a:t>
            </a:r>
            <a:r>
              <a:rPr lang="en-US" dirty="0">
                <a:solidFill>
                  <a:srgbClr val="FF0000"/>
                </a:solidFill>
              </a:rPr>
              <a:t>he came to his senses, he said, ‘How many of my father’s hired men have food to spare, and here I am starving to death!</a:t>
            </a:r>
          </a:p>
        </p:txBody>
      </p:sp>
      <p:sp>
        <p:nvSpPr>
          <p:cNvPr id="4" name="Oval 3"/>
          <p:cNvSpPr/>
          <p:nvPr/>
        </p:nvSpPr>
        <p:spPr>
          <a:xfrm>
            <a:off x="3786553" y="2110154"/>
            <a:ext cx="1922585"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85846" y="5005754"/>
            <a:ext cx="1418492"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695092" y="3493477"/>
            <a:ext cx="52754" cy="15122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74869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6:8</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λιμός</a:t>
            </a:r>
            <a:endParaRPr lang="en-US" dirty="0"/>
          </a:p>
          <a:p>
            <a:pPr marL="0" indent="0">
              <a:buNone/>
            </a:pPr>
            <a:r>
              <a:rPr lang="en-US" dirty="0" smtClean="0"/>
              <a:t>(</a:t>
            </a:r>
            <a:r>
              <a:rPr lang="en-US" dirty="0"/>
              <a:t>limos)</a:t>
            </a:r>
          </a:p>
          <a:p>
            <a:pPr marL="0" indent="0">
              <a:buNone/>
            </a:pPr>
            <a:r>
              <a:rPr lang="en-US" dirty="0" smtClean="0"/>
              <a:t>I </a:t>
            </a:r>
            <a:r>
              <a:rPr lang="en-US" dirty="0"/>
              <a:t>looked, and there before me was a pale horse! Its rider was named Death, and Hades was following close behind him. They were given power over a fourth of the earth to kill by sword, famine and plague, and by the wild beasts of the earth. </a:t>
            </a:r>
          </a:p>
        </p:txBody>
      </p:sp>
      <p:sp>
        <p:nvSpPr>
          <p:cNvPr id="4" name="Oval 3"/>
          <p:cNvSpPr/>
          <p:nvPr/>
        </p:nvSpPr>
        <p:spPr>
          <a:xfrm>
            <a:off x="140677" y="1512277"/>
            <a:ext cx="1922585" cy="13833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0646" y="4794738"/>
            <a:ext cx="1277816" cy="5040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1101970" y="2895600"/>
            <a:ext cx="17584" cy="18991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28564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γυμνότης</a:t>
            </a:r>
            <a:endParaRPr lang="en-US" dirty="0"/>
          </a:p>
          <a:p>
            <a:pPr marL="0" indent="0">
              <a:buNone/>
            </a:pPr>
            <a:r>
              <a:rPr lang="en-US" dirty="0" smtClean="0"/>
              <a:t>	(</a:t>
            </a:r>
            <a:r>
              <a:rPr lang="en-US" dirty="0" err="1" smtClean="0"/>
              <a:t>gymnot</a:t>
            </a:r>
            <a:r>
              <a:rPr lang="en-US" dirty="0" err="1"/>
              <a:t>ē</a:t>
            </a:r>
            <a:r>
              <a:rPr lang="en-US" dirty="0" err="1" smtClean="0"/>
              <a:t>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Rounded Rectangle 3"/>
          <p:cNvSpPr/>
          <p:nvPr/>
        </p:nvSpPr>
        <p:spPr>
          <a:xfrm>
            <a:off x="1312985" y="2203938"/>
            <a:ext cx="2180492"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0492" y="5556738"/>
            <a:ext cx="1840523"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403231" y="3411415"/>
            <a:ext cx="697523" cy="21453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11:27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γυμνότης</a:t>
            </a:r>
            <a:endParaRPr lang="en-US" dirty="0"/>
          </a:p>
          <a:p>
            <a:pPr marL="0" indent="0">
              <a:buNone/>
            </a:pPr>
            <a:r>
              <a:rPr lang="en-US" dirty="0"/>
              <a:t>	(</a:t>
            </a:r>
            <a:r>
              <a:rPr lang="en-US" dirty="0" err="1"/>
              <a:t>gymnotēs</a:t>
            </a:r>
            <a:r>
              <a:rPr lang="en-US" dirty="0"/>
              <a:t>)</a:t>
            </a:r>
          </a:p>
          <a:p>
            <a:pPr marL="0" indent="0">
              <a:buNone/>
            </a:pPr>
            <a:endParaRPr lang="en-US" dirty="0"/>
          </a:p>
          <a:p>
            <a:pPr marL="0" indent="0">
              <a:buNone/>
            </a:pPr>
            <a:r>
              <a:rPr lang="en-US" dirty="0" smtClean="0"/>
              <a:t>I </a:t>
            </a:r>
            <a:r>
              <a:rPr lang="en-US" dirty="0"/>
              <a:t>have labored and toiled and have often gone without sleep; I have known hunger and thirst and have often gone without food; I have been cold and naked.</a:t>
            </a:r>
          </a:p>
        </p:txBody>
      </p:sp>
      <p:sp>
        <p:nvSpPr>
          <p:cNvPr id="4" name="Rounded Rectangle 3"/>
          <p:cNvSpPr/>
          <p:nvPr/>
        </p:nvSpPr>
        <p:spPr>
          <a:xfrm>
            <a:off x="1312985" y="2203938"/>
            <a:ext cx="2180492"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16369" y="5474677"/>
            <a:ext cx="107852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403231" y="3411415"/>
            <a:ext cx="152400" cy="20632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721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t>5:1-11  --  Peace With God Through Faith</a:t>
            </a:r>
          </a:p>
          <a:p>
            <a:r>
              <a:rPr lang="en-US" dirty="0" smtClean="0"/>
              <a:t>5:12-21  --  Death in Adam, Life in Christ</a:t>
            </a:r>
          </a:p>
          <a:p>
            <a:r>
              <a:rPr lang="en-US" dirty="0" smtClean="0"/>
              <a:t>6:1-14  --  Dead to Sin, Alive to God</a:t>
            </a:r>
          </a:p>
          <a:p>
            <a:r>
              <a:rPr lang="en-US" dirty="0" smtClean="0"/>
              <a:t>6:15-23  --  Slaves to Righteousness</a:t>
            </a:r>
          </a:p>
          <a:p>
            <a:r>
              <a:rPr lang="en-US" dirty="0" smtClean="0">
                <a:solidFill>
                  <a:srgbClr val="FF0000"/>
                </a:solidFill>
              </a:rPr>
              <a:t>7:1-6  --  An Illustration from Marriage</a:t>
            </a:r>
            <a:endParaRPr lang="en-US" dirty="0">
              <a:solidFill>
                <a:srgbClr val="FF0000"/>
              </a:solidFill>
            </a:endParaRPr>
          </a:p>
        </p:txBody>
      </p:sp>
    </p:spTree>
    <p:extLst>
      <p:ext uri="{BB962C8B-B14F-4D97-AF65-F5344CB8AC3E}">
        <p14:creationId xmlns:p14="http://schemas.microsoft.com/office/powerpoint/2010/main" val="149375161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3:18</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γυμνότης</a:t>
            </a:r>
            <a:endParaRPr lang="en-US" dirty="0"/>
          </a:p>
          <a:p>
            <a:pPr marL="0" indent="0">
              <a:buNone/>
            </a:pPr>
            <a:r>
              <a:rPr lang="en-US" dirty="0" smtClean="0"/>
              <a:t>(</a:t>
            </a:r>
            <a:r>
              <a:rPr lang="en-US" dirty="0" err="1"/>
              <a:t>gymnotēs</a:t>
            </a:r>
            <a:r>
              <a:rPr lang="en-US" dirty="0"/>
              <a:t>)</a:t>
            </a:r>
          </a:p>
          <a:p>
            <a:pPr marL="0" indent="0">
              <a:buNone/>
            </a:pPr>
            <a:endParaRPr lang="en-US" dirty="0" smtClean="0"/>
          </a:p>
          <a:p>
            <a:pPr marL="0" indent="0">
              <a:buNone/>
            </a:pPr>
            <a:r>
              <a:rPr lang="en-US" dirty="0" smtClean="0"/>
              <a:t>I </a:t>
            </a:r>
            <a:r>
              <a:rPr lang="en-US" dirty="0"/>
              <a:t>counsel you to buy from me gold refined in the fire, so you can become rich; and white clothes to wear, so you can cover your shameful nakedness; and salve to put on your eyes, so you can see.</a:t>
            </a:r>
          </a:p>
        </p:txBody>
      </p:sp>
      <p:sp>
        <p:nvSpPr>
          <p:cNvPr id="4" name="Rounded Rectangle 3"/>
          <p:cNvSpPr/>
          <p:nvPr/>
        </p:nvSpPr>
        <p:spPr>
          <a:xfrm>
            <a:off x="375139" y="1641231"/>
            <a:ext cx="2180492" cy="1207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2369" y="4888523"/>
            <a:ext cx="1840523" cy="480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412631" y="2848708"/>
            <a:ext cx="52754" cy="20398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047290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κίνδυνος</a:t>
            </a:r>
            <a:endParaRPr lang="en-US" dirty="0"/>
          </a:p>
          <a:p>
            <a:pPr marL="0" indent="0">
              <a:buNone/>
            </a:pPr>
            <a:r>
              <a:rPr lang="en-US" dirty="0" smtClean="0"/>
              <a:t>				(</a:t>
            </a:r>
            <a:r>
              <a:rPr lang="en-US" dirty="0" err="1" smtClean="0"/>
              <a:t>kindunos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Rounded Rectangle 3"/>
          <p:cNvSpPr/>
          <p:nvPr/>
        </p:nvSpPr>
        <p:spPr>
          <a:xfrm>
            <a:off x="3997569" y="2180492"/>
            <a:ext cx="2192216" cy="1289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66492" y="5591908"/>
            <a:ext cx="1254370"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093677" y="3470031"/>
            <a:ext cx="0" cy="21218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11:26</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κίνδυνος</a:t>
            </a:r>
            <a:endParaRPr lang="en-US" dirty="0"/>
          </a:p>
          <a:p>
            <a:pPr marL="0" indent="0">
              <a:buNone/>
            </a:pPr>
            <a:r>
              <a:rPr lang="en-US" dirty="0"/>
              <a:t>				(</a:t>
            </a:r>
            <a:r>
              <a:rPr lang="en-US" dirty="0" err="1"/>
              <a:t>kindunos</a:t>
            </a:r>
            <a:r>
              <a:rPr lang="en-US" dirty="0"/>
              <a:t>)</a:t>
            </a:r>
          </a:p>
          <a:p>
            <a:pPr marL="0" indent="0">
              <a:buNone/>
            </a:pPr>
            <a:r>
              <a:rPr lang="en-US" dirty="0" smtClean="0"/>
              <a:t>I </a:t>
            </a:r>
            <a:r>
              <a:rPr lang="en-US" dirty="0"/>
              <a:t>have been constantly on the move. I have been in danger from rivers, in danger from bandits, in danger from my own countrymen, in danger from Gentiles; in danger in the city, in danger in the country, in danger at sea; and in danger from false brothers.</a:t>
            </a:r>
          </a:p>
        </p:txBody>
      </p:sp>
      <p:sp>
        <p:nvSpPr>
          <p:cNvPr id="4" name="Rounded Rectangle 3"/>
          <p:cNvSpPr/>
          <p:nvPr/>
        </p:nvSpPr>
        <p:spPr>
          <a:xfrm>
            <a:off x="3938953" y="1570892"/>
            <a:ext cx="2192216" cy="12895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02677" y="3352800"/>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48553" y="3352800"/>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92369" y="3833447"/>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670430" y="3833446"/>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3364523" y="4314092"/>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799384" y="4314092"/>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001107" y="4818185"/>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541476" y="4806462"/>
            <a:ext cx="1254370" cy="44547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93896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μάχαιρα</a:t>
            </a:r>
            <a:endParaRPr lang="en-US" dirty="0"/>
          </a:p>
          <a:p>
            <a:pPr marL="0" indent="0">
              <a:buNone/>
            </a:pPr>
            <a:r>
              <a:rPr lang="en-US" dirty="0" smtClean="0"/>
              <a:t>						(</a:t>
            </a:r>
            <a:r>
              <a:rPr lang="en-US" dirty="0" err="1" smtClean="0"/>
              <a:t>machaira</a:t>
            </a:r>
            <a:r>
              <a:rPr lang="en-US" dirty="0" smtClean="0"/>
              <a:t>)</a:t>
            </a:r>
          </a:p>
          <a:p>
            <a:pPr marL="0" indent="0">
              <a:buNone/>
            </a:pPr>
            <a:endParaRPr lang="en-US" dirty="0"/>
          </a:p>
          <a:p>
            <a:pPr marL="0" indent="0">
              <a:buNone/>
            </a:pPr>
            <a:endParaRPr lang="en-US" dirty="0" smtClean="0"/>
          </a:p>
          <a:p>
            <a:pPr marL="0" indent="0">
              <a:buNone/>
            </a:pPr>
            <a:r>
              <a:rPr lang="en-US" baseline="30000" dirty="0" smtClean="0"/>
              <a:t>35</a:t>
            </a:r>
            <a:r>
              <a:rPr lang="en-US" dirty="0" smtClean="0"/>
              <a:t> </a:t>
            </a:r>
            <a:r>
              <a:rPr lang="en-US" dirty="0"/>
              <a:t>Who shall separate us from the love of Christ? Shall trouble or hardship or persecution or famine or nakedness or danger or sword?</a:t>
            </a:r>
          </a:p>
        </p:txBody>
      </p:sp>
      <p:sp>
        <p:nvSpPr>
          <p:cNvPr id="4" name="Rounded Rectangle 3"/>
          <p:cNvSpPr/>
          <p:nvPr/>
        </p:nvSpPr>
        <p:spPr>
          <a:xfrm>
            <a:off x="5849815" y="2203938"/>
            <a:ext cx="2168770" cy="1254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54615" y="5580185"/>
            <a:ext cx="1125416"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717323" y="3458308"/>
            <a:ext cx="216877" cy="212187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58344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26:47</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μάχαιρα</a:t>
            </a:r>
            <a:endParaRPr lang="en-US" dirty="0"/>
          </a:p>
          <a:p>
            <a:pPr marL="0" indent="0">
              <a:buNone/>
            </a:pPr>
            <a:r>
              <a:rPr lang="en-US" dirty="0"/>
              <a:t>		(</a:t>
            </a:r>
            <a:r>
              <a:rPr lang="en-US" dirty="0" err="1"/>
              <a:t>machaira</a:t>
            </a:r>
            <a:r>
              <a:rPr lang="en-US" dirty="0"/>
              <a:t>)</a:t>
            </a:r>
          </a:p>
          <a:p>
            <a:pPr marL="0" indent="0">
              <a:buNone/>
            </a:pPr>
            <a:endParaRPr lang="en-US" dirty="0" smtClean="0"/>
          </a:p>
          <a:p>
            <a:pPr marL="0" indent="0">
              <a:buNone/>
            </a:pPr>
            <a:endParaRPr lang="en-US" dirty="0"/>
          </a:p>
          <a:p>
            <a:pPr marL="0" indent="0">
              <a:buNone/>
            </a:pPr>
            <a:r>
              <a:rPr lang="en-US" dirty="0" smtClean="0"/>
              <a:t>While </a:t>
            </a:r>
            <a:r>
              <a:rPr lang="en-US" dirty="0"/>
              <a:t>he was still speaking, Judas, one of the Twelve, arrived. With him was a large crowd armed with swords and clubs, sent from the chief priests and the elders of the people.</a:t>
            </a:r>
          </a:p>
          <a:p>
            <a:pPr marL="0" indent="0">
              <a:buNone/>
            </a:pPr>
            <a:endParaRPr lang="en-US" dirty="0"/>
          </a:p>
        </p:txBody>
      </p:sp>
      <p:sp>
        <p:nvSpPr>
          <p:cNvPr id="4" name="Rounded Rectangle 3"/>
          <p:cNvSpPr/>
          <p:nvPr/>
        </p:nvSpPr>
        <p:spPr>
          <a:xfrm>
            <a:off x="2203938" y="1606062"/>
            <a:ext cx="2168770" cy="1254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08738" y="4994031"/>
            <a:ext cx="1254370" cy="4337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135923" y="2860432"/>
            <a:ext cx="152400" cy="213359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31936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6:4</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n-US" dirty="0"/>
              <a:t>		  </a:t>
            </a:r>
            <a:r>
              <a:rPr lang="el-GR" dirty="0"/>
              <a:t>μάχαιρα</a:t>
            </a:r>
            <a:endParaRPr lang="en-US" dirty="0"/>
          </a:p>
          <a:p>
            <a:pPr marL="0" indent="0">
              <a:buNone/>
            </a:pPr>
            <a:r>
              <a:rPr lang="en-US" dirty="0" smtClean="0"/>
              <a:t>	</a:t>
            </a:r>
            <a:r>
              <a:rPr lang="en-US" dirty="0"/>
              <a:t>		(</a:t>
            </a:r>
            <a:r>
              <a:rPr lang="en-US" dirty="0" err="1"/>
              <a:t>machaira</a:t>
            </a:r>
            <a:r>
              <a:rPr lang="en-US" dirty="0"/>
              <a:t>)</a:t>
            </a:r>
          </a:p>
          <a:p>
            <a:pPr marL="0" indent="0">
              <a:buNone/>
            </a:pPr>
            <a:endParaRPr lang="en-US" dirty="0" smtClean="0"/>
          </a:p>
          <a:p>
            <a:pPr marL="0" indent="0">
              <a:buNone/>
            </a:pPr>
            <a:endParaRPr lang="en-US" dirty="0"/>
          </a:p>
          <a:p>
            <a:pPr marL="0" indent="0">
              <a:buNone/>
            </a:pPr>
            <a:r>
              <a:rPr lang="en-US" dirty="0" smtClean="0"/>
              <a:t>Then </a:t>
            </a:r>
            <a:r>
              <a:rPr lang="en-US" dirty="0"/>
              <a:t>another horse came out, a fiery red one. Its rider was given power to take peace from the earth and to make men slay each other. To him was given a large </a:t>
            </a:r>
            <a:r>
              <a:rPr lang="en-US" dirty="0" smtClean="0"/>
              <a:t>sword.</a:t>
            </a:r>
            <a:endParaRPr lang="en-US" dirty="0"/>
          </a:p>
        </p:txBody>
      </p:sp>
      <p:sp>
        <p:nvSpPr>
          <p:cNvPr id="4" name="Rounded Rectangle 3"/>
          <p:cNvSpPr/>
          <p:nvPr/>
        </p:nvSpPr>
        <p:spPr>
          <a:xfrm>
            <a:off x="3106615" y="1629509"/>
            <a:ext cx="2168770" cy="1254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23138" y="5498124"/>
            <a:ext cx="1125416" cy="4454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985846" y="2883879"/>
            <a:ext cx="205154" cy="261424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794980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10:28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I </a:t>
            </a:r>
            <a:r>
              <a:rPr lang="en-US" dirty="0">
                <a:solidFill>
                  <a:srgbClr val="FF0000"/>
                </a:solidFill>
              </a:rPr>
              <a:t>give them eternal life, and they shall never perish; no one can snatch them out of my hand.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16:33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a:t>
            </a:r>
            <a:r>
              <a:rPr lang="en-US" dirty="0">
                <a:solidFill>
                  <a:srgbClr val="FF0000"/>
                </a:solidFill>
              </a:rPr>
              <a:t>I have told you these things, so that in me you may have peace. In this world you will have trouble. But take heart! I have overcome the world.”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endParaRPr lang="en-US" dirty="0"/>
          </a:p>
          <a:p>
            <a:pPr marL="0" indent="0">
              <a:buNone/>
            </a:pPr>
            <a:r>
              <a:rPr lang="en-US" dirty="0" smtClean="0"/>
              <a:t>						</a:t>
            </a:r>
            <a:endParaRPr lang="en-US" dirty="0" smtClean="0"/>
          </a:p>
          <a:p>
            <a:pPr marL="0" indent="0">
              <a:buNone/>
            </a:pPr>
            <a:endParaRPr lang="en-US" dirty="0"/>
          </a:p>
          <a:p>
            <a:pPr marL="0" indent="0">
              <a:buNone/>
            </a:pPr>
            <a:endParaRPr lang="en-US" dirty="0" smtClean="0"/>
          </a:p>
          <a:p>
            <a:pPr marL="0" indent="0">
              <a:buNone/>
            </a:pPr>
            <a:r>
              <a:rPr lang="en-US" baseline="30000" dirty="0" smtClean="0"/>
              <a:t>36</a:t>
            </a:r>
            <a:r>
              <a:rPr lang="en-US" dirty="0" smtClean="0"/>
              <a:t> </a:t>
            </a:r>
            <a:r>
              <a:rPr lang="en-US" dirty="0"/>
              <a:t>As it is written: "For your sake we face death all day long; we are considered as sheep to be slaughtered." </a:t>
            </a:r>
            <a:endParaRPr lang="en-US" dirty="0" smtClean="0"/>
          </a:p>
        </p:txBody>
      </p:sp>
    </p:spTree>
    <p:extLst>
      <p:ext uri="{BB962C8B-B14F-4D97-AF65-F5344CB8AC3E}">
        <p14:creationId xmlns:p14="http://schemas.microsoft.com/office/powerpoint/2010/main" val="158877750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θανατόω</a:t>
            </a:r>
            <a:endParaRPr lang="en-US" dirty="0"/>
          </a:p>
          <a:p>
            <a:pPr marL="0" indent="0">
              <a:buNone/>
            </a:pPr>
            <a:r>
              <a:rPr lang="en-US" dirty="0" smtClean="0"/>
              <a:t>						     (</a:t>
            </a:r>
            <a:r>
              <a:rPr lang="en-US" dirty="0" err="1" smtClean="0"/>
              <a:t>thanatoo</a:t>
            </a:r>
            <a:r>
              <a:rPr lang="en-US" dirty="0" smtClean="0"/>
              <a:t>)</a:t>
            </a:r>
          </a:p>
          <a:p>
            <a:pPr marL="0" indent="0">
              <a:buNone/>
            </a:pPr>
            <a:endParaRPr lang="en-US" dirty="0"/>
          </a:p>
          <a:p>
            <a:pPr marL="0" indent="0">
              <a:buNone/>
            </a:pPr>
            <a:endParaRPr lang="en-US" dirty="0" smtClean="0"/>
          </a:p>
          <a:p>
            <a:pPr marL="0" indent="0">
              <a:buNone/>
            </a:pPr>
            <a:r>
              <a:rPr lang="en-US" baseline="30000" dirty="0" smtClean="0"/>
              <a:t>36</a:t>
            </a:r>
            <a:r>
              <a:rPr lang="en-US" dirty="0" smtClean="0"/>
              <a:t> </a:t>
            </a:r>
            <a:r>
              <a:rPr lang="en-US" dirty="0"/>
              <a:t>As it is written: "For your sake we face death all day long; we are considered as sheep to be slaughtered." </a:t>
            </a:r>
            <a:endParaRPr lang="en-US" dirty="0" smtClean="0"/>
          </a:p>
        </p:txBody>
      </p:sp>
      <p:sp>
        <p:nvSpPr>
          <p:cNvPr id="4" name="Rounded Rectangle 3"/>
          <p:cNvSpPr/>
          <p:nvPr/>
        </p:nvSpPr>
        <p:spPr>
          <a:xfrm>
            <a:off x="6307015" y="2180492"/>
            <a:ext cx="2133600" cy="1254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21415" y="4548554"/>
            <a:ext cx="1125416" cy="5275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373815" y="3434862"/>
            <a:ext cx="410308" cy="11136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0377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5">
                    <a:lumMod val="75000"/>
                  </a:schemeClr>
                </a:solidFill>
              </a:rPr>
              <a:t>Last Year: Recap of Romans 4:13 – 8:30</a:t>
            </a:r>
            <a:endParaRPr lang="en-US" dirty="0">
              <a:solidFill>
                <a:schemeClr val="accent5">
                  <a:lumMod val="75000"/>
                </a:schemeClr>
              </a:solidFill>
            </a:endParaRPr>
          </a:p>
        </p:txBody>
      </p:sp>
      <p:sp>
        <p:nvSpPr>
          <p:cNvPr id="3" name="Content Placeholder 2"/>
          <p:cNvSpPr>
            <a:spLocks noGrp="1"/>
          </p:cNvSpPr>
          <p:nvPr>
            <p:ph idx="1"/>
          </p:nvPr>
        </p:nvSpPr>
        <p:spPr/>
        <p:txBody>
          <a:bodyPr/>
          <a:lstStyle/>
          <a:p>
            <a:r>
              <a:rPr lang="en-US" dirty="0" smtClean="0"/>
              <a:t>4:13-25  -- The Promise Realized Through Faith</a:t>
            </a:r>
          </a:p>
          <a:p>
            <a:r>
              <a:rPr lang="en-US" dirty="0" smtClean="0"/>
              <a:t>5:1-11  --  Peace With God Through Faith</a:t>
            </a:r>
          </a:p>
          <a:p>
            <a:r>
              <a:rPr lang="en-US" dirty="0" smtClean="0"/>
              <a:t>5:12-21  --  Death in Adam, Life in Christ</a:t>
            </a:r>
          </a:p>
          <a:p>
            <a:r>
              <a:rPr lang="en-US" dirty="0" smtClean="0"/>
              <a:t>6:1-14  --  Dead to Sin, Alive to God</a:t>
            </a:r>
          </a:p>
          <a:p>
            <a:r>
              <a:rPr lang="en-US" dirty="0" smtClean="0"/>
              <a:t>6:15-23  --  Slaves to Righteousness</a:t>
            </a:r>
          </a:p>
          <a:p>
            <a:r>
              <a:rPr lang="en-US" dirty="0" smtClean="0"/>
              <a:t>7:1-6  --  An Illustration from Marriage</a:t>
            </a:r>
          </a:p>
          <a:p>
            <a:r>
              <a:rPr lang="en-US" dirty="0" smtClean="0">
                <a:solidFill>
                  <a:srgbClr val="FF0000"/>
                </a:solidFill>
              </a:rPr>
              <a:t>7:7-25  --  Struggling With Sin</a:t>
            </a:r>
            <a:endParaRPr lang="en-US" dirty="0">
              <a:solidFill>
                <a:srgbClr val="FF0000"/>
              </a:solidFill>
            </a:endParaRPr>
          </a:p>
        </p:txBody>
      </p:sp>
    </p:spTree>
    <p:extLst>
      <p:ext uri="{BB962C8B-B14F-4D97-AF65-F5344CB8AC3E}">
        <p14:creationId xmlns:p14="http://schemas.microsoft.com/office/powerpoint/2010/main" val="132751918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3:18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θανατόω</a:t>
            </a:r>
            <a:endParaRPr lang="en-US" dirty="0"/>
          </a:p>
          <a:p>
            <a:pPr marL="0" indent="0">
              <a:buNone/>
            </a:pPr>
            <a:r>
              <a:rPr lang="en-US" dirty="0" smtClean="0"/>
              <a:t>     </a:t>
            </a:r>
            <a:r>
              <a:rPr lang="en-US" dirty="0"/>
              <a:t>(</a:t>
            </a:r>
            <a:r>
              <a:rPr lang="en-US" dirty="0" err="1"/>
              <a:t>thanatoo</a:t>
            </a:r>
            <a:r>
              <a:rPr lang="en-US" dirty="0"/>
              <a:t>)</a:t>
            </a:r>
          </a:p>
          <a:p>
            <a:pPr marL="0" indent="0">
              <a:buNone/>
            </a:pPr>
            <a:endParaRPr lang="en-US" dirty="0"/>
          </a:p>
          <a:p>
            <a:pPr marL="0" indent="0">
              <a:buNone/>
            </a:pPr>
            <a:r>
              <a:rPr lang="en-US" dirty="0" smtClean="0"/>
              <a:t>For </a:t>
            </a:r>
            <a:r>
              <a:rPr lang="en-US" dirty="0"/>
              <a:t>Christ died for sins once for all, the righteous for the unrighteous, to bring you to God. He was put to death in the body but made alive by the Spirit,</a:t>
            </a:r>
          </a:p>
        </p:txBody>
      </p:sp>
      <p:sp>
        <p:nvSpPr>
          <p:cNvPr id="4" name="Rounded Rectangle 3"/>
          <p:cNvSpPr/>
          <p:nvPr/>
        </p:nvSpPr>
        <p:spPr>
          <a:xfrm>
            <a:off x="832338" y="2180492"/>
            <a:ext cx="2133600" cy="12543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2369" y="4970585"/>
            <a:ext cx="2192216"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88477" y="3434862"/>
            <a:ext cx="310661" cy="15357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647094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Psalm 44:22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Yet </a:t>
            </a:r>
            <a:r>
              <a:rPr lang="en-US" dirty="0"/>
              <a:t>for your sake we face death all day long; </a:t>
            </a:r>
          </a:p>
          <a:p>
            <a:pPr marL="0" indent="0">
              <a:buNone/>
            </a:pPr>
            <a:r>
              <a:rPr lang="en-US" dirty="0"/>
              <a:t>we are considered as sheep to be slaughtered.</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16:2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They </a:t>
            </a:r>
            <a:r>
              <a:rPr lang="en-US" dirty="0">
                <a:solidFill>
                  <a:srgbClr val="FF0000"/>
                </a:solidFill>
              </a:rPr>
              <a:t>will put you out of the synagogue; in fact, a time is coming when anyone who kills you will think he is offering a service to God.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endParaRPr lang="en-US" dirty="0" smtClean="0"/>
          </a:p>
          <a:p>
            <a:pPr marL="0" indent="0">
              <a:buNone/>
            </a:pPr>
            <a:endParaRPr lang="en-US" dirty="0"/>
          </a:p>
          <a:p>
            <a:pPr marL="0" indent="0">
              <a:buNone/>
            </a:pPr>
            <a:endParaRPr lang="en-US" dirty="0" smtClean="0"/>
          </a:p>
          <a:p>
            <a:pPr marL="0" indent="0">
              <a:buNone/>
            </a:pPr>
            <a:r>
              <a:rPr lang="en-US" baseline="30000" dirty="0" smtClean="0"/>
              <a:t>37</a:t>
            </a:r>
            <a:r>
              <a:rPr lang="en-US" dirty="0" smtClean="0"/>
              <a:t> </a:t>
            </a:r>
            <a:r>
              <a:rPr lang="en-US" dirty="0"/>
              <a:t>No, in all these things we are </a:t>
            </a:r>
            <a:endParaRPr lang="en-US" dirty="0" smtClean="0"/>
          </a:p>
          <a:p>
            <a:pPr marL="0" indent="0">
              <a:buNone/>
            </a:pPr>
            <a:r>
              <a:rPr lang="en-US" dirty="0" smtClean="0"/>
              <a:t>more </a:t>
            </a:r>
            <a:r>
              <a:rPr lang="en-US" dirty="0"/>
              <a:t>than conquerors through him </a:t>
            </a:r>
            <a:endParaRPr lang="en-US" dirty="0" smtClean="0"/>
          </a:p>
          <a:p>
            <a:pPr marL="0" indent="0">
              <a:buNone/>
            </a:pPr>
            <a:r>
              <a:rPr lang="en-US" dirty="0" smtClean="0"/>
              <a:t>who </a:t>
            </a:r>
            <a:r>
              <a:rPr lang="en-US" dirty="0"/>
              <a:t>loved us.</a:t>
            </a:r>
          </a:p>
        </p:txBody>
      </p:sp>
    </p:spTree>
    <p:extLst>
      <p:ext uri="{BB962C8B-B14F-4D97-AF65-F5344CB8AC3E}">
        <p14:creationId xmlns:p14="http://schemas.microsoft.com/office/powerpoint/2010/main" val="15887775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ὑπερνικάω</a:t>
            </a:r>
            <a:endParaRPr lang="en-US" dirty="0"/>
          </a:p>
          <a:p>
            <a:pPr marL="0" indent="0">
              <a:buNone/>
            </a:pPr>
            <a:r>
              <a:rPr lang="en-US" dirty="0" smtClean="0"/>
              <a:t>(</a:t>
            </a:r>
            <a:r>
              <a:rPr lang="en-US" dirty="0" err="1" smtClean="0"/>
              <a:t>hypernika</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37</a:t>
            </a:r>
            <a:r>
              <a:rPr lang="en-US" dirty="0" smtClean="0"/>
              <a:t> </a:t>
            </a:r>
            <a:r>
              <a:rPr lang="en-US" dirty="0"/>
              <a:t>No, in all these things we are </a:t>
            </a:r>
            <a:endParaRPr lang="en-US" dirty="0" smtClean="0"/>
          </a:p>
          <a:p>
            <a:pPr marL="0" indent="0">
              <a:buNone/>
            </a:pPr>
            <a:r>
              <a:rPr lang="en-US" dirty="0" smtClean="0"/>
              <a:t>more </a:t>
            </a:r>
            <a:r>
              <a:rPr lang="en-US" dirty="0"/>
              <a:t>than conquerors through him </a:t>
            </a:r>
            <a:endParaRPr lang="en-US" dirty="0" smtClean="0"/>
          </a:p>
          <a:p>
            <a:pPr marL="0" indent="0">
              <a:buNone/>
            </a:pPr>
            <a:r>
              <a:rPr lang="en-US" dirty="0" smtClean="0"/>
              <a:t>who </a:t>
            </a:r>
            <a:r>
              <a:rPr lang="en-US" dirty="0"/>
              <a:t>loved us.</a:t>
            </a:r>
          </a:p>
        </p:txBody>
      </p:sp>
      <p:sp>
        <p:nvSpPr>
          <p:cNvPr id="4" name="Rounded Rectangle 3"/>
          <p:cNvSpPr/>
          <p:nvPr/>
        </p:nvSpPr>
        <p:spPr>
          <a:xfrm>
            <a:off x="433754" y="2098431"/>
            <a:ext cx="2321169" cy="11723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8923" y="4853354"/>
            <a:ext cx="3868615" cy="4923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594339" y="3270738"/>
            <a:ext cx="808892" cy="15826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60394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 Reference 1 Corinthians 15:57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thanks be to God! He gives us the victory through our Lord Jesus Christ.</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John 4:4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You</a:t>
            </a:r>
            <a:r>
              <a:rPr lang="en-US" dirty="0"/>
              <a:t>, dear children, are from God and have overcome them, because the one who is in you is greater than the one who is in the world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πείθω</a:t>
            </a:r>
            <a:endParaRPr lang="en-US" dirty="0" smtClean="0"/>
          </a:p>
          <a:p>
            <a:pPr marL="0" indent="0">
              <a:buNone/>
            </a:pPr>
            <a:r>
              <a:rPr lang="en-US" dirty="0" smtClean="0"/>
              <a:t>		(</a:t>
            </a:r>
            <a:r>
              <a:rPr lang="en-US" dirty="0" err="1" smtClean="0"/>
              <a:t>peith</a:t>
            </a:r>
            <a:r>
              <a:rPr lang="en-US" dirty="0" err="1"/>
              <a:t>ō</a:t>
            </a:r>
            <a:r>
              <a:rPr lang="en-US" dirty="0" smtClean="0"/>
              <a:t>)	persuaded</a:t>
            </a:r>
            <a:endParaRPr lang="en-US" dirty="0" smtClean="0"/>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2192215" y="2168769"/>
            <a:ext cx="1664677" cy="1254369"/>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86000" y="4607169"/>
            <a:ext cx="1781908" cy="43375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024554" y="3423138"/>
            <a:ext cx="152400" cy="118403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149969" y="2813539"/>
            <a:ext cx="1875693" cy="539262"/>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8" idx="2"/>
          </p:cNvCxnSpPr>
          <p:nvPr/>
        </p:nvCxnSpPr>
        <p:spPr>
          <a:xfrm flipV="1">
            <a:off x="3176954" y="3352801"/>
            <a:ext cx="1910862" cy="125436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53001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θάνατος</a:t>
            </a:r>
            <a:endParaRPr lang="en-US" dirty="0" smtClean="0"/>
          </a:p>
          <a:p>
            <a:pPr marL="0" indent="0">
              <a:buNone/>
            </a:pPr>
            <a:r>
              <a:rPr lang="en-US" dirty="0" smtClean="0"/>
              <a:t>						(</a:t>
            </a:r>
            <a:r>
              <a:rPr lang="en-US" dirty="0" err="1" smtClean="0"/>
              <a:t>thanatos</a:t>
            </a:r>
            <a:r>
              <a:rPr lang="en-US" dirty="0" smtClean="0"/>
              <a:t>)</a:t>
            </a:r>
          </a:p>
          <a:p>
            <a:pPr marL="0" indent="0">
              <a:buNone/>
            </a:pPr>
            <a:endParaRPr lang="en-US" dirty="0" smtClean="0"/>
          </a:p>
          <a:p>
            <a:pPr marL="0" indent="0">
              <a:buNone/>
            </a:pPr>
            <a:endParaRPr lang="en-US" dirty="0" smtClean="0"/>
          </a:p>
          <a:p>
            <a:pPr marL="0" indent="0">
              <a:buNone/>
            </a:pPr>
            <a:r>
              <a:rPr lang="en-US" baseline="30000" dirty="0" smtClean="0"/>
              <a:t>38</a:t>
            </a:r>
            <a:r>
              <a:rPr lang="en-US" dirty="0" smtClean="0"/>
              <a:t> </a:t>
            </a:r>
            <a:r>
              <a:rPr lang="en-US" dirty="0"/>
              <a:t>For I am convinced that neither death nor life, neither angels nor demons, neither the present nor the future, nor any powers, </a:t>
            </a:r>
            <a:endParaRPr lang="en-US" dirty="0" smtClean="0"/>
          </a:p>
        </p:txBody>
      </p:sp>
      <p:sp>
        <p:nvSpPr>
          <p:cNvPr id="4" name="Rounded Rectangle 3"/>
          <p:cNvSpPr/>
          <p:nvPr/>
        </p:nvSpPr>
        <p:spPr>
          <a:xfrm>
            <a:off x="5849815" y="2168769"/>
            <a:ext cx="2145323" cy="1289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54615" y="4572000"/>
            <a:ext cx="1043354"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676292" y="3458308"/>
            <a:ext cx="246185" cy="11136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05027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θάνατος</a:t>
            </a:r>
            <a:endParaRPr lang="en-US" dirty="0"/>
          </a:p>
          <a:p>
            <a:pPr marL="0" indent="0">
              <a:buNone/>
            </a:pPr>
            <a:r>
              <a:rPr lang="en-US" dirty="0" smtClean="0"/>
              <a:t>(</a:t>
            </a:r>
            <a:r>
              <a:rPr lang="en-US" dirty="0" err="1"/>
              <a:t>thanatos</a:t>
            </a:r>
            <a:r>
              <a:rPr lang="en-US" dirty="0"/>
              <a:t>)</a:t>
            </a:r>
          </a:p>
          <a:p>
            <a:pPr marL="0" indent="0">
              <a:buNone/>
            </a:pPr>
            <a:endParaRPr lang="en-US" dirty="0"/>
          </a:p>
          <a:p>
            <a:pPr marL="0" indent="0">
              <a:buNone/>
            </a:pPr>
            <a:r>
              <a:rPr lang="en-US" dirty="0" smtClean="0"/>
              <a:t>Indeed</a:t>
            </a:r>
            <a:r>
              <a:rPr lang="en-US" dirty="0"/>
              <a:t>, in our hearts we felt the sentence of death. But this happened that we might not rely on ourselves but on God, who raises the dead.</a:t>
            </a:r>
          </a:p>
        </p:txBody>
      </p:sp>
      <p:sp>
        <p:nvSpPr>
          <p:cNvPr id="4" name="Rounded Rectangle 3"/>
          <p:cNvSpPr/>
          <p:nvPr/>
        </p:nvSpPr>
        <p:spPr>
          <a:xfrm>
            <a:off x="398584" y="2192215"/>
            <a:ext cx="2145323" cy="1289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7538" y="4478215"/>
            <a:ext cx="1043354" cy="504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49215" y="3481754"/>
            <a:ext cx="422031" cy="9964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961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34635</TotalTime>
  <Words>14395</Words>
  <Application>Microsoft Office PowerPoint</Application>
  <PresentationFormat>On-screen Show (4:3)</PresentationFormat>
  <Paragraphs>2697</Paragraphs>
  <Slides>131</Slides>
  <Notes>131</Notes>
  <HiddenSlides>0</HiddenSlides>
  <MMClips>0</MMClips>
  <ScaleCrop>false</ScaleCrop>
  <HeadingPairs>
    <vt:vector size="4" baseType="variant">
      <vt:variant>
        <vt:lpstr>Theme</vt:lpstr>
      </vt:variant>
      <vt:variant>
        <vt:i4>1</vt:i4>
      </vt:variant>
      <vt:variant>
        <vt:lpstr>Slide Titles</vt:lpstr>
      </vt:variant>
      <vt:variant>
        <vt:i4>131</vt:i4>
      </vt:variant>
    </vt:vector>
  </HeadingPairs>
  <TitlesOfParts>
    <vt:vector size="132" baseType="lpstr">
      <vt:lpstr>Office Theme</vt:lpstr>
      <vt:lpstr>Romans 8:31-39 --- God’s Everlasting Love</vt:lpstr>
      <vt:lpstr>Two Years Ago</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Last Year: Recap of Romans 4:13 – 8:30</vt:lpstr>
      <vt:lpstr>Romans 8:31-39 --- God’s Everlasting Love</vt:lpstr>
      <vt:lpstr>PowerPoint Presentation</vt:lpstr>
      <vt:lpstr>Romans 8:31-39</vt:lpstr>
      <vt:lpstr>Romans 8:31-39</vt:lpstr>
      <vt:lpstr>Romans 8:31-39</vt:lpstr>
      <vt:lpstr>Romans 8:31-39</vt:lpstr>
      <vt:lpstr>Romans 8:31</vt:lpstr>
      <vt:lpstr>PowerPoint Presentation</vt:lpstr>
      <vt:lpstr>Romans 8:31</vt:lpstr>
      <vt:lpstr>Ephesians 5:1-2</vt:lpstr>
      <vt:lpstr>Hebrews 9:7</vt:lpstr>
      <vt:lpstr>Romans 8:31</vt:lpstr>
      <vt:lpstr>Matthew 10:35</vt:lpstr>
      <vt:lpstr>2 Corinthians 10:5</vt:lpstr>
      <vt:lpstr>Cross Reference Psalm 118:6</vt:lpstr>
      <vt:lpstr>Cross Reference 1 John 4:4 </vt:lpstr>
      <vt:lpstr>Romans 8:32</vt:lpstr>
      <vt:lpstr>Romans 8:32</vt:lpstr>
      <vt:lpstr>2 Corinthians 1:23</vt:lpstr>
      <vt:lpstr>2 Corinthians 13:2</vt:lpstr>
      <vt:lpstr>Romans 8:32</vt:lpstr>
      <vt:lpstr>Matthew 25:20</vt:lpstr>
      <vt:lpstr>John 19:30</vt:lpstr>
      <vt:lpstr>Romans 8:32</vt:lpstr>
      <vt:lpstr>Galatians 3:18</vt:lpstr>
      <vt:lpstr>Luke 7:21</vt:lpstr>
      <vt:lpstr>Cross Reference John 3:16 </vt:lpstr>
      <vt:lpstr>Cross Reference 1 John 4:10</vt:lpstr>
      <vt:lpstr>Romans 8:33</vt:lpstr>
      <vt:lpstr>Romans 8:33</vt:lpstr>
      <vt:lpstr>Acts 19:40</vt:lpstr>
      <vt:lpstr>Romans 8:33</vt:lpstr>
      <vt:lpstr>Matthew 22:14</vt:lpstr>
      <vt:lpstr>Matthew 24:22</vt:lpstr>
      <vt:lpstr>Romans 8:33</vt:lpstr>
      <vt:lpstr>Luke 10:29</vt:lpstr>
      <vt:lpstr>Cross Reference Isaiah 50:8-9 </vt:lpstr>
      <vt:lpstr>Cross Reference 1 Thes. 1:4</vt:lpstr>
      <vt:lpstr>Romans 8:34</vt:lpstr>
      <vt:lpstr>Romans 8:34</vt:lpstr>
      <vt:lpstr>John 8:10</vt:lpstr>
      <vt:lpstr>Romans 8:34</vt:lpstr>
      <vt:lpstr>Matthew 22:24</vt:lpstr>
      <vt:lpstr>Romans 8:34</vt:lpstr>
      <vt:lpstr>Mark 12:26-27</vt:lpstr>
      <vt:lpstr>Matthew 27:52</vt:lpstr>
      <vt:lpstr>Romans 8:34</vt:lpstr>
      <vt:lpstr>Acts 25:24</vt:lpstr>
      <vt:lpstr>Cross Reference Hebrews 7:25 </vt:lpstr>
      <vt:lpstr>Cross Reference 1 Peter 3:22</vt:lpstr>
      <vt:lpstr>Romans 8:35</vt:lpstr>
      <vt:lpstr>Romans 8:35</vt:lpstr>
      <vt:lpstr>Matthew 19:6</vt:lpstr>
      <vt:lpstr>Romans 8:35</vt:lpstr>
      <vt:lpstr>James 1:27</vt:lpstr>
      <vt:lpstr>Revelation 7:14</vt:lpstr>
      <vt:lpstr>Romans 8:35</vt:lpstr>
      <vt:lpstr>2 Corinthians 12:10</vt:lpstr>
      <vt:lpstr>Romans 8:35</vt:lpstr>
      <vt:lpstr>2 Corinthians 12:10</vt:lpstr>
      <vt:lpstr>Acts 8:1</vt:lpstr>
      <vt:lpstr>Romans 8:35</vt:lpstr>
      <vt:lpstr>Luke 15:17</vt:lpstr>
      <vt:lpstr>Revelation 6:8</vt:lpstr>
      <vt:lpstr>Romans 8:35</vt:lpstr>
      <vt:lpstr>2 Corinthians 11:27</vt:lpstr>
      <vt:lpstr>Revelation 3:18</vt:lpstr>
      <vt:lpstr>Romans 8:35</vt:lpstr>
      <vt:lpstr>2 Corinthians 11:26</vt:lpstr>
      <vt:lpstr>Romans 8:35</vt:lpstr>
      <vt:lpstr>Matthew 26:47</vt:lpstr>
      <vt:lpstr>Revelation 6:4</vt:lpstr>
      <vt:lpstr>Cross Reference John 10:28 </vt:lpstr>
      <vt:lpstr>Cross Reference John 16:33 </vt:lpstr>
      <vt:lpstr>Romans 8:36</vt:lpstr>
      <vt:lpstr>Romans 8:36</vt:lpstr>
      <vt:lpstr>1 Peter 3:18</vt:lpstr>
      <vt:lpstr>Cross Reference Psalm 44:22</vt:lpstr>
      <vt:lpstr>Cross Reference John 16:2</vt:lpstr>
      <vt:lpstr>Romans 8:37</vt:lpstr>
      <vt:lpstr>Romans 8:37</vt:lpstr>
      <vt:lpstr>Cross Reference 1 Corinthians 15:57</vt:lpstr>
      <vt:lpstr>Cross Reference 1 John 4:4</vt:lpstr>
      <vt:lpstr>Romans 8:38</vt:lpstr>
      <vt:lpstr>Romans 8:38</vt:lpstr>
      <vt:lpstr>2 Corinthians 1:9</vt:lpstr>
      <vt:lpstr>Romans 8:38</vt:lpstr>
      <vt:lpstr>1 Timothy 4:8</vt:lpstr>
      <vt:lpstr>Romans 8:38</vt:lpstr>
      <vt:lpstr>1 Corinthians 4:9</vt:lpstr>
      <vt:lpstr>Romans 8:38</vt:lpstr>
      <vt:lpstr>Colossians 1:16</vt:lpstr>
      <vt:lpstr>Titus 3:1</vt:lpstr>
      <vt:lpstr>Romans 8:38</vt:lpstr>
      <vt:lpstr>1 Corinthians 7:26</vt:lpstr>
      <vt:lpstr>Galatians 1:4</vt:lpstr>
      <vt:lpstr>Romans 8:38</vt:lpstr>
      <vt:lpstr>Matthew 12:32</vt:lpstr>
      <vt:lpstr>Acts 24:25</vt:lpstr>
      <vt:lpstr>Romans 8:38</vt:lpstr>
      <vt:lpstr>1 Corinthians 15:24</vt:lpstr>
      <vt:lpstr>Cross Reference 1 Peter 3:22</vt:lpstr>
      <vt:lpstr>Cross Reference Ephesians 1:21</vt:lpstr>
      <vt:lpstr>Romans 8:39</vt:lpstr>
      <vt:lpstr>Romans 8:39</vt:lpstr>
      <vt:lpstr>2 Corinthians 10:5</vt:lpstr>
      <vt:lpstr>Romans 8:39</vt:lpstr>
      <vt:lpstr>Luke 5:4</vt:lpstr>
      <vt:lpstr>Ephesians 3:17-18</vt:lpstr>
      <vt:lpstr>Romans 8:39</vt:lpstr>
      <vt:lpstr>“Other” vs. “Other”</vt:lpstr>
      <vt:lpstr>Romans 8:39</vt:lpstr>
      <vt:lpstr>Colossians 1:15</vt:lpstr>
      <vt:lpstr>Hebrews 4:13</vt:lpstr>
      <vt:lpstr>Romans 8:39</vt:lpstr>
      <vt:lpstr>Cross Reference Romans 5:8</vt:lpstr>
      <vt:lpstr>Cross Reference Ephesians 1:4</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209</cp:revision>
  <dcterms:created xsi:type="dcterms:W3CDTF">2014-03-14T14:55:41Z</dcterms:created>
  <dcterms:modified xsi:type="dcterms:W3CDTF">2016-09-05T16:17:54Z</dcterms:modified>
</cp:coreProperties>
</file>