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0"/>
  </p:notesMasterIdLst>
  <p:sldIdLst>
    <p:sldId id="320" r:id="rId2"/>
    <p:sldId id="366" r:id="rId3"/>
    <p:sldId id="321" r:id="rId4"/>
    <p:sldId id="326" r:id="rId5"/>
    <p:sldId id="327" r:id="rId6"/>
    <p:sldId id="328" r:id="rId7"/>
    <p:sldId id="329" r:id="rId8"/>
    <p:sldId id="330" r:id="rId9"/>
    <p:sldId id="322" r:id="rId10"/>
    <p:sldId id="323" r:id="rId11"/>
    <p:sldId id="331" r:id="rId12"/>
    <p:sldId id="332" r:id="rId13"/>
    <p:sldId id="333" r:id="rId14"/>
    <p:sldId id="334" r:id="rId15"/>
    <p:sldId id="335" r:id="rId16"/>
    <p:sldId id="336" r:id="rId17"/>
    <p:sldId id="396" r:id="rId18"/>
    <p:sldId id="416" r:id="rId19"/>
    <p:sldId id="417" r:id="rId20"/>
    <p:sldId id="403" r:id="rId21"/>
    <p:sldId id="337" r:id="rId22"/>
    <p:sldId id="397" r:id="rId23"/>
    <p:sldId id="418" r:id="rId24"/>
    <p:sldId id="419" r:id="rId25"/>
    <p:sldId id="404" r:id="rId26"/>
    <p:sldId id="338" r:id="rId27"/>
    <p:sldId id="398" r:id="rId28"/>
    <p:sldId id="420" r:id="rId29"/>
    <p:sldId id="421" r:id="rId30"/>
    <p:sldId id="407" r:id="rId31"/>
    <p:sldId id="339" r:id="rId32"/>
    <p:sldId id="422" r:id="rId33"/>
    <p:sldId id="423" r:id="rId34"/>
    <p:sldId id="409" r:id="rId35"/>
    <p:sldId id="340" r:id="rId36"/>
    <p:sldId id="424" r:id="rId37"/>
    <p:sldId id="457" r:id="rId38"/>
    <p:sldId id="458" r:id="rId39"/>
    <p:sldId id="459" r:id="rId40"/>
    <p:sldId id="460" r:id="rId41"/>
    <p:sldId id="410" r:id="rId42"/>
    <p:sldId id="341" r:id="rId43"/>
    <p:sldId id="425" r:id="rId44"/>
    <p:sldId id="426" r:id="rId45"/>
    <p:sldId id="412" r:id="rId46"/>
    <p:sldId id="342" r:id="rId47"/>
    <p:sldId id="399" r:id="rId48"/>
    <p:sldId id="427" r:id="rId49"/>
    <p:sldId id="411" r:id="rId50"/>
    <p:sldId id="343" r:id="rId51"/>
    <p:sldId id="428" r:id="rId52"/>
    <p:sldId id="429" r:id="rId53"/>
    <p:sldId id="413" r:id="rId54"/>
    <p:sldId id="344" r:id="rId55"/>
    <p:sldId id="430" r:id="rId56"/>
    <p:sldId id="414" r:id="rId57"/>
    <p:sldId id="345" r:id="rId58"/>
    <p:sldId id="415" r:id="rId59"/>
    <p:sldId id="346" r:id="rId60"/>
    <p:sldId id="431" r:id="rId61"/>
    <p:sldId id="433" r:id="rId62"/>
    <p:sldId id="434" r:id="rId63"/>
    <p:sldId id="432" r:id="rId64"/>
    <p:sldId id="435" r:id="rId65"/>
    <p:sldId id="436" r:id="rId66"/>
    <p:sldId id="386" r:id="rId67"/>
    <p:sldId id="347" r:id="rId68"/>
    <p:sldId id="385" r:id="rId69"/>
    <p:sldId id="348" r:id="rId70"/>
    <p:sldId id="437" r:id="rId71"/>
    <p:sldId id="438" r:id="rId72"/>
    <p:sldId id="439" r:id="rId73"/>
    <p:sldId id="384" r:id="rId74"/>
    <p:sldId id="349" r:id="rId75"/>
    <p:sldId id="400" r:id="rId76"/>
    <p:sldId id="440" r:id="rId77"/>
    <p:sldId id="441" r:id="rId78"/>
    <p:sldId id="383" r:id="rId79"/>
    <p:sldId id="350" r:id="rId80"/>
    <p:sldId id="461" r:id="rId81"/>
    <p:sldId id="442" r:id="rId82"/>
    <p:sldId id="382" r:id="rId83"/>
    <p:sldId id="351" r:id="rId84"/>
    <p:sldId id="381" r:id="rId85"/>
    <p:sldId id="352" r:id="rId86"/>
    <p:sldId id="443" r:id="rId87"/>
    <p:sldId id="444" r:id="rId88"/>
    <p:sldId id="380" r:id="rId89"/>
    <p:sldId id="353" r:id="rId90"/>
    <p:sldId id="462" r:id="rId91"/>
    <p:sldId id="445" r:id="rId92"/>
    <p:sldId id="379" r:id="rId93"/>
    <p:sldId id="354" r:id="rId94"/>
    <p:sldId id="401" r:id="rId95"/>
    <p:sldId id="463" r:id="rId96"/>
    <p:sldId id="446" r:id="rId97"/>
    <p:sldId id="378" r:id="rId98"/>
    <p:sldId id="355" r:id="rId99"/>
    <p:sldId id="464" r:id="rId100"/>
    <p:sldId id="447" r:id="rId101"/>
    <p:sldId id="377" r:id="rId102"/>
    <p:sldId id="465" r:id="rId103"/>
    <p:sldId id="356" r:id="rId104"/>
    <p:sldId id="448" r:id="rId105"/>
    <p:sldId id="376" r:id="rId106"/>
    <p:sldId id="357" r:id="rId107"/>
    <p:sldId id="402" r:id="rId108"/>
    <p:sldId id="449" r:id="rId109"/>
    <p:sldId id="450" r:id="rId110"/>
    <p:sldId id="375" r:id="rId111"/>
    <p:sldId id="358" r:id="rId112"/>
    <p:sldId id="466" r:id="rId113"/>
    <p:sldId id="451" r:id="rId114"/>
    <p:sldId id="374" r:id="rId115"/>
    <p:sldId id="359" r:id="rId116"/>
    <p:sldId id="467" r:id="rId117"/>
    <p:sldId id="452" r:id="rId118"/>
    <p:sldId id="373" r:id="rId119"/>
    <p:sldId id="360" r:id="rId120"/>
    <p:sldId id="468" r:id="rId121"/>
    <p:sldId id="453" r:id="rId122"/>
    <p:sldId id="372" r:id="rId123"/>
    <p:sldId id="361" r:id="rId124"/>
    <p:sldId id="469" r:id="rId125"/>
    <p:sldId id="454" r:id="rId126"/>
    <p:sldId id="371" r:id="rId127"/>
    <p:sldId id="362" r:id="rId128"/>
    <p:sldId id="470" r:id="rId129"/>
    <p:sldId id="370" r:id="rId130"/>
    <p:sldId id="363" r:id="rId131"/>
    <p:sldId id="471" r:id="rId132"/>
    <p:sldId id="455" r:id="rId133"/>
    <p:sldId id="369" r:id="rId134"/>
    <p:sldId id="364" r:id="rId135"/>
    <p:sldId id="472" r:id="rId136"/>
    <p:sldId id="456" r:id="rId137"/>
    <p:sldId id="368" r:id="rId138"/>
    <p:sldId id="365" r:id="rId1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3" autoAdjust="0"/>
    <p:restoredTop sz="71086" autoAdjust="0"/>
  </p:normalViewPr>
  <p:slideViewPr>
    <p:cSldViewPr snapToGrid="0">
      <p:cViewPr varScale="1">
        <p:scale>
          <a:sx n="82" d="100"/>
          <a:sy n="82" d="100"/>
        </p:scale>
        <p:origin x="-2430"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EF59A7-57A4-4529-AB87-B3AA26DD69DC}" type="datetimeFigureOut">
              <a:rPr lang="en-US" smtClean="0"/>
              <a:t>9/15/2016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4102A9-26DF-4918-9F45-F7076CE57E46}" type="slidenum">
              <a:rPr lang="en-US" smtClean="0"/>
              <a:t>‹#›</a:t>
            </a:fld>
            <a:endParaRPr lang="en-US"/>
          </a:p>
        </p:txBody>
      </p:sp>
    </p:spTree>
    <p:extLst>
      <p:ext uri="{BB962C8B-B14F-4D97-AF65-F5344CB8AC3E}">
        <p14:creationId xmlns:p14="http://schemas.microsoft.com/office/powerpoint/2010/main" val="3522141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1</a:t>
            </a:fld>
            <a:endParaRPr lang="en-US"/>
          </a:p>
        </p:txBody>
      </p:sp>
    </p:spTree>
    <p:extLst>
      <p:ext uri="{BB962C8B-B14F-4D97-AF65-F5344CB8AC3E}">
        <p14:creationId xmlns:p14="http://schemas.microsoft.com/office/powerpoint/2010/main" val="4188465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a:t>
            </a:fld>
            <a:endParaRPr lang="en-US"/>
          </a:p>
        </p:txBody>
      </p:sp>
    </p:spTree>
    <p:extLst>
      <p:ext uri="{BB962C8B-B14F-4D97-AF65-F5344CB8AC3E}">
        <p14:creationId xmlns:p14="http://schemas.microsoft.com/office/powerpoint/2010/main" val="358810805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King James Version translates this verse as “</a:t>
            </a:r>
            <a:r>
              <a:rPr lang="en-US" sz="1200" baseline="0" dirty="0" smtClean="0"/>
              <a:t>And </a:t>
            </a:r>
          </a:p>
          <a:p>
            <a:r>
              <a:rPr lang="en-US" sz="1200" baseline="0" dirty="0" smtClean="0"/>
              <a:t>they could not answer him again to these things”.</a:t>
            </a:r>
          </a:p>
          <a:p>
            <a:endParaRPr lang="en-US" sz="1200" baseline="0" dirty="0" smtClean="0"/>
          </a:p>
          <a:p>
            <a:r>
              <a:rPr lang="en-US" sz="1200" baseline="0" dirty="0" smtClean="0"/>
              <a:t>And, the English Standard Version translates it as </a:t>
            </a:r>
          </a:p>
          <a:p>
            <a:r>
              <a:rPr lang="en-US" sz="1200" baseline="0" dirty="0" smtClean="0"/>
              <a:t>“</a:t>
            </a:r>
            <a:r>
              <a:rPr lang="en-US" sz="1200" dirty="0" smtClean="0"/>
              <a:t>And they could not reply to these things”.</a:t>
            </a:r>
          </a:p>
          <a:p>
            <a:endParaRPr lang="en-US" sz="1200" baseline="0" dirty="0" smtClean="0"/>
          </a:p>
          <a:p>
            <a:r>
              <a:rPr lang="en-US" sz="1200" baseline="0" dirty="0" smtClean="0"/>
              <a:t>*****</a:t>
            </a:r>
            <a:endParaRPr lang="en-US" baseline="0" dirty="0"/>
          </a:p>
        </p:txBody>
      </p:sp>
      <p:sp>
        <p:nvSpPr>
          <p:cNvPr id="4" name="Slide Number Placeholder 3"/>
          <p:cNvSpPr>
            <a:spLocks noGrp="1"/>
          </p:cNvSpPr>
          <p:nvPr>
            <p:ph type="sldNum" sz="quarter" idx="10"/>
          </p:nvPr>
        </p:nvSpPr>
        <p:spPr/>
        <p:txBody>
          <a:bodyPr/>
          <a:lstStyle/>
          <a:p>
            <a:fld id="{094102A9-26DF-4918-9F45-F7076CE57E46}" type="slidenum">
              <a:rPr lang="en-US" smtClean="0"/>
              <a:t>100</a:t>
            </a:fld>
            <a:endParaRPr lang="en-US"/>
          </a:p>
        </p:txBody>
      </p:sp>
    </p:spTree>
    <p:extLst>
      <p:ext uri="{BB962C8B-B14F-4D97-AF65-F5344CB8AC3E}">
        <p14:creationId xmlns:p14="http://schemas.microsoft.com/office/powerpoint/2010/main" val="407090724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9:20</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101</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i="0" u="none" dirty="0" smtClean="0"/>
              <a:t>“God has the right to form some of the ruined lump </a:t>
            </a:r>
          </a:p>
          <a:p>
            <a:pPr rtl="0"/>
            <a:r>
              <a:rPr lang="en-US" sz="1200" i="0" u="none" dirty="0" smtClean="0"/>
              <a:t>of humanity into vessels of honor and others of this </a:t>
            </a:r>
          </a:p>
          <a:p>
            <a:pPr rtl="0"/>
            <a:r>
              <a:rPr lang="en-US" sz="1200" i="0" u="none" dirty="0" smtClean="0"/>
              <a:t>lump into vessels of dishonor.</a:t>
            </a:r>
          </a:p>
          <a:p>
            <a:pPr rtl="0"/>
            <a:endParaRPr lang="en-US" sz="1200" i="0" u="none" dirty="0" smtClean="0"/>
          </a:p>
          <a:p>
            <a:pPr rtl="0"/>
            <a:r>
              <a:rPr lang="en-US" sz="1200" i="0" u="none" dirty="0" smtClean="0"/>
              <a:t>“The right spoken of here is not a right of God to </a:t>
            </a:r>
          </a:p>
          <a:p>
            <a:pPr rtl="0"/>
            <a:r>
              <a:rPr lang="en-US" sz="1200" i="0" u="none" dirty="0" smtClean="0"/>
              <a:t>dispose as He wills with innocent creatures but the </a:t>
            </a:r>
          </a:p>
          <a:p>
            <a:pPr rtl="0"/>
            <a:r>
              <a:rPr lang="en-US" sz="1200" i="0" u="none" dirty="0" smtClean="0"/>
              <a:t>right of God to dispose as He wills with sinful </a:t>
            </a:r>
          </a:p>
          <a:p>
            <a:pPr rtl="0"/>
            <a:r>
              <a:rPr lang="en-US" sz="1200" i="0" u="none" dirty="0" smtClean="0"/>
              <a:t>creatures, with no mention made as to how they </a:t>
            </a:r>
          </a:p>
          <a:p>
            <a:pPr rtl="0"/>
            <a:r>
              <a:rPr lang="en-US" sz="1200" i="0" u="none" dirty="0" smtClean="0"/>
              <a:t>became sinful. </a:t>
            </a:r>
          </a:p>
          <a:p>
            <a:pPr rtl="0"/>
            <a:endParaRPr lang="en-US" sz="1200" i="0" u="none" dirty="0" smtClean="0"/>
          </a:p>
          <a:p>
            <a:pPr rtl="0"/>
            <a:r>
              <a:rPr lang="en-US" sz="1200" i="0" u="none" dirty="0" smtClean="0"/>
              <a:t>“God has the right to make vessels of honor or </a:t>
            </a:r>
          </a:p>
          <a:p>
            <a:pPr rtl="0"/>
            <a:r>
              <a:rPr lang="en-US" sz="1200" i="0" u="none" dirty="0" smtClean="0"/>
              <a:t>vessels of dishonor out of His sinful creatures </a:t>
            </a:r>
          </a:p>
          <a:p>
            <a:pPr rtl="0"/>
            <a:r>
              <a:rPr lang="en-US" sz="1200" i="0" u="none" dirty="0" smtClean="0"/>
              <a:t>according to His own pleasure.”</a:t>
            </a:r>
          </a:p>
          <a:p>
            <a:pPr rtl="0"/>
            <a:endParaRPr lang="en-US" sz="1200" i="0" u="none" dirty="0" smtClean="0"/>
          </a:p>
          <a:p>
            <a:pPr rtl="0"/>
            <a:r>
              <a:rPr lang="en-US" sz="1200" i="1" dirty="0" smtClean="0"/>
              <a:t>-----</a:t>
            </a:r>
          </a:p>
          <a:p>
            <a:pPr rtl="0"/>
            <a:endParaRPr lang="en-US" sz="1200" i="1" dirty="0" smtClean="0"/>
          </a:p>
          <a:p>
            <a:pPr lvl="0"/>
            <a:r>
              <a:rPr lang="en-US" b="0" i="0" u="none" strike="noStrike" baseline="0" dirty="0" smtClean="0"/>
              <a:t>Gingrich, R. E. (2001). </a:t>
            </a:r>
            <a:r>
              <a:rPr lang="en-US" b="0" i="1" u="none" strike="noStrike" baseline="0" dirty="0" smtClean="0"/>
              <a:t>The Great Theodicy of Paul</a:t>
            </a:r>
            <a:r>
              <a:rPr lang="en-US" b="0" i="0" u="none" strike="noStrike" baseline="0" dirty="0" smtClean="0"/>
              <a:t> </a:t>
            </a:r>
          </a:p>
          <a:p>
            <a:pPr lvl="0"/>
            <a:r>
              <a:rPr lang="en-US" b="0" i="0" u="none" strike="noStrike" baseline="0" dirty="0" smtClean="0"/>
              <a:t>(p. 10). Memphis, TN: Riverside Printing.</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102</a:t>
            </a:fld>
            <a:endParaRPr lang="en-US"/>
          </a:p>
        </p:txBody>
      </p:sp>
    </p:spTree>
    <p:extLst>
      <p:ext uri="{BB962C8B-B14F-4D97-AF65-F5344CB8AC3E}">
        <p14:creationId xmlns:p14="http://schemas.microsoft.com/office/powerpoint/2010/main" val="69576449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Exousia</a:t>
            </a:r>
            <a:r>
              <a:rPr lang="en-US" dirty="0" smtClean="0"/>
              <a:t> is frequently translated as “power”</a:t>
            </a:r>
          </a:p>
          <a:p>
            <a:endParaRPr lang="en-US" dirty="0" smtClean="0"/>
          </a:p>
          <a:p>
            <a:r>
              <a:rPr lang="en-US" dirty="0" smtClean="0"/>
              <a:t>But, in some contexts, such as here in Romans 9:21, </a:t>
            </a:r>
          </a:p>
          <a:p>
            <a:r>
              <a:rPr lang="en-US" dirty="0" err="1" smtClean="0"/>
              <a:t>exousia</a:t>
            </a:r>
            <a:r>
              <a:rPr lang="en-US" dirty="0" smtClean="0"/>
              <a:t> means </a:t>
            </a:r>
            <a:r>
              <a:rPr lang="en-US" sz="1200" b="0" i="0" dirty="0" smtClean="0"/>
              <a:t>a state of control over something, </a:t>
            </a:r>
          </a:p>
          <a:p>
            <a:r>
              <a:rPr lang="en-US" sz="1200" b="0" i="0" dirty="0" smtClean="0"/>
              <a:t>that is, freedom of choice, or a right.</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103</a:t>
            </a:fld>
            <a:endParaRPr lang="en-US"/>
          </a:p>
        </p:txBody>
      </p:sp>
    </p:spTree>
    <p:extLst>
      <p:ext uri="{BB962C8B-B14F-4D97-AF65-F5344CB8AC3E}">
        <p14:creationId xmlns:p14="http://schemas.microsoft.com/office/powerpoint/2010/main" val="69576449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104</a:t>
            </a:fld>
            <a:endParaRPr lang="en-US"/>
          </a:p>
        </p:txBody>
      </p:sp>
    </p:spTree>
    <p:extLst>
      <p:ext uri="{BB962C8B-B14F-4D97-AF65-F5344CB8AC3E}">
        <p14:creationId xmlns:p14="http://schemas.microsoft.com/office/powerpoint/2010/main" val="210738324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9:21</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105</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i="0" u="none" dirty="0" smtClean="0"/>
              <a:t>“[a]</a:t>
            </a:r>
            <a:r>
              <a:rPr lang="en-US" sz="1200" i="0" u="none" baseline="0" dirty="0" smtClean="0"/>
              <a:t> </a:t>
            </a:r>
            <a:r>
              <a:rPr lang="en-US" sz="1200" i="0" u="none" dirty="0" smtClean="0"/>
              <a:t>The whole lump (of humanity) was sinful when </a:t>
            </a:r>
          </a:p>
          <a:p>
            <a:pPr rtl="0"/>
            <a:r>
              <a:rPr lang="en-US" sz="1200" i="0" u="none" dirty="0" smtClean="0"/>
              <a:t>found by God (God did not make the lump sinful).</a:t>
            </a:r>
          </a:p>
          <a:p>
            <a:pPr rtl="0"/>
            <a:endParaRPr lang="en-US" sz="1200" i="0" u="none" dirty="0" smtClean="0"/>
          </a:p>
          <a:p>
            <a:pPr rtl="0"/>
            <a:r>
              <a:rPr lang="en-US" sz="1200" i="0" u="none" dirty="0" smtClean="0"/>
              <a:t>“God created Adam a holy creature. How then did </a:t>
            </a:r>
          </a:p>
          <a:p>
            <a:pPr rtl="0"/>
            <a:r>
              <a:rPr lang="en-US" sz="1200" i="0" u="none" dirty="0" smtClean="0"/>
              <a:t>Adam become sinful? By personal choice, by his </a:t>
            </a:r>
          </a:p>
          <a:p>
            <a:pPr rtl="0"/>
            <a:r>
              <a:rPr lang="en-US" sz="1200" i="0" u="none" dirty="0" smtClean="0"/>
              <a:t>abuse of his God-given free will.</a:t>
            </a:r>
          </a:p>
          <a:p>
            <a:pPr rtl="0"/>
            <a:endParaRPr lang="en-US" sz="1200" i="0" u="none" dirty="0" smtClean="0"/>
          </a:p>
          <a:p>
            <a:pPr rtl="0"/>
            <a:r>
              <a:rPr lang="en-US" sz="1200" i="0" u="none" dirty="0" smtClean="0"/>
              <a:t>“Why is Adam’s posterity sinful? For three reasons: </a:t>
            </a:r>
          </a:p>
          <a:p>
            <a:pPr rtl="0"/>
            <a:endParaRPr lang="en-US" sz="1200" i="0" u="none" dirty="0" smtClean="0"/>
          </a:p>
          <a:p>
            <a:pPr rtl="0"/>
            <a:r>
              <a:rPr lang="en-US" sz="1200" i="0" u="none" dirty="0" smtClean="0"/>
              <a:t>“ (1) Because of the imputation of Adam’s sin; </a:t>
            </a:r>
          </a:p>
          <a:p>
            <a:pPr rtl="0"/>
            <a:endParaRPr lang="en-US" sz="1200" i="0" u="none" dirty="0" smtClean="0"/>
          </a:p>
          <a:p>
            <a:pPr rtl="0"/>
            <a:r>
              <a:rPr lang="en-US" sz="1200" i="0" u="none" dirty="0" smtClean="0"/>
              <a:t>“(2) because of the inheritance of a sin nature; and </a:t>
            </a:r>
          </a:p>
          <a:p>
            <a:pPr rtl="0"/>
            <a:endParaRPr lang="en-US" sz="1200" i="0" u="none" dirty="0" smtClean="0"/>
          </a:p>
          <a:p>
            <a:pPr rtl="0"/>
            <a:r>
              <a:rPr lang="en-US" sz="1200" i="0" u="none" dirty="0" smtClean="0"/>
              <a:t>“(3) because of personal choice.</a:t>
            </a:r>
          </a:p>
          <a:p>
            <a:pPr rtl="0"/>
            <a:endParaRPr lang="en-US" sz="1200" i="0" u="none" dirty="0" smtClean="0"/>
          </a:p>
          <a:p>
            <a:pPr rtl="0"/>
            <a:r>
              <a:rPr lang="en-US" sz="1200" i="0" u="none" dirty="0" smtClean="0"/>
              <a:t>“[b]</a:t>
            </a:r>
            <a:r>
              <a:rPr lang="en-US" sz="1200" i="0" u="none" baseline="0" dirty="0" smtClean="0"/>
              <a:t> </a:t>
            </a:r>
            <a:r>
              <a:rPr lang="en-US" sz="1200" i="0" u="none" dirty="0" smtClean="0"/>
              <a:t>The Lord is not obligated to show mercy to any </a:t>
            </a:r>
          </a:p>
          <a:p>
            <a:pPr rtl="0"/>
            <a:r>
              <a:rPr lang="en-US" sz="1200" i="0" u="none" dirty="0" smtClean="0"/>
              <a:t>in the sinful lump.</a:t>
            </a:r>
          </a:p>
          <a:p>
            <a:pPr rtl="0"/>
            <a:endParaRPr lang="en-US" sz="1200" i="0" u="none" dirty="0" smtClean="0"/>
          </a:p>
          <a:p>
            <a:pPr rtl="0"/>
            <a:r>
              <a:rPr lang="en-US" sz="1200" i="0" u="none" dirty="0" smtClean="0"/>
              <a:t>“Else it would not be mercy but justice.</a:t>
            </a:r>
          </a:p>
          <a:p>
            <a:pPr rtl="0"/>
            <a:endParaRPr lang="en-US" sz="1200" i="0" u="none" dirty="0" smtClean="0"/>
          </a:p>
          <a:p>
            <a:pPr rtl="0"/>
            <a:r>
              <a:rPr lang="en-US" sz="1200" i="0" u="none" dirty="0" smtClean="0"/>
              <a:t>“[c]</a:t>
            </a:r>
            <a:r>
              <a:rPr lang="en-US" sz="1200" i="0" u="none" baseline="0" dirty="0" smtClean="0"/>
              <a:t> </a:t>
            </a:r>
            <a:r>
              <a:rPr lang="en-US" sz="1200" i="0" u="none" dirty="0" smtClean="0"/>
              <a:t>The Lord has the right to punish none, some, or </a:t>
            </a:r>
          </a:p>
          <a:p>
            <a:pPr rtl="0"/>
            <a:r>
              <a:rPr lang="en-US" sz="1200" i="0" u="none" dirty="0" smtClean="0"/>
              <a:t>all of those in the sinful lump.</a:t>
            </a:r>
          </a:p>
          <a:p>
            <a:pPr rtl="0"/>
            <a:endParaRPr lang="en-US" sz="1200" i="0" u="none" dirty="0" smtClean="0"/>
          </a:p>
          <a:p>
            <a:pPr rtl="0"/>
            <a:r>
              <a:rPr lang="en-US" sz="1200" i="0" u="none" dirty="0" smtClean="0"/>
              <a:t>“All sovereign rulers possess this right.</a:t>
            </a:r>
          </a:p>
          <a:p>
            <a:pPr rtl="0"/>
            <a:endParaRPr lang="en-US" sz="1200" i="0" u="none" dirty="0" smtClean="0"/>
          </a:p>
          <a:p>
            <a:pPr rtl="0"/>
            <a:r>
              <a:rPr lang="en-US" sz="1200" i="0" u="none" dirty="0" smtClean="0"/>
              <a:t>“[d]</a:t>
            </a:r>
            <a:r>
              <a:rPr lang="en-US" sz="1200" i="0" u="none" baseline="0" dirty="0" smtClean="0"/>
              <a:t> </a:t>
            </a:r>
            <a:r>
              <a:rPr lang="en-US" sz="1200" i="0" u="none" dirty="0" smtClean="0"/>
              <a:t>The Lord is not unjust if He pardons some and </a:t>
            </a:r>
          </a:p>
          <a:p>
            <a:pPr rtl="0"/>
            <a:r>
              <a:rPr lang="en-US" sz="1200" i="0" u="none" dirty="0" smtClean="0"/>
              <a:t>punishes others of the sinful lump.</a:t>
            </a:r>
          </a:p>
          <a:p>
            <a:pPr rtl="0"/>
            <a:endParaRPr lang="en-US" sz="1200" i="0" u="none" dirty="0" smtClean="0"/>
          </a:p>
          <a:p>
            <a:pPr rtl="0"/>
            <a:r>
              <a:rPr lang="en-US" sz="1200" i="0" u="none" dirty="0" smtClean="0"/>
              <a:t>“We don’t accuse human rulers of injustice when they </a:t>
            </a:r>
          </a:p>
          <a:p>
            <a:pPr rtl="0"/>
            <a:r>
              <a:rPr lang="en-US" sz="1200" i="0" u="none" dirty="0" smtClean="0"/>
              <a:t>pardon some criminals and punish others, for they </a:t>
            </a:r>
          </a:p>
          <a:p>
            <a:pPr rtl="0"/>
            <a:r>
              <a:rPr lang="en-US" sz="1200" i="0" u="none" dirty="0" smtClean="0"/>
              <a:t>have this right.</a:t>
            </a:r>
          </a:p>
          <a:p>
            <a:pPr rtl="0"/>
            <a:endParaRPr lang="en-US" sz="1200" i="0" u="none" dirty="0" smtClean="0"/>
          </a:p>
          <a:p>
            <a:pPr rtl="0"/>
            <a:r>
              <a:rPr lang="en-US" sz="1200" i="0" u="none" dirty="0" smtClean="0"/>
              <a:t>{MDJ</a:t>
            </a:r>
            <a:r>
              <a:rPr lang="en-US" sz="1200" i="0" u="none" baseline="0" dirty="0" smtClean="0"/>
              <a:t> – Article II, Section 2 of the United States </a:t>
            </a:r>
          </a:p>
          <a:p>
            <a:pPr rtl="0"/>
            <a:r>
              <a:rPr lang="en-US" sz="1200" i="0" u="none" baseline="0" dirty="0" smtClean="0"/>
              <a:t>Constitution states, in part, ‘The president... shall </a:t>
            </a:r>
          </a:p>
          <a:p>
            <a:pPr rtl="0"/>
            <a:r>
              <a:rPr lang="en-US" sz="1200" i="0" u="none" baseline="0" dirty="0" smtClean="0"/>
              <a:t>have Power to grant Reprieves and Pardons for </a:t>
            </a:r>
          </a:p>
          <a:p>
            <a:pPr rtl="0"/>
            <a:r>
              <a:rPr lang="en-US" sz="1200" i="0" u="none" baseline="0" dirty="0" smtClean="0"/>
              <a:t>Offences against the United States, except in </a:t>
            </a:r>
          </a:p>
          <a:p>
            <a:pPr rtl="0"/>
            <a:r>
              <a:rPr lang="en-US" sz="1200" i="0" u="none" baseline="0" dirty="0" smtClean="0"/>
              <a:t>cases of Impeachment.’)</a:t>
            </a:r>
          </a:p>
          <a:p>
            <a:pPr rtl="0"/>
            <a:endParaRPr lang="en-US" sz="1200" i="0" u="none" dirty="0" smtClean="0"/>
          </a:p>
          <a:p>
            <a:pPr rtl="0"/>
            <a:r>
              <a:rPr lang="en-US" sz="1200" i="0" u="none" dirty="0" smtClean="0"/>
              <a:t>“[e]</a:t>
            </a:r>
            <a:r>
              <a:rPr lang="en-US" sz="1200" i="0" u="none" baseline="0" dirty="0" smtClean="0"/>
              <a:t> </a:t>
            </a:r>
            <a:r>
              <a:rPr lang="en-US" sz="1200" i="0" u="none" dirty="0" smtClean="0"/>
              <a:t>The non-elect in the lump are not damned </a:t>
            </a:r>
          </a:p>
          <a:p>
            <a:pPr rtl="0"/>
            <a:r>
              <a:rPr lang="en-US" sz="1200" i="0" u="none" dirty="0" smtClean="0"/>
              <a:t>because of their non-election but because of their </a:t>
            </a:r>
          </a:p>
          <a:p>
            <a:pPr rtl="0"/>
            <a:r>
              <a:rPr lang="en-US" sz="1200" i="0" u="none" dirty="0" smtClean="0"/>
              <a:t>sin and impenitence.</a:t>
            </a:r>
          </a:p>
          <a:p>
            <a:pPr rtl="0"/>
            <a:endParaRPr lang="en-US" sz="1200" i="0" u="none" dirty="0" smtClean="0"/>
          </a:p>
          <a:p>
            <a:pPr rtl="0"/>
            <a:r>
              <a:rPr lang="en-US" sz="1200" i="0" u="none" dirty="0" smtClean="0"/>
              <a:t>“God asks them to repent and they won’t (they can’t </a:t>
            </a:r>
          </a:p>
          <a:p>
            <a:pPr rtl="0"/>
            <a:r>
              <a:rPr lang="en-US" sz="1200" i="0" u="none" dirty="0" smtClean="0"/>
              <a:t>because they won’t), so God is forced to </a:t>
            </a:r>
            <a:r>
              <a:rPr lang="en-US" sz="1200" i="0" u="none" kern="1200" dirty="0" smtClean="0">
                <a:solidFill>
                  <a:schemeClr val="tx1"/>
                </a:solidFill>
                <a:latin typeface="+mn-lt"/>
                <a:ea typeface="+mn-ea"/>
                <a:cs typeface="+mn-cs"/>
              </a:rPr>
              <a:t>punish them </a:t>
            </a:r>
          </a:p>
          <a:p>
            <a:pPr rtl="0"/>
            <a:r>
              <a:rPr lang="en-US" sz="1200" i="0" u="none" kern="1200" dirty="0" smtClean="0">
                <a:solidFill>
                  <a:schemeClr val="tx1"/>
                </a:solidFill>
                <a:latin typeface="+mn-lt"/>
                <a:ea typeface="+mn-ea"/>
                <a:cs typeface="+mn-cs"/>
              </a:rPr>
              <a:t>because of their sins.</a:t>
            </a:r>
          </a:p>
          <a:p>
            <a:pPr rtl="0"/>
            <a:endParaRPr lang="en-US" sz="1200" i="0" u="none" kern="1200" dirty="0" smtClean="0">
              <a:solidFill>
                <a:schemeClr val="tx1"/>
              </a:solidFill>
              <a:latin typeface="+mn-lt"/>
              <a:ea typeface="+mn-ea"/>
              <a:cs typeface="+mn-cs"/>
            </a:endParaRPr>
          </a:p>
          <a:p>
            <a:pPr rtl="0"/>
            <a:r>
              <a:rPr lang="en-US" sz="1200" i="0" u="none" dirty="0" smtClean="0"/>
              <a:t>“The elect are saved because of God’s mercy and the </a:t>
            </a:r>
          </a:p>
          <a:p>
            <a:pPr rtl="0"/>
            <a:r>
              <a:rPr lang="en-US" sz="1200" i="0" u="none" dirty="0" smtClean="0"/>
              <a:t>non-elect are damned because of their sins.</a:t>
            </a:r>
          </a:p>
          <a:p>
            <a:pPr rtl="0"/>
            <a:endParaRPr lang="en-US" sz="1200" i="0" u="none" dirty="0" smtClean="0"/>
          </a:p>
          <a:p>
            <a:pPr rtl="0"/>
            <a:r>
              <a:rPr lang="en-US" sz="1200" i="0" u="none" dirty="0" smtClean="0"/>
              <a:t>“[f]</a:t>
            </a:r>
            <a:r>
              <a:rPr lang="en-US" sz="1200" i="0" u="none" baseline="0" dirty="0" smtClean="0"/>
              <a:t> </a:t>
            </a:r>
            <a:r>
              <a:rPr lang="en-US" sz="1200" i="0" u="none" dirty="0" smtClean="0"/>
              <a:t>The election of God saves some of those in the </a:t>
            </a:r>
          </a:p>
          <a:p>
            <a:pPr rtl="0"/>
            <a:r>
              <a:rPr lang="en-US" sz="1200" i="0" u="none" dirty="0" smtClean="0"/>
              <a:t>sinful lump and leaves the remainder to perish </a:t>
            </a:r>
          </a:p>
          <a:p>
            <a:pPr rtl="0"/>
            <a:r>
              <a:rPr lang="en-US" sz="1200" i="0" u="none" dirty="0" smtClean="0"/>
              <a:t>because of their sins.</a:t>
            </a:r>
          </a:p>
          <a:p>
            <a:pPr rtl="0"/>
            <a:endParaRPr lang="en-US" sz="1200" i="0" u="none" dirty="0" smtClean="0"/>
          </a:p>
          <a:p>
            <a:pPr rtl="0"/>
            <a:r>
              <a:rPr lang="en-US" sz="1200" i="0" u="none" dirty="0" smtClean="0"/>
              <a:t>“God found all men lost. He elects to save some of </a:t>
            </a:r>
          </a:p>
          <a:p>
            <a:pPr rtl="0"/>
            <a:r>
              <a:rPr lang="en-US" sz="1200" i="0" u="none" dirty="0" smtClean="0"/>
              <a:t>these lost persons and to leave the other lost persons </a:t>
            </a:r>
          </a:p>
          <a:p>
            <a:pPr rtl="0"/>
            <a:r>
              <a:rPr lang="en-US" sz="1200" i="0" u="none" dirty="0" smtClean="0"/>
              <a:t>lost. He rescues some and chooses not to rescue </a:t>
            </a:r>
          </a:p>
          <a:p>
            <a:pPr rtl="0"/>
            <a:r>
              <a:rPr lang="en-US" sz="1200" i="0" u="none" dirty="0" smtClean="0"/>
              <a:t>others.”</a:t>
            </a:r>
          </a:p>
          <a:p>
            <a:pPr rtl="0"/>
            <a:endParaRPr lang="en-US" sz="1200" dirty="0" smtClean="0"/>
          </a:p>
          <a:p>
            <a:pPr rtl="0"/>
            <a:r>
              <a:rPr lang="en-US" sz="1200" dirty="0" smtClean="0"/>
              <a:t>-----</a:t>
            </a:r>
          </a:p>
          <a:p>
            <a:pPr rtl="0"/>
            <a:endParaRPr lang="en-US" sz="1200" dirty="0" smtClean="0"/>
          </a:p>
          <a:p>
            <a:pPr rtl="0"/>
            <a:r>
              <a:rPr lang="en-US" b="0" i="0" u="none" strike="noStrike" baseline="0" dirty="0" smtClean="0"/>
              <a:t>Gingrich, R. E. (2001). </a:t>
            </a:r>
            <a:r>
              <a:rPr lang="en-US" b="0" i="1" u="none" strike="noStrike" baseline="0" dirty="0" smtClean="0"/>
              <a:t>The Great Theodicy of Paul</a:t>
            </a:r>
            <a:r>
              <a:rPr lang="en-US" b="0" i="0" u="none" strike="noStrike" baseline="0" dirty="0" smtClean="0"/>
              <a:t> </a:t>
            </a:r>
          </a:p>
          <a:p>
            <a:pPr rtl="0"/>
            <a:r>
              <a:rPr lang="en-US" b="0" i="0" u="none" strike="noStrike" baseline="0" dirty="0" smtClean="0"/>
              <a:t>(pp. 10–11). Memphis, TN: Riverside Printing.</a:t>
            </a:r>
          </a:p>
          <a:p>
            <a:pPr rtl="0"/>
            <a:endParaRPr lang="en-US" b="0" i="0" u="none" strike="noStrike" baseline="0"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106</a:t>
            </a:fld>
            <a:endParaRPr lang="en-US"/>
          </a:p>
        </p:txBody>
      </p:sp>
    </p:spTree>
    <p:extLst>
      <p:ext uri="{BB962C8B-B14F-4D97-AF65-F5344CB8AC3E}">
        <p14:creationId xmlns:p14="http://schemas.microsoft.com/office/powerpoint/2010/main" val="152276492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latin typeface="+mn-lt"/>
                <a:ea typeface="+mn-ea"/>
                <a:cs typeface="+mn-cs"/>
              </a:rPr>
              <a:t>Exchanging Wrath for Mercy: Immediately after </a:t>
            </a:r>
          </a:p>
          <a:p>
            <a:r>
              <a:rPr lang="en-US" sz="1200" b="0" kern="1200" dirty="0" smtClean="0">
                <a:solidFill>
                  <a:schemeClr val="tx1"/>
                </a:solidFill>
                <a:latin typeface="+mn-lt"/>
                <a:ea typeface="+mn-ea"/>
                <a:cs typeface="+mn-cs"/>
              </a:rPr>
              <a:t>affirming God’s divine right to do as He sees fit with </a:t>
            </a:r>
          </a:p>
          <a:p>
            <a:r>
              <a:rPr lang="en-US" sz="1200" b="0" kern="1200" dirty="0" smtClean="0">
                <a:solidFill>
                  <a:schemeClr val="tx1"/>
                </a:solidFill>
                <a:latin typeface="+mn-lt"/>
                <a:ea typeface="+mn-ea"/>
                <a:cs typeface="+mn-cs"/>
              </a:rPr>
              <a:t>humanity, Paul introduces a hypothetical situation that </a:t>
            </a:r>
          </a:p>
          <a:p>
            <a:r>
              <a:rPr lang="en-US" sz="1200" b="0" kern="1200" dirty="0" smtClean="0">
                <a:solidFill>
                  <a:schemeClr val="tx1"/>
                </a:solidFill>
                <a:latin typeface="+mn-lt"/>
                <a:ea typeface="+mn-ea"/>
                <a:cs typeface="+mn-cs"/>
              </a:rPr>
              <a:t>describes what God actually did. Rather than leaving </a:t>
            </a:r>
          </a:p>
          <a:p>
            <a:r>
              <a:rPr lang="en-US" sz="1200" b="0" kern="1200" dirty="0" smtClean="0">
                <a:solidFill>
                  <a:schemeClr val="tx1"/>
                </a:solidFill>
                <a:latin typeface="+mn-lt"/>
                <a:ea typeface="+mn-ea"/>
                <a:cs typeface="+mn-cs"/>
              </a:rPr>
              <a:t>us to face destruction, He patiently bore with our sin </a:t>
            </a:r>
          </a:p>
          <a:p>
            <a:r>
              <a:rPr lang="en-US" sz="1200" b="0" kern="1200" dirty="0" smtClean="0">
                <a:solidFill>
                  <a:schemeClr val="tx1"/>
                </a:solidFill>
                <a:latin typeface="+mn-lt"/>
                <a:ea typeface="+mn-ea"/>
                <a:cs typeface="+mn-cs"/>
              </a:rPr>
              <a:t>and provided His own righteousness to all who would </a:t>
            </a:r>
          </a:p>
          <a:p>
            <a:r>
              <a:rPr lang="en-US" sz="1200" b="0" kern="1200" dirty="0" smtClean="0">
                <a:solidFill>
                  <a:schemeClr val="tx1"/>
                </a:solidFill>
                <a:latin typeface="+mn-lt"/>
                <a:ea typeface="+mn-ea"/>
                <a:cs typeface="+mn-cs"/>
              </a:rPr>
              <a:t>believe.</a:t>
            </a:r>
          </a:p>
          <a:p>
            <a:endParaRPr lang="en-US" sz="1200" b="1"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t>
            </a:r>
          </a:p>
          <a:p>
            <a:endParaRPr lang="en-US" sz="1200" b="1" kern="1200" dirty="0" smtClean="0">
              <a:solidFill>
                <a:schemeClr val="tx1"/>
              </a:solidFill>
              <a:latin typeface="+mn-lt"/>
              <a:ea typeface="+mn-ea"/>
              <a:cs typeface="+mn-cs"/>
            </a:endParaRPr>
          </a:p>
          <a:p>
            <a:r>
              <a:rPr lang="en-US" b="0" i="0" u="none" strike="noStrike" baseline="0" dirty="0" err="1" smtClean="0"/>
              <a:t>Runge</a:t>
            </a:r>
            <a:r>
              <a:rPr lang="en-US" b="0" i="0" u="none" strike="noStrike" baseline="0" dirty="0" smtClean="0"/>
              <a:t>, S. E. (2014). </a:t>
            </a:r>
            <a:r>
              <a:rPr lang="en-US" b="0" i="1" u="none" strike="noStrike" baseline="0" dirty="0" smtClean="0"/>
              <a:t>High Definition Commentary</a:t>
            </a:r>
            <a:r>
              <a:rPr lang="en-US" b="0" i="1" u="none" strike="noStrike" baseline="0" smtClean="0"/>
              <a:t>: </a:t>
            </a:r>
          </a:p>
          <a:p>
            <a:r>
              <a:rPr lang="en-US" b="0" i="1" u="none" strike="noStrike" baseline="0" smtClean="0"/>
              <a:t>Romans</a:t>
            </a:r>
            <a:r>
              <a:rPr lang="en-US" b="0" i="0" u="none" strike="noStrike" baseline="0" smtClean="0"/>
              <a:t> </a:t>
            </a:r>
            <a:r>
              <a:rPr lang="en-US" b="0" i="0" u="none" strike="noStrike" baseline="0" dirty="0" smtClean="0"/>
              <a:t>(p. 169). Bellingham, WA: </a:t>
            </a:r>
            <a:r>
              <a:rPr lang="en-US" b="0" i="0" u="none" strike="noStrike" baseline="0" dirty="0" err="1" smtClean="0"/>
              <a:t>Lexham</a:t>
            </a:r>
            <a:r>
              <a:rPr lang="en-US" b="0" i="0" u="none" strike="noStrike" baseline="0" dirty="0" smtClean="0"/>
              <a:t> Press.</a:t>
            </a:r>
          </a:p>
          <a:p>
            <a:endParaRPr lang="en-US" b="0" i="0" u="none" strike="noStrike" baseline="0" dirty="0" smtClean="0"/>
          </a:p>
          <a:p>
            <a:r>
              <a:rPr lang="en-US" b="0" i="0" u="none" strike="noStrike" baseline="0"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107</a:t>
            </a:fld>
            <a:endParaRPr lang="en-US"/>
          </a:p>
        </p:txBody>
      </p:sp>
    </p:spTree>
    <p:extLst>
      <p:ext uri="{BB962C8B-B14F-4D97-AF65-F5344CB8AC3E}">
        <p14:creationId xmlns:p14="http://schemas.microsoft.com/office/powerpoint/2010/main" val="39409451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a:t>
            </a:r>
            <a:r>
              <a:rPr lang="en-US" dirty="0" err="1" smtClean="0"/>
              <a:t>makrothumia</a:t>
            </a:r>
            <a:r>
              <a:rPr lang="en-US" dirty="0" smtClean="0"/>
              <a:t> means the </a:t>
            </a:r>
            <a:r>
              <a:rPr lang="en-US" sz="1200" b="0" i="0" dirty="0" smtClean="0"/>
              <a:t>state of being </a:t>
            </a:r>
          </a:p>
          <a:p>
            <a:r>
              <a:rPr lang="en-US" sz="1200" b="0" i="0" dirty="0" smtClean="0"/>
              <a:t>able to bear up under provocation, that is, forbearance </a:t>
            </a:r>
          </a:p>
          <a:p>
            <a:r>
              <a:rPr lang="en-US" sz="1200" b="0" i="0" dirty="0" smtClean="0"/>
              <a:t>or patience.</a:t>
            </a:r>
            <a:endParaRPr lang="en-US" b="0" i="0" dirty="0" smtClean="0"/>
          </a:p>
          <a:p>
            <a:endParaRPr lang="en-US" b="0" i="0"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108</a:t>
            </a:fld>
            <a:endParaRPr lang="en-US"/>
          </a:p>
        </p:txBody>
      </p:sp>
    </p:spTree>
    <p:extLst>
      <p:ext uri="{BB962C8B-B14F-4D97-AF65-F5344CB8AC3E}">
        <p14:creationId xmlns:p14="http://schemas.microsoft.com/office/powerpoint/2010/main" val="152276492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kern="1200" dirty="0" smtClean="0">
                <a:solidFill>
                  <a:schemeClr val="tx1"/>
                </a:solidFill>
                <a:latin typeface="+mn-lt"/>
                <a:ea typeface="+mn-ea"/>
                <a:cs typeface="+mn-cs"/>
              </a:rPr>
              <a:t>When the infidel Robert G. Ingersoll was </a:t>
            </a:r>
          </a:p>
          <a:p>
            <a:pPr rtl="0"/>
            <a:r>
              <a:rPr lang="en-US" sz="1200" kern="1200" dirty="0" smtClean="0">
                <a:solidFill>
                  <a:schemeClr val="tx1"/>
                </a:solidFill>
                <a:latin typeface="+mn-lt"/>
                <a:ea typeface="+mn-ea"/>
                <a:cs typeface="+mn-cs"/>
              </a:rPr>
              <a:t>delivering his lectures against Christ and the Bible, his </a:t>
            </a:r>
          </a:p>
          <a:p>
            <a:pPr rtl="0"/>
            <a:r>
              <a:rPr lang="en-US" sz="1200" kern="1200" dirty="0" smtClean="0">
                <a:solidFill>
                  <a:schemeClr val="tx1"/>
                </a:solidFill>
                <a:latin typeface="+mn-lt"/>
                <a:ea typeface="+mn-ea"/>
                <a:cs typeface="+mn-cs"/>
              </a:rPr>
              <a:t>oratorical ability usually assured him of a large crowd.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One night after an inflammatory speech in which he </a:t>
            </a:r>
          </a:p>
          <a:p>
            <a:pPr rtl="0"/>
            <a:r>
              <a:rPr lang="en-US" sz="1200" kern="1200" dirty="0" smtClean="0">
                <a:solidFill>
                  <a:schemeClr val="tx1"/>
                </a:solidFill>
                <a:latin typeface="+mn-lt"/>
                <a:ea typeface="+mn-ea"/>
                <a:cs typeface="+mn-cs"/>
              </a:rPr>
              <a:t>severely attacked man’s faith in the Savior, he </a:t>
            </a:r>
          </a:p>
          <a:p>
            <a:pPr rtl="0"/>
            <a:r>
              <a:rPr lang="en-US" sz="1200" kern="1200" dirty="0" smtClean="0">
                <a:solidFill>
                  <a:schemeClr val="tx1"/>
                </a:solidFill>
                <a:latin typeface="+mn-lt"/>
                <a:ea typeface="+mn-ea"/>
                <a:cs typeface="+mn-cs"/>
              </a:rPr>
              <a:t>dramatically took out his watch and said, “I’ll give God </a:t>
            </a:r>
          </a:p>
          <a:p>
            <a:pPr rtl="0"/>
            <a:r>
              <a:rPr lang="en-US" sz="1200" kern="1200" dirty="0" smtClean="0">
                <a:solidFill>
                  <a:schemeClr val="tx1"/>
                </a:solidFill>
                <a:latin typeface="+mn-lt"/>
                <a:ea typeface="+mn-ea"/>
                <a:cs typeface="+mn-cs"/>
              </a:rPr>
              <a:t>a chance to prove that He exists and is almighty. I </a:t>
            </a:r>
          </a:p>
          <a:p>
            <a:pPr rtl="0"/>
            <a:r>
              <a:rPr lang="en-US" sz="1200" kern="1200" dirty="0" smtClean="0">
                <a:solidFill>
                  <a:schemeClr val="tx1"/>
                </a:solidFill>
                <a:latin typeface="+mn-lt"/>
                <a:ea typeface="+mn-ea"/>
                <a:cs typeface="+mn-cs"/>
              </a:rPr>
              <a:t>challenge Him to strike me dead within 5 minutes!”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First there was silence, then people became uneasy. </a:t>
            </a:r>
          </a:p>
          <a:p>
            <a:pPr rtl="0"/>
            <a:r>
              <a:rPr lang="en-US" sz="1200" kern="1200" dirty="0" smtClean="0">
                <a:solidFill>
                  <a:schemeClr val="tx1"/>
                </a:solidFill>
                <a:latin typeface="+mn-lt"/>
                <a:ea typeface="+mn-ea"/>
                <a:cs typeface="+mn-cs"/>
              </a:rPr>
              <a:t>Some left the hall, unable to take the nervous strain of </a:t>
            </a:r>
          </a:p>
          <a:p>
            <a:pPr rtl="0"/>
            <a:r>
              <a:rPr lang="en-US" sz="1200" kern="1200" dirty="0" smtClean="0">
                <a:solidFill>
                  <a:schemeClr val="tx1"/>
                </a:solidFill>
                <a:latin typeface="+mn-lt"/>
                <a:ea typeface="+mn-ea"/>
                <a:cs typeface="+mn-cs"/>
              </a:rPr>
              <a:t>the occasion, and one woman fainted.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At the end of the allocated time, the atheist exclaimed </a:t>
            </a:r>
          </a:p>
          <a:p>
            <a:pPr rtl="0"/>
            <a:r>
              <a:rPr lang="en-US" sz="1200" kern="1200" dirty="0" smtClean="0">
                <a:solidFill>
                  <a:schemeClr val="tx1"/>
                </a:solidFill>
                <a:latin typeface="+mn-lt"/>
                <a:ea typeface="+mn-ea"/>
                <a:cs typeface="+mn-cs"/>
              </a:rPr>
              <a:t>derisively, “See! There is no God. I am still very much </a:t>
            </a:r>
          </a:p>
          <a:p>
            <a:pPr rtl="0"/>
            <a:r>
              <a:rPr lang="en-US" sz="1200" kern="1200" dirty="0" smtClean="0">
                <a:solidFill>
                  <a:schemeClr val="tx1"/>
                </a:solidFill>
                <a:latin typeface="+mn-lt"/>
                <a:ea typeface="+mn-ea"/>
                <a:cs typeface="+mn-cs"/>
              </a:rPr>
              <a:t>alive!”</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After the lecture a young fellow said to a Christian </a:t>
            </a:r>
          </a:p>
          <a:p>
            <a:pPr rtl="0"/>
            <a:r>
              <a:rPr lang="en-US" sz="1200" kern="1200" dirty="0" smtClean="0">
                <a:solidFill>
                  <a:schemeClr val="tx1"/>
                </a:solidFill>
                <a:latin typeface="+mn-lt"/>
                <a:ea typeface="+mn-ea"/>
                <a:cs typeface="+mn-cs"/>
              </a:rPr>
              <a:t>lady, “Well, Ingersoll certainly proved something </a:t>
            </a:r>
          </a:p>
          <a:p>
            <a:pPr rtl="0"/>
            <a:r>
              <a:rPr lang="en-US" sz="1200" kern="1200" dirty="0" smtClean="0">
                <a:solidFill>
                  <a:schemeClr val="tx1"/>
                </a:solidFill>
                <a:latin typeface="+mn-lt"/>
                <a:ea typeface="+mn-ea"/>
                <a:cs typeface="+mn-cs"/>
              </a:rPr>
              <a:t>tonight!”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Her reply was memorable. “Yes, he did,” she said. “He </a:t>
            </a:r>
          </a:p>
          <a:p>
            <a:pPr rtl="0"/>
            <a:r>
              <a:rPr lang="en-US" sz="1200" kern="1200" dirty="0" smtClean="0">
                <a:solidFill>
                  <a:schemeClr val="tx1"/>
                </a:solidFill>
                <a:latin typeface="+mn-lt"/>
                <a:ea typeface="+mn-ea"/>
                <a:cs typeface="+mn-cs"/>
              </a:rPr>
              <a:t>demonstrated that even the most defiant sinner </a:t>
            </a:r>
          </a:p>
          <a:p>
            <a:pPr rtl="0"/>
            <a:r>
              <a:rPr lang="en-US" sz="1200" kern="1200" dirty="0" smtClean="0">
                <a:solidFill>
                  <a:schemeClr val="tx1"/>
                </a:solidFill>
                <a:latin typeface="+mn-lt"/>
                <a:ea typeface="+mn-ea"/>
                <a:cs typeface="+mn-cs"/>
              </a:rPr>
              <a:t>cannot exhaust the patience of the Lord in just 5 </a:t>
            </a:r>
          </a:p>
          <a:p>
            <a:pPr rtl="0"/>
            <a:r>
              <a:rPr lang="en-US" sz="1200" kern="1200" dirty="0" smtClean="0">
                <a:solidFill>
                  <a:schemeClr val="tx1"/>
                </a:solidFill>
                <a:latin typeface="+mn-lt"/>
                <a:ea typeface="+mn-ea"/>
                <a:cs typeface="+mn-cs"/>
              </a:rPr>
              <a:t>minutes!”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Another man added, “As I was coming downtown </a:t>
            </a:r>
          </a:p>
          <a:p>
            <a:pPr rtl="0"/>
            <a:r>
              <a:rPr lang="en-US" sz="1200" kern="1200" dirty="0" smtClean="0">
                <a:solidFill>
                  <a:schemeClr val="tx1"/>
                </a:solidFill>
                <a:latin typeface="+mn-lt"/>
                <a:ea typeface="+mn-ea"/>
                <a:cs typeface="+mn-cs"/>
              </a:rPr>
              <a:t>today, a belligerent little fellow came running out of </a:t>
            </a:r>
          </a:p>
          <a:p>
            <a:pPr rtl="0"/>
            <a:r>
              <a:rPr lang="en-US" sz="1200" kern="1200" dirty="0" smtClean="0">
                <a:solidFill>
                  <a:schemeClr val="tx1"/>
                </a:solidFill>
                <a:latin typeface="+mn-lt"/>
                <a:ea typeface="+mn-ea"/>
                <a:cs typeface="+mn-cs"/>
              </a:rPr>
              <a:t>an alley, daring me to hit him.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Do you suppose I actually struck him, just because he </a:t>
            </a:r>
          </a:p>
          <a:p>
            <a:pPr rtl="0"/>
            <a:r>
              <a:rPr lang="en-US" sz="1200" kern="1200" dirty="0" smtClean="0">
                <a:solidFill>
                  <a:schemeClr val="tx1"/>
                </a:solidFill>
                <a:latin typeface="+mn-lt"/>
                <a:ea typeface="+mn-ea"/>
                <a:cs typeface="+mn-cs"/>
              </a:rPr>
              <a:t>challenged me to do so?”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In the same way, our Lord will not strike everyone </a:t>
            </a:r>
          </a:p>
          <a:p>
            <a:pPr rtl="0"/>
            <a:r>
              <a:rPr lang="en-US" sz="1200" kern="1200" dirty="0" smtClean="0">
                <a:solidFill>
                  <a:schemeClr val="tx1"/>
                </a:solidFill>
                <a:latin typeface="+mn-lt"/>
                <a:ea typeface="+mn-ea"/>
                <a:cs typeface="+mn-cs"/>
              </a:rPr>
              <a:t>dead who defies Him. We should be thankful that in </a:t>
            </a:r>
          </a:p>
          <a:p>
            <a:pPr rtl="0"/>
            <a:r>
              <a:rPr lang="en-US" sz="1200" kern="1200" dirty="0" smtClean="0">
                <a:solidFill>
                  <a:schemeClr val="tx1"/>
                </a:solidFill>
                <a:latin typeface="+mn-lt"/>
                <a:ea typeface="+mn-ea"/>
                <a:cs typeface="+mn-cs"/>
              </a:rPr>
              <a:t>this age He is still operating in grace and desires to </a:t>
            </a:r>
          </a:p>
          <a:p>
            <a:pPr rtl="0"/>
            <a:r>
              <a:rPr lang="en-US" sz="1200" kern="1200" dirty="0" smtClean="0">
                <a:solidFill>
                  <a:schemeClr val="tx1"/>
                </a:solidFill>
                <a:latin typeface="+mn-lt"/>
                <a:ea typeface="+mn-ea"/>
                <a:cs typeface="+mn-cs"/>
              </a:rPr>
              <a:t>show His love rather than His wrath.</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a:t>
            </a:r>
          </a:p>
          <a:p>
            <a:pPr rtl="0"/>
            <a:endParaRPr lang="en-US" sz="1200" kern="1200" dirty="0" smtClean="0">
              <a:solidFill>
                <a:schemeClr val="tx1"/>
              </a:solidFill>
              <a:latin typeface="+mn-lt"/>
              <a:ea typeface="+mn-ea"/>
              <a:cs typeface="+mn-cs"/>
            </a:endParaRPr>
          </a:p>
          <a:p>
            <a:pPr rtl="0"/>
            <a:r>
              <a:rPr lang="en-US" b="0" i="0" u="none" strike="noStrike" baseline="0" dirty="0" smtClean="0"/>
              <a:t>Leadership Ministries Worldwide. (2004). </a:t>
            </a:r>
            <a:r>
              <a:rPr lang="en-US" b="0" i="1" u="none" strike="noStrike" baseline="0" dirty="0" smtClean="0"/>
              <a:t>Practical </a:t>
            </a:r>
          </a:p>
          <a:p>
            <a:pPr rtl="0"/>
            <a:r>
              <a:rPr lang="en-US" b="0" i="1" u="none" strike="noStrike" baseline="0" dirty="0" smtClean="0"/>
              <a:t>Illustrations: Romans</a:t>
            </a:r>
            <a:r>
              <a:rPr lang="en-US" b="0" i="0" u="none" strike="noStrike" baseline="0" dirty="0" smtClean="0"/>
              <a:t> (p. 54). Chattanooga, TN: </a:t>
            </a:r>
          </a:p>
          <a:p>
            <a:pPr rtl="0"/>
            <a:r>
              <a:rPr lang="en-US" b="0" i="0" u="none" strike="noStrike" baseline="0" dirty="0" smtClean="0"/>
              <a:t>Leadership Ministries Worldwide.</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109</a:t>
            </a:fld>
            <a:endParaRPr lang="en-US"/>
          </a:p>
        </p:txBody>
      </p:sp>
    </p:spTree>
    <p:extLst>
      <p:ext uri="{BB962C8B-B14F-4D97-AF65-F5344CB8AC3E}">
        <p14:creationId xmlns:p14="http://schemas.microsoft.com/office/powerpoint/2010/main" val="39424677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a:t>
            </a:fld>
            <a:endParaRPr lang="en-US"/>
          </a:p>
        </p:txBody>
      </p:sp>
    </p:spTree>
    <p:extLst>
      <p:ext uri="{BB962C8B-B14F-4D97-AF65-F5344CB8AC3E}">
        <p14:creationId xmlns:p14="http://schemas.microsoft.com/office/powerpoint/2010/main" val="404414857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9:22</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110</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i="0" u="none" dirty="0" smtClean="0"/>
              <a:t>“[g]</a:t>
            </a:r>
            <a:r>
              <a:rPr lang="en-US" sz="1200" i="0" u="none" baseline="0" dirty="0" smtClean="0"/>
              <a:t> </a:t>
            </a:r>
            <a:r>
              <a:rPr lang="en-US" sz="1200" i="0" u="none" dirty="0" smtClean="0"/>
              <a:t>God has reasons for forming some of the ruined </a:t>
            </a:r>
          </a:p>
          <a:p>
            <a:pPr rtl="0"/>
            <a:r>
              <a:rPr lang="en-US" sz="1200" i="0" u="none" dirty="0" smtClean="0"/>
              <a:t>lump of humanity into vessels of honor and others of </a:t>
            </a:r>
          </a:p>
          <a:p>
            <a:pPr rtl="0"/>
            <a:r>
              <a:rPr lang="en-US" sz="1200" i="0" u="none" dirty="0" smtClean="0"/>
              <a:t>this lump into vessels of dishonor.</a:t>
            </a:r>
          </a:p>
          <a:p>
            <a:pPr rtl="0"/>
            <a:endParaRPr lang="en-US" sz="1200" i="0" u="none" dirty="0" smtClean="0"/>
          </a:p>
          <a:p>
            <a:pPr rtl="0"/>
            <a:r>
              <a:rPr lang="en-US" sz="1200" i="0" u="none" dirty="0" smtClean="0"/>
              <a:t>“Verses 22 and 23 may be paraphrased: ‘What can be </a:t>
            </a:r>
          </a:p>
          <a:p>
            <a:pPr rtl="0"/>
            <a:r>
              <a:rPr lang="en-US" sz="1200" i="0" u="none" dirty="0" smtClean="0"/>
              <a:t>said in the way of objection if God, in order to </a:t>
            </a:r>
          </a:p>
          <a:p>
            <a:pPr rtl="0"/>
            <a:r>
              <a:rPr lang="en-US" sz="1200" i="0" u="none" dirty="0" smtClean="0"/>
              <a:t>manifest His justice and His power, endures the </a:t>
            </a:r>
          </a:p>
          <a:p>
            <a:pPr rtl="0"/>
            <a:r>
              <a:rPr lang="en-US" sz="1200" i="0" u="none" dirty="0" smtClean="0"/>
              <a:t>opposition of the vessels who have fitted </a:t>
            </a:r>
          </a:p>
          <a:p>
            <a:pPr rtl="0"/>
            <a:r>
              <a:rPr lang="en-US" sz="1200" i="0" u="none" dirty="0" smtClean="0"/>
              <a:t>themselves for wrath and then destroys them, and, </a:t>
            </a:r>
          </a:p>
          <a:p>
            <a:pPr rtl="0"/>
            <a:r>
              <a:rPr lang="en-US" sz="1200" i="0" u="none" dirty="0" smtClean="0"/>
              <a:t>in order to manifest His mercy, prepares the vessels </a:t>
            </a:r>
          </a:p>
          <a:p>
            <a:pPr rtl="0"/>
            <a:r>
              <a:rPr lang="en-US" sz="1200" i="0" u="none" dirty="0" smtClean="0"/>
              <a:t>whom He has chosen to be the objects of His mercy </a:t>
            </a:r>
          </a:p>
          <a:p>
            <a:pPr rtl="0"/>
            <a:r>
              <a:rPr lang="en-US" sz="1200" i="0" u="none" dirty="0" smtClean="0"/>
              <a:t>and then glorifies them?’</a:t>
            </a:r>
          </a:p>
          <a:p>
            <a:pPr rtl="0"/>
            <a:endParaRPr lang="en-US" sz="1200" i="0" u="none" dirty="0" smtClean="0"/>
          </a:p>
          <a:p>
            <a:pPr rtl="0"/>
            <a:r>
              <a:rPr lang="en-US" sz="1200" i="0" u="none" dirty="0" smtClean="0"/>
              <a:t>“[[1]]</a:t>
            </a:r>
            <a:r>
              <a:rPr lang="en-US" sz="1200" i="0" u="none" baseline="0" dirty="0" smtClean="0"/>
              <a:t> </a:t>
            </a:r>
            <a:r>
              <a:rPr lang="en-US" sz="1200" i="0" u="none" dirty="0" smtClean="0"/>
              <a:t>God uses the vessels of wrath to display His </a:t>
            </a:r>
          </a:p>
          <a:p>
            <a:pPr rtl="0"/>
            <a:r>
              <a:rPr lang="en-US" sz="1200" i="0" u="none" dirty="0" smtClean="0"/>
              <a:t>justice (‘His wrath’) and His power—God bears long </a:t>
            </a:r>
          </a:p>
          <a:p>
            <a:pPr rtl="0"/>
            <a:r>
              <a:rPr lang="en-US" sz="1200" i="0" u="none" dirty="0" smtClean="0"/>
              <a:t>with them, hoping they will repent and cease fitting </a:t>
            </a:r>
          </a:p>
          <a:p>
            <a:pPr rtl="0"/>
            <a:r>
              <a:rPr lang="en-US" sz="1200" i="0" u="none" dirty="0" smtClean="0"/>
              <a:t>themselves for destruction. </a:t>
            </a:r>
          </a:p>
          <a:p>
            <a:pPr rtl="0"/>
            <a:endParaRPr lang="en-US" sz="1200" i="0" u="none" dirty="0" smtClean="0"/>
          </a:p>
          <a:p>
            <a:pPr rtl="0"/>
            <a:r>
              <a:rPr lang="en-US" sz="1200" i="0" u="none" dirty="0" smtClean="0"/>
              <a:t>“When they fail to do so, He destroys them, </a:t>
            </a:r>
          </a:p>
          <a:p>
            <a:pPr rtl="0"/>
            <a:r>
              <a:rPr lang="en-US" sz="1200" i="0" u="none" dirty="0" smtClean="0"/>
              <a:t>manifesting His power and His displeasure toward sin </a:t>
            </a:r>
          </a:p>
          <a:p>
            <a:pPr rtl="0"/>
            <a:r>
              <a:rPr lang="en-US" sz="1200" i="0" u="none" dirty="0" smtClean="0"/>
              <a:t>in doing so.</a:t>
            </a:r>
          </a:p>
          <a:p>
            <a:pPr rtl="0"/>
            <a:endParaRPr lang="en-US" sz="1200" i="0" u="none" dirty="0" smtClean="0"/>
          </a:p>
          <a:p>
            <a:pPr rtl="0"/>
            <a:r>
              <a:rPr lang="en-US" sz="1200" i="0" u="none" dirty="0" smtClean="0"/>
              <a:t>“[[2]]</a:t>
            </a:r>
            <a:r>
              <a:rPr lang="en-US" sz="1200" i="0" u="none" baseline="0" dirty="0" smtClean="0"/>
              <a:t> </a:t>
            </a:r>
            <a:r>
              <a:rPr lang="en-US" sz="1200" i="0" u="none" dirty="0" smtClean="0"/>
              <a:t>God uses the vessels of mercy to display the </a:t>
            </a:r>
          </a:p>
          <a:p>
            <a:pPr rtl="0"/>
            <a:r>
              <a:rPr lang="en-US" sz="1200" i="0" u="none" dirty="0" smtClean="0"/>
              <a:t>riches of His mercy—God uses the vessels of mercy </a:t>
            </a:r>
          </a:p>
          <a:p>
            <a:pPr rtl="0"/>
            <a:r>
              <a:rPr lang="en-US" sz="1200" i="0" u="none" dirty="0" smtClean="0"/>
              <a:t>(the elect), whom He is preparing for glory, to display </a:t>
            </a:r>
          </a:p>
          <a:p>
            <a:pPr rtl="0"/>
            <a:r>
              <a:rPr lang="en-US" sz="1200" i="0" u="none" dirty="0" smtClean="0"/>
              <a:t>His mercy and He uses the vessels of wrath (the </a:t>
            </a:r>
          </a:p>
          <a:p>
            <a:pPr rtl="0"/>
            <a:r>
              <a:rPr lang="en-US" sz="1200" i="0" u="none" dirty="0" smtClean="0"/>
              <a:t>non-elect), who are fitting themselves for destruction, </a:t>
            </a:r>
          </a:p>
          <a:p>
            <a:pPr rtl="0"/>
            <a:r>
              <a:rPr lang="en-US" sz="1200" i="0" u="none" dirty="0" smtClean="0"/>
              <a:t>to display His power and His justice.</a:t>
            </a:r>
          </a:p>
          <a:p>
            <a:pPr rtl="0"/>
            <a:endParaRPr lang="en-US" sz="1200" i="0" u="none" dirty="0" smtClean="0"/>
          </a:p>
          <a:p>
            <a:pPr rtl="0"/>
            <a:r>
              <a:rPr lang="en-US" sz="1200" i="0" u="none" dirty="0" smtClean="0"/>
              <a:t>“Since all men deserve wrath, God can show mercy to </a:t>
            </a:r>
          </a:p>
          <a:p>
            <a:pPr rtl="0"/>
            <a:r>
              <a:rPr lang="en-US" sz="1200" i="0" u="none" dirty="0" smtClean="0"/>
              <a:t>some and withhold His mercy from others and so </a:t>
            </a:r>
          </a:p>
          <a:p>
            <a:pPr rtl="0"/>
            <a:r>
              <a:rPr lang="en-US" sz="1200" i="0" u="none" dirty="0" smtClean="0"/>
              <a:t>fulfill His purposes with no injustice to any.”</a:t>
            </a:r>
          </a:p>
          <a:p>
            <a:pPr rtl="0"/>
            <a:endParaRPr lang="en-US" sz="1200" dirty="0" smtClean="0"/>
          </a:p>
          <a:p>
            <a:pPr rtl="0"/>
            <a:r>
              <a:rPr lang="en-US" sz="1200" dirty="0" smtClean="0"/>
              <a:t>-----</a:t>
            </a:r>
          </a:p>
          <a:p>
            <a:pPr lvl="1"/>
            <a:endParaRPr lang="en-US" sz="1200" b="0" i="0" u="none" strike="noStrike" baseline="0" dirty="0" smtClean="0"/>
          </a:p>
          <a:p>
            <a:pPr lvl="0"/>
            <a:r>
              <a:rPr lang="en-US" b="0" i="0" u="none" strike="noStrike" baseline="0" dirty="0" smtClean="0"/>
              <a:t>Gingrich, R. E. (2001). </a:t>
            </a:r>
            <a:r>
              <a:rPr lang="en-US" b="0" i="1" u="none" strike="noStrike" baseline="0" dirty="0" smtClean="0"/>
              <a:t>The Great Theodicy of Paul</a:t>
            </a:r>
            <a:r>
              <a:rPr lang="en-US" b="0" i="0" u="none" strike="noStrike" baseline="0" dirty="0" smtClean="0"/>
              <a:t> </a:t>
            </a:r>
          </a:p>
          <a:p>
            <a:pPr lvl="0"/>
            <a:r>
              <a:rPr lang="en-US" b="0" i="0" u="none" strike="noStrike" baseline="0" dirty="0" smtClean="0"/>
              <a:t>(p. 11). Memphis, TN: Riverside Printing.</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111</a:t>
            </a:fld>
            <a:endParaRPr lang="en-US"/>
          </a:p>
        </p:txBody>
      </p:sp>
    </p:spTree>
    <p:extLst>
      <p:ext uri="{BB962C8B-B14F-4D97-AF65-F5344CB8AC3E}">
        <p14:creationId xmlns:p14="http://schemas.microsoft.com/office/powerpoint/2010/main" val="343053600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Proetomazo</a:t>
            </a:r>
            <a:r>
              <a:rPr lang="en-US" dirty="0" smtClean="0"/>
              <a:t> means to prepare beforehand.</a:t>
            </a:r>
          </a:p>
          <a:p>
            <a:endParaRPr lang="en-US" dirty="0" smtClean="0"/>
          </a:p>
          <a:p>
            <a:r>
              <a:rPr lang="en-US" dirty="0" smtClean="0"/>
              <a:t>The only other place in the New Testament where </a:t>
            </a:r>
          </a:p>
          <a:p>
            <a:r>
              <a:rPr lang="en-US" dirty="0" err="1" smtClean="0"/>
              <a:t>proetomazo</a:t>
            </a:r>
            <a:r>
              <a:rPr lang="en-US" dirty="0" smtClean="0"/>
              <a:t> appears is in</a:t>
            </a:r>
            <a:r>
              <a:rPr lang="en-US" baseline="0" dirty="0" smtClean="0"/>
              <a:t> ...</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112</a:t>
            </a:fld>
            <a:endParaRPr lang="en-US"/>
          </a:p>
        </p:txBody>
      </p:sp>
    </p:spTree>
    <p:extLst>
      <p:ext uri="{BB962C8B-B14F-4D97-AF65-F5344CB8AC3E}">
        <p14:creationId xmlns:p14="http://schemas.microsoft.com/office/powerpoint/2010/main" val="343053600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113</a:t>
            </a:fld>
            <a:endParaRPr lang="en-US"/>
          </a:p>
        </p:txBody>
      </p:sp>
    </p:spTree>
    <p:extLst>
      <p:ext uri="{BB962C8B-B14F-4D97-AF65-F5344CB8AC3E}">
        <p14:creationId xmlns:p14="http://schemas.microsoft.com/office/powerpoint/2010/main" val="330651812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9:23</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114</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smtClean="0"/>
              <a:t>The first question of the Westminster Shorter</a:t>
            </a:r>
            <a:r>
              <a:rPr lang="en-US" b="0" i="0" baseline="0" dirty="0" smtClean="0"/>
              <a:t> </a:t>
            </a:r>
          </a:p>
          <a:p>
            <a:r>
              <a:rPr lang="en-US" b="0" i="0" baseline="0" dirty="0" smtClean="0"/>
              <a:t>Catechism is, “</a:t>
            </a:r>
            <a:r>
              <a:rPr lang="en-US" dirty="0" smtClean="0"/>
              <a:t>What is the chief end of man? “</a:t>
            </a:r>
          </a:p>
          <a:p>
            <a:endParaRPr lang="en-US" b="0" i="0" dirty="0" smtClean="0"/>
          </a:p>
          <a:p>
            <a:r>
              <a:rPr lang="en-US" b="0" i="0" dirty="0" smtClean="0"/>
              <a:t>And, its answer</a:t>
            </a:r>
            <a:r>
              <a:rPr lang="en-US" b="0" i="0" baseline="0" dirty="0" smtClean="0"/>
              <a:t> is, “</a:t>
            </a:r>
            <a:r>
              <a:rPr lang="en-US" dirty="0" smtClean="0"/>
              <a:t>Man's chief end is to glorify God, </a:t>
            </a:r>
          </a:p>
          <a:p>
            <a:r>
              <a:rPr lang="en-US" dirty="0" smtClean="0"/>
              <a:t>and to enjoy Him for ever.”</a:t>
            </a:r>
          </a:p>
          <a:p>
            <a:endParaRPr lang="en-US" b="0" i="0" dirty="0" smtClean="0"/>
          </a:p>
          <a:p>
            <a:r>
              <a:rPr lang="en-US" b="0" i="0" dirty="0" smtClean="0"/>
              <a:t>But, we very well might say the same thing about </a:t>
            </a:r>
          </a:p>
          <a:p>
            <a:r>
              <a:rPr lang="en-US" b="0" i="0" dirty="0" smtClean="0"/>
              <a:t>God:</a:t>
            </a:r>
          </a:p>
          <a:p>
            <a:endParaRPr lang="en-US" b="0" i="0" dirty="0" smtClean="0"/>
          </a:p>
          <a:p>
            <a:r>
              <a:rPr lang="en-US" b="0" i="0" baseline="0" dirty="0" smtClean="0"/>
              <a:t>“</a:t>
            </a:r>
            <a:r>
              <a:rPr lang="en-US" dirty="0" smtClean="0"/>
              <a:t>God's chief end is to glorify Himself as God, </a:t>
            </a:r>
          </a:p>
          <a:p>
            <a:r>
              <a:rPr lang="en-US" dirty="0" smtClean="0"/>
              <a:t>and to enjoy Himself as God for ever.”</a:t>
            </a:r>
          </a:p>
          <a:p>
            <a:endParaRPr lang="en-US" dirty="0" smtClean="0"/>
          </a:p>
          <a:p>
            <a:r>
              <a:rPr lang="en-US" dirty="0" smtClean="0"/>
              <a:t>Charles Hodge wrote:</a:t>
            </a:r>
          </a:p>
          <a:p>
            <a:endParaRPr lang="en-US" dirty="0" smtClean="0"/>
          </a:p>
          <a:p>
            <a:r>
              <a:rPr lang="en-US" sz="1200" dirty="0" smtClean="0"/>
              <a:t>“How naturally does the apostle here return to the </a:t>
            </a:r>
          </a:p>
          <a:p>
            <a:r>
              <a:rPr lang="en-US" sz="1200" dirty="0" smtClean="0"/>
              <a:t>main subject of discussion! How </a:t>
            </a:r>
            <a:r>
              <a:rPr lang="en-US" sz="1200" dirty="0" err="1" smtClean="0"/>
              <a:t>skilfully</a:t>
            </a:r>
            <a:r>
              <a:rPr lang="en-US" sz="1200" dirty="0" smtClean="0"/>
              <a:t> is the </a:t>
            </a:r>
          </a:p>
          <a:p>
            <a:r>
              <a:rPr lang="en-US" sz="1200" dirty="0" smtClean="0"/>
              <a:t>conclusion brought out at which he has continually </a:t>
            </a:r>
          </a:p>
          <a:p>
            <a:r>
              <a:rPr lang="en-US" sz="1200" dirty="0" smtClean="0"/>
              <a:t>aimed! </a:t>
            </a:r>
          </a:p>
          <a:p>
            <a:endParaRPr lang="en-US" sz="1200" dirty="0" smtClean="0"/>
          </a:p>
          <a:p>
            <a:r>
              <a:rPr lang="en-US" sz="1200" dirty="0" smtClean="0"/>
              <a:t>“God chose Isaac in preference to Ishmael, Jacob in </a:t>
            </a:r>
          </a:p>
          <a:p>
            <a:r>
              <a:rPr lang="en-US" sz="1200" dirty="0" smtClean="0"/>
              <a:t>preference to Esau; it is a prerogative which he claims </a:t>
            </a:r>
          </a:p>
          <a:p>
            <a:r>
              <a:rPr lang="en-US" sz="1200" dirty="0" smtClean="0"/>
              <a:t>and exercises, of selecting from among the guilty </a:t>
            </a:r>
          </a:p>
          <a:p>
            <a:r>
              <a:rPr lang="en-US" sz="1200" dirty="0" smtClean="0"/>
              <a:t>family of men, whom he pleases as the objects of his </a:t>
            </a:r>
          </a:p>
          <a:p>
            <a:r>
              <a:rPr lang="en-US" sz="1200" dirty="0" smtClean="0"/>
              <a:t>mercy, and leaving whom he pleases to perish in </a:t>
            </a:r>
          </a:p>
          <a:p>
            <a:r>
              <a:rPr lang="en-US" sz="1200" dirty="0" smtClean="0"/>
              <a:t>their sins, unrestricted in his choice by the descent </a:t>
            </a:r>
          </a:p>
          <a:p>
            <a:r>
              <a:rPr lang="en-US" sz="1200" dirty="0" smtClean="0"/>
              <a:t>or previous conduct of the individuals. </a:t>
            </a:r>
          </a:p>
          <a:p>
            <a:endParaRPr lang="en-US" sz="1200" dirty="0" smtClean="0"/>
          </a:p>
          <a:p>
            <a:r>
              <a:rPr lang="en-US" sz="1200" dirty="0" smtClean="0"/>
              <a:t>“He has mercy upon whom he will have mercy. He </a:t>
            </a:r>
          </a:p>
          <a:p>
            <a:r>
              <a:rPr lang="en-US" sz="1200" dirty="0" smtClean="0"/>
              <a:t>calls men, therefore, from among the Gentiles and </a:t>
            </a:r>
          </a:p>
          <a:p>
            <a:r>
              <a:rPr lang="en-US" sz="1200" dirty="0" smtClean="0"/>
              <a:t>from among the Jews indiscriminately.”</a:t>
            </a:r>
          </a:p>
          <a:p>
            <a:endParaRPr lang="en-US" sz="1200" dirty="0" smtClean="0"/>
          </a:p>
          <a:p>
            <a:r>
              <a:rPr lang="en-US" sz="1200" dirty="0" smtClean="0"/>
              <a:t>-----</a:t>
            </a:r>
          </a:p>
          <a:p>
            <a:endParaRPr lang="en-US" sz="1200" dirty="0" smtClean="0"/>
          </a:p>
          <a:p>
            <a:r>
              <a:rPr lang="en-US" b="0" i="0" u="none" strike="noStrike" baseline="0" dirty="0" smtClean="0"/>
              <a:t>Hodge, C. (1882). </a:t>
            </a:r>
            <a:r>
              <a:rPr lang="en-US" b="0" i="1" u="none" strike="noStrike" baseline="0" dirty="0" smtClean="0"/>
              <a:t>A commentary on the Epistle to </a:t>
            </a:r>
          </a:p>
          <a:p>
            <a:r>
              <a:rPr lang="en-US" b="0" i="1" u="none" strike="noStrike" baseline="0" dirty="0" smtClean="0"/>
              <a:t>the Romans</a:t>
            </a:r>
            <a:r>
              <a:rPr lang="en-US" b="0" i="0" u="none" strike="noStrike" baseline="0" dirty="0" smtClean="0"/>
              <a:t> (New Edition, p. 507). Grand Rapids, MI: </a:t>
            </a:r>
          </a:p>
          <a:p>
            <a:r>
              <a:rPr lang="en-US" b="0" i="0" u="none" strike="noStrike" baseline="0" dirty="0" smtClean="0"/>
              <a:t>Louis </a:t>
            </a:r>
            <a:r>
              <a:rPr lang="en-US" b="0" i="0" u="none" strike="noStrike" baseline="0" dirty="0" err="1" smtClean="0"/>
              <a:t>Kregel</a:t>
            </a:r>
            <a:r>
              <a:rPr lang="en-US" b="0" i="0" u="none" strike="noStrike" baseline="0" dirty="0" smtClean="0"/>
              <a:t>.</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115</a:t>
            </a:fld>
            <a:endParaRPr lang="en-US"/>
          </a:p>
        </p:txBody>
      </p:sp>
    </p:spTree>
    <p:extLst>
      <p:ext uri="{BB962C8B-B14F-4D97-AF65-F5344CB8AC3E}">
        <p14:creationId xmlns:p14="http://schemas.microsoft.com/office/powerpoint/2010/main" val="43823558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a:t>
            </a:r>
            <a:r>
              <a:rPr lang="en-US" dirty="0" err="1" smtClean="0"/>
              <a:t>kaleo</a:t>
            </a:r>
            <a:r>
              <a:rPr lang="en-US" dirty="0" smtClean="0"/>
              <a:t> means to </a:t>
            </a:r>
            <a:r>
              <a:rPr lang="en-US" sz="1200" b="0" i="0" dirty="0" smtClean="0"/>
              <a:t>choose for receipt of </a:t>
            </a:r>
          </a:p>
          <a:p>
            <a:r>
              <a:rPr lang="en-US" sz="1200" b="0" i="0" dirty="0" smtClean="0"/>
              <a:t>a special benefit or experience, that is, to call.</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116</a:t>
            </a:fld>
            <a:endParaRPr lang="en-US"/>
          </a:p>
        </p:txBody>
      </p:sp>
    </p:spTree>
    <p:extLst>
      <p:ext uri="{BB962C8B-B14F-4D97-AF65-F5344CB8AC3E}">
        <p14:creationId xmlns:p14="http://schemas.microsoft.com/office/powerpoint/2010/main" val="43823558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dirty="0" smtClean="0"/>
              <a:t>J. Dwight Pentecost used to say, “Mercy is </a:t>
            </a:r>
          </a:p>
          <a:p>
            <a:pPr rtl="0"/>
            <a:r>
              <a:rPr lang="en-US" sz="1200" dirty="0" smtClean="0"/>
              <a:t>God’s ministry to the miserable.” </a:t>
            </a:r>
          </a:p>
          <a:p>
            <a:pPr rtl="0"/>
            <a:endParaRPr lang="en-US" sz="1200" dirty="0" smtClean="0"/>
          </a:p>
          <a:p>
            <a:pPr rtl="0"/>
            <a:r>
              <a:rPr lang="en-US" sz="1200" dirty="0" smtClean="0"/>
              <a:t>It is both intensely personal and immensely practical. </a:t>
            </a:r>
          </a:p>
          <a:p>
            <a:pPr rtl="0"/>
            <a:endParaRPr lang="en-US" sz="1200" dirty="0" smtClean="0"/>
          </a:p>
          <a:p>
            <a:pPr rtl="0"/>
            <a:r>
              <a:rPr lang="en-US" sz="1200" dirty="0" smtClean="0"/>
              <a:t>For when I am treated unfairly, God’s mercy relieves </a:t>
            </a:r>
          </a:p>
          <a:p>
            <a:pPr rtl="0"/>
            <a:r>
              <a:rPr lang="en-US" sz="1200" dirty="0" smtClean="0"/>
              <a:t>my bitterness. </a:t>
            </a:r>
          </a:p>
          <a:p>
            <a:pPr rtl="0"/>
            <a:endParaRPr lang="en-US" sz="1200" dirty="0" smtClean="0"/>
          </a:p>
          <a:p>
            <a:pPr rtl="0"/>
            <a:r>
              <a:rPr lang="en-US" sz="1200" dirty="0" smtClean="0"/>
              <a:t>When I grieve over loss, it relieves my pain and </a:t>
            </a:r>
          </a:p>
          <a:p>
            <a:pPr rtl="0"/>
            <a:r>
              <a:rPr lang="en-US" sz="1200" dirty="0" smtClean="0"/>
              <a:t>anger and denial. </a:t>
            </a:r>
          </a:p>
          <a:p>
            <a:pPr rtl="0"/>
            <a:endParaRPr lang="en-US" sz="1200" dirty="0" smtClean="0"/>
          </a:p>
          <a:p>
            <a:pPr rtl="0"/>
            <a:r>
              <a:rPr lang="en-US" sz="1200" dirty="0" smtClean="0"/>
              <a:t>When I struggle with disability, it relieves my self-pity. </a:t>
            </a:r>
          </a:p>
          <a:p>
            <a:pPr rtl="0"/>
            <a:endParaRPr lang="en-US" sz="1200" dirty="0" smtClean="0"/>
          </a:p>
          <a:p>
            <a:pPr rtl="0"/>
            <a:r>
              <a:rPr lang="en-US" sz="1200" dirty="0" smtClean="0"/>
              <a:t>When I endure physical pain, it relieves my </a:t>
            </a:r>
          </a:p>
          <a:p>
            <a:pPr rtl="0"/>
            <a:r>
              <a:rPr lang="en-US" sz="1200" dirty="0" smtClean="0"/>
              <a:t>hopelessness. </a:t>
            </a:r>
          </a:p>
          <a:p>
            <a:pPr rtl="0"/>
            <a:endParaRPr lang="en-US" sz="1200" dirty="0" smtClean="0"/>
          </a:p>
          <a:p>
            <a:pPr rtl="0"/>
            <a:r>
              <a:rPr lang="en-US" sz="1200" dirty="0" smtClean="0"/>
              <a:t>When I deal with being sinful, it relieves my guilt.</a:t>
            </a:r>
          </a:p>
          <a:p>
            <a:pPr rtl="0"/>
            <a:endParaRPr lang="en-US" sz="1200" dirty="0" smtClean="0"/>
          </a:p>
          <a:p>
            <a:pPr rtl="0"/>
            <a:r>
              <a:rPr lang="en-US" sz="1200" dirty="0" smtClean="0"/>
              <a:t>The film </a:t>
            </a:r>
            <a:r>
              <a:rPr lang="en-US" sz="1200" i="1" dirty="0" smtClean="0"/>
              <a:t>Tender Mercies </a:t>
            </a:r>
            <a:r>
              <a:rPr lang="en-US" sz="1200" i="0" dirty="0" smtClean="0"/>
              <a:t>is about two opposites who </a:t>
            </a:r>
          </a:p>
          <a:p>
            <a:pPr rtl="0"/>
            <a:r>
              <a:rPr lang="en-US" sz="1200" i="0" dirty="0" smtClean="0"/>
              <a:t>marry. </a:t>
            </a:r>
          </a:p>
          <a:p>
            <a:pPr rtl="0"/>
            <a:endParaRPr lang="en-US" sz="1200" i="0" dirty="0" smtClean="0"/>
          </a:p>
          <a:p>
            <a:pPr rtl="0"/>
            <a:r>
              <a:rPr lang="en-US" sz="1200" i="0" dirty="0" smtClean="0"/>
              <a:t>He is a man battling with alcohol, bitter over a lost </a:t>
            </a:r>
          </a:p>
          <a:p>
            <a:pPr rtl="0"/>
            <a:r>
              <a:rPr lang="en-US" sz="1200" i="0" dirty="0" smtClean="0"/>
              <a:t>career as a country-western musician. </a:t>
            </a:r>
          </a:p>
          <a:p>
            <a:pPr rtl="0"/>
            <a:endParaRPr lang="en-US" sz="1200" i="0" dirty="0" smtClean="0"/>
          </a:p>
          <a:p>
            <a:pPr rtl="0"/>
            <a:r>
              <a:rPr lang="en-US" sz="1200" i="0" dirty="0" smtClean="0"/>
              <a:t>She is a widow whose husband was killed in Vietnam. </a:t>
            </a:r>
          </a:p>
          <a:p>
            <a:pPr rtl="0"/>
            <a:endParaRPr lang="en-US" sz="1200" i="0" dirty="0" smtClean="0"/>
          </a:p>
          <a:p>
            <a:pPr rtl="0"/>
            <a:r>
              <a:rPr lang="en-US" sz="1200" i="0" dirty="0" smtClean="0"/>
              <a:t>She never makes enormous demands on her alcoholic </a:t>
            </a:r>
          </a:p>
          <a:p>
            <a:pPr rtl="0"/>
            <a:r>
              <a:rPr lang="en-US" sz="1200" i="0" dirty="0" smtClean="0"/>
              <a:t>husband, never threatens him, never expects too </a:t>
            </a:r>
          </a:p>
          <a:p>
            <a:pPr rtl="0"/>
            <a:r>
              <a:rPr lang="en-US" sz="1200" i="0" dirty="0" smtClean="0"/>
              <a:t>much. </a:t>
            </a:r>
          </a:p>
          <a:p>
            <a:pPr rtl="0"/>
            <a:endParaRPr lang="en-US" sz="1200" i="0" dirty="0" smtClean="0"/>
          </a:p>
          <a:p>
            <a:pPr rtl="0"/>
            <a:r>
              <a:rPr lang="en-US" sz="1200" i="0" dirty="0" smtClean="0"/>
              <a:t>Quietly, graciously, patiently, with tender mercy, she </a:t>
            </a:r>
          </a:p>
          <a:p>
            <a:pPr rtl="0"/>
            <a:r>
              <a:rPr lang="en-US" sz="1200" i="0" dirty="0" smtClean="0"/>
              <a:t>trusts God to deal with her husband.</a:t>
            </a:r>
          </a:p>
          <a:p>
            <a:pPr rtl="0"/>
            <a:endParaRPr lang="en-US" sz="1200" i="0" dirty="0" smtClean="0"/>
          </a:p>
          <a:p>
            <a:pPr rtl="0"/>
            <a:r>
              <a:rPr lang="en-US" sz="1200" i="0" dirty="0" smtClean="0"/>
              <a:t>The story comes to a climax when the husband, in the </a:t>
            </a:r>
          </a:p>
          <a:p>
            <a:pPr rtl="0"/>
            <a:r>
              <a:rPr lang="en-US" sz="1200" i="0" dirty="0" smtClean="0"/>
              <a:t>throes of depression, buys a bottle and peels out in </a:t>
            </a:r>
          </a:p>
          <a:p>
            <a:pPr rtl="0"/>
            <a:r>
              <a:rPr lang="en-US" sz="1200" i="0" dirty="0" smtClean="0"/>
              <a:t>his pickup. </a:t>
            </a:r>
          </a:p>
          <a:p>
            <a:pPr rtl="0"/>
            <a:endParaRPr lang="en-US" sz="1200" i="0" dirty="0" smtClean="0"/>
          </a:p>
          <a:p>
            <a:pPr rtl="0"/>
            <a:r>
              <a:rPr lang="en-US" sz="1200" i="0" dirty="0" smtClean="0"/>
              <a:t>Meanwhile, his wife waits in bed, quoting Scripture to </a:t>
            </a:r>
          </a:p>
          <a:p>
            <a:pPr rtl="0"/>
            <a:r>
              <a:rPr lang="en-US" sz="1200" i="0" dirty="0" smtClean="0"/>
              <a:t>encourage herself while he’s gone. </a:t>
            </a:r>
          </a:p>
          <a:p>
            <a:pPr rtl="0"/>
            <a:endParaRPr lang="en-US" sz="1200" i="0" dirty="0" smtClean="0"/>
          </a:p>
          <a:p>
            <a:pPr rtl="0"/>
            <a:r>
              <a:rPr lang="en-US" sz="1200" i="0" dirty="0" smtClean="0"/>
              <a:t>Finally, he returns, telling her, “I bought a bottle, but </a:t>
            </a:r>
          </a:p>
          <a:p>
            <a:pPr rtl="0"/>
            <a:r>
              <a:rPr lang="en-US" sz="1200" i="0" dirty="0" smtClean="0"/>
              <a:t>I poured it out. I didn’t drink anything.” His life turns </a:t>
            </a:r>
          </a:p>
          <a:p>
            <a:pPr rtl="0"/>
            <a:r>
              <a:rPr lang="en-US" sz="1200" i="0" dirty="0" smtClean="0"/>
              <a:t>a corner at this point. And he goes back to the work </a:t>
            </a:r>
          </a:p>
          <a:p>
            <a:pPr rtl="0"/>
            <a:r>
              <a:rPr lang="en-US" sz="1200" i="0" dirty="0" smtClean="0"/>
              <a:t>he once loved—songwriting.</a:t>
            </a:r>
          </a:p>
          <a:p>
            <a:pPr rtl="0"/>
            <a:endParaRPr lang="en-US" sz="1200" i="0" dirty="0" smtClean="0"/>
          </a:p>
          <a:p>
            <a:pPr rtl="0"/>
            <a:r>
              <a:rPr lang="en-US" sz="1200" i="0" dirty="0" smtClean="0"/>
              <a:t>Tender mercies—that’s what God uses to change lives.</a:t>
            </a:r>
          </a:p>
          <a:p>
            <a:pPr rtl="0"/>
            <a:endParaRPr lang="en-US" sz="1200" dirty="0" smtClean="0"/>
          </a:p>
          <a:p>
            <a:pPr rtl="0"/>
            <a:r>
              <a:rPr lang="en-US" sz="1200" dirty="0" smtClean="0"/>
              <a:t>-----</a:t>
            </a:r>
          </a:p>
          <a:p>
            <a:pPr rtl="0"/>
            <a:endParaRPr lang="en-US" sz="1200" dirty="0" smtClean="0"/>
          </a:p>
          <a:p>
            <a:pPr rtl="0"/>
            <a:r>
              <a:rPr lang="en-US" b="0" i="0" u="none" strike="noStrike" baseline="0" dirty="0" err="1" smtClean="0"/>
              <a:t>Swindoll</a:t>
            </a:r>
            <a:r>
              <a:rPr lang="en-US" b="0" i="0" u="none" strike="noStrike" baseline="0" dirty="0" smtClean="0"/>
              <a:t>, C. R. (2016). </a:t>
            </a:r>
            <a:r>
              <a:rPr lang="en-US" b="0" i="1" u="none" strike="noStrike" baseline="0" dirty="0" smtClean="0"/>
              <a:t>The Tale of the Tardy Oxcart </a:t>
            </a:r>
          </a:p>
          <a:p>
            <a:pPr rtl="0"/>
            <a:r>
              <a:rPr lang="en-US" b="0" i="1" u="none" strike="noStrike" baseline="0" dirty="0" smtClean="0"/>
              <a:t>and 1501 Other Stories</a:t>
            </a:r>
            <a:r>
              <a:rPr lang="en-US" b="0" i="0" u="none" strike="noStrike" baseline="0" dirty="0" smtClean="0"/>
              <a:t> (p. 237). Nashville, TN: </a:t>
            </a:r>
          </a:p>
          <a:p>
            <a:pPr rtl="0"/>
            <a:r>
              <a:rPr lang="en-US" b="0" i="0" u="none" strike="noStrike" baseline="0" dirty="0" smtClean="0"/>
              <a:t>Thomas Nelson.</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117</a:t>
            </a:fld>
            <a:endParaRPr lang="en-US"/>
          </a:p>
        </p:txBody>
      </p:sp>
    </p:spTree>
    <p:extLst>
      <p:ext uri="{BB962C8B-B14F-4D97-AF65-F5344CB8AC3E}">
        <p14:creationId xmlns:p14="http://schemas.microsoft.com/office/powerpoint/2010/main" val="267144094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9:24</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118</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smtClean="0"/>
              <a:t>In the last four verses of our study this morning, that </a:t>
            </a:r>
          </a:p>
          <a:p>
            <a:r>
              <a:rPr lang="en-US" b="0" i="0" dirty="0" smtClean="0"/>
              <a:t>is, Romans 9:25-29, we see that what we’ve already </a:t>
            </a:r>
          </a:p>
          <a:p>
            <a:r>
              <a:rPr lang="en-US" b="0" i="0" dirty="0" smtClean="0"/>
              <a:t>covered in this chapter is not at all something new.</a:t>
            </a:r>
          </a:p>
          <a:p>
            <a:endParaRPr lang="en-US" b="0" i="0" dirty="0" smtClean="0"/>
          </a:p>
          <a:p>
            <a:r>
              <a:rPr lang="en-US" b="0" i="0" dirty="0" smtClean="0"/>
              <a:t>God had already previously revealed that not all of </a:t>
            </a:r>
          </a:p>
          <a:p>
            <a:r>
              <a:rPr lang="en-US" b="0" i="0" dirty="0" smtClean="0"/>
              <a:t>the Israelites would be saved, and that some Gentiles </a:t>
            </a:r>
          </a:p>
          <a:p>
            <a:r>
              <a:rPr lang="en-US" b="0" i="0" dirty="0" smtClean="0"/>
              <a:t>would be.</a:t>
            </a:r>
          </a:p>
          <a:p>
            <a:endParaRPr lang="en-US" b="0" i="0" dirty="0" smtClean="0"/>
          </a:p>
          <a:p>
            <a:r>
              <a:rPr lang="en-US" b="0" i="0" dirty="0" smtClean="0"/>
              <a:t>James </a:t>
            </a:r>
            <a:r>
              <a:rPr lang="en-US" b="0" i="0" dirty="0" err="1" smtClean="0"/>
              <a:t>Boice</a:t>
            </a:r>
            <a:r>
              <a:rPr lang="en-US" b="0" i="0" dirty="0" smtClean="0"/>
              <a:t> writes:</a:t>
            </a:r>
          </a:p>
          <a:p>
            <a:endParaRPr lang="en-US" b="0" i="0" dirty="0" smtClean="0"/>
          </a:p>
          <a:p>
            <a:pPr rtl="0"/>
            <a:r>
              <a:rPr lang="en-US" sz="1200" b="0" i="0" dirty="0" smtClean="0"/>
              <a:t>“There are four quotations in verses 25–29, two from </a:t>
            </a:r>
          </a:p>
          <a:p>
            <a:pPr rtl="0"/>
            <a:r>
              <a:rPr lang="en-US" sz="1200" b="0" i="0" dirty="0" smtClean="0"/>
              <a:t>the minor prophet Hosea and two from the major </a:t>
            </a:r>
          </a:p>
          <a:p>
            <a:pPr rtl="0"/>
            <a:r>
              <a:rPr lang="en-US" sz="1200" b="0" i="0" dirty="0" smtClean="0"/>
              <a:t>prophet Isaiah. </a:t>
            </a:r>
          </a:p>
          <a:p>
            <a:pPr rtl="0"/>
            <a:endParaRPr lang="en-US" sz="1200" b="0" i="0" dirty="0" smtClean="0"/>
          </a:p>
          <a:p>
            <a:pPr rtl="0"/>
            <a:r>
              <a:rPr lang="en-US" sz="1200" b="0" i="0" dirty="0" smtClean="0"/>
              <a:t>“The passages from Hosea show the acceptability of </a:t>
            </a:r>
          </a:p>
          <a:p>
            <a:pPr rtl="0"/>
            <a:r>
              <a:rPr lang="en-US" sz="1200" b="0" i="0" dirty="0" smtClean="0"/>
              <a:t>the Gentiles. </a:t>
            </a:r>
          </a:p>
          <a:p>
            <a:pPr rtl="0"/>
            <a:endParaRPr lang="en-US" sz="1200" b="0" i="0" dirty="0" smtClean="0"/>
          </a:p>
          <a:p>
            <a:pPr rtl="0"/>
            <a:r>
              <a:rPr lang="en-US" sz="1200" b="0" i="0" dirty="0" smtClean="0"/>
              <a:t>“The passages from Isaiah show that the call to </a:t>
            </a:r>
          </a:p>
          <a:p>
            <a:pPr rtl="0"/>
            <a:r>
              <a:rPr lang="en-US" sz="1200" b="0" i="0" dirty="0" smtClean="0"/>
              <a:t>salvation has never included all Israel....</a:t>
            </a:r>
          </a:p>
          <a:p>
            <a:pPr rtl="0"/>
            <a:endParaRPr lang="en-US" sz="1200" b="0" i="0" dirty="0" smtClean="0"/>
          </a:p>
          <a:p>
            <a:pPr rtl="0"/>
            <a:r>
              <a:rPr lang="en-US" sz="1200" b="0" i="0" dirty="0" smtClean="0"/>
              <a:t>“The Hosea quotations occur in the context of a story. </a:t>
            </a:r>
          </a:p>
          <a:p>
            <a:pPr rtl="0"/>
            <a:r>
              <a:rPr lang="en-US" sz="1200" b="0" i="0" dirty="0" smtClean="0"/>
              <a:t>So we need to review the story in order to understand </a:t>
            </a:r>
          </a:p>
          <a:p>
            <a:pPr rtl="0"/>
            <a:r>
              <a:rPr lang="en-US" sz="1200" b="0" i="0" dirty="0" smtClean="0"/>
              <a:t>them. </a:t>
            </a:r>
          </a:p>
          <a:p>
            <a:pPr rtl="0"/>
            <a:endParaRPr lang="en-US" sz="1200" b="0" i="0" dirty="0" smtClean="0"/>
          </a:p>
          <a:p>
            <a:pPr rtl="0"/>
            <a:r>
              <a:rPr lang="en-US" sz="1200" b="0" i="0" dirty="0" smtClean="0"/>
              <a:t>“Hosea had been told to marry a woman who was </a:t>
            </a:r>
          </a:p>
          <a:p>
            <a:pPr rtl="0"/>
            <a:r>
              <a:rPr lang="en-US" sz="1200" b="0" i="0" dirty="0" smtClean="0"/>
              <a:t>going to prove unfaithful to him, because God wanted </a:t>
            </a:r>
          </a:p>
          <a:p>
            <a:pPr rtl="0"/>
            <a:r>
              <a:rPr lang="en-US" sz="1200" b="0" i="0" dirty="0" smtClean="0"/>
              <a:t>him to provide a visible illustration of how the people </a:t>
            </a:r>
          </a:p>
          <a:p>
            <a:pPr rtl="0"/>
            <a:r>
              <a:rPr lang="en-US" sz="1200" b="0" i="0" dirty="0" smtClean="0"/>
              <a:t>of Israel had been unfaithful to God, but how God had </a:t>
            </a:r>
          </a:p>
          <a:p>
            <a:pPr rtl="0"/>
            <a:r>
              <a:rPr lang="en-US" sz="1200" b="0" i="0" dirty="0" smtClean="0"/>
              <a:t>remained faithful to them and loved them in spite of </a:t>
            </a:r>
          </a:p>
          <a:p>
            <a:pPr rtl="0"/>
            <a:r>
              <a:rPr lang="en-US" sz="1200" b="0" i="0" dirty="0" smtClean="0"/>
              <a:t>their infidelities. </a:t>
            </a:r>
          </a:p>
          <a:p>
            <a:pPr rtl="0"/>
            <a:endParaRPr lang="en-US" sz="1200" b="0" i="0" dirty="0" smtClean="0"/>
          </a:p>
          <a:p>
            <a:pPr rtl="0"/>
            <a:r>
              <a:rPr lang="en-US" sz="1200" b="0" i="0" dirty="0" smtClean="0"/>
              <a:t>“Although the woman would eventually leave Hosea in </a:t>
            </a:r>
          </a:p>
          <a:p>
            <a:pPr rtl="0"/>
            <a:r>
              <a:rPr lang="en-US" sz="1200" b="0" i="0" dirty="0" smtClean="0"/>
              <a:t>order to go after her lovers, Hosea would continue to </a:t>
            </a:r>
          </a:p>
          <a:p>
            <a:pPr rtl="0"/>
            <a:r>
              <a:rPr lang="en-US" sz="1200" b="0" i="0" dirty="0" smtClean="0"/>
              <a:t>love her and in the end would draw her back to </a:t>
            </a:r>
          </a:p>
          <a:p>
            <a:pPr rtl="0"/>
            <a:r>
              <a:rPr lang="en-US" sz="1200" b="0" i="0" dirty="0" smtClean="0"/>
              <a:t>himself.</a:t>
            </a:r>
          </a:p>
          <a:p>
            <a:pPr rtl="0"/>
            <a:endParaRPr lang="en-US" sz="1200" b="0" i="0" dirty="0" smtClean="0"/>
          </a:p>
          <a:p>
            <a:pPr rtl="0"/>
            <a:r>
              <a:rPr lang="en-US" sz="1200" b="0" i="0" dirty="0" smtClean="0"/>
              <a:t>“So Hosea married the woman, as the early verses tell </a:t>
            </a:r>
          </a:p>
          <a:p>
            <a:pPr rtl="0"/>
            <a:r>
              <a:rPr lang="en-US" sz="1200" b="0" i="0" dirty="0" smtClean="0"/>
              <a:t>us: ‘When the Lord began to speak through Hosea, the </a:t>
            </a:r>
          </a:p>
          <a:p>
            <a:pPr rtl="0"/>
            <a:r>
              <a:rPr lang="en-US" sz="1200" b="0" i="0" dirty="0" smtClean="0"/>
              <a:t>Lord said to him, ‘Go, take to yourself an adulterous </a:t>
            </a:r>
          </a:p>
          <a:p>
            <a:pPr rtl="0"/>
            <a:r>
              <a:rPr lang="en-US" sz="1200" b="0" i="0" dirty="0" smtClean="0"/>
              <a:t>wife and children of unfaithfulness, because the land </a:t>
            </a:r>
          </a:p>
          <a:p>
            <a:pPr rtl="0"/>
            <a:r>
              <a:rPr lang="en-US" sz="1200" b="0" i="0" dirty="0" smtClean="0"/>
              <a:t>is guilty of the vilest adultery in departing from the </a:t>
            </a:r>
          </a:p>
          <a:p>
            <a:pPr rtl="0"/>
            <a:r>
              <a:rPr lang="en-US" sz="1200" b="0" i="0" dirty="0" smtClean="0"/>
              <a:t>Lord.’ So he married Gomer daughter of </a:t>
            </a:r>
            <a:r>
              <a:rPr lang="en-US" sz="1200" b="0" i="0" dirty="0" err="1" smtClean="0"/>
              <a:t>Diblaim</a:t>
            </a:r>
            <a:r>
              <a:rPr lang="en-US" sz="1200" b="0" i="0" dirty="0" smtClean="0"/>
              <a:t> …’ </a:t>
            </a:r>
          </a:p>
          <a:p>
            <a:pPr rtl="0"/>
            <a:r>
              <a:rPr lang="en-US" sz="1200" b="0" i="0" dirty="0" smtClean="0"/>
              <a:t>(Hos. 1:2–3).</a:t>
            </a:r>
          </a:p>
          <a:p>
            <a:pPr rtl="0"/>
            <a:endParaRPr lang="en-US" sz="1200" b="0" i="0" dirty="0" smtClean="0"/>
          </a:p>
          <a:p>
            <a:pPr rtl="0"/>
            <a:r>
              <a:rPr lang="en-US" sz="900" b="0" i="0" kern="1200" dirty="0" smtClean="0">
                <a:solidFill>
                  <a:schemeClr val="tx1"/>
                </a:solidFill>
                <a:latin typeface="+mn-lt"/>
                <a:ea typeface="+mn-ea"/>
                <a:cs typeface="+mn-cs"/>
              </a:rPr>
              <a:t>“</a:t>
            </a:r>
            <a:r>
              <a:rPr lang="en-US" sz="1200" b="0" i="0" kern="1200" dirty="0" smtClean="0">
                <a:solidFill>
                  <a:schemeClr val="tx1"/>
                </a:solidFill>
                <a:latin typeface="+mn-lt"/>
                <a:ea typeface="+mn-ea"/>
                <a:cs typeface="+mn-cs"/>
              </a:rPr>
              <a:t>At this point Gomer began to have children, and God </a:t>
            </a:r>
          </a:p>
          <a:p>
            <a:pPr rtl="0"/>
            <a:r>
              <a:rPr lang="en-US" sz="1200" b="0" i="0" kern="1200" dirty="0" smtClean="0">
                <a:solidFill>
                  <a:schemeClr val="tx1"/>
                </a:solidFill>
                <a:latin typeface="+mn-lt"/>
                <a:ea typeface="+mn-ea"/>
                <a:cs typeface="+mn-cs"/>
              </a:rPr>
              <a:t>intervened to give the children symbolic names, which </a:t>
            </a:r>
          </a:p>
          <a:p>
            <a:pPr rtl="0"/>
            <a:r>
              <a:rPr lang="en-US" sz="1200" b="0" i="0" kern="1200" dirty="0" smtClean="0">
                <a:solidFill>
                  <a:schemeClr val="tx1"/>
                </a:solidFill>
                <a:latin typeface="+mn-lt"/>
                <a:ea typeface="+mn-ea"/>
                <a:cs typeface="+mn-cs"/>
              </a:rPr>
              <a:t>is the point of the quotations picked up by Paul in </a:t>
            </a:r>
          </a:p>
          <a:p>
            <a:pPr rtl="0"/>
            <a:r>
              <a:rPr lang="en-US" sz="1200" b="0" i="0" kern="1200" dirty="0" smtClean="0">
                <a:solidFill>
                  <a:schemeClr val="tx1"/>
                </a:solidFill>
                <a:latin typeface="+mn-lt"/>
                <a:ea typeface="+mn-ea"/>
                <a:cs typeface="+mn-cs"/>
              </a:rPr>
              <a:t>Romans 9.</a:t>
            </a:r>
          </a:p>
          <a:p>
            <a:pPr rtl="0"/>
            <a:endParaRPr lang="en-US" sz="1200" b="0" i="0" kern="1200" dirty="0" smtClean="0">
              <a:solidFill>
                <a:schemeClr val="tx1"/>
              </a:solidFill>
              <a:latin typeface="+mn-lt"/>
              <a:ea typeface="+mn-ea"/>
              <a:cs typeface="+mn-cs"/>
            </a:endParaRPr>
          </a:p>
          <a:p>
            <a:pPr rtl="0"/>
            <a:r>
              <a:rPr lang="en-US" sz="1200" b="0" i="0" dirty="0" smtClean="0"/>
              <a:t>“The first child was a son. God said, ‘Name the son </a:t>
            </a:r>
          </a:p>
          <a:p>
            <a:pPr rtl="0"/>
            <a:r>
              <a:rPr lang="en-US" sz="1200" b="0" i="0" dirty="0" err="1" smtClean="0"/>
              <a:t>Jezreel</a:t>
            </a:r>
            <a:r>
              <a:rPr lang="en-US" sz="1200" b="0" i="0" dirty="0" smtClean="0"/>
              <a:t>.’</a:t>
            </a:r>
          </a:p>
          <a:p>
            <a:pPr rtl="0"/>
            <a:endParaRPr lang="en-US" sz="1200" b="0" i="0" dirty="0" smtClean="0"/>
          </a:p>
          <a:p>
            <a:pPr rtl="0"/>
            <a:r>
              <a:rPr lang="en-US" sz="1200" b="0" i="0" dirty="0" smtClean="0"/>
              <a:t>“</a:t>
            </a:r>
            <a:r>
              <a:rPr lang="en-US" sz="1200" b="0" i="0" dirty="0" err="1" smtClean="0"/>
              <a:t>Jezreel</a:t>
            </a:r>
            <a:r>
              <a:rPr lang="en-US" sz="1200" b="0" i="0" dirty="0" smtClean="0"/>
              <a:t> is a Hebrew word that has to do with the </a:t>
            </a:r>
          </a:p>
          <a:p>
            <a:pPr rtl="0"/>
            <a:r>
              <a:rPr lang="en-US" sz="1200" b="0" i="0" dirty="0" smtClean="0"/>
              <a:t>motion of the hand used in scattering something to the </a:t>
            </a:r>
          </a:p>
          <a:p>
            <a:pPr rtl="0"/>
            <a:r>
              <a:rPr lang="en-US" sz="1200" b="0" i="0" dirty="0" smtClean="0"/>
              <a:t>winds, or throwing it away. It was a strange name to </a:t>
            </a:r>
          </a:p>
          <a:p>
            <a:pPr rtl="0"/>
            <a:r>
              <a:rPr lang="en-US" sz="1200" b="0" i="0" dirty="0" smtClean="0"/>
              <a:t>give a child. </a:t>
            </a:r>
          </a:p>
          <a:p>
            <a:pPr rtl="0"/>
            <a:endParaRPr lang="en-US" sz="1200" b="0" i="0" dirty="0" smtClean="0"/>
          </a:p>
          <a:p>
            <a:pPr rtl="0"/>
            <a:r>
              <a:rPr lang="en-US" sz="1200" b="0" i="0" dirty="0" smtClean="0"/>
              <a:t>“But God gave Hosea and Gomer’s son this name </a:t>
            </a:r>
          </a:p>
          <a:p>
            <a:pPr rtl="0"/>
            <a:r>
              <a:rPr lang="en-US" sz="1200" b="0" i="0" dirty="0" smtClean="0"/>
              <a:t>because the time was coming when God would scatter </a:t>
            </a:r>
          </a:p>
          <a:p>
            <a:pPr rtl="0"/>
            <a:r>
              <a:rPr lang="en-US" sz="1200" b="0" i="0" dirty="0" smtClean="0"/>
              <a:t>the people of the northern kingdom among the Gentile </a:t>
            </a:r>
          </a:p>
          <a:p>
            <a:pPr rtl="0"/>
            <a:r>
              <a:rPr lang="en-US" sz="1200" b="0" i="0" dirty="0" smtClean="0"/>
              <a:t>nations as punishment for their sins. </a:t>
            </a:r>
          </a:p>
          <a:p>
            <a:pPr rtl="0"/>
            <a:endParaRPr lang="en-US" sz="1200" b="0" i="0" dirty="0" smtClean="0"/>
          </a:p>
          <a:p>
            <a:pPr rtl="0"/>
            <a:r>
              <a:rPr lang="en-US" sz="1200" b="0" i="0" dirty="0" smtClean="0"/>
              <a:t>“Hosea prophesied into the reign of Hezekiah, king of </a:t>
            </a:r>
          </a:p>
          <a:p>
            <a:pPr rtl="0"/>
            <a:r>
              <a:rPr lang="en-US" sz="1200" b="0" i="0" dirty="0" smtClean="0"/>
              <a:t>Judah (1:1), which was within six years of the fall of </a:t>
            </a:r>
          </a:p>
          <a:p>
            <a:pPr rtl="0"/>
            <a:r>
              <a:rPr lang="en-US" sz="1200" b="0" i="0" dirty="0" smtClean="0"/>
              <a:t>Samaria to the Assyrians. So this first prophecy was </a:t>
            </a:r>
          </a:p>
          <a:p>
            <a:pPr rtl="0"/>
            <a:r>
              <a:rPr lang="en-US" sz="1200" b="0" i="0" dirty="0" smtClean="0"/>
              <a:t>fulfilled almost immediately following his death.</a:t>
            </a:r>
          </a:p>
          <a:p>
            <a:pPr rtl="0"/>
            <a:endParaRPr lang="en-US" sz="1200" b="0" i="0" dirty="0" smtClean="0"/>
          </a:p>
          <a:p>
            <a:pPr rtl="0"/>
            <a:r>
              <a:rPr lang="en-US" sz="1200" b="0" i="0" dirty="0" smtClean="0"/>
              <a:t>“The second child was a daughter. God said, ‘Name </a:t>
            </a:r>
          </a:p>
          <a:p>
            <a:pPr rtl="0"/>
            <a:r>
              <a:rPr lang="en-US" sz="1200" b="0" i="0" dirty="0" smtClean="0"/>
              <a:t>your daughter Lo-</a:t>
            </a:r>
            <a:r>
              <a:rPr lang="en-US" sz="1200" b="0" i="0" dirty="0" err="1" smtClean="0"/>
              <a:t>Ruhamah</a:t>
            </a:r>
            <a:r>
              <a:rPr lang="en-US" sz="1200" b="0" i="0" dirty="0" smtClean="0"/>
              <a:t>.’</a:t>
            </a:r>
          </a:p>
          <a:p>
            <a:pPr rtl="0"/>
            <a:endParaRPr lang="en-US" sz="1200" b="0" i="0" dirty="0" smtClean="0"/>
          </a:p>
          <a:p>
            <a:pPr rtl="0"/>
            <a:r>
              <a:rPr lang="en-US" sz="1200" b="0" i="0" dirty="0" smtClean="0"/>
              <a:t>“Lo-</a:t>
            </a:r>
            <a:r>
              <a:rPr lang="en-US" sz="1200" b="0" i="0" dirty="0" err="1" smtClean="0"/>
              <a:t>Ruhamah</a:t>
            </a:r>
            <a:r>
              <a:rPr lang="en-US" sz="1200" b="0" i="0" dirty="0" smtClean="0"/>
              <a:t> is composed of two Hebrew words, Lo, </a:t>
            </a:r>
          </a:p>
          <a:p>
            <a:pPr rtl="0"/>
            <a:r>
              <a:rPr lang="en-US" sz="1200" b="0" i="0" dirty="0" smtClean="0"/>
              <a:t>meaning ‘no’ or ‘not’ (the Hebrew negative), and </a:t>
            </a:r>
          </a:p>
          <a:p>
            <a:pPr rtl="0"/>
            <a:r>
              <a:rPr lang="en-US" sz="1200" b="0" i="0" dirty="0" err="1" smtClean="0"/>
              <a:t>Ruhamah</a:t>
            </a:r>
            <a:r>
              <a:rPr lang="en-US" sz="1200" b="0" i="0" dirty="0" smtClean="0"/>
              <a:t>, meaning ‘loved’ or ‘pitied.’ </a:t>
            </a:r>
          </a:p>
          <a:p>
            <a:pPr rtl="0"/>
            <a:endParaRPr lang="en-US" sz="1200" b="0" i="0" dirty="0" smtClean="0"/>
          </a:p>
          <a:p>
            <a:pPr rtl="0"/>
            <a:r>
              <a:rPr lang="en-US" sz="1200" b="0" i="0" dirty="0" smtClean="0"/>
              <a:t>“God called the daughter ‘Not-Loved’ or ‘Not-Pitied’ </a:t>
            </a:r>
          </a:p>
          <a:p>
            <a:pPr rtl="0"/>
            <a:r>
              <a:rPr lang="en-US" sz="1200" b="0" i="0" dirty="0" smtClean="0"/>
              <a:t>because during the ages in which the Jews would be </a:t>
            </a:r>
          </a:p>
          <a:p>
            <a:pPr rtl="0"/>
            <a:r>
              <a:rPr lang="en-US" sz="1200" b="0" i="0" dirty="0" smtClean="0"/>
              <a:t>scattered among the Gentiles, God would show them </a:t>
            </a:r>
          </a:p>
          <a:p>
            <a:pPr rtl="0"/>
            <a:r>
              <a:rPr lang="en-US" sz="1200" b="0" i="0" dirty="0" smtClean="0"/>
              <a:t>no pity and would seem to have ceased loving them </a:t>
            </a:r>
          </a:p>
          <a:p>
            <a:pPr rtl="0"/>
            <a:r>
              <a:rPr lang="en-US" sz="1200" b="0" i="0" dirty="0" smtClean="0"/>
              <a:t>at all.</a:t>
            </a:r>
          </a:p>
          <a:p>
            <a:pPr rtl="0"/>
            <a:endParaRPr lang="en-US" sz="1200" b="0" i="0" dirty="0" smtClean="0"/>
          </a:p>
          <a:p>
            <a:pPr rtl="0"/>
            <a:r>
              <a:rPr lang="en-US" sz="1200" b="0" i="0" dirty="0" smtClean="0"/>
              <a:t>“Finally another son was born. God said, ‘Call this third </a:t>
            </a:r>
          </a:p>
          <a:p>
            <a:pPr rtl="0"/>
            <a:r>
              <a:rPr lang="en-US" sz="1200" b="0" i="0" dirty="0" smtClean="0"/>
              <a:t>child Lo-Ammi.’ </a:t>
            </a:r>
          </a:p>
          <a:p>
            <a:pPr rtl="0"/>
            <a:endParaRPr lang="en-US" sz="1200" b="0" i="0" dirty="0" smtClean="0"/>
          </a:p>
          <a:p>
            <a:pPr rtl="0"/>
            <a:r>
              <a:rPr lang="en-US" sz="1200" b="0" i="0" dirty="0" smtClean="0"/>
              <a:t>“This name also begins with the Hebrew negative ‘no’ </a:t>
            </a:r>
          </a:p>
          <a:p>
            <a:pPr rtl="0"/>
            <a:r>
              <a:rPr lang="en-US" sz="1200" b="0" i="0" dirty="0" smtClean="0"/>
              <a:t>or ‘not,’ but the rest of it is a word meaning ‘my people.’ </a:t>
            </a:r>
          </a:p>
          <a:p>
            <a:pPr rtl="0"/>
            <a:endParaRPr lang="en-US" sz="1200" b="0" i="0" dirty="0" smtClean="0"/>
          </a:p>
          <a:p>
            <a:pPr rtl="0"/>
            <a:r>
              <a:rPr lang="en-US" sz="1200" b="0" i="0" dirty="0" smtClean="0"/>
              <a:t>“So Lo-Ammi means ‘Not-My-People.’ People who </a:t>
            </a:r>
          </a:p>
          <a:p>
            <a:pPr rtl="0"/>
            <a:r>
              <a:rPr lang="en-US" sz="1200" b="0" i="0" dirty="0" smtClean="0"/>
              <a:t>continue to think of the Jews as God’s specially chosen </a:t>
            </a:r>
          </a:p>
          <a:p>
            <a:pPr rtl="0"/>
            <a:r>
              <a:rPr lang="en-US" sz="1200" b="0" i="0" dirty="0" smtClean="0"/>
              <a:t>people might wonder how this could be, but God was </a:t>
            </a:r>
          </a:p>
          <a:p>
            <a:pPr rtl="0"/>
            <a:r>
              <a:rPr lang="en-US" sz="1200" b="0" i="0" dirty="0" smtClean="0"/>
              <a:t>saying that the time would come when the Jews would </a:t>
            </a:r>
          </a:p>
          <a:p>
            <a:pPr rtl="0"/>
            <a:r>
              <a:rPr lang="en-US" sz="1200" b="0" i="0" dirty="0" smtClean="0"/>
              <a:t>cease to be his people in any special sense. </a:t>
            </a:r>
          </a:p>
          <a:p>
            <a:pPr rtl="0"/>
            <a:endParaRPr lang="en-US" sz="1200" b="0" i="0" dirty="0" smtClean="0"/>
          </a:p>
          <a:p>
            <a:pPr rtl="0"/>
            <a:r>
              <a:rPr lang="en-US" sz="1200" b="0" i="0" dirty="0" smtClean="0"/>
              <a:t>“As we are going to see, today the true people of God </a:t>
            </a:r>
          </a:p>
          <a:p>
            <a:pPr rtl="0"/>
            <a:r>
              <a:rPr lang="en-US" sz="1200" b="0" i="0" dirty="0" smtClean="0"/>
              <a:t>are neither the Jews as a nation nor any Gentile </a:t>
            </a:r>
          </a:p>
          <a:p>
            <a:pPr rtl="0"/>
            <a:r>
              <a:rPr lang="en-US" sz="1200" b="0" i="0" dirty="0" smtClean="0"/>
              <a:t>nation, but rather the church of Jesus Christ, which is </a:t>
            </a:r>
          </a:p>
          <a:p>
            <a:pPr rtl="0"/>
            <a:r>
              <a:rPr lang="en-US" sz="1200" b="0" i="0" dirty="0" smtClean="0"/>
              <a:t>composed of Jews and Gentiles according to the </a:t>
            </a:r>
          </a:p>
          <a:p>
            <a:pPr rtl="0"/>
            <a:r>
              <a:rPr lang="en-US" sz="1200" b="0" i="0" dirty="0" smtClean="0"/>
              <a:t>principle of election.</a:t>
            </a:r>
          </a:p>
          <a:p>
            <a:pPr rtl="0"/>
            <a:endParaRPr lang="en-US" sz="1200" b="0" i="0" dirty="0" smtClean="0"/>
          </a:p>
          <a:p>
            <a:pPr rtl="0"/>
            <a:r>
              <a:rPr lang="en-US" sz="1200" b="0" i="0" dirty="0" smtClean="0"/>
              <a:t>“At this point a person might wonder how the story of </a:t>
            </a:r>
          </a:p>
          <a:p>
            <a:pPr rtl="0"/>
            <a:r>
              <a:rPr lang="en-US" sz="1200" b="0" i="0" dirty="0" smtClean="0"/>
              <a:t>Hosea can illustrate the unfailing love of God. Clearly, </a:t>
            </a:r>
          </a:p>
          <a:p>
            <a:pPr rtl="0"/>
            <a:r>
              <a:rPr lang="en-US" sz="1200" b="0" i="0" dirty="0" smtClean="0"/>
              <a:t>it illustrates the unfaithfulness of mankind and the </a:t>
            </a:r>
          </a:p>
          <a:p>
            <a:pPr rtl="0"/>
            <a:r>
              <a:rPr lang="en-US" sz="1200" b="0" i="0" dirty="0" smtClean="0"/>
              <a:t>way God judges sin. But love? Unfailing love? </a:t>
            </a:r>
          </a:p>
          <a:p>
            <a:pPr rtl="0"/>
            <a:endParaRPr lang="en-US" sz="1200" b="0" i="0" dirty="0" smtClean="0"/>
          </a:p>
          <a:p>
            <a:pPr rtl="0"/>
            <a:r>
              <a:rPr lang="en-US" sz="1200" b="0" i="0" dirty="0" smtClean="0"/>
              <a:t>“How is the unfailing love of God illustrated by the </a:t>
            </a:r>
          </a:p>
          <a:p>
            <a:pPr rtl="0"/>
            <a:r>
              <a:rPr lang="en-US" sz="1200" b="0" i="0" dirty="0" smtClean="0"/>
              <a:t>words </a:t>
            </a:r>
            <a:r>
              <a:rPr lang="en-US" sz="1200" b="0" i="0" dirty="0" err="1" smtClean="0"/>
              <a:t>Jezreel</a:t>
            </a:r>
            <a:r>
              <a:rPr lang="en-US" sz="1200" b="0" i="0" dirty="0" smtClean="0"/>
              <a:t>, Lo-</a:t>
            </a:r>
            <a:r>
              <a:rPr lang="en-US" sz="1200" b="0" i="0" dirty="0" err="1" smtClean="0"/>
              <a:t>Ruhamah</a:t>
            </a:r>
            <a:r>
              <a:rPr lang="en-US" sz="1200" b="0" i="0" dirty="0" smtClean="0"/>
              <a:t>, Lo-Ammi?”</a:t>
            </a:r>
          </a:p>
          <a:p>
            <a:pPr rtl="0"/>
            <a:endParaRPr lang="en-US" sz="1200" i="1" dirty="0" smtClean="0"/>
          </a:p>
          <a:p>
            <a:pPr rtl="0"/>
            <a:r>
              <a:rPr lang="en-US" sz="1200" i="1" dirty="0" smtClean="0"/>
              <a:t>-----</a:t>
            </a:r>
          </a:p>
          <a:p>
            <a:pPr rtl="0"/>
            <a:endParaRPr lang="en-US" sz="1200" i="1" dirty="0" smtClean="0"/>
          </a:p>
          <a:p>
            <a:pPr rtl="0"/>
            <a:r>
              <a:rPr lang="en-US" b="0" i="0" u="none" strike="noStrike" baseline="0" dirty="0" err="1" smtClean="0"/>
              <a:t>Boice</a:t>
            </a:r>
            <a:r>
              <a:rPr lang="en-US" b="0" i="0" u="none" strike="noStrike" baseline="0" dirty="0" smtClean="0"/>
              <a:t>, J. M. (1991–). </a:t>
            </a:r>
            <a:r>
              <a:rPr lang="en-US" b="0" i="1" u="none" strike="noStrike" baseline="0" dirty="0" smtClean="0"/>
              <a:t>Romans: God and History</a:t>
            </a:r>
            <a:r>
              <a:rPr lang="en-US" b="0" i="0" u="none" strike="noStrike" baseline="0" dirty="0" smtClean="0"/>
              <a:t> </a:t>
            </a:r>
          </a:p>
          <a:p>
            <a:pPr rtl="0"/>
            <a:r>
              <a:rPr lang="en-US" b="0" i="0" u="none" strike="noStrike" baseline="0" dirty="0" smtClean="0"/>
              <a:t>(Vol. 3, pp. 1117–1118). Grand Rapids, MI: Baker </a:t>
            </a:r>
          </a:p>
          <a:p>
            <a:pPr rtl="0"/>
            <a:r>
              <a:rPr lang="en-US" b="0" i="0" u="none" strike="noStrike" baseline="0" dirty="0" smtClean="0"/>
              <a:t>Book House.</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119</a:t>
            </a:fld>
            <a:endParaRPr lang="en-US"/>
          </a:p>
        </p:txBody>
      </p:sp>
    </p:spTree>
    <p:extLst>
      <p:ext uri="{BB962C8B-B14F-4D97-AF65-F5344CB8AC3E}">
        <p14:creationId xmlns:p14="http://schemas.microsoft.com/office/powerpoint/2010/main" val="3451791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a:t>
            </a:fld>
            <a:endParaRPr lang="en-US"/>
          </a:p>
        </p:txBody>
      </p:sp>
    </p:spTree>
    <p:extLst>
      <p:ext uri="{BB962C8B-B14F-4D97-AF65-F5344CB8AC3E}">
        <p14:creationId xmlns:p14="http://schemas.microsoft.com/office/powerpoint/2010/main" val="136595172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in verse 25, </a:t>
            </a:r>
            <a:r>
              <a:rPr lang="en-US" dirty="0" err="1" smtClean="0"/>
              <a:t>kaleo</a:t>
            </a:r>
            <a:r>
              <a:rPr lang="en-US" dirty="0" smtClean="0"/>
              <a:t> is used </a:t>
            </a:r>
            <a:r>
              <a:rPr lang="en-US" sz="1200" b="0" i="0" dirty="0" smtClean="0"/>
              <a:t>to identify by name or </a:t>
            </a:r>
          </a:p>
          <a:p>
            <a:r>
              <a:rPr lang="en-US" sz="1200" b="0" i="0" dirty="0" smtClean="0"/>
              <a:t>attribute, that is, to call, to call by name, or </a:t>
            </a:r>
          </a:p>
          <a:p>
            <a:r>
              <a:rPr lang="en-US" sz="1200" b="0" i="0" dirty="0" smtClean="0"/>
              <a:t>to name.</a:t>
            </a:r>
          </a:p>
          <a:p>
            <a:endParaRPr lang="en-US" sz="1200" b="0" i="0" dirty="0" smtClean="0"/>
          </a:p>
          <a:p>
            <a:r>
              <a:rPr lang="en-US" sz="1200" b="0" i="0" dirty="0" smtClean="0"/>
              <a:t>The second “call” does not appear in the Greek.</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120</a:t>
            </a:fld>
            <a:endParaRPr lang="en-US"/>
          </a:p>
        </p:txBody>
      </p:sp>
    </p:spTree>
    <p:extLst>
      <p:ext uri="{BB962C8B-B14F-4D97-AF65-F5344CB8AC3E}">
        <p14:creationId xmlns:p14="http://schemas.microsoft.com/office/powerpoint/2010/main" val="345179140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121</a:t>
            </a:fld>
            <a:endParaRPr lang="en-US"/>
          </a:p>
        </p:txBody>
      </p:sp>
    </p:spTree>
    <p:extLst>
      <p:ext uri="{BB962C8B-B14F-4D97-AF65-F5344CB8AC3E}">
        <p14:creationId xmlns:p14="http://schemas.microsoft.com/office/powerpoint/2010/main" val="386785172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9:25</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122</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err="1" smtClean="0"/>
              <a:t>Boice</a:t>
            </a:r>
            <a:r>
              <a:rPr lang="en-US" b="0" i="0" dirty="0" smtClean="0"/>
              <a:t> continues:</a:t>
            </a:r>
          </a:p>
          <a:p>
            <a:endParaRPr lang="en-US" b="0" i="0" dirty="0" smtClean="0"/>
          </a:p>
          <a:p>
            <a:pPr rtl="0"/>
            <a:r>
              <a:rPr lang="en-US" sz="1200" i="0" dirty="0" smtClean="0"/>
              <a:t>“The answer is in the verses Paul quotes in Romans 9 </a:t>
            </a:r>
          </a:p>
          <a:p>
            <a:pPr rtl="0"/>
            <a:r>
              <a:rPr lang="en-US" sz="1200" i="0" dirty="0" smtClean="0"/>
              <a:t>{25-26}. He quotes two verses. The first is from the </a:t>
            </a:r>
          </a:p>
          <a:p>
            <a:pPr rtl="0"/>
            <a:r>
              <a:rPr lang="en-US" sz="1200" i="0" dirty="0" smtClean="0"/>
              <a:t>second chapter of Hosea, verse 23, though Paul uses </a:t>
            </a:r>
          </a:p>
          <a:p>
            <a:pPr rtl="0"/>
            <a:r>
              <a:rPr lang="en-US" sz="1200" i="0" dirty="0" smtClean="0"/>
              <a:t>only the second half. </a:t>
            </a:r>
          </a:p>
          <a:p>
            <a:pPr rtl="0"/>
            <a:endParaRPr lang="en-US" sz="1200" i="0" dirty="0" smtClean="0"/>
          </a:p>
          <a:p>
            <a:pPr rtl="0"/>
            <a:r>
              <a:rPr lang="en-US" sz="1200" i="0" dirty="0" smtClean="0"/>
              <a:t>“The full verse says, </a:t>
            </a:r>
          </a:p>
          <a:p>
            <a:pPr rtl="0"/>
            <a:endParaRPr lang="en-US" sz="1200" i="0" dirty="0" smtClean="0"/>
          </a:p>
          <a:p>
            <a:pPr rtl="0"/>
            <a:r>
              <a:rPr lang="en-US" sz="1200" i="0" dirty="0" smtClean="0"/>
              <a:t>“I will plant her for myself in the land;</a:t>
            </a:r>
          </a:p>
          <a:p>
            <a:pPr rtl="0"/>
            <a:r>
              <a:rPr lang="en-US" sz="1200" i="0" dirty="0" smtClean="0"/>
              <a:t>I will show my love to the one I called</a:t>
            </a:r>
          </a:p>
          <a:p>
            <a:pPr lvl="1" rtl="0"/>
            <a:r>
              <a:rPr lang="en-US" sz="1200" i="0" dirty="0" smtClean="0"/>
              <a:t>‘Not my loved one.’</a:t>
            </a:r>
          </a:p>
          <a:p>
            <a:pPr rtl="0"/>
            <a:r>
              <a:rPr lang="en-US" sz="1200" i="0" dirty="0" smtClean="0"/>
              <a:t>I will say to those called ‘Not my people,’</a:t>
            </a:r>
          </a:p>
          <a:p>
            <a:pPr lvl="1" rtl="0"/>
            <a:r>
              <a:rPr lang="en-US" sz="1200" i="0" dirty="0" smtClean="0"/>
              <a:t>‘You are my people’;</a:t>
            </a:r>
          </a:p>
          <a:p>
            <a:pPr rtl="0"/>
            <a:r>
              <a:rPr lang="en-US" sz="1200" i="0" dirty="0" smtClean="0"/>
              <a:t>and they will say, ‘You are my God.’</a:t>
            </a:r>
          </a:p>
          <a:p>
            <a:pPr rtl="0"/>
            <a:endParaRPr lang="en-US" sz="1200" i="0" dirty="0" smtClean="0"/>
          </a:p>
          <a:p>
            <a:pPr rtl="0"/>
            <a:r>
              <a:rPr lang="en-US" sz="1200" i="0" dirty="0" smtClean="0"/>
              <a:t>“Each of the children’s names is discussed in that verse, </a:t>
            </a:r>
          </a:p>
          <a:p>
            <a:pPr rtl="0"/>
            <a:r>
              <a:rPr lang="en-US" sz="1200" i="0" dirty="0" smtClean="0"/>
              <a:t>and the point is that the names will be changed, thus </a:t>
            </a:r>
          </a:p>
          <a:p>
            <a:pPr rtl="0"/>
            <a:r>
              <a:rPr lang="en-US" sz="1200" i="0" dirty="0" smtClean="0"/>
              <a:t>indicating the outcome of the story.</a:t>
            </a:r>
          </a:p>
          <a:p>
            <a:pPr rtl="0"/>
            <a:endParaRPr lang="en-US" sz="1200" i="0" dirty="0" smtClean="0"/>
          </a:p>
          <a:p>
            <a:pPr rtl="0"/>
            <a:r>
              <a:rPr lang="en-US" sz="900" i="0" kern="1200" dirty="0" smtClean="0">
                <a:solidFill>
                  <a:schemeClr val="tx1"/>
                </a:solidFill>
                <a:latin typeface="+mn-lt"/>
                <a:ea typeface="+mn-ea"/>
                <a:cs typeface="+mn-cs"/>
              </a:rPr>
              <a:t>“</a:t>
            </a:r>
            <a:r>
              <a:rPr lang="en-US" sz="1200" i="0" kern="1200" dirty="0" smtClean="0">
                <a:solidFill>
                  <a:schemeClr val="tx1"/>
                </a:solidFill>
                <a:latin typeface="+mn-lt"/>
                <a:ea typeface="+mn-ea"/>
                <a:cs typeface="+mn-cs"/>
              </a:rPr>
              <a:t>The first name is changed only in its meaning. It </a:t>
            </a:r>
          </a:p>
          <a:p>
            <a:pPr rtl="0"/>
            <a:r>
              <a:rPr lang="en-US" sz="1200" i="0" kern="1200" dirty="0" smtClean="0">
                <a:solidFill>
                  <a:schemeClr val="tx1"/>
                </a:solidFill>
                <a:latin typeface="+mn-lt"/>
                <a:ea typeface="+mn-ea"/>
                <a:cs typeface="+mn-cs"/>
              </a:rPr>
              <a:t>remains </a:t>
            </a:r>
            <a:r>
              <a:rPr lang="en-US" sz="1200" i="0" kern="1200" dirty="0" err="1" smtClean="0">
                <a:solidFill>
                  <a:schemeClr val="tx1"/>
                </a:solidFill>
                <a:latin typeface="+mn-lt"/>
                <a:ea typeface="+mn-ea"/>
                <a:cs typeface="+mn-cs"/>
              </a:rPr>
              <a:t>Jezreel</a:t>
            </a:r>
            <a:r>
              <a:rPr lang="en-US" sz="1200" i="0" kern="1200" dirty="0" smtClean="0">
                <a:solidFill>
                  <a:schemeClr val="tx1"/>
                </a:solidFill>
                <a:latin typeface="+mn-lt"/>
                <a:ea typeface="+mn-ea"/>
                <a:cs typeface="+mn-cs"/>
              </a:rPr>
              <a:t>, but the meaning is no longer </a:t>
            </a:r>
          </a:p>
          <a:p>
            <a:pPr rtl="0"/>
            <a:r>
              <a:rPr lang="en-US" sz="1200" i="0" kern="1200" dirty="0" smtClean="0">
                <a:solidFill>
                  <a:schemeClr val="tx1"/>
                </a:solidFill>
                <a:latin typeface="+mn-lt"/>
                <a:ea typeface="+mn-ea"/>
                <a:cs typeface="+mn-cs"/>
              </a:rPr>
              <a:t>‘scattered’ but ‘planted,’ because the same motion </a:t>
            </a:r>
          </a:p>
          <a:p>
            <a:pPr rtl="0"/>
            <a:r>
              <a:rPr lang="en-US" sz="1200" i="0" kern="1200" dirty="0" smtClean="0">
                <a:solidFill>
                  <a:schemeClr val="tx1"/>
                </a:solidFill>
                <a:latin typeface="+mn-lt"/>
                <a:ea typeface="+mn-ea"/>
                <a:cs typeface="+mn-cs"/>
              </a:rPr>
              <a:t>that would be used to throw something away was also </a:t>
            </a:r>
          </a:p>
          <a:p>
            <a:pPr rtl="0"/>
            <a:r>
              <a:rPr lang="en-US" sz="1200" i="0" kern="1200" dirty="0" smtClean="0">
                <a:solidFill>
                  <a:schemeClr val="tx1"/>
                </a:solidFill>
                <a:latin typeface="+mn-lt"/>
                <a:ea typeface="+mn-ea"/>
                <a:cs typeface="+mn-cs"/>
              </a:rPr>
              <a:t>used by farmers to scatter and thus plant grain. </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“God refers to this change when he says, ‘I will plant </a:t>
            </a:r>
          </a:p>
          <a:p>
            <a:pPr rtl="0"/>
            <a:r>
              <a:rPr lang="en-US" sz="1200" i="0" kern="1200" dirty="0" smtClean="0">
                <a:solidFill>
                  <a:schemeClr val="tx1"/>
                </a:solidFill>
                <a:latin typeface="+mn-lt"/>
                <a:ea typeface="+mn-ea"/>
                <a:cs typeface="+mn-cs"/>
              </a:rPr>
              <a:t>her for myself in the land.’</a:t>
            </a:r>
          </a:p>
          <a:p>
            <a:pPr rtl="0"/>
            <a:endParaRPr lang="en-US" sz="1200" i="0" dirty="0" smtClean="0"/>
          </a:p>
          <a:p>
            <a:pPr rtl="0"/>
            <a:r>
              <a:rPr lang="en-US" sz="1200" i="0" dirty="0" smtClean="0"/>
              <a:t>The second name is changed by eliminating the </a:t>
            </a:r>
          </a:p>
          <a:p>
            <a:pPr rtl="0"/>
            <a:r>
              <a:rPr lang="en-US" sz="1200" i="0" dirty="0" smtClean="0"/>
              <a:t>negative. Lo-</a:t>
            </a:r>
            <a:r>
              <a:rPr lang="en-US" sz="1200" i="0" dirty="0" err="1" smtClean="0"/>
              <a:t>Ruhamah</a:t>
            </a:r>
            <a:r>
              <a:rPr lang="en-US" sz="1200" i="0" dirty="0" smtClean="0"/>
              <a:t> will become </a:t>
            </a:r>
            <a:r>
              <a:rPr lang="en-US" sz="1200" i="0" dirty="0" err="1" smtClean="0"/>
              <a:t>Ruhamah</a:t>
            </a:r>
            <a:r>
              <a:rPr lang="en-US" sz="1200" i="0" dirty="0" smtClean="0"/>
              <a:t>, because </a:t>
            </a:r>
          </a:p>
          <a:p>
            <a:pPr rtl="0"/>
            <a:r>
              <a:rPr lang="en-US" sz="1200" i="0" dirty="0" smtClean="0"/>
              <a:t>God is going to love or have pity on the people once </a:t>
            </a:r>
          </a:p>
          <a:p>
            <a:pPr rtl="0"/>
            <a:r>
              <a:rPr lang="en-US" sz="1200" i="0" dirty="0" smtClean="0"/>
              <a:t>again. ‘I will show my love to the one I called ‘Not </a:t>
            </a:r>
          </a:p>
          <a:p>
            <a:pPr rtl="0"/>
            <a:r>
              <a:rPr lang="en-US" sz="1200" i="0" dirty="0" smtClean="0"/>
              <a:t>my loved one.’ ’</a:t>
            </a:r>
          </a:p>
          <a:p>
            <a:pPr rtl="0"/>
            <a:endParaRPr lang="en-US" sz="1200" i="0" dirty="0" smtClean="0"/>
          </a:p>
          <a:p>
            <a:pPr rtl="0"/>
            <a:r>
              <a:rPr lang="en-US" sz="1200" i="0" dirty="0" smtClean="0"/>
              <a:t>“In the same way, Lo-Ammi will become Ammi, </a:t>
            </a:r>
          </a:p>
          <a:p>
            <a:pPr rtl="0"/>
            <a:r>
              <a:rPr lang="en-US" sz="1200" i="0" dirty="0" smtClean="0"/>
              <a:t>because, as God says, ‘I will say to those called ‘Not </a:t>
            </a:r>
          </a:p>
          <a:p>
            <a:pPr rtl="0"/>
            <a:r>
              <a:rPr lang="en-US" sz="1200" i="0" dirty="0" smtClean="0"/>
              <a:t>my people,’ ‘You are my people’; and they will say, </a:t>
            </a:r>
          </a:p>
          <a:p>
            <a:pPr rtl="0"/>
            <a:r>
              <a:rPr lang="en-US" sz="1200" i="0" dirty="0" smtClean="0"/>
              <a:t>‘You are my God.’ ’</a:t>
            </a:r>
          </a:p>
          <a:p>
            <a:pPr rtl="0"/>
            <a:endParaRPr lang="en-US" sz="1200" i="0" dirty="0" smtClean="0"/>
          </a:p>
          <a:p>
            <a:pPr rtl="0"/>
            <a:r>
              <a:rPr lang="en-US" sz="1200" i="0" dirty="0" smtClean="0"/>
              <a:t>“The second verse Paul quotes in Romans 9 comes </a:t>
            </a:r>
          </a:p>
          <a:p>
            <a:pPr rtl="0"/>
            <a:r>
              <a:rPr lang="en-US" sz="1200" i="0" dirty="0" smtClean="0"/>
              <a:t>from the end of Hosea 1 and has the same effect as </a:t>
            </a:r>
          </a:p>
          <a:p>
            <a:pPr rtl="0"/>
            <a:r>
              <a:rPr lang="en-US" sz="1200" i="0" dirty="0" smtClean="0"/>
              <a:t>Hosea 2:23, though it deals only with the change in </a:t>
            </a:r>
          </a:p>
          <a:p>
            <a:pPr rtl="0"/>
            <a:r>
              <a:rPr lang="en-US" sz="1200" i="0" dirty="0" smtClean="0"/>
              <a:t>the name Lo-Ammi: ‘In the place where it was said </a:t>
            </a:r>
          </a:p>
          <a:p>
            <a:pPr rtl="0"/>
            <a:r>
              <a:rPr lang="en-US" sz="1200" i="0" dirty="0" smtClean="0"/>
              <a:t>to them, ‘You are not my people,’ they will be called </a:t>
            </a:r>
          </a:p>
          <a:p>
            <a:pPr rtl="0"/>
            <a:r>
              <a:rPr lang="en-US" sz="1200" i="0" dirty="0" smtClean="0"/>
              <a:t>‘sons of the living God’ ’ (Hosea 1:10). </a:t>
            </a:r>
          </a:p>
          <a:p>
            <a:pPr rtl="0"/>
            <a:endParaRPr lang="en-US" sz="1200" i="0" dirty="0" smtClean="0"/>
          </a:p>
          <a:p>
            <a:pPr rtl="0"/>
            <a:r>
              <a:rPr lang="en-US" sz="1200" i="0" dirty="0" smtClean="0"/>
              <a:t>“That is, Lo-Ammi will become Ammi, ‘My People.’”</a:t>
            </a:r>
          </a:p>
          <a:p>
            <a:pPr rtl="0"/>
            <a:endParaRPr lang="en-US" sz="1200" dirty="0" smtClean="0"/>
          </a:p>
          <a:p>
            <a:pPr rtl="0"/>
            <a:r>
              <a:rPr lang="en-US" sz="1200" dirty="0" smtClean="0"/>
              <a:t>-----</a:t>
            </a:r>
          </a:p>
          <a:p>
            <a:pPr rtl="0"/>
            <a:endParaRPr lang="en-US" sz="1200" dirty="0" smtClean="0"/>
          </a:p>
          <a:p>
            <a:pPr rtl="0"/>
            <a:r>
              <a:rPr lang="en-US" b="0" i="0" u="none" strike="noStrike" baseline="0" dirty="0" err="1" smtClean="0"/>
              <a:t>Boice</a:t>
            </a:r>
            <a:r>
              <a:rPr lang="en-US" b="0" i="0" u="none" strike="noStrike" baseline="0" dirty="0" smtClean="0"/>
              <a:t>, J. M. (1991–). </a:t>
            </a:r>
            <a:r>
              <a:rPr lang="en-US" b="0" i="1" u="none" strike="noStrike" baseline="0" dirty="0" smtClean="0"/>
              <a:t>Romans: God and History</a:t>
            </a:r>
            <a:r>
              <a:rPr lang="en-US" b="0" i="0" u="none" strike="noStrike" baseline="0" dirty="0" smtClean="0"/>
              <a:t> </a:t>
            </a:r>
          </a:p>
          <a:p>
            <a:pPr rtl="0"/>
            <a:r>
              <a:rPr lang="en-US" b="0" i="0" u="none" strike="noStrike" baseline="0" dirty="0" smtClean="0"/>
              <a:t>(Vol. 3, pp. 1118–1119). Grand Rapids, MI: Baker </a:t>
            </a:r>
          </a:p>
          <a:p>
            <a:pPr rtl="0"/>
            <a:r>
              <a:rPr lang="en-US" b="0" i="0" u="none" strike="noStrike" baseline="0" dirty="0" smtClean="0"/>
              <a:t>Book House.</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123</a:t>
            </a:fld>
            <a:endParaRPr lang="en-US"/>
          </a:p>
        </p:txBody>
      </p:sp>
    </p:spTree>
    <p:extLst>
      <p:ext uri="{BB962C8B-B14F-4D97-AF65-F5344CB8AC3E}">
        <p14:creationId xmlns:p14="http://schemas.microsoft.com/office/powerpoint/2010/main" val="284879803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a:t>
            </a:r>
            <a:r>
              <a:rPr lang="en-US" dirty="0" err="1" smtClean="0"/>
              <a:t>huios</a:t>
            </a:r>
            <a:r>
              <a:rPr lang="en-US" baseline="0" dirty="0" smtClean="0"/>
              <a:t> </a:t>
            </a:r>
            <a:r>
              <a:rPr lang="en-US" b="0" i="0" baseline="0" dirty="0" smtClean="0"/>
              <a:t>is being used </a:t>
            </a:r>
            <a:r>
              <a:rPr lang="en-US" sz="1200" b="0" i="0" dirty="0" smtClean="0"/>
              <a:t>of those who are </a:t>
            </a:r>
          </a:p>
          <a:p>
            <a:r>
              <a:rPr lang="en-US" sz="1200" b="0" i="0" dirty="0" smtClean="0"/>
              <a:t>bound to a personality by close, non-material ties; it </a:t>
            </a:r>
          </a:p>
          <a:p>
            <a:r>
              <a:rPr lang="en-US" sz="1200" b="0" i="0" dirty="0" smtClean="0"/>
              <a:t>is this personality that has promoted the relationship </a:t>
            </a:r>
          </a:p>
          <a:p>
            <a:r>
              <a:rPr lang="en-US" sz="1200" b="0" i="0" dirty="0" smtClean="0"/>
              <a:t>and given it its character: son(s) of: those who </a:t>
            </a:r>
          </a:p>
          <a:p>
            <a:r>
              <a:rPr lang="en-US" sz="1200" b="0" i="0" dirty="0" smtClean="0"/>
              <a:t>believe are </a:t>
            </a:r>
            <a:r>
              <a:rPr lang="el-GR" sz="1200" b="0" i="0" dirty="0" smtClean="0"/>
              <a:t>υἱοὶ Ἀβραάμ</a:t>
            </a:r>
            <a:r>
              <a:rPr lang="en-US" sz="1200" b="0" i="0" dirty="0" smtClean="0"/>
              <a:t>, because Abraham was the </a:t>
            </a:r>
          </a:p>
          <a:p>
            <a:r>
              <a:rPr lang="en-US" sz="1200" b="0" i="0" dirty="0" smtClean="0"/>
              <a:t>first whose relationship to God was based on faith.</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124</a:t>
            </a:fld>
            <a:endParaRPr lang="en-US"/>
          </a:p>
        </p:txBody>
      </p:sp>
    </p:spTree>
    <p:extLst>
      <p:ext uri="{BB962C8B-B14F-4D97-AF65-F5344CB8AC3E}">
        <p14:creationId xmlns:p14="http://schemas.microsoft.com/office/powerpoint/2010/main" val="284879803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dirty="0" smtClean="0"/>
              <a:t>Have you ever had to turn a lover over to a </a:t>
            </a:r>
          </a:p>
          <a:p>
            <a:pPr rtl="0"/>
            <a:r>
              <a:rPr lang="en-US" sz="1200" dirty="0" smtClean="0"/>
              <a:t>mortal enemy to allow her to find out for herself what </a:t>
            </a:r>
          </a:p>
          <a:p>
            <a:pPr rtl="0"/>
            <a:r>
              <a:rPr lang="en-US" sz="1200" dirty="0" smtClean="0"/>
              <a:t>his intentions toward her really were? </a:t>
            </a:r>
          </a:p>
          <a:p>
            <a:pPr rtl="0"/>
            <a:endParaRPr lang="en-US" sz="1200" dirty="0" smtClean="0"/>
          </a:p>
          <a:p>
            <a:pPr rtl="0"/>
            <a:r>
              <a:rPr lang="en-US" sz="1200" dirty="0" smtClean="0"/>
              <a:t>Have you ever had to lie in bed knowing she was </a:t>
            </a:r>
          </a:p>
          <a:p>
            <a:pPr rtl="0"/>
            <a:r>
              <a:rPr lang="en-US" sz="1200" dirty="0" smtClean="0"/>
              <a:t>believing his lies and [being intimate] with him every </a:t>
            </a:r>
          </a:p>
          <a:p>
            <a:pPr rtl="0"/>
            <a:r>
              <a:rPr lang="en-US" sz="1200" dirty="0" smtClean="0"/>
              <a:t>night? </a:t>
            </a:r>
          </a:p>
          <a:p>
            <a:pPr rtl="0"/>
            <a:endParaRPr lang="en-US" sz="1200" dirty="0" smtClean="0"/>
          </a:p>
          <a:p>
            <a:pPr rtl="0"/>
            <a:r>
              <a:rPr lang="en-US" sz="1200" dirty="0" smtClean="0"/>
              <a:t>Have you ever sat helplessly by in a parking lot, while </a:t>
            </a:r>
          </a:p>
          <a:p>
            <a:pPr rtl="0"/>
            <a:r>
              <a:rPr lang="en-US" sz="1200" dirty="0" smtClean="0"/>
              <a:t>your enemy and his friends took turns [taking </a:t>
            </a:r>
          </a:p>
          <a:p>
            <a:pPr rtl="0"/>
            <a:r>
              <a:rPr lang="en-US" sz="1200" dirty="0" smtClean="0"/>
              <a:t>advantage of] your lover even as you sat nearby, </a:t>
            </a:r>
          </a:p>
          <a:p>
            <a:pPr rtl="0"/>
            <a:r>
              <a:rPr lang="en-US" sz="1200" dirty="0" smtClean="0"/>
              <a:t>unable to win her heart enough so she would trust you </a:t>
            </a:r>
          </a:p>
          <a:p>
            <a:pPr rtl="0"/>
            <a:r>
              <a:rPr lang="en-US" sz="1200" dirty="0" smtClean="0"/>
              <a:t>to rescue her?</a:t>
            </a:r>
          </a:p>
          <a:p>
            <a:pPr rtl="0"/>
            <a:endParaRPr lang="en-US" sz="1200" dirty="0" smtClean="0"/>
          </a:p>
          <a:p>
            <a:pPr rtl="0"/>
            <a:r>
              <a:rPr lang="en-US" sz="1200" kern="1200" dirty="0" smtClean="0">
                <a:solidFill>
                  <a:schemeClr val="tx1"/>
                </a:solidFill>
                <a:latin typeface="+mn-lt"/>
                <a:ea typeface="+mn-ea"/>
                <a:cs typeface="+mn-cs"/>
              </a:rPr>
              <a:t>Have you ever called this one you had loved for so </a:t>
            </a:r>
          </a:p>
          <a:p>
            <a:pPr rtl="0"/>
            <a:r>
              <a:rPr lang="en-US" sz="1200" kern="1200" dirty="0" smtClean="0">
                <a:solidFill>
                  <a:schemeClr val="tx1"/>
                </a:solidFill>
                <a:latin typeface="+mn-lt"/>
                <a:ea typeface="+mn-ea"/>
                <a:cs typeface="+mn-cs"/>
              </a:rPr>
              <a:t>long … and asked her if she was ready to come back </a:t>
            </a:r>
          </a:p>
          <a:p>
            <a:pPr rtl="0"/>
            <a:r>
              <a:rPr lang="en-US" sz="1200" kern="1200" dirty="0" smtClean="0">
                <a:solidFill>
                  <a:schemeClr val="tx1"/>
                </a:solidFill>
                <a:latin typeface="+mn-lt"/>
                <a:ea typeface="+mn-ea"/>
                <a:cs typeface="+mn-cs"/>
              </a:rPr>
              <a:t>to you, only to have her say her heart was still </a:t>
            </a:r>
          </a:p>
          <a:p>
            <a:pPr rtl="0"/>
            <a:r>
              <a:rPr lang="en-US" sz="1200" kern="1200" dirty="0" smtClean="0">
                <a:solidFill>
                  <a:schemeClr val="tx1"/>
                </a:solidFill>
                <a:latin typeface="+mn-lt"/>
                <a:ea typeface="+mn-ea"/>
                <a:cs typeface="+mn-cs"/>
              </a:rPr>
              <a:t>captured by your enemy?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Have you ever watched your lover’s beauty slowly </a:t>
            </a:r>
          </a:p>
          <a:p>
            <a:pPr rtl="0"/>
            <a:r>
              <a:rPr lang="en-US" sz="1200" kern="1200" dirty="0" smtClean="0">
                <a:solidFill>
                  <a:schemeClr val="tx1"/>
                </a:solidFill>
                <a:latin typeface="+mn-lt"/>
                <a:ea typeface="+mn-ea"/>
                <a:cs typeface="+mn-cs"/>
              </a:rPr>
              <a:t>diminish and fade in a haze of alcohol, drugs, occult </a:t>
            </a:r>
          </a:p>
          <a:p>
            <a:pPr rtl="0"/>
            <a:r>
              <a:rPr lang="en-US" sz="1200" kern="1200" dirty="0" smtClean="0">
                <a:solidFill>
                  <a:schemeClr val="tx1"/>
                </a:solidFill>
                <a:latin typeface="+mn-lt"/>
                <a:ea typeface="+mn-ea"/>
                <a:cs typeface="+mn-cs"/>
              </a:rPr>
              <a:t>practices, and infant sacrifice until she is no longer </a:t>
            </a:r>
          </a:p>
          <a:p>
            <a:pPr rtl="0"/>
            <a:r>
              <a:rPr lang="en-US" sz="1200" kern="1200" dirty="0" smtClean="0">
                <a:solidFill>
                  <a:schemeClr val="tx1"/>
                </a:solidFill>
                <a:latin typeface="+mn-lt"/>
                <a:ea typeface="+mn-ea"/>
                <a:cs typeface="+mn-cs"/>
              </a:rPr>
              <a:t>recognizable in body or soul?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Have you ever loved one so much that you even send </a:t>
            </a:r>
          </a:p>
          <a:p>
            <a:pPr rtl="0"/>
            <a:r>
              <a:rPr lang="en-US" sz="1200" kern="1200" dirty="0" smtClean="0">
                <a:solidFill>
                  <a:schemeClr val="tx1"/>
                </a:solidFill>
                <a:latin typeface="+mn-lt"/>
                <a:ea typeface="+mn-ea"/>
                <a:cs typeface="+mn-cs"/>
              </a:rPr>
              <a:t>your only son to talk with her about your love for her, </a:t>
            </a:r>
          </a:p>
          <a:p>
            <a:pPr rtl="0"/>
            <a:r>
              <a:rPr lang="en-US" sz="1200" kern="1200" dirty="0" smtClean="0">
                <a:solidFill>
                  <a:schemeClr val="tx1"/>
                </a:solidFill>
                <a:latin typeface="+mn-lt"/>
                <a:ea typeface="+mn-ea"/>
                <a:cs typeface="+mn-cs"/>
              </a:rPr>
              <a:t>knowing that she will kill him?</a:t>
            </a:r>
          </a:p>
          <a:p>
            <a:pPr rtl="0"/>
            <a:endParaRPr lang="en-US" sz="1200" kern="1200" dirty="0" smtClean="0">
              <a:solidFill>
                <a:schemeClr val="tx1"/>
              </a:solidFill>
              <a:latin typeface="+mn-lt"/>
              <a:ea typeface="+mn-ea"/>
              <a:cs typeface="+mn-cs"/>
            </a:endParaRPr>
          </a:p>
          <a:p>
            <a:pPr rtl="0"/>
            <a:r>
              <a:rPr lang="en-US" sz="1200" dirty="0" smtClean="0"/>
              <a:t>All this and more God has endured, yet he refuses </a:t>
            </a:r>
          </a:p>
          <a:p>
            <a:pPr rtl="0"/>
            <a:r>
              <a:rPr lang="en-US" sz="1200" dirty="0" smtClean="0"/>
              <a:t>to stop loving us.</a:t>
            </a:r>
          </a:p>
          <a:p>
            <a:pPr rtl="0"/>
            <a:endParaRPr lang="en-US" sz="1200" dirty="0" smtClean="0"/>
          </a:p>
          <a:p>
            <a:pPr rtl="0"/>
            <a:r>
              <a:rPr lang="en-US" sz="1200" dirty="0" smtClean="0"/>
              <a:t>-----</a:t>
            </a:r>
          </a:p>
          <a:p>
            <a:pPr rtl="0"/>
            <a:endParaRPr lang="en-US" sz="1200" dirty="0" smtClean="0"/>
          </a:p>
          <a:p>
            <a:pPr rtl="0"/>
            <a:r>
              <a:rPr lang="en-US" b="0" i="0" u="none" strike="noStrike" baseline="0" dirty="0" smtClean="0"/>
              <a:t>Larson, C. B., &amp; Ten </a:t>
            </a:r>
            <a:r>
              <a:rPr lang="en-US" b="0" i="0" u="none" strike="noStrike" baseline="0" dirty="0" err="1" smtClean="0"/>
              <a:t>Elshof</a:t>
            </a:r>
            <a:r>
              <a:rPr lang="en-US" b="0" i="0" u="none" strike="noStrike" baseline="0" dirty="0" smtClean="0"/>
              <a:t>, P. (2008). </a:t>
            </a:r>
            <a:r>
              <a:rPr lang="en-US" b="0" i="1" u="none" strike="noStrike" baseline="0" dirty="0" smtClean="0"/>
              <a:t>1001 </a:t>
            </a:r>
          </a:p>
          <a:p>
            <a:pPr rtl="0"/>
            <a:r>
              <a:rPr lang="en-US" b="0" i="1" u="none" strike="noStrike" baseline="0" dirty="0" smtClean="0"/>
              <a:t>illustrations that connect</a:t>
            </a:r>
            <a:r>
              <a:rPr lang="en-US" b="0" i="0" u="none" strike="noStrike" baseline="0" dirty="0" smtClean="0"/>
              <a:t> (pp. 264–265). Grand </a:t>
            </a:r>
          </a:p>
          <a:p>
            <a:pPr rtl="0"/>
            <a:r>
              <a:rPr lang="en-US" b="0" i="0" u="none" strike="noStrike" baseline="0" dirty="0" smtClean="0"/>
              <a:t>Rapids, MI: Zondervan Publishing House.</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125</a:t>
            </a:fld>
            <a:endParaRPr lang="en-US"/>
          </a:p>
        </p:txBody>
      </p:sp>
    </p:spTree>
    <p:extLst>
      <p:ext uri="{BB962C8B-B14F-4D97-AF65-F5344CB8AC3E}">
        <p14:creationId xmlns:p14="http://schemas.microsoft.com/office/powerpoint/2010/main" val="365723489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9:26</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126</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smtClean="0"/>
              <a:t>John Stott, a prominent Anglican cleric, and one of the </a:t>
            </a:r>
          </a:p>
          <a:p>
            <a:r>
              <a:rPr lang="en-US" sz="1200" b="0" dirty="0" smtClean="0"/>
              <a:t>authors of the Lausanne Covenant, writes:</a:t>
            </a:r>
          </a:p>
          <a:p>
            <a:endParaRPr lang="en-US" sz="1200" b="0" dirty="0" smtClean="0"/>
          </a:p>
          <a:p>
            <a:pPr rtl="0"/>
            <a:r>
              <a:rPr lang="en-US" sz="1200" i="0" baseline="0" dirty="0" smtClean="0"/>
              <a:t>“Next Paul turns from Hosea to Isaiah, and so from </a:t>
            </a:r>
          </a:p>
          <a:p>
            <a:pPr rtl="0"/>
            <a:r>
              <a:rPr lang="en-US" sz="1200" i="0" baseline="0" dirty="0" smtClean="0"/>
              <a:t>the inclusion of the Gentiles to the exclusion of the </a:t>
            </a:r>
          </a:p>
          <a:p>
            <a:pPr rtl="0"/>
            <a:r>
              <a:rPr lang="en-US" sz="1200" i="0" baseline="0" dirty="0" smtClean="0"/>
              <a:t>Jews, apart from a remnant. </a:t>
            </a:r>
          </a:p>
          <a:p>
            <a:pPr rtl="0"/>
            <a:endParaRPr lang="en-US" sz="1200" i="0" baseline="0" dirty="0" smtClean="0"/>
          </a:p>
          <a:p>
            <a:pPr rtl="0"/>
            <a:r>
              <a:rPr lang="en-US" sz="1200" i="0" baseline="0" dirty="0" smtClean="0"/>
              <a:t>“The historical background to the two Isaiah texts is </a:t>
            </a:r>
          </a:p>
          <a:p>
            <a:pPr rtl="0"/>
            <a:r>
              <a:rPr lang="en-US" sz="1200" i="0" baseline="0" dirty="0" smtClean="0"/>
              <a:t>again one of national apostasy in the eighth century </a:t>
            </a:r>
            <a:r>
              <a:rPr lang="en-US" sz="1200" i="0" baseline="0" dirty="0" err="1" smtClean="0"/>
              <a:t>bc</a:t>
            </a:r>
            <a:r>
              <a:rPr lang="en-US" sz="1200" i="0" baseline="0" dirty="0" smtClean="0"/>
              <a:t>, </a:t>
            </a:r>
          </a:p>
          <a:p>
            <a:pPr rtl="0"/>
            <a:r>
              <a:rPr lang="en-US" sz="1200" i="0" baseline="0" dirty="0" smtClean="0"/>
              <a:t>although it now relates to the southern kingdom of </a:t>
            </a:r>
          </a:p>
          <a:p>
            <a:pPr rtl="0"/>
            <a:r>
              <a:rPr lang="en-US" sz="1200" i="0" baseline="0" dirty="0" smtClean="0"/>
              <a:t>Judah. </a:t>
            </a:r>
          </a:p>
          <a:p>
            <a:pPr rtl="0"/>
            <a:endParaRPr lang="en-US" sz="1200" i="0" baseline="0" dirty="0" smtClean="0"/>
          </a:p>
          <a:p>
            <a:pPr rtl="0"/>
            <a:r>
              <a:rPr lang="en-US" sz="1200" i="0" baseline="0" dirty="0" smtClean="0"/>
              <a:t>“The ‘sinful nation’ has forsaken Yahweh and has been </a:t>
            </a:r>
          </a:p>
          <a:p>
            <a:pPr rtl="0"/>
            <a:r>
              <a:rPr lang="en-US" sz="1200" i="0" baseline="0" dirty="0" smtClean="0"/>
              <a:t>judged through an Assyrian invasion, so that the whole </a:t>
            </a:r>
          </a:p>
          <a:p>
            <a:pPr rtl="0"/>
            <a:r>
              <a:rPr lang="en-US" sz="1200" i="0" baseline="0" dirty="0" smtClean="0"/>
              <a:t>country lies desolate and only a few survivors are left. </a:t>
            </a:r>
          </a:p>
          <a:p>
            <a:pPr rtl="0"/>
            <a:endParaRPr lang="en-US" sz="1200" i="0" baseline="0" dirty="0" smtClean="0"/>
          </a:p>
          <a:p>
            <a:pPr rtl="0"/>
            <a:r>
              <a:rPr lang="en-US" sz="1200" i="0" baseline="0" dirty="0" smtClean="0"/>
              <a:t>“God goes on to promise, however, that Assyria will be </a:t>
            </a:r>
          </a:p>
          <a:p>
            <a:pPr rtl="0"/>
            <a:r>
              <a:rPr lang="en-US" sz="1200" i="0" baseline="0" dirty="0" smtClean="0"/>
              <a:t>punished for its arrogance, and that a believing </a:t>
            </a:r>
          </a:p>
          <a:p>
            <a:pPr rtl="0"/>
            <a:r>
              <a:rPr lang="en-US" sz="1200" i="0" baseline="0" dirty="0" smtClean="0"/>
              <a:t>remnant will return to the Lord.</a:t>
            </a:r>
          </a:p>
          <a:p>
            <a:pPr rtl="0"/>
            <a:endParaRPr lang="en-US" sz="1200" i="0" baseline="0" dirty="0" smtClean="0"/>
          </a:p>
          <a:p>
            <a:pPr rtl="0"/>
            <a:r>
              <a:rPr lang="en-US" sz="1200" i="0" baseline="0" dirty="0" smtClean="0"/>
              <a:t>“Indeed, the name of Isaiah’s son symbolized this </a:t>
            </a:r>
          </a:p>
          <a:p>
            <a:pPr rtl="0"/>
            <a:r>
              <a:rPr lang="en-US" sz="1200" i="0" baseline="0" dirty="0" smtClean="0"/>
              <a:t>promise, as Shear-</a:t>
            </a:r>
            <a:r>
              <a:rPr lang="en-US" sz="1200" i="0" baseline="0" dirty="0" err="1" smtClean="0"/>
              <a:t>Jashub</a:t>
            </a:r>
            <a:r>
              <a:rPr lang="en-US" sz="1200" i="0" baseline="0" dirty="0" smtClean="0"/>
              <a:t> means ‘a remnant will </a:t>
            </a:r>
          </a:p>
          <a:p>
            <a:pPr rtl="0"/>
            <a:r>
              <a:rPr lang="en-US" sz="1200" i="0" baseline="0" dirty="0" smtClean="0"/>
              <a:t>return’.</a:t>
            </a:r>
          </a:p>
          <a:p>
            <a:pPr rtl="0"/>
            <a:endParaRPr lang="en-US" sz="1200" i="0" baseline="0"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127</a:t>
            </a:fld>
            <a:endParaRPr lang="en-US"/>
          </a:p>
        </p:txBody>
      </p:sp>
    </p:spTree>
    <p:extLst>
      <p:ext uri="{BB962C8B-B14F-4D97-AF65-F5344CB8AC3E}">
        <p14:creationId xmlns:p14="http://schemas.microsoft.com/office/powerpoint/2010/main" val="68738131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Hypoleimma</a:t>
            </a:r>
            <a:r>
              <a:rPr lang="en-US" baseline="0" dirty="0" smtClean="0"/>
              <a:t> means </a:t>
            </a:r>
            <a:r>
              <a:rPr lang="en-US" sz="1200" b="0" dirty="0" smtClean="0"/>
              <a:t>a relatively small surviving group.</a:t>
            </a:r>
          </a:p>
          <a:p>
            <a:endParaRPr lang="en-US" sz="1200" b="0" dirty="0" smtClean="0"/>
          </a:p>
          <a:p>
            <a:r>
              <a:rPr lang="en-US" sz="1200" b="0" dirty="0" smtClean="0"/>
              <a:t>Romans 9:27 is the only place in the New Testament </a:t>
            </a:r>
          </a:p>
          <a:p>
            <a:r>
              <a:rPr lang="en-US" sz="1200" b="0" dirty="0" smtClean="0"/>
              <a:t>where </a:t>
            </a:r>
            <a:r>
              <a:rPr lang="en-US" sz="1200" b="0" dirty="0" err="1" smtClean="0"/>
              <a:t>hypoleimma</a:t>
            </a:r>
            <a:r>
              <a:rPr lang="en-US" sz="1200" b="0" dirty="0" smtClean="0"/>
              <a:t> appears.</a:t>
            </a:r>
          </a:p>
          <a:p>
            <a:endParaRPr lang="en-US" sz="1200" b="0"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128</a:t>
            </a:fld>
            <a:endParaRPr lang="en-US"/>
          </a:p>
        </p:txBody>
      </p:sp>
    </p:spTree>
    <p:extLst>
      <p:ext uri="{BB962C8B-B14F-4D97-AF65-F5344CB8AC3E}">
        <p14:creationId xmlns:p14="http://schemas.microsoft.com/office/powerpoint/2010/main" val="68738131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9:27</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129</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a:t>
            </a:fld>
            <a:endParaRPr lang="en-US"/>
          </a:p>
        </p:txBody>
      </p:sp>
    </p:spTree>
    <p:extLst>
      <p:ext uri="{BB962C8B-B14F-4D97-AF65-F5344CB8AC3E}">
        <p14:creationId xmlns:p14="http://schemas.microsoft.com/office/powerpoint/2010/main" val="27086840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smtClean="0"/>
              <a:t>Stott</a:t>
            </a:r>
            <a:r>
              <a:rPr lang="en-US" b="0" i="0" baseline="0" dirty="0" smtClean="0"/>
              <a:t> continues:</a:t>
            </a:r>
          </a:p>
          <a:p>
            <a:endParaRPr lang="en-US" b="0" i="0" baseline="0" dirty="0" smtClean="0"/>
          </a:p>
          <a:p>
            <a:r>
              <a:rPr lang="en-US" sz="1200" i="0" dirty="0" smtClean="0"/>
              <a:t>“The significance of both texts lies in the contrast </a:t>
            </a:r>
          </a:p>
          <a:p>
            <a:r>
              <a:rPr lang="en-US" sz="1200" i="0" dirty="0" smtClean="0"/>
              <a:t>they contain between the majority and the minority. </a:t>
            </a:r>
          </a:p>
          <a:p>
            <a:endParaRPr lang="en-US" sz="1200" i="0" dirty="0" smtClean="0"/>
          </a:p>
          <a:p>
            <a:r>
              <a:rPr lang="en-US" sz="1200" i="0" dirty="0" smtClean="0"/>
              <a:t>“In verse 27 (quoting Is. 10:22) it is said that the </a:t>
            </a:r>
          </a:p>
          <a:p>
            <a:r>
              <a:rPr lang="en-US" sz="1200" i="0" dirty="0" smtClean="0"/>
              <a:t>number of the Israelites will be like the sand by the </a:t>
            </a:r>
          </a:p>
          <a:p>
            <a:r>
              <a:rPr lang="en-US" sz="1200" i="0" dirty="0" smtClean="0"/>
              <a:t>sea. This was God’s promise to Abraham after his </a:t>
            </a:r>
          </a:p>
          <a:p>
            <a:r>
              <a:rPr lang="en-US" sz="1200" i="0" dirty="0" smtClean="0"/>
              <a:t>surrender of Isaac, although he added the second </a:t>
            </a:r>
          </a:p>
          <a:p>
            <a:r>
              <a:rPr lang="en-US" sz="1200" i="0" dirty="0" smtClean="0"/>
              <a:t>metaphor, ‘as the stars in the sky’. </a:t>
            </a:r>
          </a:p>
          <a:p>
            <a:endParaRPr lang="en-US" sz="1200" i="0" dirty="0" smtClean="0"/>
          </a:p>
          <a:p>
            <a:r>
              <a:rPr lang="en-US" sz="1200" i="0" dirty="0" smtClean="0"/>
              <a:t>“But in comparison with the countless number of </a:t>
            </a:r>
          </a:p>
          <a:p>
            <a:r>
              <a:rPr lang="en-US" sz="1200" i="0" dirty="0" smtClean="0"/>
              <a:t>Israelites, like stars and grains of sand, only a </a:t>
            </a:r>
          </a:p>
          <a:p>
            <a:r>
              <a:rPr lang="en-US" sz="1200" i="0" dirty="0" smtClean="0"/>
              <a:t>remnant would be saved, the Israel within Israel. </a:t>
            </a:r>
          </a:p>
          <a:p>
            <a:endParaRPr lang="en-US" sz="1200" i="0" dirty="0" smtClean="0"/>
          </a:p>
          <a:p>
            <a:r>
              <a:rPr lang="en-US" sz="1200" i="0" dirty="0" smtClean="0"/>
              <a:t>“Similarly, in verse 29, out of the total destruction of </a:t>
            </a:r>
          </a:p>
          <a:p>
            <a:r>
              <a:rPr lang="en-US" sz="1200" i="0" dirty="0" smtClean="0"/>
              <a:t>Sodom and Gomorrah only a handful was spared, in </a:t>
            </a:r>
          </a:p>
          <a:p>
            <a:r>
              <a:rPr lang="en-US" sz="1200" i="0" dirty="0" smtClean="0"/>
              <a:t>fact only Lot and his two daughters.”</a:t>
            </a:r>
          </a:p>
          <a:p>
            <a:endParaRPr lang="en-US" sz="1200" i="0" dirty="0" smtClean="0"/>
          </a:p>
          <a:p>
            <a:r>
              <a:rPr lang="en-US" sz="1200" i="0" dirty="0" smtClean="0"/>
              <a:t>-----</a:t>
            </a:r>
          </a:p>
          <a:p>
            <a:endParaRPr lang="en-US" sz="1200" i="0" dirty="0" smtClean="0"/>
          </a:p>
          <a:p>
            <a:r>
              <a:rPr lang="en-US" b="0" i="0" u="none" strike="noStrike" baseline="0" dirty="0" smtClean="0"/>
              <a:t>Stott, J. R. W. (2001). </a:t>
            </a:r>
            <a:r>
              <a:rPr lang="en-US" b="0" i="1" u="none" strike="noStrike" baseline="0" dirty="0" smtClean="0"/>
              <a:t>The message of Romans: </a:t>
            </a:r>
          </a:p>
          <a:p>
            <a:r>
              <a:rPr lang="en-US" b="0" i="1" u="none" strike="noStrike" baseline="0" dirty="0" smtClean="0"/>
              <a:t>God’s good news for the world</a:t>
            </a:r>
            <a:r>
              <a:rPr lang="en-US" b="0" i="0" u="none" strike="noStrike" baseline="0" dirty="0" smtClean="0"/>
              <a:t> (p. 275). Leicester, </a:t>
            </a:r>
          </a:p>
          <a:p>
            <a:r>
              <a:rPr lang="en-US" b="0" i="0" u="none" strike="noStrike" baseline="0" dirty="0" smtClean="0"/>
              <a:t>England; Downers Grove, IL: </a:t>
            </a:r>
            <a:r>
              <a:rPr lang="en-US" b="0" i="0" u="none" strike="noStrike" baseline="0" dirty="0" err="1" smtClean="0"/>
              <a:t>InterVarsity</a:t>
            </a:r>
            <a:r>
              <a:rPr lang="en-US" b="0" i="0" u="none" strike="noStrike" baseline="0" dirty="0" smtClean="0"/>
              <a:t> Press.</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130</a:t>
            </a:fld>
            <a:endParaRPr lang="en-US"/>
          </a:p>
        </p:txBody>
      </p:sp>
    </p:spTree>
    <p:extLst>
      <p:ext uri="{BB962C8B-B14F-4D97-AF65-F5344CB8AC3E}">
        <p14:creationId xmlns:p14="http://schemas.microsoft.com/office/powerpoint/2010/main" val="238661864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a:r>
            <a:r>
              <a:rPr lang="en-US" dirty="0" err="1" smtClean="0"/>
              <a:t>synteleo</a:t>
            </a:r>
            <a:r>
              <a:rPr lang="en-US" dirty="0" smtClean="0"/>
              <a:t> means </a:t>
            </a:r>
            <a:r>
              <a:rPr lang="en-US" sz="1200" b="0" i="0" dirty="0" smtClean="0"/>
              <a:t>to carry out or bring into being </a:t>
            </a:r>
          </a:p>
          <a:p>
            <a:r>
              <a:rPr lang="en-US" sz="1200" b="0" i="0" dirty="0" smtClean="0"/>
              <a:t>something that has been promised or expected, that </a:t>
            </a:r>
          </a:p>
          <a:p>
            <a:r>
              <a:rPr lang="en-US" sz="1200" b="0" i="0" dirty="0" smtClean="0"/>
              <a:t>is, to carry out, to fulfill, or to accomplish,</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131</a:t>
            </a:fld>
            <a:endParaRPr lang="en-US"/>
          </a:p>
        </p:txBody>
      </p:sp>
    </p:spTree>
    <p:extLst>
      <p:ext uri="{BB962C8B-B14F-4D97-AF65-F5344CB8AC3E}">
        <p14:creationId xmlns:p14="http://schemas.microsoft.com/office/powerpoint/2010/main" val="238661864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132</a:t>
            </a:fld>
            <a:endParaRPr lang="en-US"/>
          </a:p>
        </p:txBody>
      </p:sp>
    </p:spTree>
    <p:extLst>
      <p:ext uri="{BB962C8B-B14F-4D97-AF65-F5344CB8AC3E}">
        <p14:creationId xmlns:p14="http://schemas.microsoft.com/office/powerpoint/2010/main" val="359650021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9:28</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133</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smtClean="0"/>
              <a:t>And, we’ll close-out the study of this passage with </a:t>
            </a:r>
          </a:p>
          <a:p>
            <a:r>
              <a:rPr lang="en-US" b="0" i="0" dirty="0" smtClean="0"/>
              <a:t>John Stott’s concluding words:</a:t>
            </a:r>
          </a:p>
          <a:p>
            <a:endParaRPr lang="en-US" b="0" i="0" dirty="0" smtClean="0"/>
          </a:p>
          <a:p>
            <a:r>
              <a:rPr lang="en-US" sz="1200" dirty="0" smtClean="0"/>
              <a:t>“By bringing the Hosea and Isaiah texts together, Paul </a:t>
            </a:r>
          </a:p>
          <a:p>
            <a:r>
              <a:rPr lang="en-US" sz="1200" dirty="0" smtClean="0"/>
              <a:t>provides Old Testament warrant for his vision. </a:t>
            </a:r>
          </a:p>
          <a:p>
            <a:endParaRPr lang="en-US" sz="1200" dirty="0" smtClean="0"/>
          </a:p>
          <a:p>
            <a:r>
              <a:rPr lang="en-US" sz="1200" dirty="0" smtClean="0"/>
              <a:t>“On the one hand, God has called us, he writes, not </a:t>
            </a:r>
          </a:p>
          <a:p>
            <a:r>
              <a:rPr lang="en-US" sz="1200" dirty="0" smtClean="0"/>
              <a:t>only from the Jews but also from the Gentiles. So there </a:t>
            </a:r>
          </a:p>
          <a:p>
            <a:r>
              <a:rPr lang="en-US" sz="1200" dirty="0" smtClean="0"/>
              <a:t>is a fundamental Jewish-Gentile solidarity in God’s new </a:t>
            </a:r>
          </a:p>
          <a:p>
            <a:r>
              <a:rPr lang="en-US" sz="1200" dirty="0" smtClean="0"/>
              <a:t>society. </a:t>
            </a:r>
          </a:p>
          <a:p>
            <a:endParaRPr lang="en-US" sz="1200" dirty="0" smtClean="0"/>
          </a:p>
          <a:p>
            <a:r>
              <a:rPr lang="en-US" sz="1200" dirty="0" smtClean="0"/>
              <a:t>“On the other hand, Paul is conscious of the serious </a:t>
            </a:r>
          </a:p>
          <a:p>
            <a:r>
              <a:rPr lang="en-US" sz="1200" dirty="0" smtClean="0"/>
              <a:t>imbalance between the size of the Gentile participation </a:t>
            </a:r>
          </a:p>
          <a:p>
            <a:r>
              <a:rPr lang="en-US" sz="1200" dirty="0" smtClean="0"/>
              <a:t>and the size of the Jewish participation in the </a:t>
            </a:r>
          </a:p>
          <a:p>
            <a:r>
              <a:rPr lang="en-US" sz="1200" dirty="0" smtClean="0"/>
              <a:t>redeemed community. </a:t>
            </a:r>
          </a:p>
          <a:p>
            <a:endParaRPr lang="en-US" sz="1200" dirty="0" smtClean="0"/>
          </a:p>
          <a:p>
            <a:r>
              <a:rPr lang="en-US" sz="1200" dirty="0" smtClean="0"/>
              <a:t>“As Hosea prophesied, multitudes of Gentiles, formerly </a:t>
            </a:r>
          </a:p>
          <a:p>
            <a:r>
              <a:rPr lang="en-US" sz="1200" dirty="0" smtClean="0"/>
              <a:t>disenfranchised, have now been welcomed as the </a:t>
            </a:r>
          </a:p>
          <a:p>
            <a:r>
              <a:rPr lang="en-US" sz="1200" dirty="0" smtClean="0"/>
              <a:t>people of God. </a:t>
            </a:r>
          </a:p>
          <a:p>
            <a:endParaRPr lang="en-US" sz="1200" dirty="0" smtClean="0"/>
          </a:p>
          <a:p>
            <a:r>
              <a:rPr lang="en-US" sz="1200" dirty="0" smtClean="0"/>
              <a:t>“As Isaiah prophesied, however, the Jewish </a:t>
            </a:r>
          </a:p>
          <a:p>
            <a:r>
              <a:rPr lang="en-US" sz="1200" dirty="0" smtClean="0"/>
              <a:t>membership was only a remnant of the nation, so </a:t>
            </a:r>
          </a:p>
          <a:p>
            <a:r>
              <a:rPr lang="en-US" sz="1200" dirty="0" smtClean="0"/>
              <a:t>small in fact as to constitute not the inclusion of Israel </a:t>
            </a:r>
          </a:p>
          <a:p>
            <a:r>
              <a:rPr lang="en-US" sz="1200" dirty="0" smtClean="0"/>
              <a:t>but its exclusion, not its acceptance but its ‘rejection’. </a:t>
            </a:r>
          </a:p>
          <a:p>
            <a:endParaRPr lang="en-US" sz="1200" dirty="0" smtClean="0"/>
          </a:p>
          <a:p>
            <a:r>
              <a:rPr lang="en-US" sz="1200" dirty="0" smtClean="0"/>
              <a:t>“Jesus himself had foretold this situation, when he </a:t>
            </a:r>
          </a:p>
          <a:p>
            <a:r>
              <a:rPr lang="en-US" sz="1200" dirty="0" smtClean="0"/>
              <a:t>said: ‘I say to you that many will come from the east </a:t>
            </a:r>
          </a:p>
          <a:p>
            <a:r>
              <a:rPr lang="en-US" sz="1200" dirty="0" smtClean="0"/>
              <a:t>and the west, and will take their places at the feast </a:t>
            </a:r>
          </a:p>
          <a:p>
            <a:r>
              <a:rPr lang="en-US" sz="1200" dirty="0" smtClean="0"/>
              <a:t>with Abraham, Isaac and Jacob in the kingdom of </a:t>
            </a:r>
          </a:p>
          <a:p>
            <a:r>
              <a:rPr lang="en-US" sz="1200" dirty="0" smtClean="0"/>
              <a:t>heaven. But the subjects of the kingdom will be </a:t>
            </a:r>
          </a:p>
          <a:p>
            <a:r>
              <a:rPr lang="en-US" sz="1200" dirty="0" smtClean="0"/>
              <a:t>thrown outside.…’</a:t>
            </a:r>
          </a:p>
          <a:p>
            <a:endParaRPr lang="en-US" sz="1200" dirty="0" smtClean="0"/>
          </a:p>
          <a:p>
            <a:r>
              <a:rPr lang="en-US" sz="1200" dirty="0" smtClean="0"/>
              <a:t>-----</a:t>
            </a:r>
          </a:p>
          <a:p>
            <a:endParaRPr lang="en-US" sz="1200" dirty="0" smtClean="0"/>
          </a:p>
          <a:p>
            <a:r>
              <a:rPr lang="en-US" b="0" i="0" u="none" strike="noStrike" baseline="0" dirty="0" smtClean="0"/>
              <a:t>Stott, J. R. W. (2001). </a:t>
            </a:r>
            <a:r>
              <a:rPr lang="en-US" b="0" i="1" u="none" strike="noStrike" baseline="0" dirty="0" smtClean="0"/>
              <a:t>The message of Romans: </a:t>
            </a:r>
          </a:p>
          <a:p>
            <a:r>
              <a:rPr lang="en-US" b="0" i="1" u="none" strike="noStrike" baseline="0" dirty="0" smtClean="0"/>
              <a:t>God’s good news for the world</a:t>
            </a:r>
            <a:r>
              <a:rPr lang="en-US" b="0" i="0" u="none" strike="noStrike" baseline="0" dirty="0" smtClean="0"/>
              <a:t> (p. 275). Leicester, </a:t>
            </a:r>
          </a:p>
          <a:p>
            <a:r>
              <a:rPr lang="en-US" b="0" i="0" u="none" strike="noStrike" baseline="0" dirty="0" smtClean="0"/>
              <a:t>England; Downers Grove, IL: </a:t>
            </a:r>
            <a:r>
              <a:rPr lang="en-US" b="0" i="0" u="none" strike="noStrike" baseline="0" dirty="0" err="1" smtClean="0"/>
              <a:t>InterVarsity</a:t>
            </a:r>
            <a:r>
              <a:rPr lang="en-US" b="0" i="0" u="none" strike="noStrike" baseline="0" dirty="0" smtClean="0"/>
              <a:t> Press.</a:t>
            </a:r>
          </a:p>
          <a:p>
            <a:endParaRPr lang="en-US" b="0" i="0"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134</a:t>
            </a:fld>
            <a:endParaRPr lang="en-US"/>
          </a:p>
        </p:txBody>
      </p:sp>
    </p:spTree>
    <p:extLst>
      <p:ext uri="{BB962C8B-B14F-4D97-AF65-F5344CB8AC3E}">
        <p14:creationId xmlns:p14="http://schemas.microsoft.com/office/powerpoint/2010/main" val="384878832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a:t>
            </a:r>
            <a:r>
              <a:rPr lang="en-US" dirty="0" err="1" smtClean="0"/>
              <a:t>enkataleipto</a:t>
            </a:r>
            <a:r>
              <a:rPr lang="en-US" dirty="0" smtClean="0"/>
              <a:t> means </a:t>
            </a:r>
            <a:r>
              <a:rPr lang="en-US" sz="1200" b="0" i="0" dirty="0" smtClean="0"/>
              <a:t>to cause </a:t>
            </a:r>
          </a:p>
          <a:p>
            <a:r>
              <a:rPr lang="en-US" sz="1200" b="0" i="0" dirty="0" smtClean="0"/>
              <a:t>something to remain or to exist after a point in time, </a:t>
            </a:r>
          </a:p>
          <a:p>
            <a:r>
              <a:rPr lang="en-US" sz="1200" b="0" i="0" dirty="0" smtClean="0"/>
              <a:t>that is, to leave something.</a:t>
            </a:r>
          </a:p>
          <a:p>
            <a:endParaRPr lang="en-US" sz="1200" b="0" i="0" dirty="0" smtClean="0"/>
          </a:p>
          <a:p>
            <a:r>
              <a:rPr lang="en-US" sz="1200" b="0" i="0" dirty="0" smtClean="0"/>
              <a:t>This is the only place in the New Testament where </a:t>
            </a:r>
          </a:p>
          <a:p>
            <a:r>
              <a:rPr lang="en-US" sz="1200" b="0" i="0" dirty="0" err="1" smtClean="0"/>
              <a:t>enkataleipto</a:t>
            </a:r>
            <a:r>
              <a:rPr lang="en-US" sz="1200" b="0" i="0" dirty="0" smtClean="0"/>
              <a:t> is used with this meaning.</a:t>
            </a:r>
          </a:p>
          <a:p>
            <a:endParaRPr lang="en-US" sz="1200" b="0" i="0" dirty="0" smtClean="0"/>
          </a:p>
          <a:p>
            <a:r>
              <a:rPr lang="en-US" sz="1200" b="0" i="0" dirty="0" smtClean="0"/>
              <a:t>Elsewhere it is used analogously</a:t>
            </a:r>
            <a:r>
              <a:rPr lang="en-US" sz="1200" b="0" i="0" baseline="0" dirty="0" smtClean="0"/>
              <a:t> </a:t>
            </a:r>
            <a:r>
              <a:rPr lang="en-US" sz="1200" b="0" i="0" dirty="0" smtClean="0"/>
              <a:t>to separate </a:t>
            </a:r>
          </a:p>
          <a:p>
            <a:r>
              <a:rPr lang="en-US" sz="1200" b="0" i="0" dirty="0" smtClean="0"/>
              <a:t>connection with someone or something, that is, to </a:t>
            </a:r>
          </a:p>
          <a:p>
            <a:r>
              <a:rPr lang="en-US" sz="1200" b="0" i="0" dirty="0" smtClean="0"/>
              <a:t>forsake, to abandon, or to desert, as in ...</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135</a:t>
            </a:fld>
            <a:endParaRPr lang="en-US"/>
          </a:p>
        </p:txBody>
      </p:sp>
    </p:spTree>
    <p:extLst>
      <p:ext uri="{BB962C8B-B14F-4D97-AF65-F5344CB8AC3E}">
        <p14:creationId xmlns:p14="http://schemas.microsoft.com/office/powerpoint/2010/main" val="384878832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b="0" i="0" kern="1200" dirty="0" smtClean="0">
                <a:solidFill>
                  <a:schemeClr val="tx1"/>
                </a:solidFill>
                <a:latin typeface="+mn-lt"/>
                <a:ea typeface="+mn-ea"/>
                <a:cs typeface="+mn-cs"/>
              </a:rPr>
              <a:t>When the Apostle Paul was being transported </a:t>
            </a:r>
          </a:p>
          <a:p>
            <a:pPr rtl="0"/>
            <a:r>
              <a:rPr lang="en-US" sz="1200" b="0" i="0" kern="1200" dirty="0" smtClean="0">
                <a:solidFill>
                  <a:schemeClr val="tx1"/>
                </a:solidFill>
                <a:latin typeface="+mn-lt"/>
                <a:ea typeface="+mn-ea"/>
                <a:cs typeface="+mn-cs"/>
              </a:rPr>
              <a:t>as a missionary prisoner to Rome, his ship docked to </a:t>
            </a:r>
          </a:p>
          <a:p>
            <a:pPr rtl="0"/>
            <a:r>
              <a:rPr lang="en-US" sz="1200" b="0" i="0" kern="1200" dirty="0" smtClean="0">
                <a:solidFill>
                  <a:schemeClr val="tx1"/>
                </a:solidFill>
                <a:latin typeface="+mn-lt"/>
                <a:ea typeface="+mn-ea"/>
                <a:cs typeface="+mn-cs"/>
              </a:rPr>
              <a:t>the south of Rome in the Italian port city of </a:t>
            </a:r>
            <a:r>
              <a:rPr lang="en-US" sz="1200" b="0" i="0" kern="1200" dirty="0" err="1" smtClean="0">
                <a:solidFill>
                  <a:schemeClr val="tx1"/>
                </a:solidFill>
                <a:latin typeface="+mn-lt"/>
                <a:ea typeface="+mn-ea"/>
                <a:cs typeface="+mn-cs"/>
              </a:rPr>
              <a:t>Puteoli</a:t>
            </a:r>
            <a:r>
              <a:rPr lang="en-US" sz="1200" b="0" i="0" kern="1200" dirty="0" smtClean="0">
                <a:solidFill>
                  <a:schemeClr val="tx1"/>
                </a:solidFill>
                <a:latin typeface="+mn-lt"/>
                <a:ea typeface="+mn-ea"/>
                <a:cs typeface="+mn-cs"/>
              </a:rPr>
              <a:t>. </a:t>
            </a:r>
          </a:p>
          <a:p>
            <a:pPr rtl="0"/>
            <a:endParaRPr lang="en-US" sz="1200" b="0" i="0" kern="1200" dirty="0" smtClean="0">
              <a:solidFill>
                <a:schemeClr val="tx1"/>
              </a:solidFill>
              <a:latin typeface="+mn-lt"/>
              <a:ea typeface="+mn-ea"/>
              <a:cs typeface="+mn-cs"/>
            </a:endParaRPr>
          </a:p>
          <a:p>
            <a:pPr rtl="0"/>
            <a:r>
              <a:rPr lang="en-US" sz="1200" b="0" i="0" kern="1200" dirty="0" smtClean="0">
                <a:solidFill>
                  <a:schemeClr val="tx1"/>
                </a:solidFill>
                <a:latin typeface="+mn-lt"/>
                <a:ea typeface="+mn-ea"/>
                <a:cs typeface="+mn-cs"/>
              </a:rPr>
              <a:t>This was a holiday resort for fashionable Roman </a:t>
            </a:r>
          </a:p>
          <a:p>
            <a:pPr rtl="0"/>
            <a:r>
              <a:rPr lang="en-US" sz="1200" b="0" i="0" kern="1200" dirty="0" smtClean="0">
                <a:solidFill>
                  <a:schemeClr val="tx1"/>
                </a:solidFill>
                <a:latin typeface="+mn-lt"/>
                <a:ea typeface="+mn-ea"/>
                <a:cs typeface="+mn-cs"/>
              </a:rPr>
              <a:t>society, a spa with nearby hot sulfur springs. Many of </a:t>
            </a:r>
          </a:p>
          <a:p>
            <a:pPr rtl="0"/>
            <a:r>
              <a:rPr lang="en-US" sz="1200" b="0" i="0" kern="1200" dirty="0" smtClean="0">
                <a:solidFill>
                  <a:schemeClr val="tx1"/>
                </a:solidFill>
                <a:latin typeface="+mn-lt"/>
                <a:ea typeface="+mn-ea"/>
                <a:cs typeface="+mn-cs"/>
              </a:rPr>
              <a:t>the Roman emperors had villas there.</a:t>
            </a:r>
          </a:p>
          <a:p>
            <a:pPr rtl="0"/>
            <a:endParaRPr lang="en-US" sz="1200" b="0" i="0" kern="1200" dirty="0" smtClean="0">
              <a:solidFill>
                <a:schemeClr val="tx1"/>
              </a:solidFill>
              <a:latin typeface="+mn-lt"/>
              <a:ea typeface="+mn-ea"/>
              <a:cs typeface="+mn-cs"/>
            </a:endParaRPr>
          </a:p>
          <a:p>
            <a:pPr rtl="0"/>
            <a:r>
              <a:rPr lang="en-US" sz="1200" i="0" dirty="0" err="1" smtClean="0"/>
              <a:t>Puteoli</a:t>
            </a:r>
            <a:r>
              <a:rPr lang="en-US" sz="1200" i="0" dirty="0" smtClean="0"/>
              <a:t> lay in the shadow of a great and rugged </a:t>
            </a:r>
          </a:p>
          <a:p>
            <a:pPr rtl="0"/>
            <a:r>
              <a:rPr lang="en-US" sz="1200" i="0" dirty="0" smtClean="0"/>
              <a:t>mountain—a volcano, though it hadn’t erupted in a </a:t>
            </a:r>
          </a:p>
          <a:p>
            <a:pPr rtl="0"/>
            <a:r>
              <a:rPr lang="en-US" sz="1200" i="0" dirty="0" smtClean="0"/>
              <a:t>thousand years—Vesuvius.</a:t>
            </a:r>
          </a:p>
          <a:p>
            <a:pPr rtl="0"/>
            <a:endParaRPr lang="en-US" sz="1200" i="0" dirty="0" smtClean="0"/>
          </a:p>
          <a:p>
            <a:pPr rtl="0"/>
            <a:r>
              <a:rPr lang="en-US" sz="1200" i="0" dirty="0" smtClean="0"/>
              <a:t>Shortly after Paul’s time, Vesuvius exploded like an </a:t>
            </a:r>
          </a:p>
          <a:p>
            <a:pPr rtl="0"/>
            <a:r>
              <a:rPr lang="en-US" sz="1200" i="0" dirty="0" smtClean="0"/>
              <a:t>atomic bomb. It erupted for forty hours, and while </a:t>
            </a:r>
          </a:p>
          <a:p>
            <a:pPr rtl="0"/>
            <a:r>
              <a:rPr lang="en-US" sz="1200" i="0" dirty="0" err="1" smtClean="0"/>
              <a:t>Puteoli</a:t>
            </a:r>
            <a:r>
              <a:rPr lang="en-US" sz="1200" i="0" dirty="0" smtClean="0"/>
              <a:t> was spared, another nearby city was flooded </a:t>
            </a:r>
          </a:p>
          <a:p>
            <a:pPr rtl="0"/>
            <a:r>
              <a:rPr lang="en-US" sz="1200" i="0" dirty="0" smtClean="0"/>
              <a:t>by molten lava, buried before the inhabitants could </a:t>
            </a:r>
          </a:p>
          <a:p>
            <a:pPr rtl="0"/>
            <a:r>
              <a:rPr lang="en-US" sz="1200" i="0" dirty="0" smtClean="0"/>
              <a:t>escape. </a:t>
            </a:r>
          </a:p>
          <a:p>
            <a:pPr rtl="0"/>
            <a:endParaRPr lang="en-US" sz="1200" i="0" dirty="0" smtClean="0"/>
          </a:p>
          <a:p>
            <a:pPr rtl="0"/>
            <a:r>
              <a:rPr lang="en-US" sz="1200" i="0" dirty="0" smtClean="0"/>
              <a:t>They were killed by the gasses and the ash, then </a:t>
            </a:r>
          </a:p>
          <a:p>
            <a:pPr rtl="0"/>
            <a:r>
              <a:rPr lang="en-US" sz="1200" i="0" dirty="0" smtClean="0"/>
              <a:t>preserved by the molten lava which rolled over them </a:t>
            </a:r>
          </a:p>
          <a:p>
            <a:pPr rtl="0"/>
            <a:r>
              <a:rPr lang="en-US" sz="1200" i="0" dirty="0" smtClean="0"/>
              <a:t>and hermetically sealed them in a gigantic tomb of </a:t>
            </a:r>
          </a:p>
          <a:p>
            <a:pPr rtl="0"/>
            <a:r>
              <a:rPr lang="en-US" sz="1200" i="0" dirty="0" smtClean="0"/>
              <a:t>pumice.</a:t>
            </a:r>
          </a:p>
          <a:p>
            <a:pPr rtl="0"/>
            <a:endParaRPr lang="en-US" sz="1200" i="0" dirty="0" smtClean="0"/>
          </a:p>
          <a:p>
            <a:pPr rtl="0"/>
            <a:r>
              <a:rPr lang="en-US" sz="1200" i="0" dirty="0" smtClean="0"/>
              <a:t>That city was Pompeii, and for many years it remained </a:t>
            </a:r>
          </a:p>
          <a:p>
            <a:pPr rtl="0"/>
            <a:r>
              <a:rPr lang="en-US" sz="1200" i="0" dirty="0" smtClean="0"/>
              <a:t>buried under twenty feet of hardened lava. Excavations </a:t>
            </a:r>
          </a:p>
          <a:p>
            <a:pPr rtl="0"/>
            <a:r>
              <a:rPr lang="en-US" sz="1200" i="0" dirty="0" smtClean="0"/>
              <a:t>have given us a perfectly preserved Roman city, frozen </a:t>
            </a:r>
          </a:p>
          <a:p>
            <a:pPr rtl="0"/>
            <a:r>
              <a:rPr lang="en-US" sz="1200" i="0" dirty="0" smtClean="0"/>
              <a:t>in time, caught in the act of being itself.</a:t>
            </a:r>
          </a:p>
          <a:p>
            <a:pPr rtl="0"/>
            <a:endParaRPr lang="en-US" sz="1200" i="0" dirty="0" smtClean="0"/>
          </a:p>
          <a:p>
            <a:pPr rtl="0"/>
            <a:r>
              <a:rPr lang="en-US" sz="1200" i="0" kern="1200" dirty="0" smtClean="0">
                <a:solidFill>
                  <a:schemeClr val="tx1"/>
                </a:solidFill>
                <a:latin typeface="+mn-lt"/>
                <a:ea typeface="+mn-ea"/>
                <a:cs typeface="+mn-cs"/>
              </a:rPr>
              <a:t>The twenty thousand people of Pompeii, it seems, </a:t>
            </a:r>
          </a:p>
          <a:p>
            <a:pPr rtl="0"/>
            <a:r>
              <a:rPr lang="en-US" sz="1200" i="0" kern="1200" dirty="0" smtClean="0">
                <a:solidFill>
                  <a:schemeClr val="tx1"/>
                </a:solidFill>
                <a:latin typeface="+mn-lt"/>
                <a:ea typeface="+mn-ea"/>
                <a:cs typeface="+mn-cs"/>
              </a:rPr>
              <a:t>worshipped two gods: Venus, the love goddess, and </a:t>
            </a:r>
          </a:p>
          <a:p>
            <a:pPr rtl="0"/>
            <a:r>
              <a:rPr lang="en-US" sz="1200" i="0" kern="1200" dirty="0" smtClean="0">
                <a:solidFill>
                  <a:schemeClr val="tx1"/>
                </a:solidFill>
                <a:latin typeface="+mn-lt"/>
                <a:ea typeface="+mn-ea"/>
                <a:cs typeface="+mn-cs"/>
              </a:rPr>
              <a:t>Mercury, the god of commerce. They worshipped, in </a:t>
            </a:r>
          </a:p>
          <a:p>
            <a:pPr rtl="0"/>
            <a:r>
              <a:rPr lang="en-US" sz="1200" i="0" kern="1200" dirty="0" smtClean="0">
                <a:solidFill>
                  <a:schemeClr val="tx1"/>
                </a:solidFill>
                <a:latin typeface="+mn-lt"/>
                <a:ea typeface="+mn-ea"/>
                <a:cs typeface="+mn-cs"/>
              </a:rPr>
              <a:t>other words, money and pleasure. </a:t>
            </a:r>
          </a:p>
          <a:p>
            <a:pPr rtl="0"/>
            <a:endParaRPr lang="en-US" sz="1200" i="0" kern="1200" dirty="0" smtClean="0">
              <a:solidFill>
                <a:schemeClr val="tx1"/>
              </a:solidFill>
              <a:latin typeface="+mn-lt"/>
              <a:ea typeface="+mn-ea"/>
              <a:cs typeface="+mn-cs"/>
            </a:endParaRPr>
          </a:p>
          <a:p>
            <a:pPr rtl="0"/>
            <a:r>
              <a:rPr lang="en-US" sz="1200" i="0" kern="1200" dirty="0" smtClean="0">
                <a:solidFill>
                  <a:schemeClr val="tx1"/>
                </a:solidFill>
                <a:latin typeface="+mn-lt"/>
                <a:ea typeface="+mn-ea"/>
                <a:cs typeface="+mn-cs"/>
              </a:rPr>
              <a:t>Their worship of Mercury is evidenced by their </a:t>
            </a:r>
          </a:p>
          <a:p>
            <a:pPr rtl="0"/>
            <a:r>
              <a:rPr lang="en-US" sz="1200" i="0" kern="1200" dirty="0" smtClean="0">
                <a:solidFill>
                  <a:schemeClr val="tx1"/>
                </a:solidFill>
                <a:latin typeface="+mn-lt"/>
                <a:ea typeface="+mn-ea"/>
                <a:cs typeface="+mn-cs"/>
              </a:rPr>
              <a:t>economic prosperity. Pompeii was a thriving city, a neat </a:t>
            </a:r>
          </a:p>
          <a:p>
            <a:pPr rtl="0"/>
            <a:r>
              <a:rPr lang="en-US" sz="1200" i="0" kern="1200" dirty="0" smtClean="0">
                <a:solidFill>
                  <a:schemeClr val="tx1"/>
                </a:solidFill>
                <a:latin typeface="+mn-lt"/>
                <a:ea typeface="+mn-ea"/>
                <a:cs typeface="+mn-cs"/>
              </a:rPr>
              <a:t>grid-pattern of shop-lined streets wrapped in a gated </a:t>
            </a:r>
          </a:p>
          <a:p>
            <a:pPr rtl="0"/>
            <a:r>
              <a:rPr lang="en-US" sz="1200" i="0" kern="1200" dirty="0" smtClean="0">
                <a:solidFill>
                  <a:schemeClr val="tx1"/>
                </a:solidFill>
                <a:latin typeface="+mn-lt"/>
                <a:ea typeface="+mn-ea"/>
                <a:cs typeface="+mn-cs"/>
              </a:rPr>
              <a:t>wall. It pulsed with industry, many of its people </a:t>
            </a:r>
          </a:p>
          <a:p>
            <a:pPr rtl="0"/>
            <a:r>
              <a:rPr lang="en-US" sz="1200" i="0" kern="1200" dirty="0" smtClean="0">
                <a:solidFill>
                  <a:schemeClr val="tx1"/>
                </a:solidFill>
                <a:latin typeface="+mn-lt"/>
                <a:ea typeface="+mn-ea"/>
                <a:cs typeface="+mn-cs"/>
              </a:rPr>
              <a:t>working in a winery, Pompeii being world-famous for </a:t>
            </a:r>
          </a:p>
          <a:p>
            <a:pPr rtl="0"/>
            <a:r>
              <a:rPr lang="en-US" sz="1200" i="0" kern="1200" dirty="0" smtClean="0">
                <a:solidFill>
                  <a:schemeClr val="tx1"/>
                </a:solidFill>
                <a:latin typeface="+mn-lt"/>
                <a:ea typeface="+mn-ea"/>
                <a:cs typeface="+mn-cs"/>
              </a:rPr>
              <a:t>its wine</a:t>
            </a:r>
          </a:p>
          <a:p>
            <a:pPr rtl="0"/>
            <a:r>
              <a:rPr lang="en-US" sz="1200" i="0" kern="1200" dirty="0" smtClean="0">
                <a:solidFill>
                  <a:schemeClr val="tx1"/>
                </a:solidFill>
                <a:latin typeface="+mn-lt"/>
                <a:ea typeface="+mn-ea"/>
                <a:cs typeface="+mn-cs"/>
              </a:rPr>
              <a:t>.</a:t>
            </a:r>
          </a:p>
          <a:p>
            <a:pPr rtl="0"/>
            <a:r>
              <a:rPr lang="en-US" sz="1200" i="0" dirty="0" smtClean="0"/>
              <a:t>But they also loved pleasure. The city walls were filled </a:t>
            </a:r>
          </a:p>
          <a:p>
            <a:pPr rtl="0"/>
            <a:r>
              <a:rPr lang="en-US" sz="1200" i="0" dirty="0" smtClean="0"/>
              <a:t>with advertisements by prostitutes. Prices indicate that </a:t>
            </a:r>
          </a:p>
          <a:p>
            <a:pPr rtl="0"/>
            <a:r>
              <a:rPr lang="en-US" sz="1200" i="0" dirty="0" smtClean="0"/>
              <a:t>the average girl cost about the price of a modest </a:t>
            </a:r>
          </a:p>
          <a:p>
            <a:pPr rtl="0"/>
            <a:r>
              <a:rPr lang="en-US" sz="1200" i="0" dirty="0" smtClean="0"/>
              <a:t>dinner at a Pompeiian tavern. </a:t>
            </a:r>
          </a:p>
          <a:p>
            <a:pPr rtl="0"/>
            <a:endParaRPr lang="en-US" sz="1200" i="0" dirty="0" smtClean="0"/>
          </a:p>
          <a:p>
            <a:pPr rtl="0"/>
            <a:r>
              <a:rPr lang="en-US" sz="1200" i="0" dirty="0" smtClean="0"/>
              <a:t>On one hotel, a sign said, “If you sit down here, read </a:t>
            </a:r>
          </a:p>
          <a:p>
            <a:pPr rtl="0"/>
            <a:r>
              <a:rPr lang="en-US" sz="1200" i="0" dirty="0" smtClean="0"/>
              <a:t>this first: If you’re looking for a girl, ask for Attica—</a:t>
            </a:r>
          </a:p>
          <a:p>
            <a:pPr rtl="0"/>
            <a:r>
              <a:rPr lang="en-US" sz="1200" i="0" dirty="0" smtClean="0"/>
              <a:t>four bucks, high class.”</a:t>
            </a:r>
          </a:p>
          <a:p>
            <a:pPr rtl="0"/>
            <a:endParaRPr lang="en-US" sz="1200" i="0" dirty="0" smtClean="0"/>
          </a:p>
          <a:p>
            <a:pPr rtl="0"/>
            <a:r>
              <a:rPr lang="en-US" sz="1200" i="0" dirty="0" smtClean="0"/>
              <a:t>On the walls of brothels were testimonies by satisfied </a:t>
            </a:r>
          </a:p>
          <a:p>
            <a:pPr rtl="0"/>
            <a:r>
              <a:rPr lang="en-US" sz="1200" i="0" dirty="0" smtClean="0"/>
              <a:t>customers. </a:t>
            </a:r>
          </a:p>
          <a:p>
            <a:pPr rtl="0"/>
            <a:endParaRPr lang="en-US" sz="1200" i="0" dirty="0" smtClean="0"/>
          </a:p>
          <a:p>
            <a:pPr rtl="0"/>
            <a:r>
              <a:rPr lang="en-US" sz="1200" i="0" dirty="0" smtClean="0"/>
              <a:t>Everywhere were models and carvings of the phallus—</a:t>
            </a:r>
          </a:p>
          <a:p>
            <a:pPr rtl="0"/>
            <a:r>
              <a:rPr lang="en-US" sz="1200" i="0" dirty="0" smtClean="0"/>
              <a:t>the male sexual organ—which in ancient Pompeii was </a:t>
            </a:r>
          </a:p>
          <a:p>
            <a:pPr rtl="0"/>
            <a:r>
              <a:rPr lang="en-US" sz="1200" i="0" dirty="0" smtClean="0"/>
              <a:t>considered the symbol of success. </a:t>
            </a:r>
          </a:p>
          <a:p>
            <a:pPr rtl="0"/>
            <a:endParaRPr lang="en-US" sz="1200" i="0" dirty="0" smtClean="0"/>
          </a:p>
          <a:p>
            <a:pPr rtl="0"/>
            <a:r>
              <a:rPr lang="en-US" sz="1200" i="0" dirty="0" smtClean="0"/>
              <a:t>It was carved on sidewalks and houses, drawn on </a:t>
            </a:r>
          </a:p>
          <a:p>
            <a:pPr rtl="0"/>
            <a:r>
              <a:rPr lang="en-US" sz="1200" i="0" dirty="0" smtClean="0"/>
              <a:t>walls and posts.</a:t>
            </a:r>
          </a:p>
          <a:p>
            <a:pPr rtl="0"/>
            <a:endParaRPr lang="en-US" sz="1200" i="0" dirty="0" smtClean="0"/>
          </a:p>
          <a:p>
            <a:pPr rtl="0"/>
            <a:r>
              <a:rPr lang="en-US" sz="1200" i="0" dirty="0" smtClean="0"/>
              <a:t>The statues and sculptures of Pompeii, excavated by </a:t>
            </a:r>
          </a:p>
          <a:p>
            <a:pPr rtl="0"/>
            <a:r>
              <a:rPr lang="en-US" sz="1200" i="0" dirty="0" smtClean="0"/>
              <a:t>archaeologists, were hidden for many years in the “off </a:t>
            </a:r>
          </a:p>
          <a:p>
            <a:pPr rtl="0"/>
            <a:r>
              <a:rPr lang="en-US" sz="1200" i="0" dirty="0" smtClean="0"/>
              <a:t>limits” rooms of Italian museums because they were </a:t>
            </a:r>
          </a:p>
          <a:p>
            <a:pPr rtl="0"/>
            <a:r>
              <a:rPr lang="en-US" sz="1200" i="0" dirty="0" smtClean="0"/>
              <a:t>so obscene. </a:t>
            </a:r>
          </a:p>
          <a:p>
            <a:pPr rtl="0"/>
            <a:endParaRPr lang="en-US" sz="1200" i="0" dirty="0" smtClean="0"/>
          </a:p>
          <a:p>
            <a:pPr rtl="0"/>
            <a:r>
              <a:rPr lang="en-US" sz="1200" i="0" dirty="0" smtClean="0"/>
              <a:t>On one Pompeiian wall, someone with a knowledge of </a:t>
            </a:r>
          </a:p>
          <a:p>
            <a:pPr rtl="0"/>
            <a:r>
              <a:rPr lang="en-US" sz="1200" i="0" dirty="0" smtClean="0"/>
              <a:t>the Old Testament had written some graffiti—just </a:t>
            </a:r>
          </a:p>
          <a:p>
            <a:pPr rtl="0"/>
            <a:r>
              <a:rPr lang="en-US" sz="1200" i="0" dirty="0" smtClean="0"/>
              <a:t>three words: Sodom and Gomorrah!</a:t>
            </a:r>
          </a:p>
          <a:p>
            <a:pPr rtl="0"/>
            <a:endParaRPr lang="en-US" sz="1200" i="0" dirty="0" smtClean="0"/>
          </a:p>
          <a:p>
            <a:pPr rtl="0"/>
            <a:r>
              <a:rPr lang="en-US" sz="1200" i="0" dirty="0" smtClean="0"/>
              <a:t>And, like Sodom and Gomorrah, Pompeii perished </a:t>
            </a:r>
          </a:p>
          <a:p>
            <a:pPr rtl="0"/>
            <a:r>
              <a:rPr lang="en-US" sz="1200" i="0" dirty="0" smtClean="0"/>
              <a:t>suddenly by fire. Judgment came swiftly and without </a:t>
            </a:r>
          </a:p>
          <a:p>
            <a:pPr rtl="0"/>
            <a:r>
              <a:rPr lang="en-US" sz="1200" i="0" dirty="0" smtClean="0"/>
              <a:t>warning, and there was no escape.</a:t>
            </a:r>
          </a:p>
          <a:p>
            <a:pPr rtl="0"/>
            <a:endParaRPr lang="en-US" sz="1200" i="0" dirty="0" smtClean="0"/>
          </a:p>
          <a:p>
            <a:pPr rtl="0"/>
            <a:r>
              <a:rPr lang="en-US" sz="1200" i="0" dirty="0" smtClean="0"/>
              <a:t>And, like Sodom and Gomorrah, our world today is </a:t>
            </a:r>
          </a:p>
          <a:p>
            <a:pPr rtl="0"/>
            <a:r>
              <a:rPr lang="en-US" sz="1200" i="0" dirty="0" smtClean="0"/>
              <a:t>awash in corruption and confusion, awaiting the </a:t>
            </a:r>
          </a:p>
          <a:p>
            <a:pPr rtl="0"/>
            <a:r>
              <a:rPr lang="en-US" sz="1200" i="0" dirty="0" smtClean="0"/>
              <a:t>judgment. </a:t>
            </a:r>
          </a:p>
          <a:p>
            <a:pPr rtl="0"/>
            <a:endParaRPr lang="en-US" sz="1200" i="0" dirty="0" smtClean="0"/>
          </a:p>
          <a:p>
            <a:pPr rtl="0"/>
            <a:r>
              <a:rPr lang="en-US" sz="1200" i="0" dirty="0" smtClean="0"/>
              <a:t>We don’t know when the volcano of judgment and </a:t>
            </a:r>
          </a:p>
          <a:p>
            <a:pPr rtl="0"/>
            <a:r>
              <a:rPr lang="en-US" sz="1200" i="0" dirty="0" smtClean="0"/>
              <a:t>retribution will erupt, but the Apostle Peter said, The </a:t>
            </a:r>
          </a:p>
          <a:p>
            <a:pPr rtl="0"/>
            <a:r>
              <a:rPr lang="en-US" sz="1200" i="0" dirty="0" smtClean="0"/>
              <a:t>end of all things is near … For the day of the Lord will </a:t>
            </a:r>
          </a:p>
          <a:p>
            <a:pPr rtl="0"/>
            <a:r>
              <a:rPr lang="en-US" sz="1200" i="0" dirty="0" smtClean="0"/>
              <a:t>come like a thief. The heavens will disappear with a </a:t>
            </a:r>
          </a:p>
          <a:p>
            <a:pPr rtl="0"/>
            <a:r>
              <a:rPr lang="en-US" sz="1200" i="0" dirty="0" smtClean="0"/>
              <a:t>roar; the elements will be destroyed by fire, and the </a:t>
            </a:r>
          </a:p>
          <a:p>
            <a:pPr rtl="0"/>
            <a:r>
              <a:rPr lang="en-US" sz="1200" i="0" dirty="0" smtClean="0"/>
              <a:t>earth and everything in it will be laid bare. </a:t>
            </a:r>
          </a:p>
          <a:p>
            <a:pPr rtl="0"/>
            <a:endParaRPr lang="en-US" sz="1200" i="0" dirty="0" smtClean="0"/>
          </a:p>
          <a:p>
            <a:pPr rtl="0"/>
            <a:r>
              <a:rPr lang="en-US" sz="1200" i="0" dirty="0" smtClean="0"/>
              <a:t>That day will bring about the destruction of the </a:t>
            </a:r>
          </a:p>
          <a:p>
            <a:pPr rtl="0"/>
            <a:r>
              <a:rPr lang="en-US" sz="1200" i="0" dirty="0" smtClean="0"/>
              <a:t>heaven by fire, and the elements will melt in the </a:t>
            </a:r>
          </a:p>
          <a:p>
            <a:pPr rtl="0"/>
            <a:r>
              <a:rPr lang="en-US" sz="1200" i="0" dirty="0" smtClean="0"/>
              <a:t>heat.</a:t>
            </a:r>
          </a:p>
          <a:p>
            <a:pPr rtl="0"/>
            <a:endParaRPr lang="en-US" sz="1200" i="1" dirty="0" smtClean="0"/>
          </a:p>
          <a:p>
            <a:pPr rtl="0"/>
            <a:r>
              <a:rPr lang="en-US" sz="1200" i="1" dirty="0" smtClean="0"/>
              <a:t>-----</a:t>
            </a:r>
          </a:p>
          <a:p>
            <a:pPr rtl="0"/>
            <a:endParaRPr lang="en-US" sz="1200" i="1" dirty="0" smtClean="0"/>
          </a:p>
          <a:p>
            <a:pPr rtl="0"/>
            <a:r>
              <a:rPr lang="en-US" b="0" i="0" u="none" strike="noStrike" baseline="0" dirty="0" smtClean="0"/>
              <a:t>Morgan, R. J. (2000). </a:t>
            </a:r>
            <a:r>
              <a:rPr lang="en-US" b="0" i="1" u="none" strike="noStrike" baseline="0" dirty="0" smtClean="0"/>
              <a:t>Nelson’s complete book of </a:t>
            </a:r>
          </a:p>
          <a:p>
            <a:pPr rtl="0"/>
            <a:r>
              <a:rPr lang="en-US" b="0" i="1" u="none" strike="noStrike" baseline="0" dirty="0" smtClean="0"/>
              <a:t>stories, illustrations, and quotes</a:t>
            </a:r>
            <a:r>
              <a:rPr lang="en-US" b="0" i="0" u="none" strike="noStrike" baseline="0" dirty="0" smtClean="0"/>
              <a:t> (electronic ed., </a:t>
            </a:r>
          </a:p>
          <a:p>
            <a:pPr rtl="0"/>
            <a:r>
              <a:rPr lang="en-US" b="0" i="0" u="none" strike="noStrike" baseline="0" dirty="0" smtClean="0"/>
              <a:t>pp. 504–505). Nashville: Thomas Nelson Publishers.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136</a:t>
            </a:fld>
            <a:endParaRPr lang="en-US"/>
          </a:p>
        </p:txBody>
      </p:sp>
    </p:spTree>
    <p:extLst>
      <p:ext uri="{BB962C8B-B14F-4D97-AF65-F5344CB8AC3E}">
        <p14:creationId xmlns:p14="http://schemas.microsoft.com/office/powerpoint/2010/main" val="330043113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9:29</a:t>
            </a:r>
          </a:p>
          <a:p>
            <a:endParaRPr lang="en-US" dirty="0" smtClean="0"/>
          </a:p>
          <a:p>
            <a:r>
              <a:rPr lang="en-US"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137</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i="0" dirty="0" smtClean="0"/>
              <a:t>In the early days of Wycliffe Bible Translators </a:t>
            </a:r>
          </a:p>
          <a:p>
            <a:pPr rtl="0"/>
            <a:r>
              <a:rPr lang="en-US" sz="1200" i="0" dirty="0" smtClean="0"/>
              <a:t>in Mexico, Cameron Townsend, the founder, tried to </a:t>
            </a:r>
          </a:p>
          <a:p>
            <a:pPr rtl="0"/>
            <a:r>
              <a:rPr lang="en-US" sz="1200" i="0" dirty="0" smtClean="0"/>
              <a:t>get permission from the Mexican government to </a:t>
            </a:r>
          </a:p>
          <a:p>
            <a:pPr rtl="0"/>
            <a:r>
              <a:rPr lang="en-US" sz="1200" i="0" dirty="0" smtClean="0"/>
              <a:t>translate the Scriptures into the languages of the </a:t>
            </a:r>
          </a:p>
          <a:p>
            <a:pPr rtl="0"/>
            <a:r>
              <a:rPr lang="en-US" sz="1200" i="0" dirty="0" smtClean="0"/>
              <a:t>Indian tribes. </a:t>
            </a:r>
          </a:p>
          <a:p>
            <a:pPr rtl="0"/>
            <a:endParaRPr lang="en-US" sz="1200" i="0" dirty="0" smtClean="0"/>
          </a:p>
          <a:p>
            <a:pPr rtl="0"/>
            <a:r>
              <a:rPr lang="en-US" sz="1200" i="0" dirty="0" smtClean="0"/>
              <a:t>But the government was adamantly opposed to it. The </a:t>
            </a:r>
          </a:p>
          <a:p>
            <a:pPr rtl="0"/>
            <a:r>
              <a:rPr lang="en-US" sz="1200" i="0" dirty="0" smtClean="0"/>
              <a:t>official to whom he had to appeal told him, “As long as </a:t>
            </a:r>
          </a:p>
          <a:p>
            <a:pPr rtl="0"/>
            <a:r>
              <a:rPr lang="en-US" sz="1200" i="0" dirty="0" smtClean="0"/>
              <a:t>I am in this office the Bible will never be translated </a:t>
            </a:r>
          </a:p>
          <a:p>
            <a:pPr rtl="0"/>
            <a:r>
              <a:rPr lang="en-US" sz="1200" i="0" dirty="0" smtClean="0"/>
              <a:t>into the Indian languages—it would only upset them.” </a:t>
            </a:r>
          </a:p>
          <a:p>
            <a:pPr rtl="0"/>
            <a:endParaRPr lang="en-US" sz="1200" i="0" dirty="0" smtClean="0"/>
          </a:p>
          <a:p>
            <a:pPr rtl="0"/>
            <a:r>
              <a:rPr lang="en-US" sz="1200" i="0" dirty="0" smtClean="0"/>
              <a:t>Townsend did everything he could think of, went to </a:t>
            </a:r>
          </a:p>
          <a:p>
            <a:pPr rtl="0"/>
            <a:r>
              <a:rPr lang="en-US" sz="1200" i="0" dirty="0" smtClean="0"/>
              <a:t>every official he could find, and had all his Christian </a:t>
            </a:r>
          </a:p>
          <a:p>
            <a:pPr rtl="0"/>
            <a:r>
              <a:rPr lang="en-US" sz="1200" i="0" dirty="0" smtClean="0"/>
              <a:t>friends praying that God would open this door. But </a:t>
            </a:r>
          </a:p>
          <a:p>
            <a:pPr rtl="0"/>
            <a:r>
              <a:rPr lang="en-US" sz="1200" i="0" dirty="0" smtClean="0"/>
              <a:t>it seemed to remain totally closed.</a:t>
            </a:r>
          </a:p>
          <a:p>
            <a:pPr rtl="0"/>
            <a:endParaRPr lang="en-US" sz="1200" i="0" dirty="0" smtClean="0"/>
          </a:p>
          <a:p>
            <a:pPr rtl="0"/>
            <a:r>
              <a:rPr lang="en-US" sz="1200" i="0" dirty="0" smtClean="0"/>
              <a:t>Finally, Townsend decided to give up pressing the </a:t>
            </a:r>
          </a:p>
          <a:p>
            <a:pPr rtl="0"/>
            <a:r>
              <a:rPr lang="en-US" sz="1200" i="0" dirty="0" smtClean="0"/>
              <a:t>issue. He and his wife went to live in a little, obscure </a:t>
            </a:r>
          </a:p>
          <a:p>
            <a:pPr rtl="0"/>
            <a:r>
              <a:rPr lang="en-US" sz="1200" i="0" dirty="0" smtClean="0"/>
              <a:t>Indian village, learned the language, ministered to the </a:t>
            </a:r>
          </a:p>
          <a:p>
            <a:pPr rtl="0"/>
            <a:r>
              <a:rPr lang="en-US" sz="1200" i="0" dirty="0" smtClean="0"/>
              <a:t>people as best they could, and waited for God to </a:t>
            </a:r>
          </a:p>
          <a:p>
            <a:pPr rtl="0"/>
            <a:r>
              <a:rPr lang="en-US" sz="1200" i="0" dirty="0" smtClean="0"/>
              <a:t>move. </a:t>
            </a:r>
          </a:p>
          <a:p>
            <a:pPr rtl="0"/>
            <a:endParaRPr lang="en-US" sz="1200" i="0" dirty="0" smtClean="0"/>
          </a:p>
          <a:p>
            <a:pPr rtl="0"/>
            <a:r>
              <a:rPr lang="en-US" sz="1200" i="0" dirty="0" smtClean="0"/>
              <a:t>It was not very long before Townsend noticed that the </a:t>
            </a:r>
          </a:p>
          <a:p>
            <a:pPr rtl="0"/>
            <a:r>
              <a:rPr lang="en-US" sz="1200" i="0" dirty="0" smtClean="0"/>
              <a:t>fountain in the center of the village plaza produced </a:t>
            </a:r>
          </a:p>
          <a:p>
            <a:pPr rtl="0"/>
            <a:r>
              <a:rPr lang="en-US" sz="1200" i="0" dirty="0" smtClean="0"/>
              <a:t>beautiful, clear spring water, but that it ran off down </a:t>
            </a:r>
          </a:p>
          <a:p>
            <a:pPr rtl="0"/>
            <a:r>
              <a:rPr lang="en-US" sz="1200" i="0" dirty="0" smtClean="0"/>
              <a:t>the hill and was wasted. </a:t>
            </a:r>
          </a:p>
          <a:p>
            <a:pPr rtl="0"/>
            <a:endParaRPr lang="en-US" sz="1200" i="0" dirty="0" smtClean="0"/>
          </a:p>
          <a:p>
            <a:pPr rtl="0"/>
            <a:r>
              <a:rPr lang="en-US" sz="1200" i="0" dirty="0" smtClean="0"/>
              <a:t>He suggested that the Indians plant crops in an area </a:t>
            </a:r>
          </a:p>
          <a:p>
            <a:pPr rtl="0"/>
            <a:r>
              <a:rPr lang="en-US" sz="1200" i="0" dirty="0" smtClean="0"/>
              <a:t>to which the water could easily be diverted and thus </a:t>
            </a:r>
          </a:p>
          <a:p>
            <a:pPr rtl="0"/>
            <a:r>
              <a:rPr lang="en-US" sz="1200" i="0" dirty="0" smtClean="0"/>
              <a:t>make use of it. Soon they were growing twice as </a:t>
            </a:r>
          </a:p>
          <a:p>
            <a:pPr rtl="0"/>
            <a:r>
              <a:rPr lang="en-US" sz="1200" i="0" dirty="0" smtClean="0"/>
              <a:t>much food as before, and their economy blossomed </a:t>
            </a:r>
          </a:p>
          <a:p>
            <a:pPr rtl="0"/>
            <a:r>
              <a:rPr lang="en-US" sz="1200" i="0" dirty="0" smtClean="0"/>
              <a:t>as a result. </a:t>
            </a:r>
          </a:p>
          <a:p>
            <a:pPr rtl="0"/>
            <a:endParaRPr lang="en-US" sz="1200" i="0" dirty="0" smtClean="0"/>
          </a:p>
          <a:p>
            <a:pPr rtl="0"/>
            <a:r>
              <a:rPr lang="en-US" sz="1200" i="0" dirty="0" smtClean="0"/>
              <a:t>The Indians were grateful. Townsend wrote this up in </a:t>
            </a:r>
          </a:p>
          <a:p>
            <a:pPr rtl="0"/>
            <a:r>
              <a:rPr lang="en-US" sz="1200" i="0" dirty="0" smtClean="0"/>
              <a:t>a little article and sent it to a Mexican paper he </a:t>
            </a:r>
          </a:p>
          <a:p>
            <a:pPr rtl="0"/>
            <a:r>
              <a:rPr lang="en-US" sz="1200" i="0" dirty="0" smtClean="0"/>
              <a:t>thought might be interested.</a:t>
            </a:r>
          </a:p>
          <a:p>
            <a:pPr rtl="0"/>
            <a:endParaRPr lang="en-US" sz="1200" i="0" dirty="0" smtClean="0"/>
          </a:p>
          <a:p>
            <a:pPr rtl="0"/>
            <a:r>
              <a:rPr lang="en-US" sz="1200" i="0" dirty="0" smtClean="0"/>
              <a:t>Unknown to him, that article found its way into the </a:t>
            </a:r>
          </a:p>
          <a:p>
            <a:pPr rtl="0"/>
            <a:r>
              <a:rPr lang="en-US" sz="1200" i="0" dirty="0" smtClean="0"/>
              <a:t>hands of the President of Mexico, Lazaro Cardenas. </a:t>
            </a:r>
          </a:p>
          <a:p>
            <a:pPr rtl="0"/>
            <a:r>
              <a:rPr lang="en-US" sz="1200" i="0" dirty="0" smtClean="0"/>
              <a:t>The President was amazed that a gringo would come </a:t>
            </a:r>
          </a:p>
          <a:p>
            <a:pPr rtl="0"/>
            <a:r>
              <a:rPr lang="en-US" sz="1200" i="0" dirty="0" smtClean="0"/>
              <a:t>to live in and help a poor Indian village where he </a:t>
            </a:r>
          </a:p>
          <a:p>
            <a:pPr rtl="0"/>
            <a:r>
              <a:rPr lang="en-US" sz="1200" i="0" dirty="0" smtClean="0"/>
              <a:t>couldn’t even get many of his own people to live. </a:t>
            </a:r>
          </a:p>
          <a:p>
            <a:pPr rtl="0"/>
            <a:endParaRPr lang="en-US" sz="1200" i="0" dirty="0" smtClean="0"/>
          </a:p>
          <a:p>
            <a:pPr rtl="0"/>
            <a:r>
              <a:rPr lang="en-US" sz="1200" i="0" dirty="0" smtClean="0"/>
              <a:t>The President wanted to meet Townsend, so he, his </a:t>
            </a:r>
          </a:p>
          <a:p>
            <a:pPr rtl="0"/>
            <a:r>
              <a:rPr lang="en-US" sz="1200" i="0" dirty="0" smtClean="0"/>
              <a:t>limousine, and his attendants drove to that little Indian </a:t>
            </a:r>
          </a:p>
          <a:p>
            <a:pPr rtl="0"/>
            <a:r>
              <a:rPr lang="en-US" sz="1200" i="0" dirty="0" smtClean="0"/>
              <a:t>village and parked in the plaza.</a:t>
            </a:r>
          </a:p>
          <a:p>
            <a:pPr rtl="0"/>
            <a:endParaRPr lang="en-US" sz="1200" i="0" dirty="0" smtClean="0"/>
          </a:p>
          <a:p>
            <a:pPr rtl="0"/>
            <a:r>
              <a:rPr lang="en-US" sz="1200" i="0" dirty="0" smtClean="0"/>
              <a:t>Cameron Townsend is not one to miss an opportunity. </a:t>
            </a:r>
          </a:p>
          <a:p>
            <a:pPr rtl="0"/>
            <a:r>
              <a:rPr lang="en-US" sz="1200" i="0" dirty="0" smtClean="0"/>
              <a:t>He went up to the car and introduced himself and, </a:t>
            </a:r>
          </a:p>
          <a:p>
            <a:pPr rtl="0"/>
            <a:r>
              <a:rPr lang="en-US" sz="1200" i="0" dirty="0" smtClean="0"/>
              <a:t>to his amazement, heard the President say, “You’re </a:t>
            </a:r>
          </a:p>
          <a:p>
            <a:pPr rtl="0"/>
            <a:r>
              <a:rPr lang="en-US" sz="1200" i="0" dirty="0" smtClean="0"/>
              <a:t>the man I’ve come here to see! Tell me more about </a:t>
            </a:r>
          </a:p>
          <a:p>
            <a:pPr rtl="0"/>
            <a:r>
              <a:rPr lang="en-US" sz="1200" i="0" dirty="0" smtClean="0"/>
              <a:t>your work.” </a:t>
            </a:r>
          </a:p>
          <a:p>
            <a:pPr rtl="0"/>
            <a:endParaRPr lang="en-US" sz="1200" i="0" dirty="0" smtClean="0"/>
          </a:p>
          <a:p>
            <a:pPr rtl="0"/>
            <a:r>
              <a:rPr lang="en-US" sz="1200" i="0" dirty="0" smtClean="0"/>
              <a:t>When he heard what it was, he said, “Of course you </a:t>
            </a:r>
          </a:p>
          <a:p>
            <a:pPr rtl="0"/>
            <a:r>
              <a:rPr lang="en-US" sz="1200" i="0" dirty="0" smtClean="0"/>
              <a:t>can translate the Scriptures into the Indian languages.” </a:t>
            </a:r>
          </a:p>
          <a:p>
            <a:pPr rtl="0"/>
            <a:endParaRPr lang="en-US" sz="1200" i="0" dirty="0" smtClean="0"/>
          </a:p>
          <a:p>
            <a:pPr rtl="0"/>
            <a:r>
              <a:rPr lang="en-US" sz="1200" i="0" dirty="0" smtClean="0"/>
              <a:t>That began a friendship that continued throughout the </a:t>
            </a:r>
          </a:p>
          <a:p>
            <a:pPr rtl="0"/>
            <a:r>
              <a:rPr lang="en-US" sz="1200" i="0" dirty="0" smtClean="0"/>
              <a:t>lifetime of President Cardenas. His power and authority </a:t>
            </a:r>
          </a:p>
          <a:p>
            <a:pPr rtl="0"/>
            <a:r>
              <a:rPr lang="en-US" sz="1200" i="0" dirty="0" smtClean="0"/>
              <a:t>were used of God all those years to open doors to </a:t>
            </a:r>
          </a:p>
          <a:p>
            <a:pPr rtl="0"/>
            <a:r>
              <a:rPr lang="en-US" sz="1200" i="0" dirty="0" smtClean="0"/>
              <a:t>Wycliffe Translators throughout Mexico.</a:t>
            </a:r>
          </a:p>
          <a:p>
            <a:pPr rtl="0"/>
            <a:endParaRPr lang="en-US" sz="1200" dirty="0" smtClean="0"/>
          </a:p>
          <a:p>
            <a:pPr rtl="0"/>
            <a:r>
              <a:rPr lang="en-US" sz="1200" dirty="0" smtClean="0"/>
              <a:t>-----</a:t>
            </a:r>
          </a:p>
          <a:p>
            <a:pPr rtl="0"/>
            <a:endParaRPr lang="en-US" sz="1200" dirty="0" smtClean="0"/>
          </a:p>
          <a:p>
            <a:pPr rtl="0"/>
            <a:r>
              <a:rPr lang="en-US" b="0" i="0" u="none" strike="noStrike" baseline="0" dirty="0" smtClean="0"/>
              <a:t>Green, M. P. (Ed.). (1989). </a:t>
            </a:r>
            <a:r>
              <a:rPr lang="en-US" b="0" i="1" u="none" strike="noStrike" baseline="0" dirty="0" smtClean="0"/>
              <a:t>Illustrations for Biblical </a:t>
            </a:r>
          </a:p>
          <a:p>
            <a:pPr rtl="0"/>
            <a:r>
              <a:rPr lang="en-US" b="0" i="1" u="none" strike="noStrike" baseline="0" dirty="0" smtClean="0"/>
              <a:t>Preaching: Over 1500 sermon illustrations arranged </a:t>
            </a:r>
          </a:p>
          <a:p>
            <a:pPr rtl="0"/>
            <a:r>
              <a:rPr lang="en-US" b="0" i="1" u="none" strike="noStrike" baseline="0" dirty="0" smtClean="0"/>
              <a:t>by topic and indexed exhaustively</a:t>
            </a:r>
            <a:r>
              <a:rPr lang="en-US" b="0" i="0" u="none" strike="noStrike" baseline="0" dirty="0" smtClean="0"/>
              <a:t> (Revised edition </a:t>
            </a:r>
          </a:p>
          <a:p>
            <a:pPr rtl="0"/>
            <a:r>
              <a:rPr lang="en-US" b="0" i="0" u="none" strike="noStrike" baseline="0" dirty="0" smtClean="0"/>
              <a:t>of: The expositor’s illustration file). Grand Rapids: </a:t>
            </a:r>
          </a:p>
          <a:p>
            <a:pPr rtl="0"/>
            <a:r>
              <a:rPr lang="en-US" b="0" i="0" u="none" strike="noStrike" baseline="0" dirty="0" smtClean="0"/>
              <a:t>Baker Book House.</a:t>
            </a:r>
          </a:p>
          <a:p>
            <a:endParaRPr lang="en-US" dirty="0" smtClean="0"/>
          </a:p>
          <a:p>
            <a:r>
              <a:rPr lang="en-US" dirty="0" smtClean="0"/>
              <a:t>*** END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138</a:t>
            </a:fld>
            <a:endParaRPr lang="en-US"/>
          </a:p>
        </p:txBody>
      </p:sp>
    </p:spTree>
    <p:extLst>
      <p:ext uri="{BB962C8B-B14F-4D97-AF65-F5344CB8AC3E}">
        <p14:creationId xmlns:p14="http://schemas.microsoft.com/office/powerpoint/2010/main" val="34042010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14</a:t>
            </a:fld>
            <a:endParaRPr lang="en-US"/>
          </a:p>
        </p:txBody>
      </p:sp>
    </p:spTree>
    <p:extLst>
      <p:ext uri="{BB962C8B-B14F-4D97-AF65-F5344CB8AC3E}">
        <p14:creationId xmlns:p14="http://schemas.microsoft.com/office/powerpoint/2010/main" val="2784580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15</a:t>
            </a:fld>
            <a:endParaRPr lang="en-US"/>
          </a:p>
        </p:txBody>
      </p:sp>
    </p:spTree>
    <p:extLst>
      <p:ext uri="{BB962C8B-B14F-4D97-AF65-F5344CB8AC3E}">
        <p14:creationId xmlns:p14="http://schemas.microsoft.com/office/powerpoint/2010/main" val="19063135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a:t>
            </a:r>
            <a:r>
              <a:rPr lang="en-US" dirty="0" err="1" smtClean="0"/>
              <a:t>1990’s</a:t>
            </a:r>
            <a:r>
              <a:rPr lang="en-US" dirty="0" smtClean="0"/>
              <a:t>. James </a:t>
            </a:r>
            <a:r>
              <a:rPr lang="en-US" dirty="0" err="1" smtClean="0"/>
              <a:t>Boice</a:t>
            </a:r>
            <a:r>
              <a:rPr lang="en-US" dirty="0" smtClean="0"/>
              <a:t>, then the Pastor of the </a:t>
            </a:r>
          </a:p>
          <a:p>
            <a:r>
              <a:rPr lang="en-US" dirty="0" smtClean="0"/>
              <a:t>Tenth Presbyterian Church in Philadelphia, wrote:</a:t>
            </a:r>
          </a:p>
          <a:p>
            <a:endParaRPr lang="en-US" dirty="0" smtClean="0"/>
          </a:p>
          <a:p>
            <a:pPr rtl="0"/>
            <a:r>
              <a:rPr lang="en-US" sz="4000" i="0" dirty="0" smtClean="0"/>
              <a:t>“I</a:t>
            </a:r>
            <a:r>
              <a:rPr lang="en-US" sz="1200" i="0" dirty="0" smtClean="0"/>
              <a:t>t is difficult for any of us to receive a hard truth, </a:t>
            </a:r>
          </a:p>
          <a:p>
            <a:pPr rtl="0"/>
            <a:r>
              <a:rPr lang="en-US" sz="1200" i="0" dirty="0" smtClean="0"/>
              <a:t>however necessary it may be to hear it. But there is</a:t>
            </a:r>
          </a:p>
          <a:p>
            <a:pPr rtl="0"/>
            <a:r>
              <a:rPr lang="en-US" sz="1200" i="0" dirty="0" smtClean="0"/>
              <a:t> always a much better chance of hearing it if it is told </a:t>
            </a:r>
          </a:p>
          <a:p>
            <a:pPr rtl="0"/>
            <a:r>
              <a:rPr lang="en-US" sz="1200" i="0" dirty="0" smtClean="0"/>
              <a:t>to us in love.</a:t>
            </a:r>
          </a:p>
          <a:p>
            <a:pPr rtl="0"/>
            <a:endParaRPr lang="en-US" sz="1200" i="0" dirty="0" smtClean="0"/>
          </a:p>
          <a:p>
            <a:pPr rtl="0"/>
            <a:r>
              <a:rPr lang="en-US" sz="1200" dirty="0" smtClean="0"/>
              <a:t>“In the second volume of his study of Romans, </a:t>
            </a:r>
          </a:p>
          <a:p>
            <a:pPr rtl="0"/>
            <a:r>
              <a:rPr lang="en-US" sz="1200" dirty="0" smtClean="0"/>
              <a:t>Ray Stedman tells of a congregation that had </a:t>
            </a:r>
          </a:p>
          <a:p>
            <a:pPr rtl="0"/>
            <a:r>
              <a:rPr lang="en-US" sz="1200" dirty="0" smtClean="0"/>
              <a:t>dismissed its pastor. Someone asked a parishioner </a:t>
            </a:r>
          </a:p>
          <a:p>
            <a:pPr rtl="0"/>
            <a:r>
              <a:rPr lang="en-US" sz="1200" dirty="0" smtClean="0"/>
              <a:t>why they had done it.</a:t>
            </a:r>
          </a:p>
          <a:p>
            <a:pPr rtl="0"/>
            <a:endParaRPr lang="en-US" sz="1200" dirty="0" smtClean="0"/>
          </a:p>
          <a:p>
            <a:pPr rtl="0"/>
            <a:r>
              <a:rPr lang="en-US" sz="1200" dirty="0" smtClean="0"/>
              <a:t>“’The pastor kept telling us we were going</a:t>
            </a:r>
            <a:r>
              <a:rPr lang="en-US" sz="9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to hell,’ </a:t>
            </a:r>
          </a:p>
          <a:p>
            <a:pPr rtl="0"/>
            <a:r>
              <a:rPr lang="en-US" sz="1200" kern="1200" dirty="0" smtClean="0">
                <a:solidFill>
                  <a:schemeClr val="tx1"/>
                </a:solidFill>
                <a:latin typeface="+mn-lt"/>
                <a:ea typeface="+mn-ea"/>
                <a:cs typeface="+mn-cs"/>
              </a:rPr>
              <a:t>the church member answered.</a:t>
            </a:r>
          </a:p>
          <a:p>
            <a:pPr rtl="0"/>
            <a:endParaRPr lang="en-US" sz="1200" kern="1200" dirty="0" smtClean="0">
              <a:solidFill>
                <a:schemeClr val="tx1"/>
              </a:solidFill>
              <a:latin typeface="+mn-lt"/>
              <a:ea typeface="+mn-ea"/>
              <a:cs typeface="+mn-cs"/>
            </a:endParaRPr>
          </a:p>
          <a:p>
            <a:pPr rtl="0"/>
            <a:r>
              <a:rPr lang="en-US" sz="1200" dirty="0" smtClean="0"/>
              <a:t>“’What does your new pastor say?’</a:t>
            </a:r>
          </a:p>
          <a:p>
            <a:pPr rtl="0"/>
            <a:endParaRPr lang="en-US" sz="1200" dirty="0" smtClean="0"/>
          </a:p>
          <a:p>
            <a:pPr rtl="0"/>
            <a:r>
              <a:rPr lang="en-US" sz="1200" dirty="0" smtClean="0"/>
              <a:t>“’He keeps saying we’re going to hell, too.’</a:t>
            </a:r>
          </a:p>
          <a:p>
            <a:pPr rtl="0"/>
            <a:endParaRPr lang="en-US" sz="1200" dirty="0" smtClean="0"/>
          </a:p>
          <a:p>
            <a:pPr rtl="0"/>
            <a:r>
              <a:rPr lang="en-US" sz="1200" dirty="0" smtClean="0"/>
              <a:t>“’So what’s the difference?’</a:t>
            </a:r>
          </a:p>
          <a:p>
            <a:pPr rtl="0"/>
            <a:endParaRPr lang="en-US" sz="1200" dirty="0" smtClean="0"/>
          </a:p>
          <a:p>
            <a:pPr rtl="0"/>
            <a:r>
              <a:rPr lang="en-US" sz="1200" dirty="0" smtClean="0"/>
              <a:t>“Well,’ the churchgoer replied, ‘when our first pastor </a:t>
            </a:r>
          </a:p>
          <a:p>
            <a:pPr rtl="0"/>
            <a:r>
              <a:rPr lang="en-US" sz="1200" dirty="0" smtClean="0"/>
              <a:t>said we were going to hell, he sounded like he was </a:t>
            </a:r>
          </a:p>
          <a:p>
            <a:pPr rtl="0"/>
            <a:r>
              <a:rPr lang="en-US" sz="1200" dirty="0" smtClean="0"/>
              <a:t>glad. But when our new pastor says it, he sounds like </a:t>
            </a:r>
          </a:p>
          <a:p>
            <a:pPr rtl="0"/>
            <a:r>
              <a:rPr lang="en-US" sz="1200" dirty="0" smtClean="0"/>
              <a:t>it is breaking his heart.’</a:t>
            </a:r>
          </a:p>
          <a:p>
            <a:pPr rtl="0"/>
            <a:endParaRPr lang="en-US" sz="1200" dirty="0" smtClean="0"/>
          </a:p>
          <a:p>
            <a:pPr rtl="0"/>
            <a:r>
              <a:rPr lang="en-US" sz="1200" dirty="0" smtClean="0"/>
              <a:t>“This is what is going on as we begin the ninth chapter </a:t>
            </a:r>
          </a:p>
          <a:p>
            <a:pPr rtl="0"/>
            <a:r>
              <a:rPr lang="en-US" sz="1200" dirty="0" smtClean="0"/>
              <a:t>of Romans.</a:t>
            </a:r>
          </a:p>
          <a:p>
            <a:pPr rtl="0"/>
            <a:endParaRPr lang="en-US" sz="1200" dirty="0" smtClean="0"/>
          </a:p>
          <a:p>
            <a:pPr rtl="0"/>
            <a:r>
              <a:rPr lang="en-US" sz="1200" dirty="0" smtClean="0"/>
              <a:t>“We recall that at the end of chapter eight, Paul was </a:t>
            </a:r>
          </a:p>
          <a:p>
            <a:pPr rtl="0"/>
            <a:r>
              <a:rPr lang="en-US" sz="1200" dirty="0" smtClean="0"/>
              <a:t>riding an emotional high as he declared that there is </a:t>
            </a:r>
          </a:p>
          <a:p>
            <a:pPr rtl="0"/>
            <a:r>
              <a:rPr lang="en-US" sz="1200" dirty="0" smtClean="0"/>
              <a:t>nothing in all creation that can separate a believer </a:t>
            </a:r>
          </a:p>
          <a:p>
            <a:pPr rtl="0"/>
            <a:r>
              <a:rPr lang="en-US" sz="1200" dirty="0" smtClean="0"/>
              <a:t>from the love of God in Christ Jesus. We read that, </a:t>
            </a:r>
          </a:p>
          <a:p>
            <a:pPr rtl="0"/>
            <a:r>
              <a:rPr lang="en-US" sz="1200" dirty="0" smtClean="0"/>
              <a:t>and our souls, too, thrill to the ecstasy. </a:t>
            </a:r>
          </a:p>
          <a:p>
            <a:pPr rtl="0"/>
            <a:endParaRPr lang="en-US" sz="1200" dirty="0" smtClean="0"/>
          </a:p>
          <a:p>
            <a:pPr rtl="0"/>
            <a:r>
              <a:rPr lang="en-US" sz="1200" dirty="0" smtClean="0"/>
              <a:t>“But suddenly we come to chapter 9, and we find Paul </a:t>
            </a:r>
          </a:p>
          <a:p>
            <a:pPr rtl="0"/>
            <a:r>
              <a:rPr lang="en-US" sz="1200" dirty="0" smtClean="0"/>
              <a:t>exclaiming in a very different mood: ‘I speak the truth </a:t>
            </a:r>
          </a:p>
          <a:p>
            <a:pPr rtl="0"/>
            <a:r>
              <a:rPr lang="en-US" sz="1200" dirty="0" smtClean="0"/>
              <a:t>in Christ—I am not lying, my conscience confirms it in </a:t>
            </a:r>
          </a:p>
          <a:p>
            <a:pPr rtl="0"/>
            <a:r>
              <a:rPr lang="en-US" sz="1200" dirty="0" smtClean="0"/>
              <a:t>the Holy Spirit—I have great sorrow and unceasing </a:t>
            </a:r>
          </a:p>
          <a:p>
            <a:pPr rtl="0"/>
            <a:r>
              <a:rPr lang="en-US" sz="1200" dirty="0" smtClean="0"/>
              <a:t>anguish in my heart’ (vv. 1–2). </a:t>
            </a:r>
          </a:p>
          <a:p>
            <a:pPr rtl="0"/>
            <a:endParaRPr lang="en-US" sz="1200" dirty="0" smtClean="0"/>
          </a:p>
          <a:p>
            <a:pPr rtl="0"/>
            <a:r>
              <a:rPr lang="en-US" sz="1200" dirty="0" smtClean="0"/>
              <a:t>“What has happened? The answer is that he is now </a:t>
            </a:r>
          </a:p>
          <a:p>
            <a:pPr rtl="0"/>
            <a:r>
              <a:rPr lang="en-US" sz="1200" dirty="0" smtClean="0"/>
              <a:t>suddenly thinking of the members of his own race, </a:t>
            </a:r>
          </a:p>
          <a:p>
            <a:pPr rtl="0"/>
            <a:r>
              <a:rPr lang="en-US" sz="1200" dirty="0" smtClean="0"/>
              <a:t>the Jewish people, and he is grieving because for the </a:t>
            </a:r>
          </a:p>
          <a:p>
            <a:pPr rtl="0"/>
            <a:r>
              <a:rPr lang="en-US" sz="1200" dirty="0" smtClean="0"/>
              <a:t>most part they have rejected the gospel of God’s </a:t>
            </a:r>
          </a:p>
          <a:p>
            <a:pPr rtl="0"/>
            <a:r>
              <a:rPr lang="en-US" sz="1200" dirty="0" smtClean="0"/>
              <a:t>grace in Christ that he has been expounding.</a:t>
            </a:r>
          </a:p>
          <a:p>
            <a:pPr rtl="0"/>
            <a:endParaRPr lang="en-US" sz="1200" dirty="0" smtClean="0"/>
          </a:p>
          <a:p>
            <a:pPr rtl="0"/>
            <a:r>
              <a:rPr lang="en-US" sz="1200" dirty="0" smtClean="0"/>
              <a:t>Paul is in such anguish for them that he could wish—</a:t>
            </a:r>
          </a:p>
          <a:p>
            <a:pPr rtl="0"/>
            <a:r>
              <a:rPr lang="en-US" sz="1200" dirty="0" smtClean="0"/>
              <a:t>these are his very words—’that I myself were cursed </a:t>
            </a:r>
          </a:p>
          <a:p>
            <a:pPr rtl="0"/>
            <a:r>
              <a:rPr lang="en-US" sz="1200" dirty="0" smtClean="0"/>
              <a:t>and cut off from Christ for the sake of my brothers, </a:t>
            </a:r>
          </a:p>
          <a:p>
            <a:pPr rtl="0"/>
            <a:r>
              <a:rPr lang="en-US" sz="1200" dirty="0" smtClean="0"/>
              <a:t>those of my own race, the people of Israel’ </a:t>
            </a:r>
          </a:p>
          <a:p>
            <a:pPr rtl="0"/>
            <a:r>
              <a:rPr lang="en-US" sz="1200" dirty="0" smtClean="0"/>
              <a:t>(vv. 3–</a:t>
            </a:r>
            <a:r>
              <a:rPr lang="en-US" sz="1200" dirty="0" err="1" smtClean="0"/>
              <a:t>4a</a:t>
            </a:r>
            <a:r>
              <a:rPr lang="en-US" sz="1200" dirty="0" smtClean="0"/>
              <a:t>).”</a:t>
            </a:r>
          </a:p>
          <a:p>
            <a:pPr rtl="0"/>
            <a:endParaRPr lang="en-US" sz="1200" dirty="0" smtClean="0"/>
          </a:p>
          <a:p>
            <a:pPr rtl="0"/>
            <a:r>
              <a:rPr lang="en-US" sz="1200" dirty="0" smtClean="0"/>
              <a:t>-----</a:t>
            </a:r>
          </a:p>
          <a:p>
            <a:pPr rtl="0"/>
            <a:endParaRPr lang="en-US" sz="1200" dirty="0" smtClean="0"/>
          </a:p>
          <a:p>
            <a:pPr rtl="0"/>
            <a:r>
              <a:rPr lang="en-US" b="0" i="0" u="none" strike="noStrike" baseline="0" dirty="0" err="1" smtClean="0"/>
              <a:t>Boice</a:t>
            </a:r>
            <a:r>
              <a:rPr lang="en-US" b="0" i="0" u="none" strike="noStrike" baseline="0" dirty="0" smtClean="0"/>
              <a:t>, J. M. (1991–). </a:t>
            </a:r>
            <a:r>
              <a:rPr lang="en-US" b="0" i="1" u="none" strike="noStrike" baseline="0" dirty="0" smtClean="0"/>
              <a:t>Romans: God and History</a:t>
            </a:r>
            <a:r>
              <a:rPr lang="en-US" b="0" i="0" u="none" strike="noStrike" baseline="0" dirty="0" smtClean="0"/>
              <a:t> </a:t>
            </a:r>
          </a:p>
          <a:p>
            <a:pPr rtl="0"/>
            <a:r>
              <a:rPr lang="en-US" b="0" i="0" u="none" strike="noStrike" baseline="0" dirty="0" smtClean="0"/>
              <a:t>(Vol. 3, pp. 1017–1018). Grand Rapids, MI: </a:t>
            </a:r>
          </a:p>
          <a:p>
            <a:pPr rtl="0"/>
            <a:r>
              <a:rPr lang="en-US" b="0" i="0" u="none" strike="noStrike" baseline="0" dirty="0" smtClean="0"/>
              <a:t>Baker Book House.</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16</a:t>
            </a:fld>
            <a:endParaRPr lang="en-US"/>
          </a:p>
        </p:txBody>
      </p:sp>
    </p:spTree>
    <p:extLst>
      <p:ext uri="{BB962C8B-B14F-4D97-AF65-F5344CB8AC3E}">
        <p14:creationId xmlns:p14="http://schemas.microsoft.com/office/powerpoint/2010/main" val="39353036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latin typeface="+mn-lt"/>
                <a:ea typeface="+mn-ea"/>
                <a:cs typeface="+mn-cs"/>
              </a:rPr>
              <a:t>Romans 3 vs. Romans 9: Based on the nature of Paul’s </a:t>
            </a:r>
          </a:p>
          <a:p>
            <a:r>
              <a:rPr lang="en-US" sz="1200" b="0" kern="1200" dirty="0" smtClean="0">
                <a:solidFill>
                  <a:schemeClr val="tx1"/>
                </a:solidFill>
                <a:latin typeface="+mn-lt"/>
                <a:ea typeface="+mn-ea"/>
                <a:cs typeface="+mn-cs"/>
              </a:rPr>
              <a:t>argument thus far, it seems as if he were talking </a:t>
            </a:r>
          </a:p>
          <a:p>
            <a:r>
              <a:rPr lang="en-US" sz="1200" b="0" kern="1200" dirty="0" smtClean="0">
                <a:solidFill>
                  <a:schemeClr val="tx1"/>
                </a:solidFill>
                <a:latin typeface="+mn-lt"/>
                <a:ea typeface="+mn-ea"/>
                <a:cs typeface="+mn-cs"/>
              </a:rPr>
              <a:t>primarily to the Jews, addressing misconceptions about </a:t>
            </a:r>
          </a:p>
          <a:p>
            <a:r>
              <a:rPr lang="en-US" sz="1200" b="0" kern="1200" dirty="0" smtClean="0">
                <a:solidFill>
                  <a:schemeClr val="tx1"/>
                </a:solidFill>
                <a:latin typeface="+mn-lt"/>
                <a:ea typeface="+mn-ea"/>
                <a:cs typeface="+mn-cs"/>
              </a:rPr>
              <a:t>the gospel, law, and the Gentiles. It almost seems like </a:t>
            </a:r>
          </a:p>
          <a:p>
            <a:r>
              <a:rPr lang="en-US" sz="1200" b="0" kern="1200" dirty="0" smtClean="0">
                <a:solidFill>
                  <a:schemeClr val="tx1"/>
                </a:solidFill>
                <a:latin typeface="+mn-lt"/>
                <a:ea typeface="+mn-ea"/>
                <a:cs typeface="+mn-cs"/>
              </a:rPr>
              <a:t>he has been siding with the Gentiles.</a:t>
            </a:r>
          </a:p>
          <a:p>
            <a:endParaRPr lang="en-US" sz="1200" b="1" kern="1200" dirty="0" smtClean="0">
              <a:solidFill>
                <a:schemeClr val="tx1"/>
              </a:solidFill>
              <a:latin typeface="+mn-lt"/>
              <a:ea typeface="+mn-ea"/>
              <a:cs typeface="+mn-cs"/>
            </a:endParaRPr>
          </a:p>
          <a:p>
            <a:r>
              <a:rPr lang="en-US" sz="1200" b="0" kern="1200" dirty="0" smtClean="0">
                <a:solidFill>
                  <a:schemeClr val="tx1"/>
                </a:solidFill>
                <a:latin typeface="+mn-lt"/>
                <a:ea typeface="+mn-ea"/>
                <a:cs typeface="+mn-cs"/>
              </a:rPr>
              <a:t>-----</a:t>
            </a:r>
          </a:p>
          <a:p>
            <a:endParaRPr lang="en-US" sz="1200" b="0" kern="1200" dirty="0" smtClean="0">
              <a:solidFill>
                <a:schemeClr val="tx1"/>
              </a:solidFill>
              <a:latin typeface="+mn-lt"/>
              <a:ea typeface="+mn-ea"/>
              <a:cs typeface="+mn-cs"/>
            </a:endParaRPr>
          </a:p>
          <a:p>
            <a:r>
              <a:rPr lang="en-US" dirty="0" err="1" smtClean="0"/>
              <a:t>Runge</a:t>
            </a:r>
            <a:r>
              <a:rPr lang="en-US" dirty="0" smtClean="0"/>
              <a:t>, S. E. (2014). High Definition Commentary: </a:t>
            </a:r>
          </a:p>
          <a:p>
            <a:r>
              <a:rPr lang="en-US" dirty="0" smtClean="0"/>
              <a:t>Romans (p. 160). Bellingham, WA: </a:t>
            </a:r>
            <a:r>
              <a:rPr lang="en-US" dirty="0" err="1" smtClean="0"/>
              <a:t>Lexham</a:t>
            </a:r>
            <a:r>
              <a:rPr lang="en-US" dirty="0" smtClean="0"/>
              <a:t> Press.</a:t>
            </a:r>
          </a:p>
          <a:p>
            <a:endParaRPr lang="en-US" dirty="0" smtClean="0"/>
          </a:p>
          <a:p>
            <a:r>
              <a:rPr lang="en-US" dirty="0" smtClean="0"/>
              <a:t>*****</a:t>
            </a:r>
          </a:p>
        </p:txBody>
      </p:sp>
      <p:sp>
        <p:nvSpPr>
          <p:cNvPr id="4" name="Slide Number Placeholder 3"/>
          <p:cNvSpPr>
            <a:spLocks noGrp="1"/>
          </p:cNvSpPr>
          <p:nvPr>
            <p:ph type="sldNum" sz="quarter" idx="10"/>
          </p:nvPr>
        </p:nvSpPr>
        <p:spPr/>
        <p:txBody>
          <a:bodyPr/>
          <a:lstStyle/>
          <a:p>
            <a:fld id="{094102A9-26DF-4918-9F45-F7076CE57E46}" type="slidenum">
              <a:rPr lang="en-US" smtClean="0"/>
              <a:t>17</a:t>
            </a:fld>
            <a:endParaRPr lang="en-US"/>
          </a:p>
        </p:txBody>
      </p:sp>
    </p:spTree>
    <p:extLst>
      <p:ext uri="{BB962C8B-B14F-4D97-AF65-F5344CB8AC3E}">
        <p14:creationId xmlns:p14="http://schemas.microsoft.com/office/powerpoint/2010/main" val="20709005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a:t>
            </a:r>
            <a:r>
              <a:rPr lang="en-US" dirty="0" err="1" smtClean="0"/>
              <a:t>syneidesis</a:t>
            </a:r>
            <a:r>
              <a:rPr lang="en-US" dirty="0" smtClean="0"/>
              <a:t> means </a:t>
            </a:r>
            <a:r>
              <a:rPr lang="en-US" sz="1200" b="0" i="0" dirty="0" smtClean="0"/>
              <a:t>the inward faculty of </a:t>
            </a:r>
          </a:p>
          <a:p>
            <a:r>
              <a:rPr lang="en-US" sz="1200" b="0" i="0" dirty="0" smtClean="0"/>
              <a:t>distinguishing right and wrong, that is, moral </a:t>
            </a:r>
          </a:p>
          <a:p>
            <a:r>
              <a:rPr lang="en-US" sz="1200" b="0" i="0" dirty="0" smtClean="0"/>
              <a:t>consciousness, or the conscience.</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18</a:t>
            </a:fld>
            <a:endParaRPr lang="en-US"/>
          </a:p>
        </p:txBody>
      </p:sp>
    </p:spTree>
    <p:extLst>
      <p:ext uri="{BB962C8B-B14F-4D97-AF65-F5344CB8AC3E}">
        <p14:creationId xmlns:p14="http://schemas.microsoft.com/office/powerpoint/2010/main" val="39353036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a:t>
            </a:r>
            <a:r>
              <a:rPr lang="en-US" dirty="0" smtClean="0"/>
              <a:t>  </a:t>
            </a:r>
            <a:r>
              <a:rPr lang="en-US" dirty="0" smtClean="0"/>
              <a:t>Charles Colson tells this story:</a:t>
            </a:r>
          </a:p>
          <a:p>
            <a:endParaRPr lang="en-US" dirty="0" smtClean="0"/>
          </a:p>
          <a:p>
            <a:pPr rtl="0"/>
            <a:r>
              <a:rPr lang="en-US" sz="1200" kern="1200" dirty="0" smtClean="0">
                <a:solidFill>
                  <a:schemeClr val="tx1"/>
                </a:solidFill>
                <a:latin typeface="+mn-lt"/>
                <a:ea typeface="+mn-ea"/>
                <a:cs typeface="+mn-cs"/>
              </a:rPr>
              <a:t>I met this young man, Marquis, in Philadelphia a couple </a:t>
            </a:r>
          </a:p>
          <a:p>
            <a:pPr rtl="0"/>
            <a:r>
              <a:rPr lang="en-US" sz="1200" kern="1200" dirty="0" smtClean="0">
                <a:solidFill>
                  <a:schemeClr val="tx1"/>
                </a:solidFill>
                <a:latin typeface="+mn-lt"/>
                <a:ea typeface="+mn-ea"/>
                <a:cs typeface="+mn-cs"/>
              </a:rPr>
              <a:t>of years ago when his grandmother came up to me after </a:t>
            </a:r>
          </a:p>
          <a:p>
            <a:pPr rtl="0"/>
            <a:r>
              <a:rPr lang="en-US" sz="1200" kern="1200" dirty="0" smtClean="0">
                <a:solidFill>
                  <a:schemeClr val="tx1"/>
                </a:solidFill>
                <a:latin typeface="+mn-lt"/>
                <a:ea typeface="+mn-ea"/>
                <a:cs typeface="+mn-cs"/>
              </a:rPr>
              <a:t>a public event and said, “Mr. Colson, thank you for </a:t>
            </a:r>
          </a:p>
          <a:p>
            <a:pPr rtl="0"/>
            <a:r>
              <a:rPr lang="en-US" sz="1200" kern="1200" dirty="0" smtClean="0">
                <a:solidFill>
                  <a:schemeClr val="tx1"/>
                </a:solidFill>
                <a:latin typeface="+mn-lt"/>
                <a:ea typeface="+mn-ea"/>
                <a:cs typeface="+mn-cs"/>
              </a:rPr>
              <a:t>sending my grandson to Angel Tree camp last summer. </a:t>
            </a:r>
          </a:p>
          <a:p>
            <a:pPr rtl="0"/>
            <a:r>
              <a:rPr lang="en-US" sz="1200" kern="1200" dirty="0" smtClean="0">
                <a:solidFill>
                  <a:schemeClr val="tx1"/>
                </a:solidFill>
                <a:latin typeface="+mn-lt"/>
                <a:ea typeface="+mn-ea"/>
                <a:cs typeface="+mn-cs"/>
              </a:rPr>
              <a:t>He was saved there—and now he’s preaching the </a:t>
            </a:r>
          </a:p>
          <a:p>
            <a:pPr rtl="0"/>
            <a:r>
              <a:rPr lang="en-US" sz="1200" kern="1200" dirty="0" smtClean="0">
                <a:solidFill>
                  <a:schemeClr val="tx1"/>
                </a:solidFill>
                <a:latin typeface="+mn-lt"/>
                <a:ea typeface="+mn-ea"/>
                <a:cs typeface="+mn-cs"/>
              </a:rPr>
              <a:t>gospel to the other kids in our neighborhood.”</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I talked with Marquis that day, and I was so impressed. </a:t>
            </a:r>
          </a:p>
          <a:p>
            <a:pPr rtl="0"/>
            <a:r>
              <a:rPr lang="en-US" sz="1200" kern="1200" dirty="0" smtClean="0">
                <a:solidFill>
                  <a:schemeClr val="tx1"/>
                </a:solidFill>
                <a:latin typeface="+mn-lt"/>
                <a:ea typeface="+mn-ea"/>
                <a:cs typeface="+mn-cs"/>
              </a:rPr>
              <a:t>There was a sparkle in his eye as he told me what </a:t>
            </a:r>
          </a:p>
          <a:p>
            <a:pPr rtl="0"/>
            <a:r>
              <a:rPr lang="en-US" sz="1200" kern="1200" dirty="0" smtClean="0">
                <a:solidFill>
                  <a:schemeClr val="tx1"/>
                </a:solidFill>
                <a:latin typeface="+mn-lt"/>
                <a:ea typeface="+mn-ea"/>
                <a:cs typeface="+mn-cs"/>
              </a:rPr>
              <a:t>Jesus meant to him and how he was leading others to </a:t>
            </a:r>
          </a:p>
          <a:p>
            <a:pPr rtl="0"/>
            <a:r>
              <a:rPr lang="en-US" sz="1200" kern="1200" dirty="0" smtClean="0">
                <a:solidFill>
                  <a:schemeClr val="tx1"/>
                </a:solidFill>
                <a:latin typeface="+mn-lt"/>
                <a:ea typeface="+mn-ea"/>
                <a:cs typeface="+mn-cs"/>
              </a:rPr>
              <a:t>Christ in the project in which they lived.</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His grandmother told me that if it wasn’t for Angel Tree, </a:t>
            </a:r>
          </a:p>
          <a:p>
            <a:pPr rtl="0"/>
            <a:r>
              <a:rPr lang="en-US" sz="1200" kern="1200" dirty="0" smtClean="0">
                <a:solidFill>
                  <a:schemeClr val="tx1"/>
                </a:solidFill>
                <a:latin typeface="+mn-lt"/>
                <a:ea typeface="+mn-ea"/>
                <a:cs typeface="+mn-cs"/>
              </a:rPr>
              <a:t>he would have been caught up in the neighborhood </a:t>
            </a:r>
          </a:p>
          <a:p>
            <a:pPr rtl="0"/>
            <a:r>
              <a:rPr lang="en-US" sz="1200" kern="1200" dirty="0" smtClean="0">
                <a:solidFill>
                  <a:schemeClr val="tx1"/>
                </a:solidFill>
                <a:latin typeface="+mn-lt"/>
                <a:ea typeface="+mn-ea"/>
                <a:cs typeface="+mn-cs"/>
              </a:rPr>
              <a:t>gangs, doomed to follow in his father’s footsteps—</a:t>
            </a:r>
          </a:p>
          <a:p>
            <a:pPr rtl="0"/>
            <a:r>
              <a:rPr lang="en-US" sz="1200" kern="1200" dirty="0" smtClean="0">
                <a:solidFill>
                  <a:schemeClr val="tx1"/>
                </a:solidFill>
                <a:latin typeface="+mn-lt"/>
                <a:ea typeface="+mn-ea"/>
                <a:cs typeface="+mn-cs"/>
              </a:rPr>
              <a:t>straight to prison.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Instead, having come to faith in Christ, he was taking </a:t>
            </a:r>
          </a:p>
          <a:p>
            <a:pPr rtl="0"/>
            <a:r>
              <a:rPr lang="en-US" sz="1200" kern="1200" dirty="0" smtClean="0">
                <a:solidFill>
                  <a:schemeClr val="tx1"/>
                </a:solidFill>
                <a:latin typeface="+mn-lt"/>
                <a:ea typeface="+mn-ea"/>
                <a:cs typeface="+mn-cs"/>
              </a:rPr>
              <a:t>Jesus to the streets, sharing Christ in Camden, New </a:t>
            </a:r>
          </a:p>
          <a:p>
            <a:pPr rtl="0"/>
            <a:r>
              <a:rPr lang="en-US" sz="1200" kern="1200" dirty="0" smtClean="0">
                <a:solidFill>
                  <a:schemeClr val="tx1"/>
                </a:solidFill>
                <a:latin typeface="+mn-lt"/>
                <a:ea typeface="+mn-ea"/>
                <a:cs typeface="+mn-cs"/>
              </a:rPr>
              <a:t>Jersey, one of the toughest inner-city neighborhoods in </a:t>
            </a:r>
          </a:p>
          <a:p>
            <a:pPr rtl="0"/>
            <a:r>
              <a:rPr lang="en-US" sz="1200" kern="1200" dirty="0" smtClean="0">
                <a:solidFill>
                  <a:schemeClr val="tx1"/>
                </a:solidFill>
                <a:latin typeface="+mn-lt"/>
                <a:ea typeface="+mn-ea"/>
                <a:cs typeface="+mn-cs"/>
              </a:rPr>
              <a:t>America.</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He also worked in a church, feeding the poor.… He was </a:t>
            </a:r>
          </a:p>
          <a:p>
            <a:pPr rtl="0"/>
            <a:r>
              <a:rPr lang="en-US" sz="1200" kern="1200" dirty="0" smtClean="0">
                <a:solidFill>
                  <a:schemeClr val="tx1"/>
                </a:solidFill>
                <a:latin typeface="+mn-lt"/>
                <a:ea typeface="+mn-ea"/>
                <a:cs typeface="+mn-cs"/>
              </a:rPr>
              <a:t>a wonderful Christian witness to everyone he met.</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Then, two weeks ago, we received a phone call. Angel </a:t>
            </a:r>
          </a:p>
          <a:p>
            <a:pPr rtl="0"/>
            <a:r>
              <a:rPr lang="en-US" sz="1200" kern="1200" dirty="0" smtClean="0">
                <a:solidFill>
                  <a:schemeClr val="tx1"/>
                </a:solidFill>
                <a:latin typeface="+mn-lt"/>
                <a:ea typeface="+mn-ea"/>
                <a:cs typeface="+mn-cs"/>
              </a:rPr>
              <a:t>Tree volunteers who had helped lead Marquis to Christ </a:t>
            </a:r>
          </a:p>
          <a:p>
            <a:pPr rtl="0"/>
            <a:r>
              <a:rPr lang="en-US" sz="1200" kern="1200" dirty="0" smtClean="0">
                <a:solidFill>
                  <a:schemeClr val="tx1"/>
                </a:solidFill>
                <a:latin typeface="+mn-lt"/>
                <a:ea typeface="+mn-ea"/>
                <a:cs typeface="+mn-cs"/>
              </a:rPr>
              <a:t>told us the tragic news. While walking his little brother </a:t>
            </a:r>
          </a:p>
          <a:p>
            <a:pPr rtl="0"/>
            <a:r>
              <a:rPr lang="en-US" sz="1200" kern="1200" dirty="0" smtClean="0">
                <a:solidFill>
                  <a:schemeClr val="tx1"/>
                </a:solidFill>
                <a:latin typeface="+mn-lt"/>
                <a:ea typeface="+mn-ea"/>
                <a:cs typeface="+mn-cs"/>
              </a:rPr>
              <a:t>to school, Marquis—this vibrant young evangelist—</a:t>
            </a:r>
          </a:p>
          <a:p>
            <a:pPr rtl="0"/>
            <a:r>
              <a:rPr lang="en-US" sz="1200" kern="1200" dirty="0" smtClean="0">
                <a:solidFill>
                  <a:schemeClr val="tx1"/>
                </a:solidFill>
                <a:latin typeface="+mn-lt"/>
                <a:ea typeface="+mn-ea"/>
                <a:cs typeface="+mn-cs"/>
              </a:rPr>
              <a:t>was shot and killed.</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At the funeral, our volunteers gave their condolences to </a:t>
            </a:r>
          </a:p>
          <a:p>
            <a:pPr rtl="0"/>
            <a:r>
              <a:rPr lang="en-US" sz="1200" kern="1200" dirty="0" smtClean="0">
                <a:solidFill>
                  <a:schemeClr val="tx1"/>
                </a:solidFill>
                <a:latin typeface="+mn-lt"/>
                <a:ea typeface="+mn-ea"/>
                <a:cs typeface="+mn-cs"/>
              </a:rPr>
              <a:t>Marquis’s grandmother and turned to leave. But as they </a:t>
            </a:r>
          </a:p>
          <a:p>
            <a:pPr rtl="0"/>
            <a:r>
              <a:rPr lang="en-US" sz="1200" kern="1200" dirty="0" smtClean="0">
                <a:solidFill>
                  <a:schemeClr val="tx1"/>
                </a:solidFill>
                <a:latin typeface="+mn-lt"/>
                <a:ea typeface="+mn-ea"/>
                <a:cs typeface="+mn-cs"/>
              </a:rPr>
              <a:t>did, she began to shout to the hundreds of people in </a:t>
            </a:r>
          </a:p>
          <a:p>
            <a:pPr rtl="0"/>
            <a:r>
              <a:rPr lang="en-US" sz="1200" kern="1200" dirty="0" smtClean="0">
                <a:solidFill>
                  <a:schemeClr val="tx1"/>
                </a:solidFill>
                <a:latin typeface="+mn-lt"/>
                <a:ea typeface="+mn-ea"/>
                <a:cs typeface="+mn-cs"/>
              </a:rPr>
              <a:t>attendance, “You see these people? They are the </a:t>
            </a:r>
          </a:p>
          <a:p>
            <a:pPr rtl="0"/>
            <a:r>
              <a:rPr lang="en-US" sz="1200" kern="1200" dirty="0" smtClean="0">
                <a:solidFill>
                  <a:schemeClr val="tx1"/>
                </a:solidFill>
                <a:latin typeface="+mn-lt"/>
                <a:ea typeface="+mn-ea"/>
                <a:cs typeface="+mn-cs"/>
              </a:rPr>
              <a:t>reason Marquis is in heaven—they took him to camp. </a:t>
            </a:r>
          </a:p>
          <a:p>
            <a:pPr rtl="0"/>
            <a:r>
              <a:rPr lang="en-US" sz="1200" kern="1200" dirty="0" smtClean="0">
                <a:solidFill>
                  <a:schemeClr val="tx1"/>
                </a:solidFill>
                <a:latin typeface="+mn-lt"/>
                <a:ea typeface="+mn-ea"/>
                <a:cs typeface="+mn-cs"/>
              </a:rPr>
              <a:t>He met Jesus there! They are the reason I have hope!”</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Marquis’s death is tragic. I don’t know whether we will </a:t>
            </a:r>
          </a:p>
          <a:p>
            <a:pPr rtl="0"/>
            <a:r>
              <a:rPr lang="en-US" sz="1200" kern="1200" dirty="0" smtClean="0">
                <a:solidFill>
                  <a:schemeClr val="tx1"/>
                </a:solidFill>
                <a:latin typeface="+mn-lt"/>
                <a:ea typeface="+mn-ea"/>
                <a:cs typeface="+mn-cs"/>
              </a:rPr>
              <a:t>ever be able to control the violence, the death, and </a:t>
            </a:r>
          </a:p>
          <a:p>
            <a:pPr rtl="0"/>
            <a:r>
              <a:rPr lang="en-US" sz="1200" kern="1200" dirty="0" smtClean="0">
                <a:solidFill>
                  <a:schemeClr val="tx1"/>
                </a:solidFill>
                <a:latin typeface="+mn-lt"/>
                <a:ea typeface="+mn-ea"/>
                <a:cs typeface="+mn-cs"/>
              </a:rPr>
              <a:t>the risk in neighborhoods like this.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But I do know that our hope is to take the gospel </a:t>
            </a:r>
          </a:p>
          <a:p>
            <a:pPr rtl="0"/>
            <a:r>
              <a:rPr lang="en-US" sz="1200" kern="1200" dirty="0" smtClean="0">
                <a:solidFill>
                  <a:schemeClr val="tx1"/>
                </a:solidFill>
                <a:latin typeface="+mn-lt"/>
                <a:ea typeface="+mn-ea"/>
                <a:cs typeface="+mn-cs"/>
              </a:rPr>
              <a:t>there and with it reach thousands more children. </a:t>
            </a:r>
          </a:p>
          <a:p>
            <a:pPr rtl="0"/>
            <a:r>
              <a:rPr lang="en-US" sz="1200" kern="1200" dirty="0" smtClean="0">
                <a:solidFill>
                  <a:schemeClr val="tx1"/>
                </a:solidFill>
                <a:latin typeface="+mn-lt"/>
                <a:ea typeface="+mn-ea"/>
                <a:cs typeface="+mn-cs"/>
              </a:rPr>
              <a:t>And we can pray that God will raise up more godly </a:t>
            </a:r>
          </a:p>
          <a:p>
            <a:pPr rtl="0"/>
            <a:r>
              <a:rPr lang="en-US" sz="1200" kern="1200" dirty="0" smtClean="0">
                <a:solidFill>
                  <a:schemeClr val="tx1"/>
                </a:solidFill>
                <a:latin typeface="+mn-lt"/>
                <a:ea typeface="+mn-ea"/>
                <a:cs typeface="+mn-cs"/>
              </a:rPr>
              <a:t>leaders like Marquis to help bring others to Christ.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And if that happens, we will see cultural changes, </a:t>
            </a:r>
          </a:p>
          <a:p>
            <a:pPr rtl="0"/>
            <a:r>
              <a:rPr lang="en-US" sz="1200" kern="1200" dirty="0" smtClean="0">
                <a:solidFill>
                  <a:schemeClr val="tx1"/>
                </a:solidFill>
                <a:latin typeface="+mn-lt"/>
                <a:ea typeface="+mn-ea"/>
                <a:cs typeface="+mn-cs"/>
              </a:rPr>
              <a:t>one kid at a time</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a:t>
            </a:r>
          </a:p>
          <a:p>
            <a:pPr rtl="0"/>
            <a:endParaRPr lang="en-US" sz="1200" kern="1200" dirty="0" smtClean="0">
              <a:solidFill>
                <a:schemeClr val="tx1"/>
              </a:solidFill>
              <a:latin typeface="+mn-lt"/>
              <a:ea typeface="+mn-ea"/>
              <a:cs typeface="+mn-cs"/>
            </a:endParaRPr>
          </a:p>
          <a:p>
            <a:pPr rtl="0"/>
            <a:r>
              <a:rPr lang="en-US" b="0" i="0" u="none" strike="noStrike" baseline="0" dirty="0" smtClean="0"/>
              <a:t>Leadership Ministries Worldwide. (2004). </a:t>
            </a:r>
            <a:r>
              <a:rPr lang="en-US" b="0" i="1" u="none" strike="noStrike" baseline="0" dirty="0" smtClean="0"/>
              <a:t>Practical </a:t>
            </a:r>
          </a:p>
          <a:p>
            <a:pPr rtl="0"/>
            <a:r>
              <a:rPr lang="en-US" b="0" i="1" u="none" strike="noStrike" baseline="0" dirty="0" smtClean="0"/>
              <a:t>Illustrations: Romans</a:t>
            </a:r>
            <a:r>
              <a:rPr lang="en-US" b="0" i="0" u="none" strike="noStrike" baseline="0" dirty="0" smtClean="0"/>
              <a:t> (p. 29). Chattanooga, TN: </a:t>
            </a:r>
          </a:p>
          <a:p>
            <a:pPr rtl="0"/>
            <a:r>
              <a:rPr lang="en-US" b="0" i="0" u="none" strike="noStrike" baseline="0" dirty="0" smtClean="0"/>
              <a:t>Leadership Ministries Worldwide.</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19</a:t>
            </a:fld>
            <a:endParaRPr lang="en-US"/>
          </a:p>
        </p:txBody>
      </p:sp>
    </p:spTree>
    <p:extLst>
      <p:ext uri="{BB962C8B-B14F-4D97-AF65-F5344CB8AC3E}">
        <p14:creationId xmlns:p14="http://schemas.microsoft.com/office/powerpoint/2010/main" val="1320213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a:t>
            </a:r>
            <a:r>
              <a:rPr lang="en-US" dirty="0" smtClean="0"/>
              <a:t>  </a:t>
            </a:r>
            <a:r>
              <a:rPr lang="en-US" sz="1200" kern="1200" dirty="0" smtClean="0">
                <a:solidFill>
                  <a:schemeClr val="tx1"/>
                </a:solidFill>
                <a:latin typeface="+mn-lt"/>
                <a:ea typeface="+mn-ea"/>
                <a:cs typeface="+mn-cs"/>
              </a:rPr>
              <a:t>Late one night a salesman drove into a </a:t>
            </a:r>
          </a:p>
          <a:p>
            <a:r>
              <a:rPr lang="en-US" sz="1200" kern="1200" dirty="0" smtClean="0">
                <a:solidFill>
                  <a:schemeClr val="tx1"/>
                </a:solidFill>
                <a:latin typeface="+mn-lt"/>
                <a:ea typeface="+mn-ea"/>
                <a:cs typeface="+mn-cs"/>
              </a:rPr>
              <a:t>strange city and tried to get a room in a hotel.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clerk informed him that there was no vacancy.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Disappointed, he started to leave the lobby when a </a:t>
            </a:r>
          </a:p>
          <a:p>
            <a:r>
              <a:rPr lang="en-US" sz="1200" kern="1200" dirty="0" smtClean="0">
                <a:solidFill>
                  <a:schemeClr val="tx1"/>
                </a:solidFill>
                <a:latin typeface="+mn-lt"/>
                <a:ea typeface="+mn-ea"/>
                <a:cs typeface="+mn-cs"/>
              </a:rPr>
              <a:t>dignified gentleman offered to share his room with </a:t>
            </a:r>
          </a:p>
          <a:p>
            <a:r>
              <a:rPr lang="en-US" sz="1200" kern="1200" dirty="0" smtClean="0">
                <a:solidFill>
                  <a:schemeClr val="tx1"/>
                </a:solidFill>
                <a:latin typeface="+mn-lt"/>
                <a:ea typeface="+mn-ea"/>
                <a:cs typeface="+mn-cs"/>
              </a:rPr>
              <a:t>him. Gratefully the traveler accepted his kindness.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Just before retiring, the man who had shown such </a:t>
            </a:r>
          </a:p>
          <a:p>
            <a:r>
              <a:rPr lang="en-US" sz="1200" kern="1200" dirty="0" smtClean="0">
                <a:solidFill>
                  <a:schemeClr val="tx1"/>
                </a:solidFill>
                <a:latin typeface="+mn-lt"/>
                <a:ea typeface="+mn-ea"/>
                <a:cs typeface="+mn-cs"/>
              </a:rPr>
              <a:t>hospitality, knelt and prayed aloud. In his petition he </a:t>
            </a:r>
          </a:p>
          <a:p>
            <a:r>
              <a:rPr lang="en-US" sz="1200" kern="1200" dirty="0" smtClean="0">
                <a:solidFill>
                  <a:schemeClr val="tx1"/>
                </a:solidFill>
                <a:latin typeface="+mn-lt"/>
                <a:ea typeface="+mn-ea"/>
                <a:cs typeface="+mn-cs"/>
              </a:rPr>
              <a:t>referred to the stranger by name and asked God to </a:t>
            </a:r>
          </a:p>
          <a:p>
            <a:r>
              <a:rPr lang="en-US" sz="1200" kern="1200" dirty="0" smtClean="0">
                <a:solidFill>
                  <a:schemeClr val="tx1"/>
                </a:solidFill>
                <a:latin typeface="+mn-lt"/>
                <a:ea typeface="+mn-ea"/>
                <a:cs typeface="+mn-cs"/>
              </a:rPr>
              <a:t>bless him.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Upon awakening the next morning, he told his guest it </a:t>
            </a:r>
          </a:p>
          <a:p>
            <a:r>
              <a:rPr lang="en-US" sz="1200" kern="1200" dirty="0" smtClean="0">
                <a:solidFill>
                  <a:schemeClr val="tx1"/>
                </a:solidFill>
                <a:latin typeface="+mn-lt"/>
                <a:ea typeface="+mn-ea"/>
                <a:cs typeface="+mn-cs"/>
              </a:rPr>
              <a:t>was his habit to read the Bible and commune with God </a:t>
            </a:r>
          </a:p>
          <a:p>
            <a:r>
              <a:rPr lang="en-US" sz="1200" kern="1200" dirty="0" smtClean="0">
                <a:solidFill>
                  <a:schemeClr val="tx1"/>
                </a:solidFill>
                <a:latin typeface="+mn-lt"/>
                <a:ea typeface="+mn-ea"/>
                <a:cs typeface="+mn-cs"/>
              </a:rPr>
              <a:t>at the beginning of each day, and he asked if he would </a:t>
            </a:r>
          </a:p>
          <a:p>
            <a:r>
              <a:rPr lang="en-US" sz="1200" kern="1200" dirty="0" smtClean="0">
                <a:solidFill>
                  <a:schemeClr val="tx1"/>
                </a:solidFill>
                <a:latin typeface="+mn-lt"/>
                <a:ea typeface="+mn-ea"/>
                <a:cs typeface="+mn-cs"/>
              </a:rPr>
              <a:t>like to join him.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Holy Spirit had been speaking to the heart of this </a:t>
            </a:r>
          </a:p>
          <a:p>
            <a:r>
              <a:rPr lang="en-US" sz="1200" kern="1200" dirty="0" smtClean="0">
                <a:solidFill>
                  <a:schemeClr val="tx1"/>
                </a:solidFill>
                <a:latin typeface="+mn-lt"/>
                <a:ea typeface="+mn-ea"/>
                <a:cs typeface="+mn-cs"/>
              </a:rPr>
              <a:t>salesman, and when his host tactfully confronted him </a:t>
            </a:r>
          </a:p>
          <a:p>
            <a:r>
              <a:rPr lang="en-US" sz="1200" kern="1200" dirty="0" smtClean="0">
                <a:solidFill>
                  <a:schemeClr val="tx1"/>
                </a:solidFill>
                <a:latin typeface="+mn-lt"/>
                <a:ea typeface="+mn-ea"/>
                <a:cs typeface="+mn-cs"/>
              </a:rPr>
              <a:t>with the claims of Christ, he gladly received the Savior.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As the two were ready to part, they exchanged </a:t>
            </a:r>
          </a:p>
          <a:p>
            <a:r>
              <a:rPr lang="en-US" sz="1200" kern="1200" dirty="0" smtClean="0">
                <a:solidFill>
                  <a:schemeClr val="tx1"/>
                </a:solidFill>
                <a:latin typeface="+mn-lt"/>
                <a:ea typeface="+mn-ea"/>
                <a:cs typeface="+mn-cs"/>
              </a:rPr>
              <a:t>business cards.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new believer was amazed to read, “William </a:t>
            </a:r>
          </a:p>
          <a:p>
            <a:r>
              <a:rPr lang="en-US" sz="1200" kern="1200" dirty="0" smtClean="0">
                <a:solidFill>
                  <a:schemeClr val="tx1"/>
                </a:solidFill>
                <a:latin typeface="+mn-lt"/>
                <a:ea typeface="+mn-ea"/>
                <a:cs typeface="+mn-cs"/>
              </a:rPr>
              <a:t>Jennings Bryan, Secretary of State.”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This high government official was an ambassador of </a:t>
            </a:r>
          </a:p>
          <a:p>
            <a:r>
              <a:rPr lang="en-US" sz="1200" kern="1200" dirty="0" smtClean="0">
                <a:solidFill>
                  <a:schemeClr val="tx1"/>
                </a:solidFill>
                <a:latin typeface="+mn-lt"/>
                <a:ea typeface="+mn-ea"/>
                <a:cs typeface="+mn-cs"/>
              </a:rPr>
              <a:t>Heaven who had not failed to represent his King, the </a:t>
            </a:r>
          </a:p>
          <a:p>
            <a:r>
              <a:rPr lang="en-US" sz="1200" kern="1200" dirty="0" smtClean="0">
                <a:solidFill>
                  <a:schemeClr val="tx1"/>
                </a:solidFill>
                <a:latin typeface="+mn-lt"/>
                <a:ea typeface="+mn-ea"/>
                <a:cs typeface="+mn-cs"/>
              </a:rPr>
              <a:t>Lord Jesus.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b="0" i="0" u="none" strike="noStrike" baseline="0" dirty="0" smtClean="0"/>
              <a:t>Leadership Ministries Worldwide. (2004). </a:t>
            </a:r>
            <a:r>
              <a:rPr lang="en-US" b="0" i="1" u="none" strike="noStrike" baseline="0" dirty="0" smtClean="0"/>
              <a:t>Practical </a:t>
            </a:r>
          </a:p>
          <a:p>
            <a:r>
              <a:rPr lang="en-US" b="0" i="1" u="none" strike="noStrike" baseline="0" dirty="0" smtClean="0"/>
              <a:t>Illustrations: Romans</a:t>
            </a:r>
            <a:r>
              <a:rPr lang="en-US" b="0" i="0" u="none" strike="noStrike" baseline="0" dirty="0" smtClean="0"/>
              <a:t> (p. 83). Chattanooga, TN: </a:t>
            </a:r>
          </a:p>
          <a:p>
            <a:r>
              <a:rPr lang="en-US" b="0" i="0" u="none" strike="noStrike" baseline="0" dirty="0" smtClean="0"/>
              <a:t>Leadership Ministries Worldwide.</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a:t>
            </a:fld>
            <a:endParaRPr lang="en-US"/>
          </a:p>
        </p:txBody>
      </p:sp>
    </p:spTree>
    <p:extLst>
      <p:ext uri="{BB962C8B-B14F-4D97-AF65-F5344CB8AC3E}">
        <p14:creationId xmlns:p14="http://schemas.microsoft.com/office/powerpoint/2010/main" val="13820374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9:1 </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20</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Zane Hodges,</a:t>
            </a:r>
            <a:r>
              <a:rPr lang="en-US" baseline="0" dirty="0" smtClean="0"/>
              <a:t> of Dallas Theological Seminary, says:</a:t>
            </a:r>
          </a:p>
          <a:p>
            <a:endParaRPr lang="en-US" baseline="0" dirty="0" smtClean="0"/>
          </a:p>
          <a:p>
            <a:r>
              <a:rPr lang="en-US" baseline="0" dirty="0" smtClean="0"/>
              <a:t>“</a:t>
            </a:r>
            <a:r>
              <a:rPr lang="en-US" sz="1200" b="0" i="0" dirty="0" smtClean="0"/>
              <a:t>Paul’s emotional reaction to Israel’s situation is one</a:t>
            </a:r>
          </a:p>
          <a:p>
            <a:r>
              <a:rPr lang="en-US" sz="1200" b="0" i="0" dirty="0" smtClean="0"/>
              <a:t> of both grief and pain in his heart. The noun </a:t>
            </a:r>
            <a:r>
              <a:rPr lang="en-US" sz="1200" b="0" i="0" dirty="0" err="1" smtClean="0"/>
              <a:t>odunē</a:t>
            </a:r>
            <a:r>
              <a:rPr lang="en-US" sz="1200" b="0" i="0" dirty="0" smtClean="0"/>
              <a:t> </a:t>
            </a:r>
          </a:p>
          <a:p>
            <a:r>
              <a:rPr lang="en-US" sz="1200" b="0" i="0" dirty="0" smtClean="0"/>
              <a:t>(pain; also ‘distress,’ etc.) actually appears in the sense </a:t>
            </a:r>
          </a:p>
          <a:p>
            <a:r>
              <a:rPr lang="en-US" sz="1200" b="0" i="0" dirty="0" smtClean="0"/>
              <a:t>of pain in Greek medical literature. It is so rendered </a:t>
            </a:r>
          </a:p>
          <a:p>
            <a:r>
              <a:rPr lang="en-US" sz="1200" b="0" i="0" dirty="0" smtClean="0"/>
              <a:t>here in line with the English metaphor </a:t>
            </a:r>
          </a:p>
          <a:p>
            <a:r>
              <a:rPr lang="en-US" sz="1200" b="0" i="0" dirty="0" smtClean="0"/>
              <a:t>‘it pains me in my heart.’”</a:t>
            </a:r>
          </a:p>
          <a:p>
            <a:endParaRPr lang="en-US" sz="1200" b="1" i="1" dirty="0" smtClean="0"/>
          </a:p>
          <a:p>
            <a:r>
              <a:rPr lang="en-US" sz="1200" b="1" i="1" dirty="0" smtClean="0"/>
              <a:t>-----</a:t>
            </a:r>
          </a:p>
          <a:p>
            <a:endParaRPr lang="en-US" sz="1200" b="1" i="1" dirty="0" smtClean="0"/>
          </a:p>
          <a:p>
            <a:r>
              <a:rPr lang="en-US" b="0" i="0" u="none" strike="noStrike" baseline="0" dirty="0" smtClean="0"/>
              <a:t>Hodges, Z. C. (2013). </a:t>
            </a:r>
            <a:r>
              <a:rPr lang="en-US" b="0" i="1" u="none" strike="noStrike" baseline="0" dirty="0" smtClean="0"/>
              <a:t>Romans: Deliverance from </a:t>
            </a:r>
          </a:p>
          <a:p>
            <a:r>
              <a:rPr lang="en-US" b="0" i="1" u="none" strike="noStrike" baseline="0" dirty="0" smtClean="0"/>
              <a:t>Wrath</a:t>
            </a:r>
            <a:r>
              <a:rPr lang="en-US" b="0" i="0" u="none" strike="noStrike" baseline="0" dirty="0" smtClean="0"/>
              <a:t>. (R. N. Wilkin, Ed.) (p. 255). Corinth, TX: </a:t>
            </a:r>
          </a:p>
          <a:p>
            <a:r>
              <a:rPr lang="en-US" b="0" i="0" u="none" strike="noStrike" baseline="0" dirty="0" smtClean="0"/>
              <a:t>Grace Evangelical Society.</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21</a:t>
            </a:fld>
            <a:endParaRPr lang="en-US"/>
          </a:p>
        </p:txBody>
      </p:sp>
    </p:spTree>
    <p:extLst>
      <p:ext uri="{BB962C8B-B14F-4D97-AF65-F5344CB8AC3E}">
        <p14:creationId xmlns:p14="http://schemas.microsoft.com/office/powerpoint/2010/main" val="30499582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latin typeface="+mn-lt"/>
                <a:ea typeface="+mn-ea"/>
                <a:cs typeface="+mn-cs"/>
              </a:rPr>
              <a:t>Romans 3 vs. Romans 9: Paul’s argument thus far has </a:t>
            </a:r>
          </a:p>
          <a:p>
            <a:r>
              <a:rPr lang="en-US" sz="1200" b="0" kern="1200" dirty="0" smtClean="0">
                <a:solidFill>
                  <a:schemeClr val="tx1"/>
                </a:solidFill>
                <a:latin typeface="+mn-lt"/>
                <a:ea typeface="+mn-ea"/>
                <a:cs typeface="+mn-cs"/>
              </a:rPr>
              <a:t>primarily addressed Jewish misconceptions about the </a:t>
            </a:r>
          </a:p>
          <a:p>
            <a:r>
              <a:rPr lang="en-US" sz="1200" b="0" kern="1200" dirty="0" smtClean="0">
                <a:solidFill>
                  <a:schemeClr val="tx1"/>
                </a:solidFill>
                <a:latin typeface="+mn-lt"/>
                <a:ea typeface="+mn-ea"/>
                <a:cs typeface="+mn-cs"/>
              </a:rPr>
              <a:t>gospel. But Paul is neither anti-Jew nor anti-Gentile. He </a:t>
            </a:r>
          </a:p>
          <a:p>
            <a:r>
              <a:rPr lang="en-US" sz="1200" b="0" kern="1200" dirty="0" smtClean="0">
                <a:solidFill>
                  <a:schemeClr val="tx1"/>
                </a:solidFill>
                <a:latin typeface="+mn-lt"/>
                <a:ea typeface="+mn-ea"/>
                <a:cs typeface="+mn-cs"/>
              </a:rPr>
              <a:t>has not taken sides, but he instead stands against </a:t>
            </a:r>
          </a:p>
          <a:p>
            <a:r>
              <a:rPr lang="en-US" sz="1200" b="0" kern="1200" dirty="0" smtClean="0">
                <a:solidFill>
                  <a:schemeClr val="tx1"/>
                </a:solidFill>
                <a:latin typeface="+mn-lt"/>
                <a:ea typeface="+mn-ea"/>
                <a:cs typeface="+mn-cs"/>
              </a:rPr>
              <a:t>misconceptions of the gospel. In the next section, he </a:t>
            </a:r>
          </a:p>
          <a:p>
            <a:r>
              <a:rPr lang="en-US" sz="1200" b="0" kern="1200" dirty="0" smtClean="0">
                <a:solidFill>
                  <a:schemeClr val="tx1"/>
                </a:solidFill>
                <a:latin typeface="+mn-lt"/>
                <a:ea typeface="+mn-ea"/>
                <a:cs typeface="+mn-cs"/>
              </a:rPr>
              <a:t>begins to address Gentile misconceptions about the </a:t>
            </a:r>
          </a:p>
          <a:p>
            <a:r>
              <a:rPr lang="en-US" sz="1200" b="0" kern="1200" dirty="0" smtClean="0">
                <a:solidFill>
                  <a:schemeClr val="tx1"/>
                </a:solidFill>
                <a:latin typeface="+mn-lt"/>
                <a:ea typeface="+mn-ea"/>
                <a:cs typeface="+mn-cs"/>
              </a:rPr>
              <a:t>gospel and its implications for Israel’s status before </a:t>
            </a:r>
          </a:p>
          <a:p>
            <a:r>
              <a:rPr lang="en-US" sz="1200" b="0" kern="1200" dirty="0" smtClean="0">
                <a:solidFill>
                  <a:schemeClr val="tx1"/>
                </a:solidFill>
                <a:latin typeface="+mn-lt"/>
                <a:ea typeface="+mn-ea"/>
                <a:cs typeface="+mn-cs"/>
              </a:rPr>
              <a:t>God. The tables are about to turn.</a:t>
            </a:r>
          </a:p>
          <a:p>
            <a:endParaRPr lang="en-US" sz="1200" b="1" kern="1200" dirty="0" smtClean="0">
              <a:solidFill>
                <a:schemeClr val="tx1"/>
              </a:solidFill>
              <a:latin typeface="+mn-lt"/>
              <a:ea typeface="+mn-ea"/>
              <a:cs typeface="+mn-cs"/>
            </a:endParaRPr>
          </a:p>
          <a:p>
            <a:r>
              <a:rPr lang="en-US" sz="1200" b="0" kern="120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b="0" i="0" u="none" strike="noStrike" baseline="0" dirty="0" err="1" smtClean="0"/>
              <a:t>Runge</a:t>
            </a:r>
            <a:r>
              <a:rPr lang="en-US" b="0" i="0" u="none" strike="noStrike" baseline="0" dirty="0" smtClean="0"/>
              <a:t>, S. E. (2014). </a:t>
            </a:r>
            <a:r>
              <a:rPr lang="en-US" b="0" i="1" u="none" strike="noStrike" baseline="0" dirty="0" smtClean="0"/>
              <a:t>High Definition Commentary: </a:t>
            </a:r>
          </a:p>
          <a:p>
            <a:r>
              <a:rPr lang="en-US" b="0" i="1" u="none" strike="noStrike" baseline="0" dirty="0" smtClean="0"/>
              <a:t>Romans</a:t>
            </a:r>
            <a:r>
              <a:rPr lang="en-US" b="0" i="0" u="none" strike="noStrike" baseline="0" dirty="0" smtClean="0"/>
              <a:t> (p. 161). Bellingham, WA: </a:t>
            </a:r>
            <a:r>
              <a:rPr lang="en-US" b="0" i="0" u="none" strike="noStrike" baseline="0" dirty="0" err="1" smtClean="0"/>
              <a:t>Lexham</a:t>
            </a:r>
            <a:r>
              <a:rPr lang="en-US" b="0" i="0" u="none" strike="noStrike" baseline="0" dirty="0" smtClean="0"/>
              <a:t> Press.</a:t>
            </a:r>
          </a:p>
          <a:p>
            <a:endParaRPr lang="en-US" b="0" i="0" u="none" strike="noStrike" baseline="0" dirty="0" smtClean="0"/>
          </a:p>
          <a:p>
            <a:r>
              <a:rPr lang="en-US" b="0" i="0" u="none" strike="noStrike" baseline="0" dirty="0" smtClean="0"/>
              <a:t>*****</a:t>
            </a:r>
          </a:p>
        </p:txBody>
      </p:sp>
      <p:sp>
        <p:nvSpPr>
          <p:cNvPr id="4" name="Slide Number Placeholder 3"/>
          <p:cNvSpPr>
            <a:spLocks noGrp="1"/>
          </p:cNvSpPr>
          <p:nvPr>
            <p:ph type="sldNum" sz="quarter" idx="10"/>
          </p:nvPr>
        </p:nvSpPr>
        <p:spPr/>
        <p:txBody>
          <a:bodyPr/>
          <a:lstStyle/>
          <a:p>
            <a:fld id="{094102A9-26DF-4918-9F45-F7076CE57E46}" type="slidenum">
              <a:rPr lang="en-US" smtClean="0"/>
              <a:t>22</a:t>
            </a:fld>
            <a:endParaRPr lang="en-US"/>
          </a:p>
        </p:txBody>
      </p:sp>
    </p:spTree>
    <p:extLst>
      <p:ext uri="{BB962C8B-B14F-4D97-AF65-F5344CB8AC3E}">
        <p14:creationId xmlns:p14="http://schemas.microsoft.com/office/powerpoint/2010/main" val="35817377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Adialeiptos</a:t>
            </a:r>
            <a:r>
              <a:rPr lang="en-US" baseline="0" dirty="0" smtClean="0"/>
              <a:t> means constant or unceasing.</a:t>
            </a:r>
          </a:p>
          <a:p>
            <a:endParaRPr lang="en-US" baseline="0" dirty="0" smtClean="0"/>
          </a:p>
          <a:p>
            <a:r>
              <a:rPr lang="en-US" baseline="0" dirty="0" smtClean="0"/>
              <a:t>The only other place where it appears in the New </a:t>
            </a:r>
          </a:p>
          <a:p>
            <a:r>
              <a:rPr lang="en-US" baseline="0" dirty="0" smtClean="0"/>
              <a:t>Testament is...</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23</a:t>
            </a:fld>
            <a:endParaRPr lang="en-US"/>
          </a:p>
        </p:txBody>
      </p:sp>
    </p:spTree>
    <p:extLst>
      <p:ext uri="{BB962C8B-B14F-4D97-AF65-F5344CB8AC3E}">
        <p14:creationId xmlns:p14="http://schemas.microsoft.com/office/powerpoint/2010/main" val="30499582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24</a:t>
            </a:fld>
            <a:endParaRPr lang="en-US"/>
          </a:p>
        </p:txBody>
      </p:sp>
    </p:spTree>
    <p:extLst>
      <p:ext uri="{BB962C8B-B14F-4D97-AF65-F5344CB8AC3E}">
        <p14:creationId xmlns:p14="http://schemas.microsoft.com/office/powerpoint/2010/main" val="9921071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9:2 </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25</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26</a:t>
            </a:fld>
            <a:endParaRPr lang="en-US"/>
          </a:p>
        </p:txBody>
      </p:sp>
    </p:spTree>
    <p:extLst>
      <p:ext uri="{BB962C8B-B14F-4D97-AF65-F5344CB8AC3E}">
        <p14:creationId xmlns:p14="http://schemas.microsoft.com/office/powerpoint/2010/main" val="10566598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latin typeface="+mn-lt"/>
                <a:ea typeface="+mn-ea"/>
                <a:cs typeface="+mn-cs"/>
              </a:rPr>
              <a:t>Romans 3 vs. Romans 9: In response to the rhetorical </a:t>
            </a:r>
          </a:p>
          <a:p>
            <a:r>
              <a:rPr lang="en-US" sz="1200" b="0" kern="1200" dirty="0" smtClean="0">
                <a:solidFill>
                  <a:schemeClr val="tx1"/>
                </a:solidFill>
                <a:latin typeface="+mn-lt"/>
                <a:ea typeface="+mn-ea"/>
                <a:cs typeface="+mn-cs"/>
              </a:rPr>
              <a:t>question about advantages enjoyed by Jews in 3:1, </a:t>
            </a:r>
          </a:p>
          <a:p>
            <a:r>
              <a:rPr lang="en-US" sz="1200" b="0" kern="1200" dirty="0" smtClean="0">
                <a:solidFill>
                  <a:schemeClr val="tx1"/>
                </a:solidFill>
                <a:latin typeface="+mn-lt"/>
                <a:ea typeface="+mn-ea"/>
                <a:cs typeface="+mn-cs"/>
              </a:rPr>
              <a:t>Paul names only one thing. Although he acts as if he </a:t>
            </a:r>
          </a:p>
          <a:p>
            <a:r>
              <a:rPr lang="en-US" sz="1200" b="0" kern="1200" dirty="0" smtClean="0">
                <a:solidFill>
                  <a:schemeClr val="tx1"/>
                </a:solidFill>
                <a:latin typeface="+mn-lt"/>
                <a:ea typeface="+mn-ea"/>
                <a:cs typeface="+mn-cs"/>
              </a:rPr>
              <a:t>will list more, he stops at one. Now in Romans 9, as </a:t>
            </a:r>
          </a:p>
          <a:p>
            <a:r>
              <a:rPr lang="en-US" sz="1200" b="0" kern="1200" dirty="0" smtClean="0">
                <a:solidFill>
                  <a:schemeClr val="tx1"/>
                </a:solidFill>
                <a:latin typeface="+mn-lt"/>
                <a:ea typeface="+mn-ea"/>
                <a:cs typeface="+mn-cs"/>
              </a:rPr>
              <a:t>he is addressing Gentile misconceptions about the </a:t>
            </a:r>
          </a:p>
          <a:p>
            <a:r>
              <a:rPr lang="en-US" sz="1200" b="0" kern="1200" dirty="0" smtClean="0">
                <a:solidFill>
                  <a:schemeClr val="tx1"/>
                </a:solidFill>
                <a:latin typeface="+mn-lt"/>
                <a:ea typeface="+mn-ea"/>
                <a:cs typeface="+mn-cs"/>
              </a:rPr>
              <a:t>gospel, Paul provides the kind of list the Jews expected </a:t>
            </a:r>
          </a:p>
          <a:p>
            <a:r>
              <a:rPr lang="en-US" sz="1200" b="0" kern="1200" dirty="0" smtClean="0">
                <a:solidFill>
                  <a:schemeClr val="tx1"/>
                </a:solidFill>
                <a:latin typeface="+mn-lt"/>
                <a:ea typeface="+mn-ea"/>
                <a:cs typeface="+mn-cs"/>
              </a:rPr>
              <a:t>to hear back in Romans 3. The lists differ according to </a:t>
            </a:r>
          </a:p>
          <a:p>
            <a:r>
              <a:rPr lang="en-US" sz="1200" b="0" kern="1200" dirty="0" smtClean="0">
                <a:solidFill>
                  <a:schemeClr val="tx1"/>
                </a:solidFill>
                <a:latin typeface="+mn-lt"/>
                <a:ea typeface="+mn-ea"/>
                <a:cs typeface="+mn-cs"/>
              </a:rPr>
              <a:t>Paul’s rhetorical goals for each context.</a:t>
            </a:r>
          </a:p>
          <a:p>
            <a:endParaRPr lang="en-US" sz="1200" b="1" i="0" u="none" strike="noStrike" kern="1200" baseline="0" dirty="0" smtClean="0">
              <a:solidFill>
                <a:schemeClr val="tx1"/>
              </a:solidFill>
              <a:latin typeface="+mn-lt"/>
              <a:ea typeface="+mn-ea"/>
              <a:cs typeface="+mn-cs"/>
            </a:endParaRPr>
          </a:p>
          <a:p>
            <a:r>
              <a:rPr lang="en-US" b="0" i="0" u="none" strike="noStrike" baseline="0" dirty="0" smtClean="0"/>
              <a:t>-----</a:t>
            </a:r>
          </a:p>
          <a:p>
            <a:endParaRPr lang="en-US" b="0" i="0" u="none" strike="noStrike" baseline="0" dirty="0" smtClean="0"/>
          </a:p>
          <a:p>
            <a:r>
              <a:rPr lang="en-US" b="0" i="0" u="none" strike="noStrike" baseline="0" dirty="0" err="1" smtClean="0"/>
              <a:t>Runge</a:t>
            </a:r>
            <a:r>
              <a:rPr lang="en-US" b="0" i="0" u="none" strike="noStrike" baseline="0" dirty="0" smtClean="0"/>
              <a:t>, S. E. (2014). </a:t>
            </a:r>
            <a:r>
              <a:rPr lang="en-US" b="0" i="1" u="none" strike="noStrike" baseline="0" dirty="0" smtClean="0"/>
              <a:t>High Definition Commentary: </a:t>
            </a:r>
          </a:p>
          <a:p>
            <a:r>
              <a:rPr lang="en-US" b="0" i="1" u="none" strike="noStrike" baseline="0" dirty="0" smtClean="0"/>
              <a:t>Romans</a:t>
            </a:r>
            <a:r>
              <a:rPr lang="en-US" b="0" i="0" u="none" strike="noStrike" baseline="0" dirty="0" smtClean="0"/>
              <a:t> (p. 162). Bellingham, WA: </a:t>
            </a:r>
            <a:r>
              <a:rPr lang="en-US" b="0" i="0" u="none" strike="noStrike" baseline="0" dirty="0" err="1" smtClean="0"/>
              <a:t>Lexham</a:t>
            </a:r>
            <a:r>
              <a:rPr lang="en-US" b="0" i="0" u="none" strike="noStrike" baseline="0" dirty="0" smtClean="0"/>
              <a:t> Press.</a:t>
            </a:r>
          </a:p>
          <a:p>
            <a:endParaRPr lang="en-US" b="0" i="0" u="none" strike="noStrike" baseline="0" dirty="0" smtClean="0"/>
          </a:p>
          <a:p>
            <a:r>
              <a:rPr lang="en-US" b="0" i="0" u="none" strike="noStrike" baseline="0" dirty="0" smtClean="0"/>
              <a:t>*****</a:t>
            </a:r>
          </a:p>
        </p:txBody>
      </p:sp>
      <p:sp>
        <p:nvSpPr>
          <p:cNvPr id="4" name="Slide Number Placeholder 3"/>
          <p:cNvSpPr>
            <a:spLocks noGrp="1"/>
          </p:cNvSpPr>
          <p:nvPr>
            <p:ph type="sldNum" sz="quarter" idx="10"/>
          </p:nvPr>
        </p:nvSpPr>
        <p:spPr/>
        <p:txBody>
          <a:bodyPr/>
          <a:lstStyle/>
          <a:p>
            <a:fld id="{094102A9-26DF-4918-9F45-F7076CE57E46}" type="slidenum">
              <a:rPr lang="en-US" smtClean="0"/>
              <a:t>27</a:t>
            </a:fld>
            <a:endParaRPr lang="en-US"/>
          </a:p>
        </p:txBody>
      </p:sp>
    </p:spTree>
    <p:extLst>
      <p:ext uri="{BB962C8B-B14F-4D97-AF65-F5344CB8AC3E}">
        <p14:creationId xmlns:p14="http://schemas.microsoft.com/office/powerpoint/2010/main" val="40044985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anathema means that which has been cursed,</a:t>
            </a:r>
            <a:r>
              <a:rPr lang="en-US" baseline="0" dirty="0" smtClean="0"/>
              <a:t> </a:t>
            </a:r>
          </a:p>
          <a:p>
            <a:r>
              <a:rPr lang="en-US" baseline="0" dirty="0" smtClean="0"/>
              <a:t>or that which is accursed.</a:t>
            </a:r>
          </a:p>
          <a:p>
            <a:endParaRPr lang="en-US" baseline="0" dirty="0" smtClean="0"/>
          </a:p>
          <a:p>
            <a:r>
              <a:rPr lang="en-US" baseline="0" dirty="0" smtClean="0"/>
              <a:t>Charles Hodge also wrote</a:t>
            </a:r>
            <a:r>
              <a:rPr lang="en-US" baseline="0" dirty="0" smtClean="0"/>
              <a:t>:</a:t>
            </a:r>
          </a:p>
          <a:p>
            <a:endParaRPr lang="en-US" baseline="0" dirty="0" smtClean="0"/>
          </a:p>
          <a:p>
            <a:r>
              <a:rPr lang="en-US" sz="1200" i="0" dirty="0" smtClean="0"/>
              <a:t>“As those men or animals pronounced anathema in </a:t>
            </a:r>
          </a:p>
          <a:p>
            <a:r>
              <a:rPr lang="en-US" sz="1200" i="0" dirty="0" smtClean="0"/>
              <a:t>the Old Testament were to be put to death, many </a:t>
            </a:r>
          </a:p>
          <a:p>
            <a:r>
              <a:rPr lang="en-US" sz="1200" i="0" dirty="0" smtClean="0"/>
              <a:t>consider the apostle as having that idea in his mind, </a:t>
            </a:r>
          </a:p>
          <a:p>
            <a:r>
              <a:rPr lang="en-US" sz="1200" i="0" dirty="0" smtClean="0"/>
              <a:t>and meaning nothing more than ‘I could wish to die </a:t>
            </a:r>
          </a:p>
          <a:p>
            <a:r>
              <a:rPr lang="en-US" sz="1200" i="0" dirty="0" smtClean="0"/>
              <a:t>for my brethren,’ &amp;c. </a:t>
            </a:r>
          </a:p>
          <a:p>
            <a:endParaRPr lang="en-US" sz="1200" i="0" dirty="0" smtClean="0"/>
          </a:p>
          <a:p>
            <a:r>
              <a:rPr lang="en-US" sz="1200" i="0" dirty="0" smtClean="0"/>
              <a:t>“But the objections to this interpretation are serious. </a:t>
            </a:r>
          </a:p>
          <a:p>
            <a:r>
              <a:rPr lang="en-US" sz="1200" i="0" dirty="0" smtClean="0"/>
              <a:t>Even in the Old Testament the word expresses </a:t>
            </a:r>
          </a:p>
          <a:p>
            <a:r>
              <a:rPr lang="en-US" sz="1200" i="0" dirty="0" smtClean="0"/>
              <a:t>something more than the idea of devotion to death. </a:t>
            </a:r>
          </a:p>
          <a:p>
            <a:r>
              <a:rPr lang="en-US" sz="1200" i="0" dirty="0" smtClean="0"/>
              <a:t>An anathema was a person devoted to death as </a:t>
            </a:r>
          </a:p>
          <a:p>
            <a:r>
              <a:rPr lang="en-US" sz="1200" i="0" dirty="0" smtClean="0"/>
              <a:t>accursed; .... And in the New Testament this latter </a:t>
            </a:r>
          </a:p>
          <a:p>
            <a:r>
              <a:rPr lang="en-US" sz="1200" i="0" dirty="0" smtClean="0"/>
              <a:t>idea is always the prominent one.”</a:t>
            </a:r>
          </a:p>
          <a:p>
            <a:endParaRPr lang="en-US" sz="1200" i="1" dirty="0" smtClean="0"/>
          </a:p>
          <a:p>
            <a:r>
              <a:rPr lang="en-US" sz="1200" i="1" dirty="0" smtClean="0"/>
              <a:t>-----</a:t>
            </a:r>
          </a:p>
          <a:p>
            <a:endParaRPr lang="en-US" sz="1200" i="1" dirty="0" smtClean="0"/>
          </a:p>
          <a:p>
            <a:r>
              <a:rPr lang="en-US" b="0" i="0" u="none" strike="noStrike" baseline="0" dirty="0" smtClean="0"/>
              <a:t>Hodge, C. (1882). </a:t>
            </a:r>
            <a:r>
              <a:rPr lang="en-US" b="0" i="1" u="none" strike="noStrike" baseline="0" dirty="0" smtClean="0"/>
              <a:t>A commentary on the Epistle to </a:t>
            </a:r>
          </a:p>
          <a:p>
            <a:r>
              <a:rPr lang="en-US" b="0" i="1" u="none" strike="noStrike" baseline="0" dirty="0" smtClean="0"/>
              <a:t>the Romans</a:t>
            </a:r>
            <a:r>
              <a:rPr lang="en-US" b="0" i="0" u="none" strike="noStrike" baseline="0" dirty="0" smtClean="0"/>
              <a:t> (New Edition, p. 466). Grand Rapids, </a:t>
            </a:r>
          </a:p>
          <a:p>
            <a:r>
              <a:rPr lang="en-US" b="0" i="0" u="none" strike="noStrike" baseline="0" dirty="0" smtClean="0"/>
              <a:t>MI: Louis </a:t>
            </a:r>
            <a:r>
              <a:rPr lang="en-US" b="0" i="0" u="none" strike="noStrike" baseline="0" dirty="0" err="1" smtClean="0"/>
              <a:t>Kregel</a:t>
            </a:r>
            <a:r>
              <a:rPr lang="en-US" b="0" i="0" u="none" strike="noStrike" baseline="0" dirty="0" smtClean="0"/>
              <a:t>.</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28</a:t>
            </a:fld>
            <a:endParaRPr lang="en-US"/>
          </a:p>
        </p:txBody>
      </p:sp>
    </p:spTree>
    <p:extLst>
      <p:ext uri="{BB962C8B-B14F-4D97-AF65-F5344CB8AC3E}">
        <p14:creationId xmlns:p14="http://schemas.microsoft.com/office/powerpoint/2010/main" val="10566598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29</a:t>
            </a:fld>
            <a:endParaRPr lang="en-US"/>
          </a:p>
        </p:txBody>
      </p:sp>
    </p:spTree>
    <p:extLst>
      <p:ext uri="{BB962C8B-B14F-4D97-AF65-F5344CB8AC3E}">
        <p14:creationId xmlns:p14="http://schemas.microsoft.com/office/powerpoint/2010/main" val="2674843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a:t>
            </a:fld>
            <a:endParaRPr lang="en-US"/>
          </a:p>
        </p:txBody>
      </p:sp>
    </p:spTree>
    <p:extLst>
      <p:ext uri="{BB962C8B-B14F-4D97-AF65-F5344CB8AC3E}">
        <p14:creationId xmlns:p14="http://schemas.microsoft.com/office/powerpoint/2010/main" val="9552432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9:3</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30</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1890, the Swiss Protestant Theologian, Frederic </a:t>
            </a:r>
          </a:p>
          <a:p>
            <a:r>
              <a:rPr lang="en-US" dirty="0" smtClean="0"/>
              <a:t>Louis Godet wrote:</a:t>
            </a:r>
          </a:p>
          <a:p>
            <a:endParaRPr lang="en-US" dirty="0" smtClean="0"/>
          </a:p>
          <a:p>
            <a:r>
              <a:rPr lang="en-US" sz="1200" i="0" dirty="0" smtClean="0"/>
              <a:t>“The name Israelites is the name of </a:t>
            </a:r>
            <a:r>
              <a:rPr lang="en-US" sz="1200" i="0" dirty="0" err="1" smtClean="0"/>
              <a:t>honour</a:t>
            </a:r>
            <a:r>
              <a:rPr lang="en-US" sz="1200" i="0" dirty="0" smtClean="0"/>
              <a:t> belonging </a:t>
            </a:r>
          </a:p>
          <a:p>
            <a:r>
              <a:rPr lang="en-US" sz="1200" i="0" dirty="0" smtClean="0"/>
              <a:t>to the people; ... It contains all the prerogatives </a:t>
            </a:r>
          </a:p>
          <a:p>
            <a:r>
              <a:rPr lang="en-US" sz="1200" i="0" dirty="0" smtClean="0"/>
              <a:t>which follow.—These prerogatives are enumerated in </a:t>
            </a:r>
          </a:p>
          <a:p>
            <a:r>
              <a:rPr lang="en-US" sz="1200" i="0" dirty="0" smtClean="0"/>
              <a:t>verse 4, to the number of six, all connected by </a:t>
            </a:r>
            <a:r>
              <a:rPr lang="el-GR" sz="1200" i="0" dirty="0" smtClean="0"/>
              <a:t>καί</a:t>
            </a:r>
            <a:r>
              <a:rPr lang="en-US" sz="1200" i="0" dirty="0" smtClean="0"/>
              <a:t>, </a:t>
            </a:r>
          </a:p>
          <a:p>
            <a:r>
              <a:rPr lang="en-US" sz="1200" i="0" dirty="0" smtClean="0"/>
              <a:t>and, a form expressing rising exaltation of feeling.</a:t>
            </a:r>
          </a:p>
          <a:p>
            <a:endParaRPr lang="en-US" sz="1200" i="0" dirty="0" smtClean="0"/>
          </a:p>
          <a:p>
            <a:r>
              <a:rPr lang="en-US" sz="1200" i="0" dirty="0" smtClean="0"/>
              <a:t>“</a:t>
            </a:r>
            <a:r>
              <a:rPr lang="el-GR" sz="1200" i="0" dirty="0" smtClean="0"/>
              <a:t>Υἱοθεσία</a:t>
            </a:r>
            <a:r>
              <a:rPr lang="en-US" sz="1200" i="0" dirty="0" smtClean="0"/>
              <a:t>, the adoption: Israel is always represented </a:t>
            </a:r>
          </a:p>
          <a:p>
            <a:r>
              <a:rPr lang="en-US" sz="1200" i="0" dirty="0" smtClean="0"/>
              <a:t>as the Lord’s son or first-born among all peoples, ...</a:t>
            </a:r>
          </a:p>
          <a:p>
            <a:endParaRPr lang="en-US" sz="1200" i="0" dirty="0" smtClean="0"/>
          </a:p>
          <a:p>
            <a:r>
              <a:rPr lang="en-US" sz="1200" i="0" dirty="0" smtClean="0"/>
              <a:t>“</a:t>
            </a:r>
            <a:r>
              <a:rPr lang="el-GR" sz="1200" i="0" dirty="0" smtClean="0"/>
              <a:t>Δόξα</a:t>
            </a:r>
            <a:r>
              <a:rPr lang="en-US" sz="1200" i="0" dirty="0" smtClean="0"/>
              <a:t>, the glory: this term does not at all express, ...</a:t>
            </a:r>
          </a:p>
          <a:p>
            <a:r>
              <a:rPr lang="en-US" sz="1200" i="0" dirty="0" smtClean="0"/>
              <a:t>the final glory of the kingdom of God; for this glory </a:t>
            </a:r>
          </a:p>
          <a:p>
            <a:r>
              <a:rPr lang="en-US" sz="1200" i="0" dirty="0" smtClean="0"/>
              <a:t>belongs to the Gentiles as well as to the Jews. The </a:t>
            </a:r>
          </a:p>
          <a:p>
            <a:r>
              <a:rPr lang="en-US" sz="1200" i="0" dirty="0" smtClean="0"/>
              <a:t>term is here taken in the special sense which it often </a:t>
            </a:r>
          </a:p>
          <a:p>
            <a:r>
              <a:rPr lang="en-US" sz="1200" i="0" dirty="0" smtClean="0"/>
              <a:t>has in the Old Testament: the visible, luminous </a:t>
            </a:r>
          </a:p>
          <a:p>
            <a:r>
              <a:rPr lang="en-US" sz="1200" i="0" dirty="0" smtClean="0"/>
              <a:t>appearance of the Lord’s presence... The </a:t>
            </a:r>
            <a:r>
              <a:rPr lang="en-US" sz="1200" i="0" dirty="0" err="1" smtClean="0"/>
              <a:t>Rabbins</a:t>
            </a:r>
            <a:r>
              <a:rPr lang="en-US" sz="1200" i="0" dirty="0" smtClean="0"/>
              <a:t> had </a:t>
            </a:r>
          </a:p>
          <a:p>
            <a:r>
              <a:rPr lang="en-US" sz="1200" i="0" dirty="0" smtClean="0"/>
              <a:t>invented a particular term to denote this glorious </a:t>
            </a:r>
          </a:p>
          <a:p>
            <a:r>
              <a:rPr lang="en-US" sz="1200" i="0" dirty="0" smtClean="0"/>
              <a:t>appearance, the name shekinah...</a:t>
            </a:r>
          </a:p>
          <a:p>
            <a:endParaRPr lang="en-US" sz="1200" i="0" dirty="0" smtClean="0"/>
          </a:p>
          <a:p>
            <a:r>
              <a:rPr lang="en-US" sz="1200" i="0" dirty="0" smtClean="0"/>
              <a:t>“</a:t>
            </a:r>
            <a:r>
              <a:rPr lang="el-GR" sz="1200" i="0" dirty="0" smtClean="0"/>
              <a:t>Διαθῆκαι</a:t>
            </a:r>
            <a:r>
              <a:rPr lang="en-US" sz="1200" i="0" dirty="0" smtClean="0"/>
              <a:t>, the covenants: this word denotes the </a:t>
            </a:r>
          </a:p>
          <a:p>
            <a:r>
              <a:rPr lang="en-US" sz="1200" i="0" dirty="0" smtClean="0"/>
              <a:t>numerous covenants concluded by God with the </a:t>
            </a:r>
          </a:p>
          <a:p>
            <a:r>
              <a:rPr lang="en-US" sz="1200" i="0" dirty="0" smtClean="0"/>
              <a:t>patriarchs....</a:t>
            </a:r>
          </a:p>
          <a:p>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a:t>
            </a:r>
            <a:r>
              <a:rPr lang="el-GR" sz="1200" i="0" kern="1200" dirty="0" smtClean="0">
                <a:solidFill>
                  <a:schemeClr val="tx1"/>
                </a:solidFill>
                <a:latin typeface="+mn-lt"/>
                <a:ea typeface="+mn-ea"/>
                <a:cs typeface="+mn-cs"/>
              </a:rPr>
              <a:t>Νομοθεσία</a:t>
            </a:r>
            <a:r>
              <a:rPr lang="en-US" sz="1200" i="0" kern="1200" dirty="0" smtClean="0">
                <a:solidFill>
                  <a:schemeClr val="tx1"/>
                </a:solidFill>
                <a:latin typeface="+mn-lt"/>
                <a:ea typeface="+mn-ea"/>
                <a:cs typeface="+mn-cs"/>
              </a:rPr>
              <a:t>, the giving of the law: this term embraces </a:t>
            </a:r>
          </a:p>
          <a:p>
            <a:r>
              <a:rPr lang="en-US" sz="1200" i="0" kern="1200" dirty="0" smtClean="0">
                <a:solidFill>
                  <a:schemeClr val="tx1"/>
                </a:solidFill>
                <a:latin typeface="+mn-lt"/>
                <a:ea typeface="+mn-ea"/>
                <a:cs typeface="+mn-cs"/>
              </a:rPr>
              <a:t>along with the gift of the law itself, the solemn </a:t>
            </a:r>
          </a:p>
          <a:p>
            <a:r>
              <a:rPr lang="en-US" sz="1200" i="0" kern="1200" dirty="0" smtClean="0">
                <a:solidFill>
                  <a:schemeClr val="tx1"/>
                </a:solidFill>
                <a:latin typeface="+mn-lt"/>
                <a:ea typeface="+mn-ea"/>
                <a:cs typeface="+mn-cs"/>
              </a:rPr>
              <a:t>promulgation of it on Mount Sinai; compare the saying </a:t>
            </a:r>
          </a:p>
          <a:p>
            <a:r>
              <a:rPr lang="en-US" sz="1200" i="0" kern="1200" dirty="0" smtClean="0">
                <a:solidFill>
                  <a:schemeClr val="tx1"/>
                </a:solidFill>
                <a:latin typeface="+mn-lt"/>
                <a:ea typeface="+mn-ea"/>
                <a:cs typeface="+mn-cs"/>
              </a:rPr>
              <a:t>of the psalmist, 147:20: ‘He hath not dealt so with any </a:t>
            </a:r>
          </a:p>
          <a:p>
            <a:r>
              <a:rPr lang="en-US" sz="1200" i="0" kern="1200" dirty="0" smtClean="0">
                <a:solidFill>
                  <a:schemeClr val="tx1"/>
                </a:solidFill>
                <a:latin typeface="+mn-lt"/>
                <a:ea typeface="+mn-ea"/>
                <a:cs typeface="+mn-cs"/>
              </a:rPr>
              <a:t>nation.’</a:t>
            </a:r>
          </a:p>
          <a:p>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a:t>
            </a:r>
            <a:r>
              <a:rPr lang="el-GR" sz="1200" i="0" kern="1200" dirty="0" smtClean="0">
                <a:solidFill>
                  <a:schemeClr val="tx1"/>
                </a:solidFill>
                <a:latin typeface="+mn-lt"/>
                <a:ea typeface="+mn-ea"/>
                <a:cs typeface="+mn-cs"/>
              </a:rPr>
              <a:t>Λατρεία</a:t>
            </a:r>
            <a:r>
              <a:rPr lang="en-US" sz="1200" i="0" kern="1200" dirty="0" smtClean="0">
                <a:solidFill>
                  <a:schemeClr val="tx1"/>
                </a:solidFill>
                <a:latin typeface="+mn-lt"/>
                <a:ea typeface="+mn-ea"/>
                <a:cs typeface="+mn-cs"/>
              </a:rPr>
              <a:t>, the service (</a:t>
            </a:r>
            <a:r>
              <a:rPr lang="en-US" sz="1200" i="0" kern="1200" dirty="0" err="1" smtClean="0">
                <a:solidFill>
                  <a:schemeClr val="tx1"/>
                </a:solidFill>
                <a:latin typeface="+mn-lt"/>
                <a:ea typeface="+mn-ea"/>
                <a:cs typeface="+mn-cs"/>
              </a:rPr>
              <a:t>cultus</a:t>
            </a:r>
            <a:r>
              <a:rPr lang="en-US" sz="1200" i="0" kern="1200" dirty="0" smtClean="0">
                <a:solidFill>
                  <a:schemeClr val="tx1"/>
                </a:solidFill>
                <a:latin typeface="+mn-lt"/>
                <a:ea typeface="+mn-ea"/>
                <a:cs typeface="+mn-cs"/>
              </a:rPr>
              <a:t>), this is the sum-total of </a:t>
            </a:r>
          </a:p>
          <a:p>
            <a:r>
              <a:rPr lang="en-US" sz="1200" i="0" kern="1200" dirty="0" smtClean="0">
                <a:solidFill>
                  <a:schemeClr val="tx1"/>
                </a:solidFill>
                <a:latin typeface="+mn-lt"/>
                <a:ea typeface="+mn-ea"/>
                <a:cs typeface="+mn-cs"/>
              </a:rPr>
              <a:t>the Levitical services instituted by the law.</a:t>
            </a:r>
          </a:p>
          <a:p>
            <a:endParaRPr lang="en-US" sz="1200" i="0" kern="1200" dirty="0" smtClean="0">
              <a:solidFill>
                <a:schemeClr val="tx1"/>
              </a:solidFill>
              <a:latin typeface="+mn-lt"/>
              <a:ea typeface="+mn-ea"/>
              <a:cs typeface="+mn-cs"/>
            </a:endParaRPr>
          </a:p>
          <a:p>
            <a:r>
              <a:rPr lang="en-US" sz="1200" i="0" kern="1200" dirty="0" smtClean="0">
                <a:solidFill>
                  <a:schemeClr val="tx1"/>
                </a:solidFill>
                <a:latin typeface="+mn-lt"/>
                <a:ea typeface="+mn-ea"/>
                <a:cs typeface="+mn-cs"/>
              </a:rPr>
              <a:t>“</a:t>
            </a:r>
            <a:r>
              <a:rPr lang="el-GR" sz="1200" i="0" kern="1200" dirty="0" smtClean="0">
                <a:solidFill>
                  <a:schemeClr val="tx1"/>
                </a:solidFill>
                <a:latin typeface="+mn-lt"/>
                <a:ea typeface="+mn-ea"/>
                <a:cs typeface="+mn-cs"/>
              </a:rPr>
              <a:t>Ἐπαγγελίαι</a:t>
            </a:r>
            <a:r>
              <a:rPr lang="en-US" sz="1200" i="0" kern="1200" dirty="0" smtClean="0">
                <a:solidFill>
                  <a:schemeClr val="tx1"/>
                </a:solidFill>
                <a:latin typeface="+mn-lt"/>
                <a:ea typeface="+mn-ea"/>
                <a:cs typeface="+mn-cs"/>
              </a:rPr>
              <a:t>, the promises: this term carries our view</a:t>
            </a:r>
          </a:p>
          <a:p>
            <a:r>
              <a:rPr lang="en-US" sz="1200" i="0" kern="1200" dirty="0" smtClean="0">
                <a:solidFill>
                  <a:schemeClr val="tx1"/>
                </a:solidFill>
                <a:latin typeface="+mn-lt"/>
                <a:ea typeface="+mn-ea"/>
                <a:cs typeface="+mn-cs"/>
              </a:rPr>
              <a:t> from past benefits to the still greater blessings to </a:t>
            </a:r>
          </a:p>
          <a:p>
            <a:r>
              <a:rPr lang="en-US" sz="1200" i="0" kern="1200" dirty="0" smtClean="0">
                <a:solidFill>
                  <a:schemeClr val="tx1"/>
                </a:solidFill>
                <a:latin typeface="+mn-lt"/>
                <a:ea typeface="+mn-ea"/>
                <a:cs typeface="+mn-cs"/>
              </a:rPr>
              <a:t>come, which God promised to His people.”</a:t>
            </a:r>
          </a:p>
          <a:p>
            <a:endParaRPr lang="en-US" sz="1200" i="1"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a:t>
            </a:r>
          </a:p>
          <a:p>
            <a:endParaRPr lang="en-US" sz="1200" i="1" kern="1200" dirty="0" smtClean="0">
              <a:solidFill>
                <a:schemeClr val="tx1"/>
              </a:solidFill>
              <a:latin typeface="+mn-lt"/>
              <a:ea typeface="+mn-ea"/>
              <a:cs typeface="+mn-cs"/>
            </a:endParaRPr>
          </a:p>
          <a:p>
            <a:r>
              <a:rPr lang="en-US" b="0" i="0" u="none" strike="noStrike" baseline="0" dirty="0" smtClean="0"/>
              <a:t>Godet, F. L., &amp; </a:t>
            </a:r>
            <a:r>
              <a:rPr lang="en-US" b="0" i="0" u="none" strike="noStrike" baseline="0" dirty="0" err="1" smtClean="0"/>
              <a:t>Cusin</a:t>
            </a:r>
            <a:r>
              <a:rPr lang="en-US" b="0" i="0" u="none" strike="noStrike" baseline="0" dirty="0" smtClean="0"/>
              <a:t>, A. (1890). </a:t>
            </a:r>
            <a:r>
              <a:rPr lang="en-US" b="0" i="1" u="none" strike="noStrike" baseline="0" dirty="0" smtClean="0"/>
              <a:t>Commentary on St. </a:t>
            </a:r>
          </a:p>
          <a:p>
            <a:r>
              <a:rPr lang="en-US" b="0" i="1" u="none" strike="noStrike" baseline="0" dirty="0" smtClean="0"/>
              <a:t>Paul’s Epistle to the Romans</a:t>
            </a:r>
            <a:r>
              <a:rPr lang="en-US" b="0" i="0" u="none" strike="noStrike" baseline="0" dirty="0" smtClean="0"/>
              <a:t> (Vol. 2, pp. 135–136). </a:t>
            </a:r>
          </a:p>
          <a:p>
            <a:r>
              <a:rPr lang="en-US" b="0" i="0" u="none" strike="noStrike" baseline="0" dirty="0" smtClean="0"/>
              <a:t>Edinburgh: </a:t>
            </a:r>
            <a:r>
              <a:rPr lang="en-US" b="0" i="0" u="none" strike="noStrike" baseline="0" dirty="0" err="1" smtClean="0"/>
              <a:t>T&amp;T</a:t>
            </a:r>
            <a:r>
              <a:rPr lang="en-US" b="0" i="0" u="none" strike="noStrike" baseline="0" dirty="0" smtClean="0"/>
              <a:t> Clark.</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31</a:t>
            </a:fld>
            <a:endParaRPr lang="en-US"/>
          </a:p>
        </p:txBody>
      </p:sp>
    </p:spTree>
    <p:extLst>
      <p:ext uri="{BB962C8B-B14F-4D97-AF65-F5344CB8AC3E}">
        <p14:creationId xmlns:p14="http://schemas.microsoft.com/office/powerpoint/2010/main" val="18662175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a:r>
            <a:r>
              <a:rPr lang="en-US" dirty="0" err="1" smtClean="0"/>
              <a:t>epangelia</a:t>
            </a:r>
            <a:r>
              <a:rPr lang="en-US" baseline="0" dirty="0" smtClean="0"/>
              <a:t> means a </a:t>
            </a:r>
            <a:r>
              <a:rPr lang="en-US" sz="1200" b="0" i="0" dirty="0" smtClean="0"/>
              <a:t>declaration to do something </a:t>
            </a:r>
          </a:p>
          <a:p>
            <a:r>
              <a:rPr lang="en-US" sz="1200" b="0" i="0" dirty="0" smtClean="0"/>
              <a:t>with the implication of an obligation to carry out what </a:t>
            </a:r>
          </a:p>
          <a:p>
            <a:r>
              <a:rPr lang="en-US" sz="1200" b="0" i="0" dirty="0" smtClean="0"/>
              <a:t>is stated, that is, a promise, a pledge, or an offer.</a:t>
            </a:r>
          </a:p>
          <a:p>
            <a:endParaRPr lang="en-US" b="0" i="0"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32</a:t>
            </a:fld>
            <a:endParaRPr lang="en-US"/>
          </a:p>
        </p:txBody>
      </p:sp>
    </p:spTree>
    <p:extLst>
      <p:ext uri="{BB962C8B-B14F-4D97-AF65-F5344CB8AC3E}">
        <p14:creationId xmlns:p14="http://schemas.microsoft.com/office/powerpoint/2010/main" val="18662175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kern="1200" dirty="0" smtClean="0">
                <a:solidFill>
                  <a:schemeClr val="tx1"/>
                </a:solidFill>
                <a:latin typeface="+mn-lt"/>
                <a:ea typeface="+mn-ea"/>
                <a:cs typeface="+mn-cs"/>
              </a:rPr>
              <a:t>It is not difficult to sing when all is going well. </a:t>
            </a:r>
          </a:p>
          <a:p>
            <a:pPr rtl="0"/>
            <a:r>
              <a:rPr lang="en-US" sz="1200" kern="1200" dirty="0" smtClean="0">
                <a:solidFill>
                  <a:schemeClr val="tx1"/>
                </a:solidFill>
                <a:latin typeface="+mn-lt"/>
                <a:ea typeface="+mn-ea"/>
                <a:cs typeface="+mn-cs"/>
              </a:rPr>
              <a:t>But often God gives a special song to one of his </a:t>
            </a:r>
          </a:p>
          <a:p>
            <a:pPr rtl="0"/>
            <a:r>
              <a:rPr lang="en-US" sz="1200" kern="1200" dirty="0" smtClean="0">
                <a:solidFill>
                  <a:schemeClr val="tx1"/>
                </a:solidFill>
                <a:latin typeface="+mn-lt"/>
                <a:ea typeface="+mn-ea"/>
                <a:cs typeface="+mn-cs"/>
              </a:rPr>
              <a:t>hurting children during the night times of their life.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Believers find new joys in their nights of sorrow and </a:t>
            </a:r>
          </a:p>
          <a:p>
            <a:pPr rtl="0"/>
            <a:r>
              <a:rPr lang="en-US" sz="1200" kern="1200" dirty="0" smtClean="0">
                <a:solidFill>
                  <a:schemeClr val="tx1"/>
                </a:solidFill>
                <a:latin typeface="+mn-lt"/>
                <a:ea typeface="+mn-ea"/>
                <a:cs typeface="+mn-cs"/>
              </a:rPr>
              <a:t>despair, and they discover a greater closeness with </a:t>
            </a:r>
          </a:p>
          <a:p>
            <a:pPr rtl="0"/>
            <a:r>
              <a:rPr lang="en-US" sz="1200" kern="1200" dirty="0" smtClean="0">
                <a:solidFill>
                  <a:schemeClr val="tx1"/>
                </a:solidFill>
                <a:latin typeface="+mn-lt"/>
                <a:ea typeface="+mn-ea"/>
                <a:cs typeface="+mn-cs"/>
              </a:rPr>
              <a:t>their Lord during times of deep need.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The apostle John wrote the book of Revelation while </a:t>
            </a:r>
          </a:p>
          <a:p>
            <a:pPr rtl="0"/>
            <a:r>
              <a:rPr lang="en-US" sz="1200" kern="1200" dirty="0" smtClean="0">
                <a:solidFill>
                  <a:schemeClr val="tx1"/>
                </a:solidFill>
                <a:latin typeface="+mn-lt"/>
                <a:ea typeface="+mn-ea"/>
                <a:cs typeface="+mn-cs"/>
              </a:rPr>
              <a:t>on the barren island of Patmos;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John Bunyan completed the classic “Pilgrim’s Progress” </a:t>
            </a:r>
          </a:p>
          <a:p>
            <a:pPr rtl="0"/>
            <a:r>
              <a:rPr lang="en-US" sz="1200" kern="1200" dirty="0" smtClean="0">
                <a:solidFill>
                  <a:schemeClr val="tx1"/>
                </a:solidFill>
                <a:latin typeface="+mn-lt"/>
                <a:ea typeface="+mn-ea"/>
                <a:cs typeface="+mn-cs"/>
              </a:rPr>
              <a:t>while in the Bedford jail;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Beethoven composed his immortal 9th Symphony </a:t>
            </a:r>
          </a:p>
          <a:p>
            <a:pPr rtl="0"/>
            <a:r>
              <a:rPr lang="en-US" sz="1200" kern="1200" dirty="0" smtClean="0">
                <a:solidFill>
                  <a:schemeClr val="tx1"/>
                </a:solidFill>
                <a:latin typeface="+mn-lt"/>
                <a:ea typeface="+mn-ea"/>
                <a:cs typeface="+mn-cs"/>
              </a:rPr>
              <a:t>while totally deaf; and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Fanny Crosby once remarked, “If I had not lost my </a:t>
            </a:r>
          </a:p>
          <a:p>
            <a:pPr rtl="0"/>
            <a:r>
              <a:rPr lang="en-US" sz="1200" kern="1200" dirty="0" smtClean="0">
                <a:solidFill>
                  <a:schemeClr val="tx1"/>
                </a:solidFill>
                <a:latin typeface="+mn-lt"/>
                <a:ea typeface="+mn-ea"/>
                <a:cs typeface="+mn-cs"/>
              </a:rPr>
              <a:t>sight, I could never have written all the hymns God </a:t>
            </a:r>
          </a:p>
          <a:p>
            <a:pPr rtl="0"/>
            <a:r>
              <a:rPr lang="en-US" sz="1200" kern="1200" dirty="0" smtClean="0">
                <a:solidFill>
                  <a:schemeClr val="tx1"/>
                </a:solidFill>
                <a:latin typeface="+mn-lt"/>
                <a:ea typeface="+mn-ea"/>
                <a:cs typeface="+mn-cs"/>
              </a:rPr>
              <a:t>gave me.”</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Charles </a:t>
            </a:r>
            <a:r>
              <a:rPr lang="en-US" sz="1200" kern="1200" dirty="0" err="1" smtClean="0">
                <a:solidFill>
                  <a:schemeClr val="tx1"/>
                </a:solidFill>
                <a:latin typeface="+mn-lt"/>
                <a:ea typeface="+mn-ea"/>
                <a:cs typeface="+mn-cs"/>
              </a:rPr>
              <a:t>Weigle’s</a:t>
            </a:r>
            <a:r>
              <a:rPr lang="en-US" sz="1200" kern="1200" dirty="0" smtClean="0">
                <a:solidFill>
                  <a:schemeClr val="tx1"/>
                </a:solidFill>
                <a:latin typeface="+mn-lt"/>
                <a:ea typeface="+mn-ea"/>
                <a:cs typeface="+mn-cs"/>
              </a:rPr>
              <a:t> song, “No One Ever Cared For Me </a:t>
            </a:r>
          </a:p>
          <a:p>
            <a:pPr rtl="0"/>
            <a:r>
              <a:rPr lang="en-US" sz="1200" kern="1200" dirty="0" smtClean="0">
                <a:solidFill>
                  <a:schemeClr val="tx1"/>
                </a:solidFill>
                <a:latin typeface="+mn-lt"/>
                <a:ea typeface="+mn-ea"/>
                <a:cs typeface="+mn-cs"/>
              </a:rPr>
              <a:t>Like Jesus,” was the product of one of the darkest </a:t>
            </a:r>
          </a:p>
          <a:p>
            <a:pPr rtl="0"/>
            <a:r>
              <a:rPr lang="en-US" sz="1200" kern="1200" dirty="0" smtClean="0">
                <a:solidFill>
                  <a:schemeClr val="tx1"/>
                </a:solidFill>
                <a:latin typeface="+mn-lt"/>
                <a:ea typeface="+mn-ea"/>
                <a:cs typeface="+mn-cs"/>
              </a:rPr>
              <a:t>periods of his life. </a:t>
            </a:r>
          </a:p>
          <a:p>
            <a:pPr rtl="0"/>
            <a:endParaRPr lang="en-US" sz="1200" kern="1200" dirty="0" smtClean="0">
              <a:solidFill>
                <a:schemeClr val="tx1"/>
              </a:solidFill>
              <a:latin typeface="+mn-lt"/>
              <a:ea typeface="+mn-ea"/>
              <a:cs typeface="+mn-cs"/>
            </a:endParaRPr>
          </a:p>
          <a:p>
            <a:pPr rtl="0"/>
            <a:r>
              <a:rPr lang="en-US" sz="1200" kern="1200" dirty="0" err="1" smtClean="0">
                <a:solidFill>
                  <a:schemeClr val="tx1"/>
                </a:solidFill>
                <a:latin typeface="+mn-lt"/>
                <a:ea typeface="+mn-ea"/>
                <a:cs typeface="+mn-cs"/>
              </a:rPr>
              <a:t>Weigle</a:t>
            </a:r>
            <a:r>
              <a:rPr lang="en-US" sz="1200" kern="1200" dirty="0" smtClean="0">
                <a:solidFill>
                  <a:schemeClr val="tx1"/>
                </a:solidFill>
                <a:latin typeface="+mn-lt"/>
                <a:ea typeface="+mn-ea"/>
                <a:cs typeface="+mn-cs"/>
              </a:rPr>
              <a:t> spent most of his life as an itinerant evangelist </a:t>
            </a:r>
          </a:p>
          <a:p>
            <a:pPr rtl="0"/>
            <a:r>
              <a:rPr lang="en-US" sz="1200" kern="1200" dirty="0" smtClean="0">
                <a:solidFill>
                  <a:schemeClr val="tx1"/>
                </a:solidFill>
                <a:latin typeface="+mn-lt"/>
                <a:ea typeface="+mn-ea"/>
                <a:cs typeface="+mn-cs"/>
              </a:rPr>
              <a:t>and gospel songwriter. One day after returning home </a:t>
            </a:r>
          </a:p>
          <a:p>
            <a:pPr rtl="0"/>
            <a:r>
              <a:rPr lang="en-US" sz="1200" kern="1200" dirty="0" smtClean="0">
                <a:solidFill>
                  <a:schemeClr val="tx1"/>
                </a:solidFill>
                <a:latin typeface="+mn-lt"/>
                <a:ea typeface="+mn-ea"/>
                <a:cs typeface="+mn-cs"/>
              </a:rPr>
              <a:t>from an evangelistic crusade, he found a note left by </a:t>
            </a:r>
          </a:p>
          <a:p>
            <a:pPr rtl="0"/>
            <a:r>
              <a:rPr lang="en-US" sz="1200" kern="1200" dirty="0" smtClean="0">
                <a:solidFill>
                  <a:schemeClr val="tx1"/>
                </a:solidFill>
                <a:latin typeface="+mn-lt"/>
                <a:ea typeface="+mn-ea"/>
                <a:cs typeface="+mn-cs"/>
              </a:rPr>
              <a:t>his wife of many years.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The note said she had had enough of an evangelist’s </a:t>
            </a:r>
          </a:p>
          <a:p>
            <a:pPr rtl="0"/>
            <a:r>
              <a:rPr lang="en-US" sz="1200" kern="1200" dirty="0" smtClean="0">
                <a:solidFill>
                  <a:schemeClr val="tx1"/>
                </a:solidFill>
                <a:latin typeface="+mn-lt"/>
                <a:ea typeface="+mn-ea"/>
                <a:cs typeface="+mn-cs"/>
              </a:rPr>
              <a:t>life. She was leaving him. </a:t>
            </a:r>
            <a:r>
              <a:rPr lang="en-US" sz="1200" kern="1200" dirty="0" err="1" smtClean="0">
                <a:solidFill>
                  <a:schemeClr val="tx1"/>
                </a:solidFill>
                <a:latin typeface="+mn-lt"/>
                <a:ea typeface="+mn-ea"/>
                <a:cs typeface="+mn-cs"/>
              </a:rPr>
              <a:t>Weigle</a:t>
            </a:r>
            <a:r>
              <a:rPr lang="en-US" sz="1200" kern="1200" dirty="0" smtClean="0">
                <a:solidFill>
                  <a:schemeClr val="tx1"/>
                </a:solidFill>
                <a:latin typeface="+mn-lt"/>
                <a:ea typeface="+mn-ea"/>
                <a:cs typeface="+mn-cs"/>
              </a:rPr>
              <a:t> later said that he </a:t>
            </a:r>
          </a:p>
          <a:p>
            <a:pPr rtl="0"/>
            <a:r>
              <a:rPr lang="en-US" sz="1200" kern="1200" dirty="0" smtClean="0">
                <a:solidFill>
                  <a:schemeClr val="tx1"/>
                </a:solidFill>
                <a:latin typeface="+mn-lt"/>
                <a:ea typeface="+mn-ea"/>
                <a:cs typeface="+mn-cs"/>
              </a:rPr>
              <a:t>became so despondent during the next several years </a:t>
            </a:r>
          </a:p>
          <a:p>
            <a:pPr rtl="0"/>
            <a:r>
              <a:rPr lang="en-US" sz="1200" kern="1200" dirty="0" smtClean="0">
                <a:solidFill>
                  <a:schemeClr val="tx1"/>
                </a:solidFill>
                <a:latin typeface="+mn-lt"/>
                <a:ea typeface="+mn-ea"/>
                <a:cs typeface="+mn-cs"/>
              </a:rPr>
              <a:t>that there were even times when he contemplated </a:t>
            </a:r>
          </a:p>
          <a:p>
            <a:pPr rtl="0"/>
            <a:r>
              <a:rPr lang="en-US" sz="1200" kern="1200" dirty="0" smtClean="0">
                <a:solidFill>
                  <a:schemeClr val="tx1"/>
                </a:solidFill>
                <a:latin typeface="+mn-lt"/>
                <a:ea typeface="+mn-ea"/>
                <a:cs typeface="+mn-cs"/>
              </a:rPr>
              <a:t>suicide.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There was the terrible despair that no one really cared</a:t>
            </a:r>
          </a:p>
          <a:p>
            <a:pPr rtl="0"/>
            <a:r>
              <a:rPr lang="en-US" sz="1200" kern="1200" dirty="0" smtClean="0">
                <a:solidFill>
                  <a:schemeClr val="tx1"/>
                </a:solidFill>
                <a:latin typeface="+mn-lt"/>
                <a:ea typeface="+mn-ea"/>
                <a:cs typeface="+mn-cs"/>
              </a:rPr>
              <a:t> for him anymore.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Gradually his spiritual faith was restored, and he once </a:t>
            </a:r>
          </a:p>
          <a:p>
            <a:pPr rtl="0"/>
            <a:r>
              <a:rPr lang="en-US" sz="1200" kern="1200" dirty="0" smtClean="0">
                <a:solidFill>
                  <a:schemeClr val="tx1"/>
                </a:solidFill>
                <a:latin typeface="+mn-lt"/>
                <a:ea typeface="+mn-ea"/>
                <a:cs typeface="+mn-cs"/>
              </a:rPr>
              <a:t>again became active in the Christian ministry. Soon he </a:t>
            </a:r>
          </a:p>
          <a:p>
            <a:pPr rtl="0"/>
            <a:r>
              <a:rPr lang="en-US" sz="1200" kern="1200" dirty="0" smtClean="0">
                <a:solidFill>
                  <a:schemeClr val="tx1"/>
                </a:solidFill>
                <a:latin typeface="+mn-lt"/>
                <a:ea typeface="+mn-ea"/>
                <a:cs typeface="+mn-cs"/>
              </a:rPr>
              <a:t>felt compelled to write a song that would be a </a:t>
            </a:r>
          </a:p>
          <a:p>
            <a:pPr rtl="0"/>
            <a:r>
              <a:rPr lang="en-US" sz="1200" kern="1200" dirty="0" smtClean="0">
                <a:solidFill>
                  <a:schemeClr val="tx1"/>
                </a:solidFill>
                <a:latin typeface="+mn-lt"/>
                <a:ea typeface="+mn-ea"/>
                <a:cs typeface="+mn-cs"/>
              </a:rPr>
              <a:t>summary of his past tragic experience.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From a heart that had been broken came these choice </a:t>
            </a:r>
          </a:p>
          <a:p>
            <a:pPr rtl="0"/>
            <a:r>
              <a:rPr lang="en-US" sz="1200" kern="1200" dirty="0" smtClean="0">
                <a:solidFill>
                  <a:schemeClr val="tx1"/>
                </a:solidFill>
                <a:latin typeface="+mn-lt"/>
                <a:ea typeface="+mn-ea"/>
                <a:cs typeface="+mn-cs"/>
              </a:rPr>
              <a:t>words that God gave to Charles </a:t>
            </a:r>
            <a:r>
              <a:rPr lang="en-US" sz="1200" kern="1200" dirty="0" err="1" smtClean="0">
                <a:solidFill>
                  <a:schemeClr val="tx1"/>
                </a:solidFill>
                <a:latin typeface="+mn-lt"/>
                <a:ea typeface="+mn-ea"/>
                <a:cs typeface="+mn-cs"/>
              </a:rPr>
              <a:t>Weigle</a:t>
            </a:r>
            <a:r>
              <a:rPr lang="en-US" sz="1200" kern="1200" dirty="0" smtClean="0">
                <a:solidFill>
                  <a:schemeClr val="tx1"/>
                </a:solidFill>
                <a:latin typeface="+mn-lt"/>
                <a:ea typeface="+mn-ea"/>
                <a:cs typeface="+mn-cs"/>
              </a:rPr>
              <a:t>:</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No one ever cared for me like Jesus; </a:t>
            </a:r>
          </a:p>
          <a:p>
            <a:pPr rtl="0"/>
            <a:r>
              <a:rPr lang="en-US" sz="1200" kern="1200" dirty="0" smtClean="0">
                <a:solidFill>
                  <a:schemeClr val="tx1"/>
                </a:solidFill>
                <a:latin typeface="+mn-lt"/>
                <a:ea typeface="+mn-ea"/>
                <a:cs typeface="+mn-cs"/>
              </a:rPr>
              <a:t>there’s no other friend so kind as He;</a:t>
            </a:r>
          </a:p>
          <a:p>
            <a:pPr rtl="0"/>
            <a:r>
              <a:rPr lang="en-US" sz="1200" kern="1200" dirty="0" smtClean="0">
                <a:solidFill>
                  <a:schemeClr val="tx1"/>
                </a:solidFill>
                <a:latin typeface="+mn-lt"/>
                <a:ea typeface="+mn-ea"/>
                <a:cs typeface="+mn-cs"/>
              </a:rPr>
              <a:t>No one else could take the sin and darkness from me—</a:t>
            </a:r>
          </a:p>
          <a:p>
            <a:pPr rtl="0"/>
            <a:r>
              <a:rPr lang="en-US" sz="1200" kern="1200" dirty="0" smtClean="0">
                <a:solidFill>
                  <a:schemeClr val="tx1"/>
                </a:solidFill>
                <a:latin typeface="+mn-lt"/>
                <a:ea typeface="+mn-ea"/>
                <a:cs typeface="+mn-cs"/>
              </a:rPr>
              <a:t>O how much He cared for me!</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a:t>
            </a:r>
          </a:p>
          <a:p>
            <a:pPr rtl="0"/>
            <a:endParaRPr lang="en-US" sz="1200" kern="1200" dirty="0" smtClean="0">
              <a:solidFill>
                <a:schemeClr val="tx1"/>
              </a:solidFill>
              <a:latin typeface="+mn-lt"/>
              <a:ea typeface="+mn-ea"/>
              <a:cs typeface="+mn-cs"/>
            </a:endParaRPr>
          </a:p>
          <a:p>
            <a:pPr rtl="0"/>
            <a:r>
              <a:rPr lang="en-US" b="0" i="0" u="none" strike="noStrike" baseline="0" dirty="0" smtClean="0"/>
              <a:t>Leadership Ministries Worldwide. (2004). </a:t>
            </a:r>
            <a:r>
              <a:rPr lang="en-US" b="0" i="1" u="none" strike="noStrike" baseline="0" dirty="0" smtClean="0"/>
              <a:t>Practical </a:t>
            </a:r>
          </a:p>
          <a:p>
            <a:pPr rtl="0"/>
            <a:r>
              <a:rPr lang="en-US" b="0" i="1" u="none" strike="noStrike" baseline="0" dirty="0" smtClean="0"/>
              <a:t>Illustrations: Romans</a:t>
            </a:r>
            <a:r>
              <a:rPr lang="en-US" b="0" i="0" u="none" strike="noStrike" baseline="0" dirty="0" smtClean="0"/>
              <a:t> (p. 92). Chattanooga, TN: </a:t>
            </a:r>
          </a:p>
          <a:p>
            <a:pPr rtl="0"/>
            <a:r>
              <a:rPr lang="en-US" b="0" i="0" u="none" strike="noStrike" baseline="0" dirty="0" smtClean="0"/>
              <a:t>Leadership Ministries Worldwide.</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33</a:t>
            </a:fld>
            <a:endParaRPr lang="en-US"/>
          </a:p>
        </p:txBody>
      </p:sp>
    </p:spTree>
    <p:extLst>
      <p:ext uri="{BB962C8B-B14F-4D97-AF65-F5344CB8AC3E}">
        <p14:creationId xmlns:p14="http://schemas.microsoft.com/office/powerpoint/2010/main" val="30436683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9:4</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34</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Boice</a:t>
            </a:r>
            <a:r>
              <a:rPr lang="en-US" dirty="0" smtClean="0"/>
              <a:t> writes:</a:t>
            </a:r>
          </a:p>
          <a:p>
            <a:endParaRPr lang="en-US" dirty="0" smtClean="0"/>
          </a:p>
          <a:p>
            <a:r>
              <a:rPr lang="en-US" sz="4000" i="0" dirty="0" smtClean="0"/>
              <a:t>“T</a:t>
            </a:r>
            <a:r>
              <a:rPr lang="en-US" sz="1200" i="0" dirty="0" smtClean="0"/>
              <a:t>he opening paragraph of Romans 9 lists the </a:t>
            </a:r>
          </a:p>
          <a:p>
            <a:r>
              <a:rPr lang="en-US" sz="1200" i="0" dirty="0" smtClean="0"/>
              <a:t>extraordinary privileges and advantages of the Jews, </a:t>
            </a:r>
          </a:p>
          <a:p>
            <a:r>
              <a:rPr lang="en-US" sz="1200" i="0" dirty="0" smtClean="0"/>
              <a:t>God’s ancient people. In the words of Paul, they have </a:t>
            </a:r>
          </a:p>
          <a:p>
            <a:r>
              <a:rPr lang="en-US" sz="1200" i="0" dirty="0" smtClean="0"/>
              <a:t>been given ‘the adoption as sons … the divine glory, </a:t>
            </a:r>
          </a:p>
          <a:p>
            <a:r>
              <a:rPr lang="en-US" sz="1200" i="0" dirty="0" smtClean="0"/>
              <a:t>the covenants, the receiving of the law, the temple </a:t>
            </a:r>
          </a:p>
          <a:p>
            <a:r>
              <a:rPr lang="en-US" sz="1200" i="0" dirty="0" smtClean="0"/>
              <a:t>worship … the promises [and] … the patriarchs.’ </a:t>
            </a:r>
          </a:p>
          <a:p>
            <a:endParaRPr lang="en-US" sz="1200" i="0" dirty="0" smtClean="0"/>
          </a:p>
          <a:p>
            <a:r>
              <a:rPr lang="en-US" sz="1200" i="0" dirty="0" smtClean="0"/>
              <a:t>“But to this extraordinary list of privileges Paul now </a:t>
            </a:r>
          </a:p>
          <a:p>
            <a:r>
              <a:rPr lang="en-US" sz="1200" i="0" dirty="0" smtClean="0"/>
              <a:t>adds the greatest privilege of all, namely, that they </a:t>
            </a:r>
          </a:p>
          <a:p>
            <a:r>
              <a:rPr lang="en-US" sz="1200" i="0" dirty="0" smtClean="0"/>
              <a:t>are those through whom the Redeemer of the human </a:t>
            </a:r>
          </a:p>
          <a:p>
            <a:r>
              <a:rPr lang="en-US" sz="1200" i="0" dirty="0" smtClean="0"/>
              <a:t>race has come.”</a:t>
            </a:r>
          </a:p>
          <a:p>
            <a:endParaRPr lang="en-US" sz="1200" i="0" dirty="0" smtClean="0"/>
          </a:p>
          <a:p>
            <a:r>
              <a:rPr lang="en-US" sz="1200" i="0" dirty="0" smtClean="0"/>
              <a:t>-----</a:t>
            </a:r>
          </a:p>
          <a:p>
            <a:endParaRPr lang="en-US" sz="1200" i="0" dirty="0" smtClean="0"/>
          </a:p>
          <a:p>
            <a:r>
              <a:rPr lang="en-US" b="0" i="0" u="none" strike="noStrike" baseline="0" dirty="0" err="1" smtClean="0"/>
              <a:t>Boice</a:t>
            </a:r>
            <a:r>
              <a:rPr lang="en-US" b="0" i="0" u="none" strike="noStrike" baseline="0" dirty="0" smtClean="0"/>
              <a:t>, J. M. (1991–). </a:t>
            </a:r>
            <a:r>
              <a:rPr lang="en-US" b="0" i="1" u="none" strike="noStrike" baseline="0" dirty="0" smtClean="0"/>
              <a:t>Romans: God and History</a:t>
            </a:r>
            <a:r>
              <a:rPr lang="en-US" b="0" i="0" u="none" strike="noStrike" baseline="0" dirty="0" smtClean="0"/>
              <a:t> </a:t>
            </a:r>
          </a:p>
          <a:p>
            <a:r>
              <a:rPr lang="en-US" b="0" i="0" u="none" strike="noStrike" baseline="0" dirty="0" smtClean="0"/>
              <a:t>(Vol. 3, p. 1033). Grand Rapids, MI: Baker </a:t>
            </a:r>
          </a:p>
          <a:p>
            <a:r>
              <a:rPr lang="en-US" b="0" i="0" u="none" strike="noStrike" baseline="0" dirty="0" smtClean="0"/>
              <a:t>Book House.</a:t>
            </a:r>
          </a:p>
          <a:p>
            <a:endParaRPr lang="en-US" dirty="0" smtClean="0"/>
          </a:p>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35</a:t>
            </a:fld>
            <a:endParaRPr lang="en-US"/>
          </a:p>
        </p:txBody>
      </p:sp>
    </p:spTree>
    <p:extLst>
      <p:ext uri="{BB962C8B-B14F-4D97-AF65-F5344CB8AC3E}">
        <p14:creationId xmlns:p14="http://schemas.microsoft.com/office/powerpoint/2010/main" val="10426870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Theos</a:t>
            </a:r>
            <a:r>
              <a:rPr lang="en-US" dirty="0" smtClean="0"/>
              <a:t> is</a:t>
            </a:r>
            <a:r>
              <a:rPr lang="en-US" baseline="0" dirty="0" smtClean="0"/>
              <a:t> the Greek word used for “God” throughout </a:t>
            </a:r>
          </a:p>
          <a:p>
            <a:r>
              <a:rPr lang="en-US" baseline="0" dirty="0" smtClean="0"/>
              <a:t>the New Testament.</a:t>
            </a:r>
          </a:p>
          <a:p>
            <a:endParaRPr lang="en-US" baseline="0" dirty="0" smtClean="0"/>
          </a:p>
          <a:p>
            <a:r>
              <a:rPr lang="en-US" baseline="0" dirty="0" smtClean="0"/>
              <a:t>Here, Paul affirms that Jesus Christ IS God!</a:t>
            </a:r>
          </a:p>
          <a:p>
            <a:endParaRPr lang="en-US" baseline="0" dirty="0" smtClean="0"/>
          </a:p>
          <a:p>
            <a:r>
              <a:rPr lang="en-US" baseline="0" dirty="0" smtClean="0"/>
              <a:t>-----</a:t>
            </a:r>
          </a:p>
          <a:p>
            <a:endParaRPr lang="en-US" baseline="0" dirty="0" smtClean="0"/>
          </a:p>
          <a:p>
            <a:r>
              <a:rPr lang="en-US" baseline="0" dirty="0" err="1" smtClean="0"/>
              <a:t>Boice</a:t>
            </a:r>
            <a:r>
              <a:rPr lang="en-US" baseline="0" dirty="0" smtClean="0"/>
              <a:t> continues:</a:t>
            </a:r>
          </a:p>
          <a:p>
            <a:endParaRPr lang="en-US" baseline="0" dirty="0" smtClean="0"/>
          </a:p>
          <a:p>
            <a:r>
              <a:rPr lang="en-US" sz="1200" dirty="0" smtClean="0"/>
              <a:t>“This is a very striking statement. For Paul is not only </a:t>
            </a:r>
          </a:p>
          <a:p>
            <a:r>
              <a:rPr lang="en-US" sz="1200" dirty="0" smtClean="0"/>
              <a:t>saying that the Messiah was born of Israel, that is, </a:t>
            </a:r>
          </a:p>
          <a:p>
            <a:r>
              <a:rPr lang="en-US" sz="1200" dirty="0" smtClean="0"/>
              <a:t>that he was a Jew. </a:t>
            </a:r>
          </a:p>
          <a:p>
            <a:endParaRPr lang="en-US" sz="1200" dirty="0" smtClean="0"/>
          </a:p>
          <a:p>
            <a:r>
              <a:rPr lang="en-US" sz="1200" dirty="0" smtClean="0"/>
              <a:t>“He is also saying that this Jewish Messiah, born of </a:t>
            </a:r>
          </a:p>
          <a:p>
            <a:r>
              <a:rPr lang="en-US" sz="1200" dirty="0" smtClean="0"/>
              <a:t>Israel according to the flesh, is, in fact, God. </a:t>
            </a:r>
          </a:p>
          <a:p>
            <a:endParaRPr lang="en-US" sz="1200" dirty="0" smtClean="0"/>
          </a:p>
          <a:p>
            <a:r>
              <a:rPr lang="en-US" sz="1200" dirty="0" smtClean="0"/>
              <a:t>“And he is saying it in stark language. If we substitute </a:t>
            </a:r>
          </a:p>
          <a:p>
            <a:r>
              <a:rPr lang="en-US" sz="1200" dirty="0" smtClean="0"/>
              <a:t>the name Jesus for Christ, which we can do, since </a:t>
            </a:r>
          </a:p>
          <a:p>
            <a:r>
              <a:rPr lang="en-US" sz="1200" dirty="0" smtClean="0"/>
              <a:t>Paul is obviously writing about Jesus, we have the </a:t>
            </a:r>
          </a:p>
          <a:p>
            <a:r>
              <a:rPr lang="en-US" sz="1200" dirty="0" smtClean="0"/>
              <a:t>statement: ‘Jesus, who is God over all, forever praised!’ </a:t>
            </a:r>
          </a:p>
          <a:p>
            <a:endParaRPr lang="en-US" sz="1200" dirty="0" smtClean="0"/>
          </a:p>
          <a:p>
            <a:r>
              <a:rPr lang="en-US" sz="1200" dirty="0" smtClean="0"/>
              <a:t>“Or, to simplify it even further, ‘Jesus … is God over </a:t>
            </a:r>
          </a:p>
          <a:p>
            <a:r>
              <a:rPr lang="en-US" sz="1200" dirty="0" smtClean="0"/>
              <a:t>all.’ The sentence means that Jesus is himself the </a:t>
            </a:r>
          </a:p>
          <a:p>
            <a:r>
              <a:rPr lang="en-US" sz="1200" dirty="0" smtClean="0"/>
              <a:t>only and most high God.</a:t>
            </a:r>
          </a:p>
          <a:p>
            <a:endParaRPr lang="en-US" sz="1200" dirty="0" smtClean="0"/>
          </a:p>
          <a:p>
            <a:pPr rtl="0"/>
            <a:r>
              <a:rPr lang="en-US" sz="1200" b="0" dirty="0" smtClean="0"/>
              <a:t>“This is so extreme a statement—and, as some would </a:t>
            </a:r>
          </a:p>
          <a:p>
            <a:pPr rtl="0"/>
            <a:r>
              <a:rPr lang="en-US" sz="1200" b="0" dirty="0" smtClean="0"/>
              <a:t>say, a statement so uncharacteristic of the New </a:t>
            </a:r>
          </a:p>
          <a:p>
            <a:pPr rtl="0"/>
            <a:r>
              <a:rPr lang="en-US" sz="1200" b="0" dirty="0" smtClean="0"/>
              <a:t>Testament writers—that from the time of the </a:t>
            </a:r>
          </a:p>
          <a:p>
            <a:pPr rtl="0"/>
            <a:r>
              <a:rPr lang="en-US" sz="1200" b="0" dirty="0" smtClean="0"/>
              <a:t>Reformation forward numerous commentators and </a:t>
            </a:r>
          </a:p>
          <a:p>
            <a:pPr rtl="0"/>
            <a:r>
              <a:rPr lang="en-US" sz="1200" b="0" dirty="0" smtClean="0"/>
              <a:t>Bible teachers have attempted to understand it </a:t>
            </a:r>
          </a:p>
          <a:p>
            <a:pPr rtl="0"/>
            <a:r>
              <a:rPr lang="en-US" sz="1200" b="0" dirty="0" smtClean="0"/>
              <a:t>differently.</a:t>
            </a:r>
          </a:p>
          <a:p>
            <a:pPr rtl="0"/>
            <a:endParaRPr lang="en-US" sz="1200" b="0" dirty="0" smtClean="0"/>
          </a:p>
          <a:p>
            <a:pPr rtl="0"/>
            <a:r>
              <a:rPr lang="en-US" sz="1200" b="0" dirty="0" smtClean="0"/>
              <a:t>“This has made Romans 9:5 one of the most hotly </a:t>
            </a:r>
          </a:p>
          <a:p>
            <a:pPr rtl="0"/>
            <a:r>
              <a:rPr lang="en-US" sz="1200" b="0" dirty="0" smtClean="0"/>
              <a:t>disputed texts of the New Testament.</a:t>
            </a:r>
          </a:p>
          <a:p>
            <a:pPr rtl="0"/>
            <a:endParaRPr lang="en-US" sz="1200" b="0" dirty="0" smtClean="0"/>
          </a:p>
          <a:p>
            <a:pPr rtl="0"/>
            <a:r>
              <a:rPr lang="en-US" sz="1200" dirty="0" smtClean="0"/>
              <a:t>“Basically, there are two main interpretations of this </a:t>
            </a:r>
          </a:p>
          <a:p>
            <a:pPr rtl="0"/>
            <a:r>
              <a:rPr lang="en-US" sz="1200" dirty="0" smtClean="0"/>
              <a:t>verse. The first is what we have in the New </a:t>
            </a:r>
          </a:p>
          <a:p>
            <a:pPr rtl="0"/>
            <a:r>
              <a:rPr lang="en-US" sz="1200" dirty="0" smtClean="0"/>
              <a:t>International Version: ‘Christ, who is God over all, </a:t>
            </a:r>
          </a:p>
          <a:p>
            <a:pPr rtl="0"/>
            <a:r>
              <a:rPr lang="en-US" sz="1200" dirty="0" smtClean="0"/>
              <a:t>forever praised!’”</a:t>
            </a:r>
          </a:p>
          <a:p>
            <a:pPr rtl="0"/>
            <a:endParaRPr lang="en-US" sz="1200" dirty="0" smtClean="0"/>
          </a:p>
          <a:p>
            <a:pPr rtl="0"/>
            <a:r>
              <a:rPr lang="en-US" sz="1200" dirty="0" smtClean="0"/>
              <a:t>-----</a:t>
            </a:r>
          </a:p>
          <a:p>
            <a:pPr rtl="0"/>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strike="noStrike" baseline="0" dirty="0" err="1" smtClean="0"/>
              <a:t>Boice</a:t>
            </a:r>
            <a:r>
              <a:rPr lang="en-US" b="0" i="0" u="none" strike="noStrike" baseline="0" dirty="0" smtClean="0"/>
              <a:t>, J. M. (1991–). </a:t>
            </a:r>
            <a:r>
              <a:rPr lang="en-US" b="0" i="1" u="none" strike="noStrike" baseline="0" dirty="0" smtClean="0"/>
              <a:t>Romans: God and History</a:t>
            </a:r>
            <a:r>
              <a:rPr lang="en-US" b="0" i="0" u="none" strike="noStrike"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strike="noStrike" baseline="0" dirty="0" smtClean="0"/>
              <a:t>(Vol. 3, pp. 1033–1034). Grand Rapids, MI: </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strike="noStrike" baseline="0" dirty="0" smtClean="0"/>
              <a:t>Baker Book House.</a:t>
            </a:r>
          </a:p>
          <a:p>
            <a:endParaRPr lang="en-US" baseline="0" dirty="0" smtClean="0"/>
          </a:p>
          <a:p>
            <a:r>
              <a:rPr lang="en-US" dirty="0" smtClean="0"/>
              <a:t>*****</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36</a:t>
            </a:fld>
            <a:endParaRPr lang="en-US"/>
          </a:p>
        </p:txBody>
      </p:sp>
    </p:spTree>
    <p:extLst>
      <p:ext uri="{BB962C8B-B14F-4D97-AF65-F5344CB8AC3E}">
        <p14:creationId xmlns:p14="http://schemas.microsoft.com/office/powerpoint/2010/main" val="10426870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Or, as it reads in the English Standard Version:</a:t>
            </a:r>
          </a:p>
          <a:p>
            <a:endParaRPr lang="en-US" dirty="0" smtClean="0"/>
          </a:p>
          <a:p>
            <a:r>
              <a:rPr lang="en-US" dirty="0" smtClean="0"/>
              <a:t>“Christ, who is God over all, blessed forever.”</a:t>
            </a:r>
          </a:p>
          <a:p>
            <a:endParaRPr lang="en-US" dirty="0" smtClean="0"/>
          </a:p>
          <a:p>
            <a:r>
              <a:rPr lang="en-US" dirty="0" smtClean="0"/>
              <a:t>-----</a:t>
            </a:r>
          </a:p>
          <a:p>
            <a:endParaRPr lang="en-US" dirty="0" smtClean="0"/>
          </a:p>
          <a:p>
            <a:pPr marL="0" indent="0">
              <a:buNone/>
            </a:pPr>
            <a:r>
              <a:rPr lang="en-US" sz="1200" dirty="0" smtClean="0"/>
              <a:t>“This is what most other English versions of the </a:t>
            </a:r>
          </a:p>
          <a:p>
            <a:pPr marL="0" indent="0">
              <a:buNone/>
            </a:pPr>
            <a:r>
              <a:rPr lang="en-US" sz="1200" dirty="0" smtClean="0"/>
              <a:t>New Testament also say essentially, and it is how </a:t>
            </a:r>
          </a:p>
          <a:p>
            <a:pPr marL="0" indent="0">
              <a:buNone/>
            </a:pPr>
            <a:r>
              <a:rPr lang="en-US" sz="1200" dirty="0" smtClean="0"/>
              <a:t>nearly all the ancient writers also understood it. (1). </a:t>
            </a:r>
            <a:endParaRPr lang="en-US" sz="1200" baseline="30000" dirty="0" smtClean="0"/>
          </a:p>
          <a:p>
            <a:pPr marL="0" indent="0">
              <a:buNone/>
            </a:pPr>
            <a:endParaRPr lang="en-US" sz="1200" baseline="30000" dirty="0" smtClean="0"/>
          </a:p>
          <a:p>
            <a:r>
              <a:rPr lang="en-US" sz="1200" dirty="0" smtClean="0"/>
              <a:t>Godet lists Irenaeus, Tertullian, Origen, </a:t>
            </a:r>
          </a:p>
          <a:p>
            <a:r>
              <a:rPr lang="en-US" sz="1200" dirty="0" smtClean="0"/>
              <a:t>Chrysostom, Augustine, Jerome, </a:t>
            </a:r>
            <a:r>
              <a:rPr lang="en-US" sz="1200" dirty="0" err="1" smtClean="0"/>
              <a:t>Theodoret</a:t>
            </a:r>
            <a:r>
              <a:rPr lang="en-US" sz="1200" dirty="0" smtClean="0"/>
              <a:t>, </a:t>
            </a:r>
          </a:p>
          <a:p>
            <a:r>
              <a:rPr lang="en-US" sz="1200" dirty="0" smtClean="0"/>
              <a:t>and later Luther, Calvin, </a:t>
            </a:r>
            <a:r>
              <a:rPr lang="en-US" sz="1200" dirty="0" err="1" smtClean="0"/>
              <a:t>Beza</a:t>
            </a:r>
            <a:r>
              <a:rPr lang="en-US" sz="1200" dirty="0" smtClean="0"/>
              <a:t>, </a:t>
            </a:r>
            <a:r>
              <a:rPr lang="en-US" sz="1200" dirty="0" err="1" smtClean="0"/>
              <a:t>Tholuck</a:t>
            </a:r>
            <a:r>
              <a:rPr lang="en-US" sz="1200" dirty="0" smtClean="0"/>
              <a:t>, </a:t>
            </a:r>
            <a:r>
              <a:rPr lang="en-US" sz="1200" dirty="0" err="1" smtClean="0"/>
              <a:t>Usteri</a:t>
            </a:r>
            <a:r>
              <a:rPr lang="en-US" sz="1200" dirty="0" smtClean="0"/>
              <a:t>, </a:t>
            </a:r>
          </a:p>
          <a:p>
            <a:r>
              <a:rPr lang="en-US" sz="1200" dirty="0" err="1" smtClean="0"/>
              <a:t>Olshausen</a:t>
            </a:r>
            <a:r>
              <a:rPr lang="en-US" sz="1200" dirty="0" smtClean="0"/>
              <a:t>, Philippi, </a:t>
            </a:r>
            <a:r>
              <a:rPr lang="en-US" sz="1200" dirty="0" err="1" smtClean="0"/>
              <a:t>Gess</a:t>
            </a:r>
            <a:r>
              <a:rPr lang="en-US" sz="1200" dirty="0" smtClean="0"/>
              <a:t>, </a:t>
            </a:r>
            <a:r>
              <a:rPr lang="en-US" sz="1200" dirty="0" err="1" smtClean="0"/>
              <a:t>Ritschl</a:t>
            </a:r>
            <a:r>
              <a:rPr lang="en-US" sz="1200" dirty="0" smtClean="0"/>
              <a:t>, Hofmann, Weiss, </a:t>
            </a:r>
          </a:p>
          <a:p>
            <a:r>
              <a:rPr lang="en-US" sz="1200" dirty="0" err="1" smtClean="0"/>
              <a:t>Delitzsch</a:t>
            </a:r>
            <a:r>
              <a:rPr lang="en-US" sz="1200" dirty="0" smtClean="0"/>
              <a:t>, and Schultz. (2)</a:t>
            </a:r>
          </a:p>
          <a:p>
            <a:endParaRPr lang="en-US" sz="1200" dirty="0" smtClean="0"/>
          </a:p>
          <a:p>
            <a:r>
              <a:rPr lang="en-US" sz="1200" dirty="0" smtClean="0"/>
              <a:t>-----</a:t>
            </a:r>
          </a:p>
          <a:p>
            <a:pPr marL="0" indent="0">
              <a:buNone/>
            </a:pPr>
            <a:endParaRPr lang="en-US" sz="1200" baseline="0" dirty="0" smtClean="0"/>
          </a:p>
          <a:p>
            <a:pPr marL="228600" indent="-228600">
              <a:buAutoNum type="arabicParenBoth"/>
            </a:pPr>
            <a:r>
              <a:rPr lang="en-US" b="0" i="0" u="none" strike="noStrike" baseline="0" dirty="0" err="1" smtClean="0"/>
              <a:t>Boice</a:t>
            </a:r>
            <a:r>
              <a:rPr lang="en-US" b="0" i="0" u="none" strike="noStrike" baseline="0" dirty="0" smtClean="0"/>
              <a:t>, J. M. (1991–). </a:t>
            </a:r>
            <a:r>
              <a:rPr lang="en-US" b="0" i="1" u="none" strike="noStrike" baseline="0" dirty="0" smtClean="0"/>
              <a:t>Romans: God and History</a:t>
            </a:r>
            <a:r>
              <a:rPr lang="en-US" b="0" i="0" u="none" strike="noStrike" baseline="0" dirty="0" smtClean="0"/>
              <a:t> </a:t>
            </a:r>
          </a:p>
          <a:p>
            <a:pPr marL="0" indent="0">
              <a:buNone/>
            </a:pPr>
            <a:r>
              <a:rPr lang="en-US" b="0" i="0" u="none" strike="noStrike" baseline="0" dirty="0" smtClean="0"/>
              <a:t>(Vol. 3, p. 1034). Grand Rapids, MI: Baker Book </a:t>
            </a:r>
          </a:p>
          <a:p>
            <a:pPr marL="0" indent="0">
              <a:buNone/>
            </a:pPr>
            <a:r>
              <a:rPr lang="en-US" b="0" i="0" u="none" strike="noStrike" baseline="0" dirty="0" smtClean="0"/>
              <a:t>House.</a:t>
            </a:r>
          </a:p>
          <a:p>
            <a:pPr marL="0" indent="0">
              <a:buNone/>
            </a:pPr>
            <a:endParaRPr lang="en-US" b="0" i="0" u="none" strike="noStrike" baseline="0" dirty="0" smtClean="0"/>
          </a:p>
          <a:p>
            <a:r>
              <a:rPr lang="en-US" b="0" i="0" u="none" strike="noStrike" baseline="0" dirty="0" smtClean="0"/>
              <a:t>(2) Godet, F. L., &amp; </a:t>
            </a:r>
            <a:r>
              <a:rPr lang="en-US" b="0" i="0" u="none" strike="noStrike" baseline="0" dirty="0" err="1" smtClean="0"/>
              <a:t>Cusin</a:t>
            </a:r>
            <a:r>
              <a:rPr lang="en-US" b="0" i="0" u="none" strike="noStrike" baseline="0" dirty="0" smtClean="0"/>
              <a:t>, A. (1890). </a:t>
            </a:r>
            <a:r>
              <a:rPr lang="en-US" b="0" i="1" u="none" strike="noStrike" baseline="0" dirty="0" smtClean="0"/>
              <a:t>Commentary on  </a:t>
            </a:r>
          </a:p>
          <a:p>
            <a:r>
              <a:rPr lang="en-US" b="0" i="1" u="none" strike="noStrike" baseline="0" dirty="0" smtClean="0"/>
              <a:t>St. Paul’s Epistle to the Romans</a:t>
            </a:r>
            <a:r>
              <a:rPr lang="en-US" b="0" i="0" u="none" strike="noStrike" baseline="0" dirty="0" smtClean="0"/>
              <a:t> (Vol. 2, p. 139). </a:t>
            </a:r>
          </a:p>
          <a:p>
            <a:r>
              <a:rPr lang="en-US" b="0" i="0" u="none" strike="noStrike" baseline="0" dirty="0" smtClean="0"/>
              <a:t>Edinburgh: </a:t>
            </a:r>
            <a:r>
              <a:rPr lang="en-US" b="0" i="0" u="none" strike="noStrike" baseline="0" dirty="0" err="1" smtClean="0"/>
              <a:t>T&amp;T</a:t>
            </a:r>
            <a:r>
              <a:rPr lang="en-US" b="0" i="0" u="none" strike="noStrike" baseline="0" dirty="0" smtClean="0"/>
              <a:t> Clark.</a:t>
            </a:r>
          </a:p>
          <a:p>
            <a:endParaRPr lang="en-US" b="0" i="0" u="none" strike="noStrike" baseline="0" dirty="0" smtClean="0"/>
          </a:p>
          <a:p>
            <a:r>
              <a:rPr lang="en-US" b="0" i="0" u="none" strike="noStrike" baseline="0" dirty="0" smtClean="0"/>
              <a:t>*****</a:t>
            </a:r>
          </a:p>
          <a:p>
            <a:pPr marL="0" indent="0">
              <a:buNone/>
            </a:pPr>
            <a:endParaRPr lang="en-US" b="0" i="0" u="none" strike="noStrike" baseline="0"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37</a:t>
            </a:fld>
            <a:endParaRPr lang="en-US"/>
          </a:p>
        </p:txBody>
      </p:sp>
    </p:spTree>
    <p:extLst>
      <p:ext uri="{BB962C8B-B14F-4D97-AF65-F5344CB8AC3E}">
        <p14:creationId xmlns:p14="http://schemas.microsoft.com/office/powerpoint/2010/main" val="8000069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i="0" dirty="0" smtClean="0"/>
              <a:t>We see the other viewpoint in the Revised Standard </a:t>
            </a:r>
          </a:p>
          <a:p>
            <a:pPr rtl="0"/>
            <a:r>
              <a:rPr lang="en-US" sz="1200" i="0" dirty="0" smtClean="0"/>
              <a:t>Version.</a:t>
            </a:r>
          </a:p>
          <a:p>
            <a:pPr rtl="0"/>
            <a:endParaRPr lang="en-US" sz="1200" i="0" dirty="0" smtClean="0"/>
          </a:p>
          <a:p>
            <a:pPr rtl="0"/>
            <a:r>
              <a:rPr lang="en-US" sz="1200" i="0" dirty="0" smtClean="0"/>
              <a:t>“The second interpretation is based on the fact that </a:t>
            </a:r>
          </a:p>
          <a:p>
            <a:pPr rtl="0"/>
            <a:r>
              <a:rPr lang="en-US" sz="1200" i="0" dirty="0" smtClean="0"/>
              <a:t>there are almost no marks of punctuation in the Greek </a:t>
            </a:r>
          </a:p>
          <a:p>
            <a:pPr rtl="0"/>
            <a:r>
              <a:rPr lang="en-US" sz="1200" i="0" dirty="0" smtClean="0"/>
              <a:t>texts of the New Testament and that the phrase may </a:t>
            </a:r>
          </a:p>
          <a:p>
            <a:pPr rtl="0"/>
            <a:r>
              <a:rPr lang="en-US" sz="1200" i="0" dirty="0" smtClean="0"/>
              <a:t>therefore, at least in theory, be broken up. </a:t>
            </a:r>
          </a:p>
          <a:p>
            <a:pPr rtl="0"/>
            <a:endParaRPr lang="en-US" sz="1200" i="0" dirty="0" smtClean="0"/>
          </a:p>
          <a:p>
            <a:pPr rtl="0"/>
            <a:r>
              <a:rPr lang="en-US" sz="1200" i="0" dirty="0" smtClean="0"/>
              <a:t>“This was proposed first by the Dutch humanist </a:t>
            </a:r>
          </a:p>
          <a:p>
            <a:pPr rtl="0"/>
            <a:r>
              <a:rPr lang="en-US" sz="1200" i="0" dirty="0" smtClean="0"/>
              <a:t>Erasmus of Rotterdam, who was a contemporary of </a:t>
            </a:r>
          </a:p>
          <a:p>
            <a:pPr rtl="0"/>
            <a:r>
              <a:rPr lang="en-US" sz="1200" i="0" dirty="0" smtClean="0"/>
              <a:t>Martin Luther. According to this interpretation, a </a:t>
            </a:r>
          </a:p>
          <a:p>
            <a:pPr rtl="0"/>
            <a:r>
              <a:rPr lang="en-US" sz="1200" i="0" dirty="0" smtClean="0"/>
              <a:t>period should be added to the verse, either after the </a:t>
            </a:r>
          </a:p>
          <a:p>
            <a:pPr rtl="0"/>
            <a:r>
              <a:rPr lang="en-US" sz="1200" i="0" dirty="0" smtClean="0"/>
              <a:t>word flesh (which follows ‘Christ’ in the Greek text) </a:t>
            </a:r>
          </a:p>
          <a:p>
            <a:pPr rtl="0"/>
            <a:r>
              <a:rPr lang="en-US" sz="1200" i="0" dirty="0" smtClean="0"/>
              <a:t>or after the words over all....</a:t>
            </a:r>
          </a:p>
          <a:p>
            <a:pPr rtl="0"/>
            <a:endParaRPr lang="en-US" sz="1200" i="0" dirty="0" smtClean="0"/>
          </a:p>
          <a:p>
            <a:pPr rtl="0"/>
            <a:r>
              <a:rPr lang="en-US" sz="1200" i="0" dirty="0" smtClean="0"/>
              <a:t>“Each of these is essentially one interpretation, since </a:t>
            </a:r>
          </a:p>
          <a:p>
            <a:pPr rtl="0"/>
            <a:r>
              <a:rPr lang="en-US" sz="1200" i="0" dirty="0" smtClean="0"/>
              <a:t>each is designed to avoid calling Jesus ‘God’ </a:t>
            </a:r>
          </a:p>
          <a:p>
            <a:pPr rtl="0"/>
            <a:r>
              <a:rPr lang="en-US" sz="1200" i="0" dirty="0" smtClean="0"/>
              <a:t>explicitly.... </a:t>
            </a:r>
          </a:p>
          <a:p>
            <a:pPr rtl="0"/>
            <a:endParaRPr lang="en-US" sz="1200" i="0" dirty="0" smtClean="0"/>
          </a:p>
          <a:p>
            <a:pPr rtl="0"/>
            <a:r>
              <a:rPr lang="en-US" sz="1200" i="0" dirty="0" smtClean="0"/>
              <a:t>“What should we say about this contested passage? </a:t>
            </a:r>
          </a:p>
          <a:p>
            <a:pPr rtl="0"/>
            <a:r>
              <a:rPr lang="en-US" sz="1200" i="0" dirty="0" smtClean="0"/>
              <a:t>The first thing we must say is that almost all </a:t>
            </a:r>
          </a:p>
          <a:p>
            <a:pPr rtl="0"/>
            <a:r>
              <a:rPr lang="en-US" sz="1200" i="0" dirty="0" smtClean="0"/>
              <a:t>arguments, especially grammatical arguments, favor </a:t>
            </a:r>
          </a:p>
          <a:p>
            <a:pPr rtl="0"/>
            <a:r>
              <a:rPr lang="en-US" sz="1200" i="0" dirty="0" smtClean="0"/>
              <a:t>the translation that calls Jesus ‘God’ explicitly.”</a:t>
            </a:r>
          </a:p>
          <a:p>
            <a:pPr rtl="0"/>
            <a:endParaRPr lang="en-US" sz="1200" dirty="0" smtClean="0"/>
          </a:p>
          <a:p>
            <a:pPr rtl="0"/>
            <a:r>
              <a:rPr lang="en-US" sz="1200" dirty="0" smtClean="0"/>
              <a:t>-----</a:t>
            </a:r>
          </a:p>
          <a:p>
            <a:pPr rtl="0"/>
            <a:endParaRPr lang="en-US" sz="1200" dirty="0" smtClean="0"/>
          </a:p>
          <a:p>
            <a:pPr rtl="0"/>
            <a:r>
              <a:rPr lang="en-US" b="0" i="0" u="none" strike="noStrike" baseline="0" dirty="0" err="1" smtClean="0"/>
              <a:t>Boice</a:t>
            </a:r>
            <a:r>
              <a:rPr lang="en-US" b="0" i="0" u="none" strike="noStrike" baseline="0" dirty="0" smtClean="0"/>
              <a:t>, J. M. (1991–). </a:t>
            </a:r>
            <a:r>
              <a:rPr lang="en-US" b="0" i="1" u="none" strike="noStrike" baseline="0" dirty="0" smtClean="0"/>
              <a:t>Romans: God and History</a:t>
            </a:r>
            <a:r>
              <a:rPr lang="en-US" b="0" i="0" u="none" strike="noStrike" baseline="0" dirty="0" smtClean="0"/>
              <a:t> </a:t>
            </a:r>
          </a:p>
          <a:p>
            <a:pPr rtl="0"/>
            <a:r>
              <a:rPr lang="en-US" b="0" i="0" u="none" strike="noStrike" baseline="0" dirty="0" smtClean="0"/>
              <a:t>(Vol. 3, p. 1034). Grand Rapids, MI: Baker Book </a:t>
            </a:r>
          </a:p>
          <a:p>
            <a:pPr rtl="0"/>
            <a:r>
              <a:rPr lang="en-US" b="0" i="0" u="none" strike="noStrike" baseline="0" dirty="0" smtClean="0"/>
              <a:t>House.</a:t>
            </a:r>
          </a:p>
          <a:p>
            <a:pPr rtl="0"/>
            <a:endParaRPr lang="en-US" b="0" i="0" u="none" strike="noStrike" baseline="0" dirty="0" smtClean="0"/>
          </a:p>
          <a:p>
            <a:pPr rtl="0"/>
            <a:r>
              <a:rPr lang="en-US" b="0" i="0" u="none" strike="noStrike" baseline="0"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38</a:t>
            </a:fld>
            <a:endParaRPr lang="en-US"/>
          </a:p>
        </p:txBody>
      </p:sp>
    </p:spTree>
    <p:extLst>
      <p:ext uri="{BB962C8B-B14F-4D97-AF65-F5344CB8AC3E}">
        <p14:creationId xmlns:p14="http://schemas.microsoft.com/office/powerpoint/2010/main" val="4139229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dirty="0" smtClean="0"/>
              <a:t>“We have to admit at this point that there is an </a:t>
            </a:r>
          </a:p>
          <a:p>
            <a:pPr rtl="0"/>
            <a:r>
              <a:rPr lang="en-US" sz="1200" dirty="0" smtClean="0"/>
              <a:t>obvious reticence among the New Testament writers </a:t>
            </a:r>
          </a:p>
          <a:p>
            <a:pPr rtl="0"/>
            <a:r>
              <a:rPr lang="en-US" sz="1200" dirty="0" smtClean="0"/>
              <a:t>to say starkly that ‘Jesus is God.’ </a:t>
            </a:r>
          </a:p>
          <a:p>
            <a:pPr rtl="0"/>
            <a:endParaRPr lang="en-US" sz="1200" dirty="0" smtClean="0"/>
          </a:p>
          <a:p>
            <a:pPr rtl="0"/>
            <a:r>
              <a:rPr lang="en-US" sz="1200" dirty="0" smtClean="0"/>
              <a:t>“And for good reason. Without explanation, a </a:t>
            </a:r>
          </a:p>
          <a:p>
            <a:pPr rtl="0"/>
            <a:r>
              <a:rPr lang="en-US" sz="1200" dirty="0" smtClean="0"/>
              <a:t>statement like this might be understood as teaching </a:t>
            </a:r>
          </a:p>
          <a:p>
            <a:pPr rtl="0"/>
            <a:r>
              <a:rPr lang="en-US" sz="1200" dirty="0" smtClean="0"/>
              <a:t>that God left heaven in order to come to earth in the </a:t>
            </a:r>
          </a:p>
          <a:p>
            <a:pPr rtl="0"/>
            <a:r>
              <a:rPr lang="en-US" sz="1200" dirty="0" smtClean="0"/>
              <a:t>person of the human Jesus, leaving heaven without </a:t>
            </a:r>
          </a:p>
          <a:p>
            <a:pPr rtl="0"/>
            <a:r>
              <a:rPr lang="en-US" sz="1200" dirty="0" smtClean="0"/>
              <a:t>his presence. </a:t>
            </a:r>
          </a:p>
          <a:p>
            <a:pPr rtl="0"/>
            <a:endParaRPr lang="en-US" sz="1200" dirty="0" smtClean="0"/>
          </a:p>
          <a:p>
            <a:pPr rtl="0"/>
            <a:r>
              <a:rPr lang="en-US" sz="1200" dirty="0" smtClean="0"/>
              <a:t>“Each of the New Testament writers knew that this is </a:t>
            </a:r>
          </a:p>
          <a:p>
            <a:pPr rtl="0"/>
            <a:r>
              <a:rPr lang="en-US" sz="1200" dirty="0" smtClean="0"/>
              <a:t>not an accurate picture. Each was aware of the </a:t>
            </a:r>
          </a:p>
          <a:p>
            <a:pPr rtl="0"/>
            <a:r>
              <a:rPr lang="en-US" sz="1200" dirty="0" smtClean="0"/>
              <a:t>doctrine of the Trinity, according to which God is </a:t>
            </a:r>
          </a:p>
          <a:p>
            <a:pPr rtl="0"/>
            <a:r>
              <a:rPr lang="en-US" sz="1200" dirty="0" smtClean="0"/>
              <a:t>described as being one God but existing in three </a:t>
            </a:r>
          </a:p>
          <a:p>
            <a:pPr rtl="0"/>
            <a:r>
              <a:rPr lang="en-US" sz="1200" dirty="0" smtClean="0"/>
              <a:t>persons: Father, Son, and Holy Spirit. </a:t>
            </a:r>
          </a:p>
          <a:p>
            <a:pPr rtl="0"/>
            <a:endParaRPr lang="en-US" sz="1200" dirty="0" smtClean="0"/>
          </a:p>
          <a:p>
            <a:pPr rtl="0"/>
            <a:r>
              <a:rPr lang="en-US" sz="1200" dirty="0" smtClean="0"/>
              <a:t>“Since Jesus is the Son of God, it was customary for </a:t>
            </a:r>
          </a:p>
          <a:p>
            <a:pPr rtl="0"/>
            <a:r>
              <a:rPr lang="en-US" sz="1200" dirty="0" smtClean="0"/>
              <a:t>them to call him that, rather than simply ‘God,’ </a:t>
            </a:r>
          </a:p>
          <a:p>
            <a:pPr rtl="0"/>
            <a:r>
              <a:rPr lang="en-US" sz="1200" dirty="0" smtClean="0"/>
              <a:t>reserving the unembellished word God </a:t>
            </a:r>
            <a:r>
              <a:rPr lang="en-US" sz="1200" i="0" dirty="0" smtClean="0"/>
              <a:t>for God the </a:t>
            </a:r>
          </a:p>
          <a:p>
            <a:pPr rtl="0"/>
            <a:r>
              <a:rPr lang="en-US" sz="1200" i="0" dirty="0" smtClean="0"/>
              <a:t>Father</a:t>
            </a:r>
            <a:r>
              <a:rPr lang="en-US" sz="1200" i="1" dirty="0" smtClean="0"/>
              <a:t>.</a:t>
            </a:r>
          </a:p>
          <a:p>
            <a:pPr rtl="0"/>
            <a:endParaRPr lang="en-US" sz="1200" i="1" dirty="0" smtClean="0"/>
          </a:p>
          <a:p>
            <a:pPr rtl="0"/>
            <a:r>
              <a:rPr lang="en-US" sz="1200" dirty="0" smtClean="0"/>
              <a:t>“This is why Jesus is not often called God explicitly.</a:t>
            </a:r>
          </a:p>
          <a:p>
            <a:pPr rtl="0"/>
            <a:endParaRPr lang="en-US" sz="1200" dirty="0" smtClean="0"/>
          </a:p>
          <a:p>
            <a:pPr rtl="0"/>
            <a:r>
              <a:rPr lang="en-US" sz="1200" kern="1200" dirty="0" smtClean="0">
                <a:solidFill>
                  <a:schemeClr val="tx1"/>
                </a:solidFill>
                <a:latin typeface="+mn-lt"/>
                <a:ea typeface="+mn-ea"/>
                <a:cs typeface="+mn-cs"/>
              </a:rPr>
              <a:t>“Yet, although it is unusual to find Jesus called God </a:t>
            </a:r>
          </a:p>
          <a:p>
            <a:pPr rtl="0"/>
            <a:r>
              <a:rPr lang="en-US" sz="1200" kern="1200" dirty="0" smtClean="0">
                <a:solidFill>
                  <a:schemeClr val="tx1"/>
                </a:solidFill>
                <a:latin typeface="+mn-lt"/>
                <a:ea typeface="+mn-ea"/>
                <a:cs typeface="+mn-cs"/>
              </a:rPr>
              <a:t>for the reasons just given, it is not the case that he </a:t>
            </a:r>
          </a:p>
          <a:p>
            <a:pPr rtl="0"/>
            <a:r>
              <a:rPr lang="en-US" sz="1200" kern="1200" dirty="0" smtClean="0">
                <a:solidFill>
                  <a:schemeClr val="tx1"/>
                </a:solidFill>
                <a:latin typeface="+mn-lt"/>
                <a:ea typeface="+mn-ea"/>
                <a:cs typeface="+mn-cs"/>
              </a:rPr>
              <a:t>is never called God.”</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a:t>
            </a:r>
          </a:p>
          <a:p>
            <a:pPr rtl="0"/>
            <a:endParaRPr lang="en-US" sz="1200" kern="1200" dirty="0" smtClean="0">
              <a:solidFill>
                <a:schemeClr val="tx1"/>
              </a:solidFill>
              <a:latin typeface="+mn-lt"/>
              <a:ea typeface="+mn-ea"/>
              <a:cs typeface="+mn-cs"/>
            </a:endParaRPr>
          </a:p>
          <a:p>
            <a:pPr rtl="0"/>
            <a:r>
              <a:rPr lang="en-US" b="0" i="0" u="none" strike="noStrike" baseline="0" dirty="0" err="1" smtClean="0"/>
              <a:t>Boice</a:t>
            </a:r>
            <a:r>
              <a:rPr lang="en-US" b="0" i="0" u="none" strike="noStrike" baseline="0" dirty="0" smtClean="0"/>
              <a:t>, J. M. (1991–). </a:t>
            </a:r>
            <a:r>
              <a:rPr lang="en-US" b="0" i="1" u="none" strike="noStrike" baseline="0" dirty="0" smtClean="0"/>
              <a:t>Romans: God and History</a:t>
            </a:r>
            <a:r>
              <a:rPr lang="en-US" b="0" i="0" u="none" strike="noStrike" baseline="0" dirty="0" smtClean="0"/>
              <a:t> </a:t>
            </a:r>
          </a:p>
          <a:p>
            <a:pPr rtl="0"/>
            <a:r>
              <a:rPr lang="en-US" b="0" i="0" u="none" strike="noStrike" baseline="0" dirty="0" smtClean="0"/>
              <a:t>(Vol. 3, pp. 1035–1036). Grand Rapids, MI: Baker </a:t>
            </a:r>
          </a:p>
          <a:p>
            <a:pPr rtl="0"/>
            <a:r>
              <a:rPr lang="en-US" b="0" i="0" u="none" strike="noStrike" baseline="0" dirty="0" smtClean="0"/>
              <a:t>Book House.</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39</a:t>
            </a:fld>
            <a:endParaRPr lang="en-US"/>
          </a:p>
        </p:txBody>
      </p:sp>
    </p:spTree>
    <p:extLst>
      <p:ext uri="{BB962C8B-B14F-4D97-AF65-F5344CB8AC3E}">
        <p14:creationId xmlns:p14="http://schemas.microsoft.com/office/powerpoint/2010/main" val="1878993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a:t>
            </a:fld>
            <a:endParaRPr lang="en-US"/>
          </a:p>
        </p:txBody>
      </p:sp>
    </p:spTree>
    <p:extLst>
      <p:ext uri="{BB962C8B-B14F-4D97-AF65-F5344CB8AC3E}">
        <p14:creationId xmlns:p14="http://schemas.microsoft.com/office/powerpoint/2010/main" val="7814037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i="0" dirty="0" smtClean="0"/>
              <a:t>“We think of the Gospel of John, for instance. At the </a:t>
            </a:r>
          </a:p>
          <a:p>
            <a:pPr rtl="0"/>
            <a:r>
              <a:rPr lang="en-US" sz="1200" i="0" dirty="0" smtClean="0"/>
              <a:t>very beginning of that Gospel, John writes: ‘In the </a:t>
            </a:r>
          </a:p>
          <a:p>
            <a:pPr rtl="0"/>
            <a:r>
              <a:rPr lang="en-US" sz="1200" i="0" dirty="0" smtClean="0"/>
              <a:t>beginning was the Word, and the Word was with </a:t>
            </a:r>
          </a:p>
          <a:p>
            <a:pPr rtl="0"/>
            <a:r>
              <a:rPr lang="en-US" sz="1200" i="0" dirty="0" smtClean="0"/>
              <a:t>God, and the Word was God. He was with God in the </a:t>
            </a:r>
          </a:p>
          <a:p>
            <a:pPr rtl="0"/>
            <a:r>
              <a:rPr lang="en-US" sz="1200" i="0" dirty="0" smtClean="0"/>
              <a:t>beginning’ (vv. 1–2... A bit later ‘the Word’ is identified </a:t>
            </a:r>
          </a:p>
          <a:p>
            <a:pPr rtl="0"/>
            <a:r>
              <a:rPr lang="en-US" sz="1200" i="0" dirty="0" smtClean="0"/>
              <a:t>as Jesus (v. 14), so the text says that Jesus is God. </a:t>
            </a:r>
          </a:p>
          <a:p>
            <a:pPr rtl="0"/>
            <a:endParaRPr lang="en-US" sz="1200" i="0" dirty="0" smtClean="0"/>
          </a:p>
          <a:p>
            <a:pPr rtl="0"/>
            <a:r>
              <a:rPr lang="en-US" sz="1200" i="0" dirty="0" smtClean="0"/>
              <a:t>“True, the verses are written so as to distinguish the </a:t>
            </a:r>
          </a:p>
          <a:p>
            <a:pPr rtl="0"/>
            <a:r>
              <a:rPr lang="en-US" sz="1200" i="0" dirty="0" smtClean="0"/>
              <a:t>persons of the Father and Son within the Trinity. But </a:t>
            </a:r>
          </a:p>
          <a:p>
            <a:pPr rtl="0"/>
            <a:r>
              <a:rPr lang="en-US" sz="1200" i="0" dirty="0" smtClean="0"/>
              <a:t>they nevertheless identify Jesus as God explicitly.</a:t>
            </a:r>
          </a:p>
          <a:p>
            <a:pPr rtl="0"/>
            <a:endParaRPr lang="en-US" sz="1200" i="0" dirty="0" smtClean="0"/>
          </a:p>
          <a:p>
            <a:pPr rtl="0"/>
            <a:r>
              <a:rPr lang="en-US" sz="1200" i="0" dirty="0" smtClean="0"/>
              <a:t>“Later in John’s Gospel we find the same thing in </a:t>
            </a:r>
          </a:p>
          <a:p>
            <a:pPr rtl="0"/>
            <a:r>
              <a:rPr lang="en-US" sz="1200" i="0" dirty="0" smtClean="0"/>
              <a:t>Thomas’s great confession, which is the Gospel’s </a:t>
            </a:r>
          </a:p>
          <a:p>
            <a:pPr rtl="0"/>
            <a:r>
              <a:rPr lang="en-US" sz="1200" i="0" dirty="0" smtClean="0"/>
              <a:t>spiritual climax. ‘Thomas said to him, ‘My Lord and </a:t>
            </a:r>
          </a:p>
          <a:p>
            <a:pPr rtl="0"/>
            <a:r>
              <a:rPr lang="en-US" sz="1200" i="0" dirty="0" smtClean="0"/>
              <a:t>my God!’ ’ (John 20:28).</a:t>
            </a:r>
          </a:p>
          <a:p>
            <a:pPr rtl="0"/>
            <a:endParaRPr lang="en-US" sz="1200" i="0" dirty="0" smtClean="0"/>
          </a:p>
          <a:p>
            <a:pPr rtl="0"/>
            <a:r>
              <a:rPr lang="en-US" sz="1200" i="0" dirty="0" smtClean="0"/>
              <a:t>“Acts 20:28 is another relevant passage. Here Paul is </a:t>
            </a:r>
          </a:p>
          <a:p>
            <a:pPr rtl="0"/>
            <a:r>
              <a:rPr lang="en-US" sz="1200" i="0" dirty="0" smtClean="0"/>
              <a:t>speaking to elders of the church at Ephesus, telling </a:t>
            </a:r>
          </a:p>
          <a:p>
            <a:pPr rtl="0"/>
            <a:r>
              <a:rPr lang="en-US" sz="1200" i="0" dirty="0" smtClean="0"/>
              <a:t>them to, ‘be shepherds of the church of God, which </a:t>
            </a:r>
          </a:p>
          <a:p>
            <a:pPr rtl="0"/>
            <a:r>
              <a:rPr lang="en-US" sz="1200" i="0" dirty="0" smtClean="0"/>
              <a:t>he bought with his own blood.’ </a:t>
            </a:r>
          </a:p>
          <a:p>
            <a:pPr rtl="0"/>
            <a:endParaRPr lang="en-US" sz="1200" i="0" dirty="0" smtClean="0"/>
          </a:p>
          <a:p>
            <a:pPr rtl="0"/>
            <a:r>
              <a:rPr lang="en-US" sz="1200" i="0" dirty="0" smtClean="0"/>
              <a:t>“The blood that was the price of our redemption is the </a:t>
            </a:r>
          </a:p>
          <a:p>
            <a:pPr rtl="0"/>
            <a:r>
              <a:rPr lang="en-US" sz="1200" i="0" dirty="0" smtClean="0"/>
              <a:t>blood of Christ, but here it is called the blood of God. </a:t>
            </a:r>
          </a:p>
          <a:p>
            <a:pPr rtl="0"/>
            <a:r>
              <a:rPr lang="en-US" sz="1200" i="0" dirty="0" smtClean="0"/>
              <a:t>The only way Paul could make this identification is by </a:t>
            </a:r>
          </a:p>
          <a:p>
            <a:pPr rtl="0"/>
            <a:r>
              <a:rPr lang="en-US" sz="1200" i="0" dirty="0" smtClean="0"/>
              <a:t>thinking of Christ as being God so directly and naturally </a:t>
            </a:r>
          </a:p>
          <a:p>
            <a:pPr rtl="0"/>
            <a:r>
              <a:rPr lang="en-US" sz="1200" i="0" dirty="0" smtClean="0"/>
              <a:t>that what he posits of one can without any violence </a:t>
            </a:r>
          </a:p>
          <a:p>
            <a:pPr rtl="0"/>
            <a:r>
              <a:rPr lang="en-US" sz="1200" i="0" dirty="0" smtClean="0"/>
              <a:t>also be said of the other.</a:t>
            </a:r>
          </a:p>
          <a:p>
            <a:pPr rtl="0"/>
            <a:endParaRPr lang="en-US" sz="1200" i="0" dirty="0" smtClean="0"/>
          </a:p>
          <a:p>
            <a:pPr rtl="0"/>
            <a:r>
              <a:rPr lang="en-US" sz="1200" i="0" dirty="0" smtClean="0"/>
              <a:t>“Hebrews 1:8 calls Jesus ‘God’ by applying Psalm </a:t>
            </a:r>
          </a:p>
          <a:p>
            <a:pPr rtl="0"/>
            <a:r>
              <a:rPr lang="en-US" sz="1200" i="0" dirty="0" smtClean="0"/>
              <a:t>45:6–7 to him: ‘Your throne, O God, will last for ever </a:t>
            </a:r>
          </a:p>
          <a:p>
            <a:pPr rtl="0"/>
            <a:r>
              <a:rPr lang="en-US" sz="1200" i="0" dirty="0" smtClean="0"/>
              <a:t>and ever. …’</a:t>
            </a:r>
          </a:p>
          <a:p>
            <a:pPr rtl="0"/>
            <a:endParaRPr lang="en-US" sz="1200" i="0" dirty="0" smtClean="0"/>
          </a:p>
          <a:p>
            <a:pPr rtl="0"/>
            <a:r>
              <a:rPr lang="en-US" sz="1200" i="0" dirty="0" smtClean="0"/>
              <a:t>“The best example of an identification of Jesus with </a:t>
            </a:r>
          </a:p>
          <a:p>
            <a:pPr rtl="0"/>
            <a:r>
              <a:rPr lang="en-US" sz="1200" i="0" dirty="0" smtClean="0"/>
              <a:t>God in Paul’s writings, apart from our text, is Titus </a:t>
            </a:r>
          </a:p>
          <a:p>
            <a:pPr rtl="0"/>
            <a:r>
              <a:rPr lang="en-US" sz="1200" i="0" dirty="0" smtClean="0"/>
              <a:t>2:13–14, where Paul writes, ‘We wait for the blessed </a:t>
            </a:r>
          </a:p>
          <a:p>
            <a:pPr rtl="0"/>
            <a:r>
              <a:rPr lang="en-US" sz="1200" i="0" dirty="0" smtClean="0"/>
              <a:t>hope—the glorious appearing of our great God and </a:t>
            </a:r>
          </a:p>
          <a:p>
            <a:pPr rtl="0"/>
            <a:r>
              <a:rPr lang="en-US" sz="1200" i="0" dirty="0" smtClean="0"/>
              <a:t>Savior, Jesus Christ. …’ </a:t>
            </a:r>
          </a:p>
          <a:p>
            <a:pPr rtl="0"/>
            <a:endParaRPr lang="en-US" sz="1200" i="0" dirty="0" smtClean="0"/>
          </a:p>
          <a:p>
            <a:pPr rtl="0"/>
            <a:r>
              <a:rPr lang="en-US" sz="1200" i="0" dirty="0" smtClean="0"/>
              <a:t>“Apart from the context, the words God and Savior </a:t>
            </a:r>
          </a:p>
          <a:p>
            <a:pPr rtl="0"/>
            <a:r>
              <a:rPr lang="en-US" sz="1200" i="0" dirty="0" smtClean="0"/>
              <a:t>could mean only ‘God the Father and God the Son.’ </a:t>
            </a:r>
          </a:p>
          <a:p>
            <a:pPr rtl="0"/>
            <a:endParaRPr lang="en-US" sz="1200" i="0" dirty="0" smtClean="0"/>
          </a:p>
          <a:p>
            <a:pPr rtl="0"/>
            <a:r>
              <a:rPr lang="en-US" sz="1200" i="0" dirty="0" smtClean="0"/>
              <a:t>“But since Paul is writing of the second coming and </a:t>
            </a:r>
          </a:p>
          <a:p>
            <a:pPr rtl="0"/>
            <a:r>
              <a:rPr lang="en-US" sz="1200" i="0" dirty="0" smtClean="0"/>
              <a:t>sudden appearance of Jesus, both words must refer </a:t>
            </a:r>
          </a:p>
          <a:p>
            <a:pPr rtl="0"/>
            <a:r>
              <a:rPr lang="en-US" sz="1200" i="0" dirty="0" smtClean="0"/>
              <a:t>to him, for it is not God the Father who is going to </a:t>
            </a:r>
          </a:p>
          <a:p>
            <a:pPr rtl="0"/>
            <a:r>
              <a:rPr lang="en-US" sz="1200" i="0" dirty="0" smtClean="0"/>
              <a:t>appear suddenly but rather ‘our great God and Savior,’ </a:t>
            </a:r>
          </a:p>
          <a:p>
            <a:pPr rtl="0"/>
            <a:r>
              <a:rPr lang="en-US" sz="1200" i="0" dirty="0" smtClean="0"/>
              <a:t>who is Jesus.” (1)</a:t>
            </a:r>
          </a:p>
          <a:p>
            <a:pPr rtl="0"/>
            <a:endParaRPr lang="en-US" sz="1200" i="1" dirty="0" smtClean="0"/>
          </a:p>
          <a:p>
            <a:pPr rtl="0"/>
            <a:r>
              <a:rPr lang="en-US" sz="1200" i="1" dirty="0" smtClean="0"/>
              <a:t>-----</a:t>
            </a:r>
          </a:p>
          <a:p>
            <a:pPr rtl="0"/>
            <a:endParaRPr lang="en-US" sz="1200" i="1" dirty="0" smtClean="0"/>
          </a:p>
          <a:p>
            <a:pPr rtl="0"/>
            <a:r>
              <a:rPr lang="en-US" sz="1200" i="0" dirty="0" smtClean="0"/>
              <a:t>John Calvin wrote:</a:t>
            </a:r>
          </a:p>
          <a:p>
            <a:pPr rtl="0"/>
            <a:endParaRPr lang="en-US" sz="1200" i="0" dirty="0" smtClean="0"/>
          </a:p>
          <a:p>
            <a:r>
              <a:rPr lang="en-US" sz="1200" i="0" dirty="0" smtClean="0"/>
              <a:t>“</a:t>
            </a:r>
            <a:r>
              <a:rPr lang="en-US" sz="1200" dirty="0" smtClean="0"/>
              <a:t>They who break off this clause from the previous </a:t>
            </a:r>
          </a:p>
          <a:p>
            <a:r>
              <a:rPr lang="en-US" sz="1200" dirty="0" smtClean="0"/>
              <a:t>context, that they may take away from Christ so clear </a:t>
            </a:r>
          </a:p>
          <a:p>
            <a:r>
              <a:rPr lang="en-US" sz="1200" dirty="0" smtClean="0"/>
              <a:t>a testimony to his divinity, most presumptuously </a:t>
            </a:r>
          </a:p>
          <a:p>
            <a:r>
              <a:rPr lang="en-US" sz="1200" dirty="0" smtClean="0"/>
              <a:t>attempt to introduce darkness in the midst of the </a:t>
            </a:r>
          </a:p>
          <a:p>
            <a:r>
              <a:rPr lang="en-US" sz="1200" dirty="0" smtClean="0"/>
              <a:t>clearest light”. (2)</a:t>
            </a:r>
          </a:p>
          <a:p>
            <a:pPr rtl="0"/>
            <a:endParaRPr lang="en-US" sz="1200" i="1" dirty="0" smtClean="0"/>
          </a:p>
          <a:p>
            <a:pPr rtl="0"/>
            <a:r>
              <a:rPr lang="en-US" sz="1200" i="1" dirty="0" smtClean="0"/>
              <a:t>-----</a:t>
            </a:r>
          </a:p>
          <a:p>
            <a:pPr rtl="0"/>
            <a:endParaRPr lang="en-US" sz="1200" i="1" dirty="0" smtClean="0"/>
          </a:p>
          <a:p>
            <a:pPr rtl="0"/>
            <a:r>
              <a:rPr lang="en-US" b="0" i="0" u="none" strike="noStrike" baseline="0" dirty="0" smtClean="0"/>
              <a:t>(1) </a:t>
            </a:r>
            <a:r>
              <a:rPr lang="en-US" b="0" i="0" u="none" strike="noStrike" baseline="0" dirty="0" err="1" smtClean="0"/>
              <a:t>Boice</a:t>
            </a:r>
            <a:r>
              <a:rPr lang="en-US" b="0" i="0" u="none" strike="noStrike" baseline="0" dirty="0" smtClean="0"/>
              <a:t>, J. M. (1991–). </a:t>
            </a:r>
            <a:r>
              <a:rPr lang="en-US" b="0" i="1" u="none" strike="noStrike" baseline="0" dirty="0" smtClean="0"/>
              <a:t>Romans: God and History</a:t>
            </a:r>
            <a:r>
              <a:rPr lang="en-US" b="0" i="0" u="none" strike="noStrike" baseline="0" dirty="0" smtClean="0"/>
              <a:t> </a:t>
            </a:r>
          </a:p>
          <a:p>
            <a:pPr rtl="0"/>
            <a:r>
              <a:rPr lang="en-US" b="0" i="0" u="none" strike="noStrike" baseline="0" dirty="0" smtClean="0"/>
              <a:t>(Vol. 3, p. 1036). Grand Rapids, MI: Baker Book </a:t>
            </a:r>
          </a:p>
          <a:p>
            <a:pPr rtl="0"/>
            <a:r>
              <a:rPr lang="en-US" b="0" i="0" u="none" strike="noStrike" baseline="0" dirty="0" smtClean="0"/>
              <a:t>House.</a:t>
            </a:r>
          </a:p>
          <a:p>
            <a:pPr rtl="0"/>
            <a:endParaRPr lang="en-US" b="0" i="0" u="none" strike="noStrike" baseline="0" dirty="0" smtClean="0"/>
          </a:p>
          <a:p>
            <a:pPr rtl="0"/>
            <a:r>
              <a:rPr lang="en-US" b="0" i="0" u="none" strike="noStrike" baseline="0" dirty="0" smtClean="0"/>
              <a:t>(2) Calvin, J., &amp; Owen, J. (2010). </a:t>
            </a:r>
            <a:r>
              <a:rPr lang="en-US" b="0" i="1" u="none" strike="noStrike" baseline="0" dirty="0" smtClean="0"/>
              <a:t>Commentary on the </a:t>
            </a:r>
          </a:p>
          <a:p>
            <a:pPr rtl="0"/>
            <a:r>
              <a:rPr lang="en-US" b="0" i="1" u="none" strike="noStrike" baseline="0" dirty="0" smtClean="0"/>
              <a:t>Epistle of Paul the Apostle to the Romans</a:t>
            </a:r>
            <a:r>
              <a:rPr lang="en-US" b="0" i="0" u="none" strike="noStrike" baseline="0" dirty="0" smtClean="0"/>
              <a:t> (p. 342). </a:t>
            </a:r>
          </a:p>
          <a:p>
            <a:pPr rtl="0"/>
            <a:r>
              <a:rPr lang="en-US" b="0" i="0" u="none" strike="noStrike" baseline="0" dirty="0" smtClean="0"/>
              <a:t>Bellingham, WA: Logos Bible Software.</a:t>
            </a:r>
          </a:p>
          <a:p>
            <a:pPr rtl="0"/>
            <a:endParaRPr lang="en-US" b="0" i="0" u="none" strike="noStrike" baseline="0"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40</a:t>
            </a:fld>
            <a:endParaRPr lang="en-US"/>
          </a:p>
        </p:txBody>
      </p:sp>
    </p:spTree>
    <p:extLst>
      <p:ext uri="{BB962C8B-B14F-4D97-AF65-F5344CB8AC3E}">
        <p14:creationId xmlns:p14="http://schemas.microsoft.com/office/powerpoint/2010/main" val="18789934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a:t>
            </a:r>
            <a:r>
              <a:rPr lang="en-US" dirty="0" smtClean="0"/>
              <a:t>9:5</a:t>
            </a:r>
          </a:p>
          <a:p>
            <a:endParaRPr lang="en-US" dirty="0" smtClean="0"/>
          </a:p>
          <a:p>
            <a:r>
              <a:rPr lang="en-US" dirty="0" smtClean="0"/>
              <a:t>-----</a:t>
            </a:r>
          </a:p>
          <a:p>
            <a:endParaRPr lang="en-US" dirty="0" smtClean="0"/>
          </a:p>
          <a:p>
            <a:r>
              <a:rPr lang="en-US" b="1" dirty="0" err="1" smtClean="0"/>
              <a:t>ILLUS</a:t>
            </a:r>
            <a:r>
              <a:rPr lang="en-US" b="1" dirty="0" smtClean="0"/>
              <a:t>: </a:t>
            </a:r>
            <a:r>
              <a:rPr lang="en-US" sz="1200" b="0" dirty="0" smtClean="0"/>
              <a:t>God’s sovereign working out of his purposes </a:t>
            </a:r>
          </a:p>
          <a:p>
            <a:r>
              <a:rPr lang="en-US" sz="1200" b="0" dirty="0" smtClean="0"/>
              <a:t>is seen in the affairs of nations and in individual lives. </a:t>
            </a:r>
          </a:p>
          <a:p>
            <a:endParaRPr lang="en-US" sz="1200" b="0" dirty="0" smtClean="0"/>
          </a:p>
          <a:p>
            <a:r>
              <a:rPr lang="en-US" sz="1200" b="0" dirty="0" smtClean="0"/>
              <a:t>God predestines those who are saved. He does not </a:t>
            </a:r>
          </a:p>
          <a:p>
            <a:r>
              <a:rPr lang="en-US" sz="1200" b="0" dirty="0" smtClean="0"/>
              <a:t>stand on the sidelines, a helpless spectator (so to </a:t>
            </a:r>
          </a:p>
          <a:p>
            <a:r>
              <a:rPr lang="en-US" sz="1200" b="0" dirty="0" smtClean="0"/>
              <a:t>speak), until we, with our repentance and conversion, </a:t>
            </a:r>
          </a:p>
          <a:p>
            <a:r>
              <a:rPr lang="en-US" sz="1200" b="0" dirty="0" smtClean="0"/>
              <a:t>give him permission to do something. </a:t>
            </a:r>
          </a:p>
          <a:p>
            <a:endParaRPr lang="en-US" sz="1200" b="0" dirty="0" smtClean="0"/>
          </a:p>
          <a:p>
            <a:r>
              <a:rPr lang="en-US" sz="1200" b="0" dirty="0" smtClean="0"/>
              <a:t>Unless our names were written “in the book of life </a:t>
            </a:r>
          </a:p>
          <a:p>
            <a:r>
              <a:rPr lang="en-US" sz="1200" b="0" dirty="0" smtClean="0"/>
              <a:t>from the creation of the world—(Rev. 17:8) we would </a:t>
            </a:r>
          </a:p>
          <a:p>
            <a:r>
              <a:rPr lang="en-US" sz="1200" b="0" dirty="0" smtClean="0"/>
              <a:t>not even make the motion of turning from sin. </a:t>
            </a:r>
          </a:p>
          <a:p>
            <a:endParaRPr lang="en-US" sz="1200" b="0" dirty="0" smtClean="0"/>
          </a:p>
          <a:p>
            <a:r>
              <a:rPr lang="en-US" sz="1200" b="0" dirty="0" smtClean="0"/>
              <a:t>Predestination means that our salvation, from first </a:t>
            </a:r>
          </a:p>
          <a:p>
            <a:r>
              <a:rPr lang="en-US" sz="1200" b="0" dirty="0" smtClean="0"/>
              <a:t>to last, is God’s work.</a:t>
            </a:r>
          </a:p>
          <a:p>
            <a:endParaRPr lang="en-US" sz="1200" b="0" dirty="0" smtClean="0"/>
          </a:p>
          <a:p>
            <a:r>
              <a:rPr lang="en-US" sz="1200" b="0" dirty="0" smtClean="0"/>
              <a:t>-----</a:t>
            </a:r>
          </a:p>
          <a:p>
            <a:endParaRPr lang="en-US" sz="1200" b="0" dirty="0" smtClean="0"/>
          </a:p>
          <a:p>
            <a:r>
              <a:rPr lang="en-US" b="0" i="0" u="none" strike="noStrike" baseline="0" dirty="0" err="1" smtClean="0"/>
              <a:t>Galaxie</a:t>
            </a:r>
            <a:r>
              <a:rPr lang="en-US" b="0" i="0" u="none" strike="noStrike" baseline="0" dirty="0" smtClean="0"/>
              <a:t> Software. (2002). </a:t>
            </a:r>
            <a:r>
              <a:rPr lang="en-US" b="0" i="1" u="none" strike="noStrike" baseline="0" dirty="0" smtClean="0"/>
              <a:t>10,000 Sermon Illustrations</a:t>
            </a:r>
            <a:r>
              <a:rPr lang="en-US" b="0" i="0" u="none" strike="noStrike" baseline="0" dirty="0" smtClean="0"/>
              <a:t>. </a:t>
            </a:r>
          </a:p>
          <a:p>
            <a:r>
              <a:rPr lang="en-US" b="0" i="0" u="none" strike="noStrike" baseline="0" dirty="0" smtClean="0"/>
              <a:t>Biblical Studies Press.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41</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2009, R. C. Sproul, the founder of Ligonier </a:t>
            </a:r>
          </a:p>
          <a:p>
            <a:r>
              <a:rPr lang="en-US" dirty="0" smtClean="0"/>
              <a:t>Ministries, wrote:</a:t>
            </a:r>
          </a:p>
          <a:p>
            <a:endParaRPr lang="en-US" dirty="0" smtClean="0"/>
          </a:p>
          <a:p>
            <a:pPr rtl="0"/>
            <a:r>
              <a:rPr lang="en-US" sz="2400" b="0" i="0" dirty="0" smtClean="0"/>
              <a:t>“I</a:t>
            </a:r>
            <a:r>
              <a:rPr lang="en-US" sz="1200" b="0" i="0" dirty="0" smtClean="0"/>
              <a:t> want you to follow closely the reasoning of the </a:t>
            </a:r>
          </a:p>
          <a:p>
            <a:pPr rtl="0"/>
            <a:r>
              <a:rPr lang="en-US" sz="1200" b="0" i="0" dirty="0" smtClean="0"/>
              <a:t>apostle Paul. He has lamented the fate of his fellow </a:t>
            </a:r>
          </a:p>
          <a:p>
            <a:pPr rtl="0"/>
            <a:r>
              <a:rPr lang="en-US" sz="1200" b="0" i="0" dirty="0" smtClean="0"/>
              <a:t>Jews. Although his kinsmen had been given the </a:t>
            </a:r>
          </a:p>
          <a:p>
            <a:pPr rtl="0"/>
            <a:r>
              <a:rPr lang="en-US" sz="1200" b="0" i="0" dirty="0" smtClean="0"/>
              <a:t>covenants and promises, they had missed out on the </a:t>
            </a:r>
          </a:p>
          <a:p>
            <a:pPr rtl="0"/>
            <a:r>
              <a:rPr lang="en-US" sz="1200" b="0" i="0" dirty="0" smtClean="0"/>
              <a:t>redemption brought to them by the Messiah; therefore, </a:t>
            </a:r>
          </a:p>
          <a:p>
            <a:pPr rtl="0"/>
            <a:r>
              <a:rPr lang="en-US" sz="1200" b="0" i="0" dirty="0" smtClean="0"/>
              <a:t>it seemed that the promises and covenants that God </a:t>
            </a:r>
          </a:p>
          <a:p>
            <a:pPr rtl="0"/>
            <a:r>
              <a:rPr lang="en-US" sz="1200" b="0" i="0" dirty="0" smtClean="0"/>
              <a:t>had made with his people in antiquity were to no avail. </a:t>
            </a:r>
          </a:p>
          <a:p>
            <a:pPr rtl="0"/>
            <a:endParaRPr lang="en-US" sz="1200" b="0" i="0" dirty="0" smtClean="0"/>
          </a:p>
          <a:p>
            <a:pPr rtl="0"/>
            <a:r>
              <a:rPr lang="en-US" sz="1200" b="0" i="0" dirty="0" smtClean="0"/>
              <a:t>“Jesus ‘came to His own, and His own did not receive </a:t>
            </a:r>
          </a:p>
          <a:p>
            <a:pPr rtl="0"/>
            <a:r>
              <a:rPr lang="en-US" sz="1200" b="0" i="0" dirty="0" smtClean="0"/>
              <a:t>Him’ (John 1:11). His very people had turned against </a:t>
            </a:r>
          </a:p>
          <a:p>
            <a:pPr rtl="0"/>
            <a:r>
              <a:rPr lang="en-US" sz="1200" b="0" i="0" dirty="0" smtClean="0"/>
              <a:t>him.</a:t>
            </a:r>
          </a:p>
          <a:p>
            <a:pPr rtl="0"/>
            <a:endParaRPr lang="en-US" sz="1200" b="0" i="0" dirty="0" smtClean="0"/>
          </a:p>
          <a:p>
            <a:pPr rtl="0"/>
            <a:r>
              <a:rPr lang="en-US" sz="900" b="0" i="0" kern="1200" dirty="0" smtClean="0">
                <a:solidFill>
                  <a:schemeClr val="tx1"/>
                </a:solidFill>
                <a:latin typeface="+mn-lt"/>
                <a:ea typeface="+mn-ea"/>
                <a:cs typeface="+mn-cs"/>
              </a:rPr>
              <a:t>“</a:t>
            </a:r>
            <a:r>
              <a:rPr lang="en-US" sz="1200" b="0" i="0" kern="1200" dirty="0" smtClean="0">
                <a:solidFill>
                  <a:schemeClr val="tx1"/>
                </a:solidFill>
                <a:latin typeface="+mn-lt"/>
                <a:ea typeface="+mn-ea"/>
                <a:cs typeface="+mn-cs"/>
              </a:rPr>
              <a:t>Does this mean that all the promises of salvation that </a:t>
            </a:r>
          </a:p>
          <a:p>
            <a:pPr rtl="0"/>
            <a:r>
              <a:rPr lang="en-US" sz="1200" b="0" i="0" kern="1200" dirty="0" smtClean="0">
                <a:solidFill>
                  <a:schemeClr val="tx1"/>
                </a:solidFill>
                <a:latin typeface="+mn-lt"/>
                <a:ea typeface="+mn-ea"/>
                <a:cs typeface="+mn-cs"/>
              </a:rPr>
              <a:t>God made through the centuries have come to naught? </a:t>
            </a:r>
          </a:p>
          <a:p>
            <a:pPr rtl="0"/>
            <a:r>
              <a:rPr lang="en-US" sz="1200" b="0" i="0" kern="1200" dirty="0" smtClean="0">
                <a:solidFill>
                  <a:schemeClr val="tx1"/>
                </a:solidFill>
                <a:latin typeface="+mn-lt"/>
                <a:ea typeface="+mn-ea"/>
                <a:cs typeface="+mn-cs"/>
              </a:rPr>
              <a:t>Does this mean that because the Jews have failed to </a:t>
            </a:r>
          </a:p>
          <a:p>
            <a:pPr rtl="0"/>
            <a:r>
              <a:rPr lang="en-US" sz="1200" b="0" i="0" kern="1200" dirty="0" smtClean="0">
                <a:solidFill>
                  <a:schemeClr val="tx1"/>
                </a:solidFill>
                <a:latin typeface="+mn-lt"/>
                <a:ea typeface="+mn-ea"/>
                <a:cs typeface="+mn-cs"/>
              </a:rPr>
              <a:t>understand those promises and have missed their </a:t>
            </a:r>
          </a:p>
          <a:p>
            <a:pPr rtl="0"/>
            <a:r>
              <a:rPr lang="en-US" sz="1200" b="0" i="0" kern="1200" dirty="0" smtClean="0">
                <a:solidFill>
                  <a:schemeClr val="tx1"/>
                </a:solidFill>
                <a:latin typeface="+mn-lt"/>
                <a:ea typeface="+mn-ea"/>
                <a:cs typeface="+mn-cs"/>
              </a:rPr>
              <a:t>Messiah that God’s plan of redemption has ended? Paul </a:t>
            </a:r>
          </a:p>
          <a:p>
            <a:pPr rtl="0"/>
            <a:r>
              <a:rPr lang="en-US" sz="1200" b="0" i="0" kern="1200" dirty="0" smtClean="0">
                <a:solidFill>
                  <a:schemeClr val="tx1"/>
                </a:solidFill>
                <a:latin typeface="+mn-lt"/>
                <a:ea typeface="+mn-ea"/>
                <a:cs typeface="+mn-cs"/>
              </a:rPr>
              <a:t>says no: But it is not that the word of God has taken </a:t>
            </a:r>
          </a:p>
          <a:p>
            <a:pPr rtl="0"/>
            <a:r>
              <a:rPr lang="en-US" sz="1200" b="0" i="0" kern="1200" dirty="0" smtClean="0">
                <a:solidFill>
                  <a:schemeClr val="tx1"/>
                </a:solidFill>
                <a:latin typeface="+mn-lt"/>
                <a:ea typeface="+mn-ea"/>
                <a:cs typeface="+mn-cs"/>
              </a:rPr>
              <a:t>no effect (v. </a:t>
            </a:r>
            <a:r>
              <a:rPr lang="en-US" sz="1200" b="0" i="0" kern="1200" dirty="0" err="1" smtClean="0">
                <a:solidFill>
                  <a:schemeClr val="tx1"/>
                </a:solidFill>
                <a:latin typeface="+mn-lt"/>
                <a:ea typeface="+mn-ea"/>
                <a:cs typeface="+mn-cs"/>
              </a:rPr>
              <a:t>6a</a:t>
            </a:r>
            <a:r>
              <a:rPr lang="en-US" sz="1200" b="0" i="0" kern="1200" dirty="0" smtClean="0">
                <a:solidFill>
                  <a:schemeClr val="tx1"/>
                </a:solidFill>
                <a:latin typeface="+mn-lt"/>
                <a:ea typeface="+mn-ea"/>
                <a:cs typeface="+mn-cs"/>
              </a:rPr>
              <a:t>)....</a:t>
            </a:r>
          </a:p>
          <a:p>
            <a:pPr rtl="0"/>
            <a:endParaRPr lang="en-US" sz="1200" b="0" i="0" kern="1200" dirty="0" smtClean="0">
              <a:solidFill>
                <a:schemeClr val="tx1"/>
              </a:solidFill>
              <a:latin typeface="+mn-lt"/>
              <a:ea typeface="+mn-ea"/>
              <a:cs typeface="+mn-cs"/>
            </a:endParaRPr>
          </a:p>
          <a:p>
            <a:pPr rtl="0"/>
            <a:r>
              <a:rPr lang="en-US" sz="1200" b="0" i="0" dirty="0" smtClean="0"/>
              <a:t>“The Spirit of God works with the Word of God to </a:t>
            </a:r>
          </a:p>
          <a:p>
            <a:pPr rtl="0"/>
            <a:r>
              <a:rPr lang="en-US" sz="1200" b="0" i="0" dirty="0" smtClean="0"/>
              <a:t>pierce our souls. It is impossible for the Word of God to </a:t>
            </a:r>
          </a:p>
          <a:p>
            <a:pPr rtl="0"/>
            <a:r>
              <a:rPr lang="en-US" sz="1200" b="0" i="0" dirty="0" smtClean="0"/>
              <a:t>be without effect. If my congregation forgets </a:t>
            </a:r>
          </a:p>
          <a:p>
            <a:pPr rtl="0"/>
            <a:r>
              <a:rPr lang="en-US" sz="1200" b="0" i="0" dirty="0" smtClean="0"/>
              <a:t>something I say or even the whole sermon, I know the </a:t>
            </a:r>
          </a:p>
          <a:p>
            <a:pPr rtl="0"/>
            <a:r>
              <a:rPr lang="en-US" sz="1200" b="0" i="0" dirty="0" smtClean="0"/>
              <a:t>Holy Spirit is going to take that word where he wants </a:t>
            </a:r>
          </a:p>
          <a:p>
            <a:pPr rtl="0"/>
            <a:r>
              <a:rPr lang="en-US" sz="1200" b="0" i="0" dirty="0" smtClean="0"/>
              <a:t>to take it, and he will hide it in our hearts. </a:t>
            </a:r>
          </a:p>
          <a:p>
            <a:pPr rtl="0"/>
            <a:endParaRPr lang="en-US" sz="1200" b="0" i="0" dirty="0" smtClean="0"/>
          </a:p>
          <a:p>
            <a:pPr rtl="0"/>
            <a:r>
              <a:rPr lang="en-US" sz="1200" b="0" i="0" dirty="0" smtClean="0"/>
              <a:t>“We may not know it’s hidden there; we may not be </a:t>
            </a:r>
          </a:p>
          <a:p>
            <a:pPr rtl="0"/>
            <a:r>
              <a:rPr lang="en-US" sz="1200" b="0" i="0" dirty="0" smtClean="0"/>
              <a:t>able to remember, but we have been affected. That </a:t>
            </a:r>
          </a:p>
          <a:p>
            <a:pPr rtl="0"/>
            <a:r>
              <a:rPr lang="en-US" sz="1200" b="0" i="0" dirty="0" smtClean="0"/>
              <a:t>is the power of the Word. That is why Paul says that </a:t>
            </a:r>
          </a:p>
          <a:p>
            <a:pPr rtl="0"/>
            <a:r>
              <a:rPr lang="en-US" sz="1200" b="0" i="0" dirty="0" smtClean="0"/>
              <a:t>although the Jews of his generation along with those </a:t>
            </a:r>
          </a:p>
          <a:p>
            <a:pPr rtl="0"/>
            <a:r>
              <a:rPr lang="en-US" sz="1200" b="0" i="0" dirty="0" smtClean="0"/>
              <a:t>who heard the prophets earlier have rejected God’s </a:t>
            </a:r>
          </a:p>
          <a:p>
            <a:pPr rtl="0"/>
            <a:r>
              <a:rPr lang="en-US" sz="1200" b="0" i="0" dirty="0" smtClean="0"/>
              <a:t>Word, that rejection has not nullified the Word of God. </a:t>
            </a:r>
          </a:p>
          <a:p>
            <a:pPr rtl="0"/>
            <a:r>
              <a:rPr lang="en-US" sz="1200" b="0" i="0" dirty="0" smtClean="0"/>
              <a:t>God will not permit his Word to return to him void </a:t>
            </a:r>
          </a:p>
          <a:p>
            <a:pPr rtl="0"/>
            <a:r>
              <a:rPr lang="en-US" sz="1200" b="0" i="0" dirty="0" smtClean="0"/>
              <a:t>(Isa. 55:11).</a:t>
            </a:r>
          </a:p>
          <a:p>
            <a:pPr rtl="0"/>
            <a:endParaRPr lang="en-US" sz="1200" b="0" i="0" dirty="0" smtClean="0"/>
          </a:p>
          <a:p>
            <a:pPr rtl="0"/>
            <a:r>
              <a:rPr lang="en-US" sz="1200" b="0" i="0" dirty="0" smtClean="0"/>
              <a:t>“Paul reminds his readers, they are not all Israel who </a:t>
            </a:r>
          </a:p>
          <a:p>
            <a:pPr rtl="0"/>
            <a:r>
              <a:rPr lang="en-US" sz="1200" b="0" i="0" dirty="0" smtClean="0"/>
              <a:t>are of Israel, nor are they all children because they </a:t>
            </a:r>
          </a:p>
          <a:p>
            <a:pPr rtl="0"/>
            <a:r>
              <a:rPr lang="en-US" sz="1200" b="0" i="0" dirty="0" smtClean="0"/>
              <a:t>are the seed of Abraham (vv. </a:t>
            </a:r>
            <a:r>
              <a:rPr lang="en-US" sz="1200" b="0" i="0" dirty="0" err="1" smtClean="0"/>
              <a:t>6b</a:t>
            </a:r>
            <a:r>
              <a:rPr lang="en-US" sz="1200" b="0" i="0" dirty="0" smtClean="0"/>
              <a:t>–</a:t>
            </a:r>
            <a:r>
              <a:rPr lang="en-US" sz="1200" b="0" i="0" dirty="0" err="1" smtClean="0"/>
              <a:t>7a</a:t>
            </a:r>
            <a:r>
              <a:rPr lang="en-US" sz="1200" b="0" i="0" dirty="0" smtClean="0"/>
              <a:t>). </a:t>
            </a:r>
          </a:p>
          <a:p>
            <a:pPr rtl="0"/>
            <a:endParaRPr lang="en-US" sz="1200" b="0" i="0" dirty="0" smtClean="0"/>
          </a:p>
          <a:p>
            <a:pPr rtl="0"/>
            <a:r>
              <a:rPr lang="en-US" sz="1200" b="0" i="0" dirty="0" smtClean="0"/>
              <a:t>“He has to work against the idea that salvation is </a:t>
            </a:r>
          </a:p>
          <a:p>
            <a:pPr rtl="0"/>
            <a:r>
              <a:rPr lang="en-US" sz="1200" b="0" i="0" dirty="0" smtClean="0"/>
              <a:t>passed on biologically or through the visible nation of </a:t>
            </a:r>
          </a:p>
          <a:p>
            <a:pPr rtl="0"/>
            <a:r>
              <a:rPr lang="en-US" sz="1200" b="0" i="0" dirty="0" smtClean="0"/>
              <a:t>Israel. </a:t>
            </a:r>
          </a:p>
          <a:p>
            <a:pPr rtl="0"/>
            <a:endParaRPr lang="en-US" sz="1200" b="0" i="0" dirty="0" smtClean="0"/>
          </a:p>
          <a:p>
            <a:pPr rtl="0"/>
            <a:r>
              <a:rPr lang="en-US" sz="1200" b="0" i="0" dirty="0" smtClean="0"/>
              <a:t>“Following Augustine, we distinguish between the </a:t>
            </a:r>
          </a:p>
          <a:p>
            <a:pPr rtl="0"/>
            <a:r>
              <a:rPr lang="en-US" sz="1200" b="0" i="0" dirty="0" smtClean="0"/>
              <a:t>visible church and the invisible church. The point of </a:t>
            </a:r>
          </a:p>
          <a:p>
            <a:pPr rtl="0"/>
            <a:r>
              <a:rPr lang="en-US" sz="1200" b="0" i="0" dirty="0" smtClean="0"/>
              <a:t>the distinction is that not all members of a visible </a:t>
            </a:r>
          </a:p>
          <a:p>
            <a:pPr rtl="0"/>
            <a:r>
              <a:rPr lang="en-US" sz="1200" b="0" i="0" dirty="0" smtClean="0"/>
              <a:t>church are redeemed. Not everybody in the visible </a:t>
            </a:r>
          </a:p>
          <a:p>
            <a:pPr rtl="0"/>
            <a:r>
              <a:rPr lang="en-US" sz="1200" b="0" i="0" dirty="0" smtClean="0"/>
              <a:t>church is numbered among the elect but only those </a:t>
            </a:r>
          </a:p>
          <a:p>
            <a:pPr rtl="0"/>
            <a:r>
              <a:rPr lang="en-US" sz="1200" b="0" i="0" dirty="0" smtClean="0"/>
              <a:t>in the invisible church.”</a:t>
            </a:r>
            <a:endParaRPr lang="en-US" sz="1200" dirty="0" smtClean="0"/>
          </a:p>
          <a:p>
            <a:pPr rtl="0"/>
            <a:r>
              <a:rPr lang="en-US" sz="1200" dirty="0" smtClean="0"/>
              <a:t>-----</a:t>
            </a:r>
          </a:p>
          <a:p>
            <a:pPr rtl="0"/>
            <a:endParaRPr lang="en-US" sz="1200" dirty="0" smtClean="0"/>
          </a:p>
          <a:p>
            <a:pPr rtl="0"/>
            <a:r>
              <a:rPr lang="en-US" b="0" i="0" u="none" strike="noStrike" baseline="0" dirty="0" smtClean="0"/>
              <a:t>Sproul, R. C. (2009). </a:t>
            </a:r>
            <a:r>
              <a:rPr lang="en-US" b="0" i="1" u="none" strike="noStrike" baseline="0" dirty="0" smtClean="0"/>
              <a:t>Romans</a:t>
            </a:r>
            <a:r>
              <a:rPr lang="en-US" b="0" i="0" u="none" strike="noStrike" baseline="0" dirty="0" smtClean="0"/>
              <a:t> (pp. 311–313). Wheaton, </a:t>
            </a:r>
          </a:p>
          <a:p>
            <a:pPr rtl="0"/>
            <a:r>
              <a:rPr lang="en-US" b="0" i="0" u="none" strike="noStrike" baseline="0" dirty="0" smtClean="0"/>
              <a:t>IL: Crossway.</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42</a:t>
            </a:fld>
            <a:endParaRPr lang="en-US"/>
          </a:p>
        </p:txBody>
      </p:sp>
    </p:spTree>
    <p:extLst>
      <p:ext uri="{BB962C8B-B14F-4D97-AF65-F5344CB8AC3E}">
        <p14:creationId xmlns:p14="http://schemas.microsoft.com/office/powerpoint/2010/main" val="8028395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a:t>
            </a:r>
            <a:r>
              <a:rPr lang="en-US" dirty="0" err="1" smtClean="0"/>
              <a:t>ekpipto</a:t>
            </a:r>
            <a:r>
              <a:rPr lang="en-US" dirty="0" smtClean="0"/>
              <a:t> means to </a:t>
            </a:r>
            <a:r>
              <a:rPr lang="en-US" sz="1200" b="0" i="0" dirty="0" smtClean="0"/>
              <a:t>become inadequate </a:t>
            </a:r>
          </a:p>
          <a:p>
            <a:r>
              <a:rPr lang="en-US" sz="1200" b="0" i="0" dirty="0" smtClean="0"/>
              <a:t>for some function, that is, to fail or to weaken.</a:t>
            </a:r>
          </a:p>
          <a:p>
            <a:endParaRPr lang="en-US" sz="1200" b="0" i="0" dirty="0" smtClean="0"/>
          </a:p>
          <a:p>
            <a:r>
              <a:rPr lang="en-US" sz="1200" b="0" i="0" dirty="0" smtClean="0"/>
              <a:t>The only other place in the New Testament where </a:t>
            </a:r>
          </a:p>
          <a:p>
            <a:r>
              <a:rPr lang="en-US" sz="1200" b="0" i="0" dirty="0" err="1" smtClean="0"/>
              <a:t>ekpipto</a:t>
            </a:r>
            <a:r>
              <a:rPr lang="en-US" sz="1200" b="0" i="0" dirty="0" smtClean="0"/>
              <a:t> is used this way is in...</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43</a:t>
            </a:fld>
            <a:endParaRPr lang="en-US"/>
          </a:p>
        </p:txBody>
      </p:sp>
    </p:spTree>
    <p:extLst>
      <p:ext uri="{BB962C8B-B14F-4D97-AF65-F5344CB8AC3E}">
        <p14:creationId xmlns:p14="http://schemas.microsoft.com/office/powerpoint/2010/main" val="8028395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kern="1200" dirty="0" smtClean="0">
                <a:solidFill>
                  <a:schemeClr val="tx1"/>
                </a:solidFill>
                <a:latin typeface="+mn-lt"/>
                <a:ea typeface="+mn-ea"/>
                <a:cs typeface="+mn-cs"/>
              </a:rPr>
              <a:t>The story has been told of a man who was </a:t>
            </a:r>
          </a:p>
          <a:p>
            <a:pPr rtl="0"/>
            <a:r>
              <a:rPr lang="en-US" sz="1200" kern="1200" dirty="0" smtClean="0">
                <a:solidFill>
                  <a:schemeClr val="tx1"/>
                </a:solidFill>
                <a:latin typeface="+mn-lt"/>
                <a:ea typeface="+mn-ea"/>
                <a:cs typeface="+mn-cs"/>
              </a:rPr>
              <a:t>crossing a desert in the days of the pioneers. He ran </a:t>
            </a:r>
          </a:p>
          <a:p>
            <a:pPr rtl="0"/>
            <a:r>
              <a:rPr lang="en-US" sz="1200" kern="1200" dirty="0" smtClean="0">
                <a:solidFill>
                  <a:schemeClr val="tx1"/>
                </a:solidFill>
                <a:latin typeface="+mn-lt"/>
                <a:ea typeface="+mn-ea"/>
                <a:cs typeface="+mn-cs"/>
              </a:rPr>
              <a:t>into trouble and was dying of thirst when he spotted </a:t>
            </a:r>
          </a:p>
          <a:p>
            <a:pPr rtl="0"/>
            <a:r>
              <a:rPr lang="en-US" sz="1200" kern="1200" dirty="0" smtClean="0">
                <a:solidFill>
                  <a:schemeClr val="tx1"/>
                </a:solidFill>
                <a:latin typeface="+mn-lt"/>
                <a:ea typeface="+mn-ea"/>
                <a:cs typeface="+mn-cs"/>
              </a:rPr>
              <a:t>a pump near an abandoned shack.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He had no water to prime the pump, but he noticed a </a:t>
            </a:r>
          </a:p>
          <a:p>
            <a:pPr rtl="0"/>
            <a:r>
              <a:rPr lang="en-US" sz="1200" kern="1200" dirty="0" smtClean="0">
                <a:solidFill>
                  <a:schemeClr val="tx1"/>
                </a:solidFill>
                <a:latin typeface="+mn-lt"/>
                <a:ea typeface="+mn-ea"/>
                <a:cs typeface="+mn-cs"/>
              </a:rPr>
              <a:t>jug of water near the pump with a note attached.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It read: “There is just enough water in this jug to </a:t>
            </a:r>
          </a:p>
          <a:p>
            <a:pPr rtl="0"/>
            <a:r>
              <a:rPr lang="en-US" sz="1200" kern="1200" dirty="0" smtClean="0">
                <a:solidFill>
                  <a:schemeClr val="tx1"/>
                </a:solidFill>
                <a:latin typeface="+mn-lt"/>
                <a:ea typeface="+mn-ea"/>
                <a:cs typeface="+mn-cs"/>
              </a:rPr>
              <a:t>prime the pump, but not if you drink some first. This </a:t>
            </a:r>
          </a:p>
          <a:p>
            <a:pPr rtl="0"/>
            <a:r>
              <a:rPr lang="en-US" sz="1200" kern="1200" dirty="0" smtClean="0">
                <a:solidFill>
                  <a:schemeClr val="tx1"/>
                </a:solidFill>
                <a:latin typeface="+mn-lt"/>
                <a:ea typeface="+mn-ea"/>
                <a:cs typeface="+mn-cs"/>
              </a:rPr>
              <a:t>well has never gone dry, even in the worst of times.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Pour the water in the top of the pump and pump the </a:t>
            </a:r>
          </a:p>
          <a:p>
            <a:pPr rtl="0"/>
            <a:r>
              <a:rPr lang="en-US" sz="1200" kern="1200" dirty="0" smtClean="0">
                <a:solidFill>
                  <a:schemeClr val="tx1"/>
                </a:solidFill>
                <a:latin typeface="+mn-lt"/>
                <a:ea typeface="+mn-ea"/>
                <a:cs typeface="+mn-cs"/>
              </a:rPr>
              <a:t>handle quickly. After you have had a drink, refill this </a:t>
            </a:r>
          </a:p>
          <a:p>
            <a:pPr rtl="0"/>
            <a:r>
              <a:rPr lang="en-US" sz="1200" kern="1200" dirty="0" smtClean="0">
                <a:solidFill>
                  <a:schemeClr val="tx1"/>
                </a:solidFill>
                <a:latin typeface="+mn-lt"/>
                <a:ea typeface="+mn-ea"/>
                <a:cs typeface="+mn-cs"/>
              </a:rPr>
              <a:t>jug for the next man who comes along.”</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What would the man dying of thirst do? To follow the </a:t>
            </a:r>
          </a:p>
          <a:p>
            <a:pPr rtl="0"/>
            <a:r>
              <a:rPr lang="en-US" sz="1200" kern="1200" dirty="0" smtClean="0">
                <a:solidFill>
                  <a:schemeClr val="tx1"/>
                </a:solidFill>
                <a:latin typeface="+mn-lt"/>
                <a:ea typeface="+mn-ea"/>
                <a:cs typeface="+mn-cs"/>
              </a:rPr>
              <a:t>instructions and prime the pump without first taking a </a:t>
            </a:r>
          </a:p>
          <a:p>
            <a:pPr rtl="0"/>
            <a:r>
              <a:rPr lang="en-US" sz="1200" kern="1200" dirty="0" smtClean="0">
                <a:solidFill>
                  <a:schemeClr val="tx1"/>
                </a:solidFill>
                <a:latin typeface="+mn-lt"/>
                <a:ea typeface="+mn-ea"/>
                <a:cs typeface="+mn-cs"/>
              </a:rPr>
              <a:t>drink would be an exercise of the kind of belief the </a:t>
            </a:r>
          </a:p>
          <a:p>
            <a:pPr rtl="0"/>
            <a:r>
              <a:rPr lang="en-US" sz="1200" kern="1200" dirty="0" smtClean="0">
                <a:solidFill>
                  <a:schemeClr val="tx1"/>
                </a:solidFill>
                <a:latin typeface="+mn-lt"/>
                <a:ea typeface="+mn-ea"/>
                <a:cs typeface="+mn-cs"/>
              </a:rPr>
              <a:t>Bible speaks of.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Biblical belief requires that one stake his life on the </a:t>
            </a:r>
          </a:p>
          <a:p>
            <a:pPr rtl="0"/>
            <a:r>
              <a:rPr lang="en-US" sz="1200" kern="1200" dirty="0" smtClean="0">
                <a:solidFill>
                  <a:schemeClr val="tx1"/>
                </a:solidFill>
                <a:latin typeface="+mn-lt"/>
                <a:ea typeface="+mn-ea"/>
                <a:cs typeface="+mn-cs"/>
              </a:rPr>
              <a:t>truth of the promise. If the man follows the </a:t>
            </a:r>
          </a:p>
          <a:p>
            <a:pPr rtl="0"/>
            <a:r>
              <a:rPr lang="en-US" sz="1200" kern="1200" dirty="0" smtClean="0">
                <a:solidFill>
                  <a:schemeClr val="tx1"/>
                </a:solidFill>
                <a:latin typeface="+mn-lt"/>
                <a:ea typeface="+mn-ea"/>
                <a:cs typeface="+mn-cs"/>
              </a:rPr>
              <a:t>instructions, he takes the chance of pouring out all </a:t>
            </a:r>
          </a:p>
          <a:p>
            <a:pPr rtl="0"/>
            <a:r>
              <a:rPr lang="en-US" sz="1200" kern="1200" dirty="0" smtClean="0">
                <a:solidFill>
                  <a:schemeClr val="tx1"/>
                </a:solidFill>
                <a:latin typeface="+mn-lt"/>
                <a:ea typeface="+mn-ea"/>
                <a:cs typeface="+mn-cs"/>
              </a:rPr>
              <a:t>the water and getting none to drink if the pump fails.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So he must trust that the message is right. He must </a:t>
            </a:r>
          </a:p>
          <a:p>
            <a:pPr rtl="0"/>
            <a:r>
              <a:rPr lang="en-US" sz="1200" kern="1200" dirty="0" smtClean="0">
                <a:solidFill>
                  <a:schemeClr val="tx1"/>
                </a:solidFill>
                <a:latin typeface="+mn-lt"/>
                <a:ea typeface="+mn-ea"/>
                <a:cs typeface="+mn-cs"/>
              </a:rPr>
              <a:t>act in belief, without first receiving, and must trust </a:t>
            </a:r>
          </a:p>
          <a:p>
            <a:pPr rtl="0"/>
            <a:r>
              <a:rPr lang="en-US" sz="1200" kern="1200" dirty="0" smtClean="0">
                <a:solidFill>
                  <a:schemeClr val="tx1"/>
                </a:solidFill>
                <a:latin typeface="+mn-lt"/>
                <a:ea typeface="+mn-ea"/>
                <a:cs typeface="+mn-cs"/>
              </a:rPr>
              <a:t>in the truth of the promise.</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a:t>
            </a:r>
          </a:p>
          <a:p>
            <a:pPr rtl="0"/>
            <a:endParaRPr lang="en-US" sz="1200" kern="1200" dirty="0" smtClean="0">
              <a:solidFill>
                <a:schemeClr val="tx1"/>
              </a:solidFill>
              <a:latin typeface="+mn-lt"/>
              <a:ea typeface="+mn-ea"/>
              <a:cs typeface="+mn-cs"/>
            </a:endParaRPr>
          </a:p>
          <a:p>
            <a:pPr rtl="0"/>
            <a:r>
              <a:rPr lang="en-US" b="0" i="0" u="none" strike="noStrike" baseline="0" dirty="0" smtClean="0"/>
              <a:t>Leadership Ministries Worldwide. (2004). </a:t>
            </a:r>
            <a:r>
              <a:rPr lang="en-US" b="0" i="1" u="none" strike="noStrike" baseline="0" dirty="0" smtClean="0"/>
              <a:t>Practical </a:t>
            </a:r>
          </a:p>
          <a:p>
            <a:pPr rtl="0"/>
            <a:r>
              <a:rPr lang="en-US" b="0" i="1" u="none" strike="noStrike" baseline="0" dirty="0" smtClean="0"/>
              <a:t>Illustrations: Romans</a:t>
            </a:r>
            <a:r>
              <a:rPr lang="en-US" b="0" i="0" u="none" strike="noStrike" baseline="0" dirty="0" smtClean="0"/>
              <a:t> (p. 31). Chattanooga, TN: </a:t>
            </a:r>
          </a:p>
          <a:p>
            <a:pPr rtl="0"/>
            <a:r>
              <a:rPr lang="en-US" b="0" i="0" u="none" strike="noStrike" baseline="0" dirty="0" smtClean="0"/>
              <a:t>Leadership Ministries Worldwide.</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44</a:t>
            </a:fld>
            <a:endParaRPr lang="en-US"/>
          </a:p>
        </p:txBody>
      </p:sp>
    </p:spTree>
    <p:extLst>
      <p:ext uri="{BB962C8B-B14F-4D97-AF65-F5344CB8AC3E}">
        <p14:creationId xmlns:p14="http://schemas.microsoft.com/office/powerpoint/2010/main" val="37978799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9:6</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45</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dirty="0" smtClean="0"/>
              <a:t>In 2006, Steven A. </a:t>
            </a:r>
            <a:r>
              <a:rPr lang="en-US" sz="1200" dirty="0" err="1" smtClean="0"/>
              <a:t>Kreloff</a:t>
            </a:r>
            <a:r>
              <a:rPr lang="en-US" sz="1200" dirty="0" smtClean="0"/>
              <a:t>, pastor of the Lakeside </a:t>
            </a:r>
          </a:p>
          <a:p>
            <a:pPr rtl="0"/>
            <a:r>
              <a:rPr lang="en-US" sz="1200" dirty="0" smtClean="0"/>
              <a:t>Community Chapel in Clearwater, Florida,</a:t>
            </a:r>
            <a:r>
              <a:rPr lang="en-US" sz="1200" baseline="0" dirty="0" smtClean="0"/>
              <a:t> wrote:</a:t>
            </a:r>
            <a:endParaRPr lang="en-US" sz="1200" dirty="0" smtClean="0"/>
          </a:p>
          <a:p>
            <a:pPr rtl="0"/>
            <a:endParaRPr lang="en-US" sz="1200" dirty="0" smtClean="0"/>
          </a:p>
          <a:p>
            <a:pPr rtl="0"/>
            <a:r>
              <a:rPr lang="en-US" sz="1200" dirty="0" smtClean="0"/>
              <a:t>“Paul chose two Old Testament examples to illustrate </a:t>
            </a:r>
          </a:p>
          <a:p>
            <a:pPr rtl="0"/>
            <a:r>
              <a:rPr lang="en-US" sz="1200" dirty="0" smtClean="0"/>
              <a:t>the principle of God’s sovereign choice in election: </a:t>
            </a:r>
          </a:p>
          <a:p>
            <a:pPr rtl="0"/>
            <a:r>
              <a:rPr lang="en-US" sz="1200" dirty="0" smtClean="0"/>
              <a:t>Isaac and Jacob.</a:t>
            </a:r>
          </a:p>
          <a:p>
            <a:pPr rtl="0"/>
            <a:endParaRPr lang="en-US" sz="1200" dirty="0" smtClean="0"/>
          </a:p>
          <a:p>
            <a:pPr rtl="0"/>
            <a:r>
              <a:rPr lang="en-US" sz="1200" dirty="0" smtClean="0"/>
              <a:t>“Quoting from Genesis 21:12, the apostle wrote:</a:t>
            </a:r>
          </a:p>
          <a:p>
            <a:pPr rtl="0"/>
            <a:endParaRPr lang="en-US" sz="1200" dirty="0" smtClean="0"/>
          </a:p>
          <a:p>
            <a:pPr rtl="0"/>
            <a:r>
              <a:rPr lang="en-US" sz="1200" dirty="0" smtClean="0"/>
              <a:t>“Neither, because they are the seed of Abraham, are </a:t>
            </a:r>
          </a:p>
          <a:p>
            <a:pPr rtl="0"/>
            <a:r>
              <a:rPr lang="en-US" sz="1200" dirty="0" smtClean="0"/>
              <a:t>they all children: but, In Isaac shall thy seed be </a:t>
            </a:r>
          </a:p>
          <a:p>
            <a:pPr rtl="0"/>
            <a:r>
              <a:rPr lang="en-US" sz="1200" dirty="0" smtClean="0"/>
              <a:t>called.... </a:t>
            </a:r>
          </a:p>
          <a:p>
            <a:pPr rtl="0"/>
            <a:endParaRPr lang="en-US" sz="1200" dirty="0" smtClean="0"/>
          </a:p>
          <a:p>
            <a:pPr rtl="0"/>
            <a:r>
              <a:rPr lang="en-US" sz="1200" dirty="0" smtClean="0"/>
              <a:t>“Paul turned to the formation of the Jewish nation to </a:t>
            </a:r>
          </a:p>
          <a:p>
            <a:pPr rtl="0"/>
            <a:r>
              <a:rPr lang="en-US" sz="1200" dirty="0" smtClean="0"/>
              <a:t>prove that God’s method in dealing with Israel has </a:t>
            </a:r>
          </a:p>
          <a:p>
            <a:pPr rtl="0"/>
            <a:r>
              <a:rPr lang="en-US" sz="1200" dirty="0" smtClean="0"/>
              <a:t>always been based on election. </a:t>
            </a:r>
          </a:p>
          <a:p>
            <a:pPr rtl="0"/>
            <a:endParaRPr lang="en-US" sz="1200" dirty="0" smtClean="0"/>
          </a:p>
          <a:p>
            <a:pPr rtl="0"/>
            <a:r>
              <a:rPr lang="en-US" sz="1200" dirty="0" smtClean="0"/>
              <a:t>“While Ishmael and Isaac were both sons of Abraham, </a:t>
            </a:r>
          </a:p>
          <a:p>
            <a:pPr rtl="0"/>
            <a:r>
              <a:rPr lang="en-US" sz="1200" dirty="0" smtClean="0"/>
              <a:t>God chose Isaac to be the line through which the </a:t>
            </a:r>
          </a:p>
          <a:p>
            <a:pPr rtl="0"/>
            <a:r>
              <a:rPr lang="en-US" sz="1200" dirty="0" smtClean="0"/>
              <a:t>blessings would come. Even though Ishmael was the </a:t>
            </a:r>
          </a:p>
          <a:p>
            <a:pPr rtl="0"/>
            <a:r>
              <a:rPr lang="en-US" sz="1200" dirty="0" smtClean="0"/>
              <a:t>older son (thirteen years older) and the natural one </a:t>
            </a:r>
          </a:p>
          <a:p>
            <a:pPr rtl="0"/>
            <a:r>
              <a:rPr lang="en-US" sz="1200" dirty="0" smtClean="0"/>
              <a:t>to inherit the promises given by God to Abraham, </a:t>
            </a:r>
          </a:p>
          <a:p>
            <a:pPr rtl="0"/>
            <a:r>
              <a:rPr lang="en-US" sz="1200" dirty="0" smtClean="0"/>
              <a:t>God sovereignly chose Isaac to inherit those </a:t>
            </a:r>
          </a:p>
          <a:p>
            <a:pPr rtl="0"/>
            <a:r>
              <a:rPr lang="en-US" sz="1200" dirty="0" smtClean="0"/>
              <a:t>promises.... </a:t>
            </a:r>
          </a:p>
          <a:p>
            <a:pPr rtl="0"/>
            <a:endParaRPr lang="en-US" sz="1200" dirty="0" smtClean="0"/>
          </a:p>
          <a:p>
            <a:pPr rtl="0"/>
            <a:r>
              <a:rPr lang="en-US" sz="1200" dirty="0" smtClean="0"/>
              <a:t>“Paul was trying to make the point that from the very </a:t>
            </a:r>
          </a:p>
          <a:p>
            <a:pPr rtl="0"/>
            <a:r>
              <a:rPr lang="en-US" sz="1200" dirty="0" smtClean="0"/>
              <a:t>beginning of Israel’s history, God chose some to bless </a:t>
            </a:r>
          </a:p>
          <a:p>
            <a:pPr rtl="0"/>
            <a:r>
              <a:rPr lang="en-US" sz="1200" dirty="0" smtClean="0"/>
              <a:t>and others not to bless. God never intended for all of </a:t>
            </a:r>
          </a:p>
          <a:p>
            <a:pPr rtl="0"/>
            <a:r>
              <a:rPr lang="en-US" sz="1200" dirty="0" smtClean="0"/>
              <a:t>the descendants of Abraham to receive the blessings </a:t>
            </a:r>
          </a:p>
          <a:p>
            <a:pPr rtl="0"/>
            <a:r>
              <a:rPr lang="en-US" sz="1200" dirty="0" smtClean="0"/>
              <a:t>of salvation promised to the children of Abraham.</a:t>
            </a:r>
          </a:p>
          <a:p>
            <a:pPr rtl="0"/>
            <a:endParaRPr lang="en-US" sz="1200" dirty="0" smtClean="0"/>
          </a:p>
          <a:p>
            <a:pPr rtl="0"/>
            <a:r>
              <a:rPr lang="en-US" sz="1200" dirty="0" smtClean="0"/>
              <a:t>“By choosing Isaac over Ishmael, God established a </a:t>
            </a:r>
          </a:p>
          <a:p>
            <a:pPr rtl="0"/>
            <a:r>
              <a:rPr lang="en-US" sz="1200" dirty="0" smtClean="0"/>
              <a:t>pattern of election that continues to this day. We don’t </a:t>
            </a:r>
          </a:p>
          <a:p>
            <a:pPr rtl="0"/>
            <a:r>
              <a:rPr lang="en-US" sz="1200" dirty="0" smtClean="0"/>
              <a:t>have to be confused by Israel’s rejection of Christ, </a:t>
            </a:r>
          </a:p>
          <a:p>
            <a:pPr rtl="0"/>
            <a:r>
              <a:rPr lang="en-US" sz="1200" dirty="0" smtClean="0"/>
              <a:t>because not every physical descendant of Abraham </a:t>
            </a:r>
          </a:p>
          <a:p>
            <a:pPr rtl="0"/>
            <a:r>
              <a:rPr lang="en-US" sz="1200" dirty="0" smtClean="0"/>
              <a:t>has been selected by God to be the recipient of His </a:t>
            </a:r>
          </a:p>
          <a:p>
            <a:pPr rtl="0"/>
            <a:r>
              <a:rPr lang="en-US" sz="1200" dirty="0" smtClean="0"/>
              <a:t>blessings of salvation. Election has always been the </a:t>
            </a:r>
          </a:p>
          <a:p>
            <a:pPr rtl="0"/>
            <a:r>
              <a:rPr lang="en-US" sz="1200" dirty="0" smtClean="0"/>
              <a:t>method God uses with the Jewish people, as the </a:t>
            </a:r>
          </a:p>
          <a:p>
            <a:pPr rtl="0"/>
            <a:r>
              <a:rPr lang="en-US" sz="1200" dirty="0" smtClean="0"/>
              <a:t>choice of Isaac proves.</a:t>
            </a:r>
          </a:p>
          <a:p>
            <a:pPr rtl="0"/>
            <a:endParaRPr lang="en-US" sz="1200" dirty="0" smtClean="0"/>
          </a:p>
          <a:p>
            <a:pPr rtl="0"/>
            <a:r>
              <a:rPr lang="en-US" sz="1200" dirty="0" smtClean="0"/>
              <a:t>“Someone could object to Paul’s use of Isaac as an </a:t>
            </a:r>
          </a:p>
          <a:p>
            <a:pPr rtl="0"/>
            <a:r>
              <a:rPr lang="en-US" sz="1200" dirty="0" smtClean="0"/>
              <a:t>illustration of election, since Ishmael was not a pure </a:t>
            </a:r>
          </a:p>
          <a:p>
            <a:pPr rtl="0"/>
            <a:r>
              <a:rPr lang="en-US" sz="1200" dirty="0" smtClean="0"/>
              <a:t>Jew. He was the son of Sarah’s handmaid Hagar </a:t>
            </a:r>
          </a:p>
          <a:p>
            <a:pPr rtl="0"/>
            <a:r>
              <a:rPr lang="en-US" sz="1200" dirty="0" smtClean="0"/>
              <a:t>(Genesis 16:2–4). So Paul used still another Biblical </a:t>
            </a:r>
          </a:p>
          <a:p>
            <a:pPr rtl="0"/>
            <a:r>
              <a:rPr lang="en-US" sz="1200" dirty="0" smtClean="0"/>
              <a:t>illustration to prove the principle of election,</a:t>
            </a:r>
            <a:r>
              <a:rPr lang="en-US" sz="1200" baseline="0" dirty="0" smtClean="0"/>
              <a:t> </a:t>
            </a:r>
            <a:r>
              <a:rPr lang="en-US" sz="1200" i="0" dirty="0" smtClean="0"/>
              <a:t>the </a:t>
            </a:r>
          </a:p>
          <a:p>
            <a:pPr rtl="0"/>
            <a:r>
              <a:rPr lang="en-US" sz="1200" i="0" dirty="0" smtClean="0"/>
              <a:t>example of Jacob.</a:t>
            </a:r>
          </a:p>
          <a:p>
            <a:pPr rtl="0"/>
            <a:endParaRPr lang="en-US" sz="1200" i="0" dirty="0" smtClean="0"/>
          </a:p>
          <a:p>
            <a:pPr rtl="0"/>
            <a:r>
              <a:rPr lang="en-US" sz="1200" dirty="0" smtClean="0"/>
              <a:t>“The apostle cited the case of Isaac’s twin boys, Jacob </a:t>
            </a:r>
          </a:p>
          <a:p>
            <a:pPr rtl="0"/>
            <a:r>
              <a:rPr lang="en-US" sz="1200" dirty="0" smtClean="0"/>
              <a:t>and Esau. Esau was born first, but God chose Jacob.... </a:t>
            </a:r>
          </a:p>
          <a:p>
            <a:pPr rtl="0"/>
            <a:endParaRPr lang="en-US" sz="1200" dirty="0" smtClean="0"/>
          </a:p>
          <a:p>
            <a:pPr rtl="0"/>
            <a:r>
              <a:rPr lang="en-US" sz="1200" dirty="0" smtClean="0"/>
              <a:t>“Why did God choose Jacob over Esau? Was it because </a:t>
            </a:r>
          </a:p>
          <a:p>
            <a:pPr rtl="0"/>
            <a:r>
              <a:rPr lang="en-US" sz="1200" dirty="0" smtClean="0"/>
              <a:t>Jacob’s character was more righteous than Esau’s? </a:t>
            </a:r>
          </a:p>
          <a:p>
            <a:pPr rtl="0"/>
            <a:r>
              <a:rPr lang="en-US" sz="1200" dirty="0" smtClean="0"/>
              <a:t>Paul denied this line of reasoning by declaring that </a:t>
            </a:r>
          </a:p>
          <a:p>
            <a:pPr rtl="0"/>
            <a:r>
              <a:rPr lang="en-US" sz="1200" dirty="0" smtClean="0"/>
              <a:t>God’s election was made prior to their births, before </a:t>
            </a:r>
          </a:p>
          <a:p>
            <a:pPr rtl="0"/>
            <a:r>
              <a:rPr lang="en-US" sz="1200" dirty="0" smtClean="0"/>
              <a:t>they had done anything good or evil. </a:t>
            </a:r>
          </a:p>
          <a:p>
            <a:pPr rtl="0"/>
            <a:endParaRPr lang="en-US" sz="1200" dirty="0" smtClean="0"/>
          </a:p>
          <a:p>
            <a:pPr rtl="0"/>
            <a:r>
              <a:rPr lang="en-US" sz="1200" dirty="0" smtClean="0"/>
              <a:t>“Is it possible, though, that God looked ahead and saw </a:t>
            </a:r>
          </a:p>
          <a:p>
            <a:pPr rtl="0"/>
            <a:r>
              <a:rPr lang="en-US" sz="1200" dirty="0" smtClean="0"/>
              <a:t>what their respective characters would be and based </a:t>
            </a:r>
          </a:p>
          <a:p>
            <a:pPr rtl="0"/>
            <a:r>
              <a:rPr lang="en-US" sz="1200" dirty="0" smtClean="0"/>
              <a:t>His choice on His foreknowledge? The Biblical record </a:t>
            </a:r>
          </a:p>
          <a:p>
            <a:pPr rtl="0"/>
            <a:r>
              <a:rPr lang="en-US" sz="1200" dirty="0" smtClean="0"/>
              <a:t>doesn’t support this theory, for Scripture portrays </a:t>
            </a:r>
          </a:p>
          <a:p>
            <a:pPr rtl="0"/>
            <a:r>
              <a:rPr lang="en-US" sz="1200" dirty="0" smtClean="0"/>
              <a:t>Jacob as cunning and deceptive.</a:t>
            </a:r>
          </a:p>
          <a:p>
            <a:pPr rtl="0"/>
            <a:endParaRPr lang="en-US" sz="1200" dirty="0" smtClean="0"/>
          </a:p>
          <a:p>
            <a:pPr rtl="0"/>
            <a:r>
              <a:rPr lang="en-US" sz="1200" dirty="0" smtClean="0"/>
              <a:t>“The sole reason for God’s choice of Jacob over Esau </a:t>
            </a:r>
          </a:p>
          <a:p>
            <a:pPr rtl="0"/>
            <a:r>
              <a:rPr lang="en-US" sz="1200" dirty="0" smtClean="0"/>
              <a:t>is that it was God’s plan to choose Jacob over Esau. </a:t>
            </a:r>
          </a:p>
          <a:p>
            <a:pPr rtl="0"/>
            <a:r>
              <a:rPr lang="en-US" sz="1200" dirty="0" smtClean="0"/>
              <a:t>God purposed it in His heart and then brought it to </a:t>
            </a:r>
          </a:p>
          <a:p>
            <a:pPr rtl="0"/>
            <a:r>
              <a:rPr lang="en-US" sz="1200" dirty="0" smtClean="0"/>
              <a:t>pass. God’s purposes never fail and His promises </a:t>
            </a:r>
          </a:p>
          <a:p>
            <a:pPr rtl="0"/>
            <a:r>
              <a:rPr lang="en-US" sz="1200" dirty="0" smtClean="0"/>
              <a:t>never go off course like a ship being driven onto the </a:t>
            </a:r>
          </a:p>
          <a:p>
            <a:pPr rtl="0"/>
            <a:r>
              <a:rPr lang="en-US" sz="1200" dirty="0" smtClean="0"/>
              <a:t>rocks. </a:t>
            </a:r>
          </a:p>
          <a:p>
            <a:pPr rtl="0"/>
            <a:endParaRPr lang="en-US" sz="1200" dirty="0" smtClean="0"/>
          </a:p>
          <a:p>
            <a:pPr rtl="0"/>
            <a:r>
              <a:rPr lang="en-US" sz="1200" dirty="0" smtClean="0"/>
              <a:t>“Even if most of Israel has spurned the Messiah, the </a:t>
            </a:r>
          </a:p>
          <a:p>
            <a:pPr rtl="0"/>
            <a:r>
              <a:rPr lang="en-US" sz="1200" dirty="0" smtClean="0"/>
              <a:t>chosen remnant will receive the promised salvation.</a:t>
            </a:r>
          </a:p>
          <a:p>
            <a:pPr rtl="0"/>
            <a:endParaRPr lang="en-US" sz="1200" dirty="0" smtClean="0"/>
          </a:p>
          <a:p>
            <a:pPr rtl="0"/>
            <a:r>
              <a:rPr lang="en-US" sz="1200" dirty="0" smtClean="0"/>
              <a:t>-----</a:t>
            </a:r>
          </a:p>
          <a:p>
            <a:pPr rtl="0"/>
            <a:endParaRPr lang="en-US" sz="1200" dirty="0" smtClean="0"/>
          </a:p>
          <a:p>
            <a:pPr rtl="0"/>
            <a:r>
              <a:rPr lang="en-US" b="0" i="0" u="none" strike="noStrike" baseline="0" dirty="0" err="1" smtClean="0"/>
              <a:t>Kreloff</a:t>
            </a:r>
            <a:r>
              <a:rPr lang="en-US" b="0" i="0" u="none" strike="noStrike" baseline="0" dirty="0" smtClean="0"/>
              <a:t>, S. A. (2006). </a:t>
            </a:r>
            <a:r>
              <a:rPr lang="en-US" b="0" i="1" u="none" strike="noStrike" baseline="0" dirty="0" smtClean="0"/>
              <a:t>God’s plan for Israel: a study of </a:t>
            </a:r>
          </a:p>
          <a:p>
            <a:pPr rtl="0"/>
            <a:r>
              <a:rPr lang="en-US" b="0" i="1" u="none" strike="noStrike" baseline="0" dirty="0" smtClean="0"/>
              <a:t>Romans 9–11</a:t>
            </a:r>
            <a:r>
              <a:rPr lang="en-US" b="0" i="0" u="none" strike="noStrike" baseline="0" dirty="0" smtClean="0"/>
              <a:t> (pp. 28–31). The Woodlands, TX: </a:t>
            </a:r>
          </a:p>
          <a:p>
            <a:pPr rtl="0"/>
            <a:r>
              <a:rPr lang="en-US" b="0" i="0" u="none" strike="noStrike" baseline="0" dirty="0" smtClean="0"/>
              <a:t>Kress Christian Publications.</a:t>
            </a:r>
          </a:p>
          <a:p>
            <a:pPr rtl="0"/>
            <a:endParaRPr lang="en-US" b="0" i="0" u="none" strike="noStrike" baseline="0"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46</a:t>
            </a:fld>
            <a:endParaRPr lang="en-US"/>
          </a:p>
        </p:txBody>
      </p:sp>
    </p:spTree>
    <p:extLst>
      <p:ext uri="{BB962C8B-B14F-4D97-AF65-F5344CB8AC3E}">
        <p14:creationId xmlns:p14="http://schemas.microsoft.com/office/powerpoint/2010/main" val="176303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latin typeface="+mn-lt"/>
                <a:ea typeface="+mn-ea"/>
                <a:cs typeface="+mn-cs"/>
              </a:rPr>
              <a:t>Who Is “Israel”? In Romans 9:6–8 Paul restates this </a:t>
            </a:r>
          </a:p>
          <a:p>
            <a:r>
              <a:rPr lang="en-US" sz="1200" b="0" kern="1200" dirty="0" smtClean="0">
                <a:solidFill>
                  <a:schemeClr val="tx1"/>
                </a:solidFill>
                <a:latin typeface="+mn-lt"/>
                <a:ea typeface="+mn-ea"/>
                <a:cs typeface="+mn-cs"/>
              </a:rPr>
              <a:t>information three ways to clarify how he defines the </a:t>
            </a:r>
          </a:p>
          <a:p>
            <a:r>
              <a:rPr lang="en-US" sz="1200" b="0" kern="1200" dirty="0" smtClean="0">
                <a:solidFill>
                  <a:schemeClr val="tx1"/>
                </a:solidFill>
                <a:latin typeface="+mn-lt"/>
                <a:ea typeface="+mn-ea"/>
                <a:cs typeface="+mn-cs"/>
              </a:rPr>
              <a:t>people of God according to God’s promises to the </a:t>
            </a:r>
          </a:p>
          <a:p>
            <a:r>
              <a:rPr lang="en-US" sz="1200" b="0" kern="1200" dirty="0" smtClean="0">
                <a:solidFill>
                  <a:schemeClr val="tx1"/>
                </a:solidFill>
                <a:latin typeface="+mn-lt"/>
                <a:ea typeface="+mn-ea"/>
                <a:cs typeface="+mn-cs"/>
              </a:rPr>
              <a:t>patriarchs. In the following verses he provides </a:t>
            </a:r>
          </a:p>
          <a:p>
            <a:r>
              <a:rPr lang="en-US" sz="1200" b="0" kern="1200" dirty="0" smtClean="0">
                <a:solidFill>
                  <a:schemeClr val="tx1"/>
                </a:solidFill>
                <a:latin typeface="+mn-lt"/>
                <a:ea typeface="+mn-ea"/>
                <a:cs typeface="+mn-cs"/>
              </a:rPr>
              <a:t>numerous Old Testament quotations to support his </a:t>
            </a:r>
          </a:p>
          <a:p>
            <a:r>
              <a:rPr lang="en-US" sz="1200" b="0" kern="1200" dirty="0" smtClean="0">
                <a:solidFill>
                  <a:schemeClr val="tx1"/>
                </a:solidFill>
                <a:latin typeface="+mn-lt"/>
                <a:ea typeface="+mn-ea"/>
                <a:cs typeface="+mn-cs"/>
              </a:rPr>
              <a:t>assertion that not every physical descendant of </a:t>
            </a:r>
          </a:p>
          <a:p>
            <a:r>
              <a:rPr lang="en-US" sz="1200" b="0" kern="1200" dirty="0" smtClean="0">
                <a:solidFill>
                  <a:schemeClr val="tx1"/>
                </a:solidFill>
                <a:latin typeface="+mn-lt"/>
                <a:ea typeface="+mn-ea"/>
                <a:cs typeface="+mn-cs"/>
              </a:rPr>
              <a:t>Abraham is a member of “Israel,” as reckoned by </a:t>
            </a:r>
          </a:p>
          <a:p>
            <a:r>
              <a:rPr lang="en-US" sz="1200" b="0" kern="1200" dirty="0" smtClean="0">
                <a:solidFill>
                  <a:schemeClr val="tx1"/>
                </a:solidFill>
                <a:latin typeface="+mn-lt"/>
                <a:ea typeface="+mn-ea"/>
                <a:cs typeface="+mn-cs"/>
              </a:rPr>
              <a:t>the promise.</a:t>
            </a:r>
          </a:p>
          <a:p>
            <a:endParaRPr lang="en-US" sz="1200" b="1"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a:t>
            </a:r>
          </a:p>
          <a:p>
            <a:endParaRPr lang="en-US" sz="1200" b="1" i="0" u="none" strike="noStrike" kern="1200" baseline="0" dirty="0" smtClean="0">
              <a:solidFill>
                <a:schemeClr val="tx1"/>
              </a:solidFill>
              <a:latin typeface="+mn-lt"/>
              <a:ea typeface="+mn-ea"/>
              <a:cs typeface="+mn-cs"/>
            </a:endParaRPr>
          </a:p>
          <a:p>
            <a:r>
              <a:rPr lang="en-US" b="0" i="0" u="none" strike="noStrike" baseline="0" dirty="0" err="1" smtClean="0"/>
              <a:t>Runge</a:t>
            </a:r>
            <a:r>
              <a:rPr lang="en-US" b="0" i="0" u="none" strike="noStrike" baseline="0" dirty="0" smtClean="0"/>
              <a:t>, S. E. (2014). </a:t>
            </a:r>
            <a:r>
              <a:rPr lang="en-US" b="0" i="1" u="none" strike="noStrike" baseline="0" dirty="0" smtClean="0"/>
              <a:t>High Definition Commentary: </a:t>
            </a:r>
          </a:p>
          <a:p>
            <a:r>
              <a:rPr lang="en-US" b="0" i="1" u="none" strike="noStrike" baseline="0" dirty="0" smtClean="0"/>
              <a:t>Romans</a:t>
            </a:r>
            <a:r>
              <a:rPr lang="en-US" b="0" i="0" u="none" strike="noStrike" baseline="0" dirty="0" smtClean="0"/>
              <a:t> (p. 163). Bellingham, WA: </a:t>
            </a:r>
            <a:r>
              <a:rPr lang="en-US" b="0" i="0" u="none" strike="noStrike" baseline="0" dirty="0" err="1" smtClean="0"/>
              <a:t>Lexham</a:t>
            </a:r>
            <a:r>
              <a:rPr lang="en-US" b="0" i="0" u="none" strike="noStrike" baseline="0" dirty="0" smtClean="0"/>
              <a:t> Press.</a:t>
            </a:r>
          </a:p>
          <a:p>
            <a:endParaRPr lang="en-US" b="0" i="0" u="none" strike="noStrike" baseline="0" dirty="0" smtClean="0"/>
          </a:p>
          <a:p>
            <a:r>
              <a:rPr lang="en-US" b="0" i="0" u="none" strike="noStrike" baseline="0"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47</a:t>
            </a:fld>
            <a:endParaRPr lang="en-US"/>
          </a:p>
        </p:txBody>
      </p:sp>
    </p:spTree>
    <p:extLst>
      <p:ext uri="{BB962C8B-B14F-4D97-AF65-F5344CB8AC3E}">
        <p14:creationId xmlns:p14="http://schemas.microsoft.com/office/powerpoint/2010/main" val="3669212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a:r>
            <a:r>
              <a:rPr lang="en-US" dirty="0" err="1" smtClean="0"/>
              <a:t>teknon</a:t>
            </a:r>
            <a:r>
              <a:rPr lang="en-US" dirty="0" smtClean="0"/>
              <a:t> means an offspring of human parents, </a:t>
            </a:r>
          </a:p>
          <a:p>
            <a:r>
              <a:rPr lang="en-US" dirty="0" smtClean="0"/>
              <a:t>that is, a child.</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48</a:t>
            </a:fld>
            <a:endParaRPr lang="en-US"/>
          </a:p>
        </p:txBody>
      </p:sp>
    </p:spTree>
    <p:extLst>
      <p:ext uri="{BB962C8B-B14F-4D97-AF65-F5344CB8AC3E}">
        <p14:creationId xmlns:p14="http://schemas.microsoft.com/office/powerpoint/2010/main" val="176303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9:7</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49</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a:t>
            </a:fld>
            <a:endParaRPr lang="en-US"/>
          </a:p>
        </p:txBody>
      </p:sp>
    </p:spTree>
    <p:extLst>
      <p:ext uri="{BB962C8B-B14F-4D97-AF65-F5344CB8AC3E}">
        <p14:creationId xmlns:p14="http://schemas.microsoft.com/office/powerpoint/2010/main" val="22914918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WE are among the children of the promise.</a:t>
            </a:r>
          </a:p>
          <a:p>
            <a:endParaRPr lang="en-US" dirty="0" smtClean="0"/>
          </a:p>
          <a:p>
            <a:r>
              <a:rPr lang="en-US" dirty="0" smtClean="0"/>
              <a:t>WE</a:t>
            </a:r>
            <a:r>
              <a:rPr lang="en-US" baseline="0" dirty="0" smtClean="0"/>
              <a:t> are regarded as Abraham’s offspring.</a:t>
            </a:r>
            <a:r>
              <a:rPr lang="en-US" dirty="0" smtClean="0"/>
              <a:t>  </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50</a:t>
            </a:fld>
            <a:endParaRPr lang="en-US"/>
          </a:p>
        </p:txBody>
      </p:sp>
    </p:spTree>
    <p:extLst>
      <p:ext uri="{BB962C8B-B14F-4D97-AF65-F5344CB8AC3E}">
        <p14:creationId xmlns:p14="http://schemas.microsoft.com/office/powerpoint/2010/main" val="28197685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a:r>
            <a:r>
              <a:rPr lang="en-US" dirty="0" err="1" smtClean="0"/>
              <a:t>logizomai</a:t>
            </a:r>
            <a:r>
              <a:rPr lang="en-US" dirty="0" smtClean="0"/>
              <a:t> means </a:t>
            </a:r>
            <a:r>
              <a:rPr lang="en-US" sz="1200" b="0" i="0" dirty="0" smtClean="0"/>
              <a:t>to determine by mathematical </a:t>
            </a:r>
          </a:p>
          <a:p>
            <a:r>
              <a:rPr lang="en-US" sz="1200" b="0" i="0" dirty="0" smtClean="0"/>
              <a:t>process, that is, to reckon or to calculate.</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51</a:t>
            </a:fld>
            <a:endParaRPr lang="en-US"/>
          </a:p>
        </p:txBody>
      </p:sp>
    </p:spTree>
    <p:extLst>
      <p:ext uri="{BB962C8B-B14F-4D97-AF65-F5344CB8AC3E}">
        <p14:creationId xmlns:p14="http://schemas.microsoft.com/office/powerpoint/2010/main" val="28197685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52</a:t>
            </a:fld>
            <a:endParaRPr lang="en-US"/>
          </a:p>
        </p:txBody>
      </p:sp>
    </p:spTree>
    <p:extLst>
      <p:ext uri="{BB962C8B-B14F-4D97-AF65-F5344CB8AC3E}">
        <p14:creationId xmlns:p14="http://schemas.microsoft.com/office/powerpoint/2010/main" val="19620307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9:8</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53</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God was explicit in this matter.</a:t>
            </a:r>
          </a:p>
          <a:p>
            <a:endParaRPr lang="en-US" dirty="0" smtClean="0"/>
          </a:p>
          <a:p>
            <a:r>
              <a:rPr lang="en-US" dirty="0" smtClean="0"/>
              <a:t>It was not the firstborn; not the son of Hagar the </a:t>
            </a:r>
          </a:p>
          <a:p>
            <a:r>
              <a:rPr lang="en-US" dirty="0" smtClean="0"/>
              <a:t>servant...</a:t>
            </a:r>
          </a:p>
          <a:p>
            <a:endParaRPr lang="en-US" dirty="0" smtClean="0"/>
          </a:p>
          <a:p>
            <a:r>
              <a:rPr lang="en-US" dirty="0" smtClean="0"/>
              <a:t>But the later born, the son of Sarah the wife...</a:t>
            </a:r>
          </a:p>
          <a:p>
            <a:endParaRPr lang="en-US" dirty="0" smtClean="0"/>
          </a:p>
          <a:p>
            <a:r>
              <a:rPr lang="en-US" dirty="0" smtClean="0"/>
              <a:t>who was to be heir to the promise.</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54</a:t>
            </a:fld>
            <a:endParaRPr lang="en-US"/>
          </a:p>
        </p:txBody>
      </p:sp>
    </p:spTree>
    <p:extLst>
      <p:ext uri="{BB962C8B-B14F-4D97-AF65-F5344CB8AC3E}">
        <p14:creationId xmlns:p14="http://schemas.microsoft.com/office/powerpoint/2010/main" val="42344702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“Kata ton </a:t>
            </a:r>
            <a:r>
              <a:rPr lang="en-US" dirty="0" err="1" smtClean="0"/>
              <a:t>kairon</a:t>
            </a:r>
            <a:r>
              <a:rPr lang="en-US" dirty="0" smtClean="0"/>
              <a:t> </a:t>
            </a:r>
            <a:r>
              <a:rPr lang="en-US" dirty="0" err="1" smtClean="0"/>
              <a:t>touton</a:t>
            </a:r>
            <a:r>
              <a:rPr lang="en-US" dirty="0" smtClean="0"/>
              <a:t>” is translated as “At the </a:t>
            </a:r>
          </a:p>
          <a:p>
            <a:r>
              <a:rPr lang="en-US" dirty="0" smtClean="0"/>
              <a:t>appointed time” in the New International Version.</a:t>
            </a:r>
          </a:p>
          <a:p>
            <a:endParaRPr lang="en-US" dirty="0" smtClean="0"/>
          </a:p>
          <a:p>
            <a:r>
              <a:rPr lang="en-US" dirty="0" smtClean="0"/>
              <a:t>It is translated as “</a:t>
            </a:r>
            <a:r>
              <a:rPr lang="en-US" sz="1200" dirty="0" smtClean="0"/>
              <a:t>At this time” in the King James </a:t>
            </a:r>
          </a:p>
          <a:p>
            <a:r>
              <a:rPr lang="en-US" sz="1200" dirty="0" smtClean="0"/>
              <a:t>Version.</a:t>
            </a:r>
          </a:p>
          <a:p>
            <a:endParaRPr lang="en-US" sz="1200" dirty="0" smtClean="0"/>
          </a:p>
          <a:p>
            <a:r>
              <a:rPr lang="en-US" sz="1200" dirty="0" smtClean="0"/>
              <a:t>And it is translated as “About this time next year” in </a:t>
            </a:r>
          </a:p>
          <a:p>
            <a:r>
              <a:rPr lang="en-US" sz="1200" dirty="0" smtClean="0"/>
              <a:t>the English Standard Version.</a:t>
            </a:r>
            <a:r>
              <a:rPr lang="en-US" dirty="0" smtClean="0"/>
              <a:t> </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55</a:t>
            </a:fld>
            <a:endParaRPr lang="en-US"/>
          </a:p>
        </p:txBody>
      </p:sp>
    </p:spTree>
    <p:extLst>
      <p:ext uri="{BB962C8B-B14F-4D97-AF65-F5344CB8AC3E}">
        <p14:creationId xmlns:p14="http://schemas.microsoft.com/office/powerpoint/2010/main" val="42344702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9:9</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56</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And,</a:t>
            </a:r>
            <a:r>
              <a:rPr lang="en-US" b="0" baseline="0" dirty="0" smtClean="0"/>
              <a:t> it was not just a matter of legitimacy.</a:t>
            </a:r>
          </a:p>
          <a:p>
            <a:endParaRPr lang="en-US" b="0" baseline="0" dirty="0" smtClean="0"/>
          </a:p>
          <a:p>
            <a:r>
              <a:rPr lang="en-US" b="0" baseline="0" dirty="0" smtClean="0"/>
              <a:t>Rebekah was the legitimate wife of Isaac, and so...</a:t>
            </a:r>
          </a:p>
          <a:p>
            <a:endParaRPr lang="en-US" b="0" baseline="0" dirty="0" smtClean="0"/>
          </a:p>
          <a:p>
            <a:r>
              <a:rPr lang="en-US" b="0" baseline="0" dirty="0" smtClean="0"/>
              <a:t>Both Esau and Jacob were legitimate sons of Isaac.</a:t>
            </a:r>
          </a:p>
          <a:p>
            <a:endParaRPr lang="en-US" b="0" baseline="0" dirty="0" smtClean="0"/>
          </a:p>
          <a:p>
            <a:r>
              <a:rPr lang="en-US" b="0" baseline="0" dirty="0" smtClean="0"/>
              <a:t>They were even twins.</a:t>
            </a:r>
            <a:endParaRPr lang="en-US" b="0" dirty="0" smtClean="0"/>
          </a:p>
          <a:p>
            <a:endParaRPr lang="en-US" b="1"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57</a:t>
            </a:fld>
            <a:endParaRPr lang="en-US"/>
          </a:p>
        </p:txBody>
      </p:sp>
    </p:spTree>
    <p:extLst>
      <p:ext uri="{BB962C8B-B14F-4D97-AF65-F5344CB8AC3E}">
        <p14:creationId xmlns:p14="http://schemas.microsoft.com/office/powerpoint/2010/main" val="210145199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9:10</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58</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Neither one of them had yet committed any sin.</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59</a:t>
            </a:fld>
            <a:endParaRPr lang="en-US"/>
          </a:p>
        </p:txBody>
      </p:sp>
    </p:spTree>
    <p:extLst>
      <p:ext uri="{BB962C8B-B14F-4D97-AF65-F5344CB8AC3E}">
        <p14:creationId xmlns:p14="http://schemas.microsoft.com/office/powerpoint/2010/main" val="521107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a:t>
            </a:fld>
            <a:endParaRPr lang="en-US"/>
          </a:p>
        </p:txBody>
      </p:sp>
    </p:spTree>
    <p:extLst>
      <p:ext uri="{BB962C8B-B14F-4D97-AF65-F5344CB8AC3E}">
        <p14:creationId xmlns:p14="http://schemas.microsoft.com/office/powerpoint/2010/main" val="28164893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a:r>
            <a:r>
              <a:rPr lang="en-US" dirty="0" err="1" smtClean="0"/>
              <a:t>prothesis</a:t>
            </a:r>
            <a:r>
              <a:rPr lang="en-US" dirty="0" smtClean="0"/>
              <a:t> means </a:t>
            </a:r>
            <a:r>
              <a:rPr lang="en-US" sz="1200" b="0" i="0" dirty="0" smtClean="0"/>
              <a:t>that which is planned in </a:t>
            </a:r>
          </a:p>
          <a:p>
            <a:r>
              <a:rPr lang="en-US" sz="1200" b="0" i="0" dirty="0" smtClean="0"/>
              <a:t>advance, that is, a plan, a purpose, a resolve, or </a:t>
            </a:r>
          </a:p>
          <a:p>
            <a:r>
              <a:rPr lang="en-US" sz="1200" b="0" i="0" dirty="0" smtClean="0"/>
              <a:t>the will.</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60</a:t>
            </a:fld>
            <a:endParaRPr lang="en-US"/>
          </a:p>
        </p:txBody>
      </p:sp>
    </p:spTree>
    <p:extLst>
      <p:ext uri="{BB962C8B-B14F-4D97-AF65-F5344CB8AC3E}">
        <p14:creationId xmlns:p14="http://schemas.microsoft.com/office/powerpoint/2010/main" val="52110760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61</a:t>
            </a:fld>
            <a:endParaRPr lang="en-US"/>
          </a:p>
        </p:txBody>
      </p:sp>
    </p:spTree>
    <p:extLst>
      <p:ext uri="{BB962C8B-B14F-4D97-AF65-F5344CB8AC3E}">
        <p14:creationId xmlns:p14="http://schemas.microsoft.com/office/powerpoint/2010/main" val="2137398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62</a:t>
            </a:fld>
            <a:endParaRPr lang="en-US"/>
          </a:p>
        </p:txBody>
      </p:sp>
    </p:spTree>
    <p:extLst>
      <p:ext uri="{BB962C8B-B14F-4D97-AF65-F5344CB8AC3E}">
        <p14:creationId xmlns:p14="http://schemas.microsoft.com/office/powerpoint/2010/main" val="236394287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Ekloge</a:t>
            </a:r>
            <a:r>
              <a:rPr lang="en-US" dirty="0" smtClean="0"/>
              <a:t> indicates a special choice, selection, or election.</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63</a:t>
            </a:fld>
            <a:endParaRPr lang="en-US"/>
          </a:p>
        </p:txBody>
      </p:sp>
    </p:spTree>
    <p:extLst>
      <p:ext uri="{BB962C8B-B14F-4D97-AF65-F5344CB8AC3E}">
        <p14:creationId xmlns:p14="http://schemas.microsoft.com/office/powerpoint/2010/main" val="52110760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64</a:t>
            </a:fld>
            <a:endParaRPr lang="en-US"/>
          </a:p>
        </p:txBody>
      </p:sp>
    </p:spTree>
    <p:extLst>
      <p:ext uri="{BB962C8B-B14F-4D97-AF65-F5344CB8AC3E}">
        <p14:creationId xmlns:p14="http://schemas.microsoft.com/office/powerpoint/2010/main" val="162916830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65</a:t>
            </a:fld>
            <a:endParaRPr lang="en-US"/>
          </a:p>
        </p:txBody>
      </p:sp>
    </p:spTree>
    <p:extLst>
      <p:ext uri="{BB962C8B-B14F-4D97-AF65-F5344CB8AC3E}">
        <p14:creationId xmlns:p14="http://schemas.microsoft.com/office/powerpoint/2010/main" val="27935209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9:11</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66</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In 2005, Rene A. Lopez, the founder of Scripture </a:t>
            </a:r>
          </a:p>
          <a:p>
            <a:r>
              <a:rPr lang="en-US" b="0" dirty="0" smtClean="0"/>
              <a:t>Unlocked Ministries, wrote:</a:t>
            </a:r>
          </a:p>
          <a:p>
            <a:endParaRPr lang="en-US" b="0" dirty="0" smtClean="0"/>
          </a:p>
          <a:p>
            <a:r>
              <a:rPr lang="en-US" sz="1200" dirty="0" smtClean="0"/>
              <a:t>“T</a:t>
            </a:r>
            <a:r>
              <a:rPr lang="en-US" sz="1200" b="0" i="0" dirty="0" smtClean="0"/>
              <a:t>he purpose according to election refers to God’s </a:t>
            </a:r>
          </a:p>
          <a:p>
            <a:r>
              <a:rPr lang="en-US" sz="1200" b="0" i="0" dirty="0" smtClean="0"/>
              <a:t>determination to distribute blessings apart </a:t>
            </a:r>
            <a:r>
              <a:rPr lang="en-US" sz="1200" b="0" i="0" kern="1200" dirty="0" smtClean="0">
                <a:solidFill>
                  <a:schemeClr val="tx1"/>
                </a:solidFill>
                <a:latin typeface="+mn-lt"/>
                <a:ea typeface="+mn-ea"/>
                <a:cs typeface="+mn-cs"/>
              </a:rPr>
              <a:t>from man’s </a:t>
            </a:r>
          </a:p>
          <a:p>
            <a:r>
              <a:rPr lang="en-US" sz="1200" b="0" i="0" kern="1200" dirty="0" smtClean="0">
                <a:solidFill>
                  <a:schemeClr val="tx1"/>
                </a:solidFill>
                <a:latin typeface="+mn-lt"/>
                <a:ea typeface="+mn-ea"/>
                <a:cs typeface="+mn-cs"/>
              </a:rPr>
              <a:t>works (disallowing foreseen faith as a basis for God’s </a:t>
            </a:r>
          </a:p>
          <a:p>
            <a:r>
              <a:rPr lang="en-US" sz="1200" b="0" i="0" kern="1200" dirty="0" smtClean="0">
                <a:solidFill>
                  <a:schemeClr val="tx1"/>
                </a:solidFill>
                <a:latin typeface="+mn-lt"/>
                <a:ea typeface="+mn-ea"/>
                <a:cs typeface="+mn-cs"/>
              </a:rPr>
              <a:t>election) but of Him who calls (i.e., an efficacious call </a:t>
            </a:r>
          </a:p>
          <a:p>
            <a:r>
              <a:rPr lang="en-US" sz="1200" b="0" i="0" kern="1200" dirty="0" smtClean="0">
                <a:solidFill>
                  <a:schemeClr val="tx1"/>
                </a:solidFill>
                <a:latin typeface="+mn-lt"/>
                <a:ea typeface="+mn-ea"/>
                <a:cs typeface="+mn-cs"/>
              </a:rPr>
              <a:t>apart from works...).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“God makes this clear by going against the cultural </a:t>
            </a:r>
          </a:p>
          <a:p>
            <a:r>
              <a:rPr lang="en-US" sz="1200" b="0" i="0" kern="1200" dirty="0" smtClean="0">
                <a:solidFill>
                  <a:schemeClr val="tx1"/>
                </a:solidFill>
                <a:latin typeface="+mn-lt"/>
                <a:ea typeface="+mn-ea"/>
                <a:cs typeface="+mn-cs"/>
              </a:rPr>
              <a:t>norm of the day when the younger served the older, to </a:t>
            </a:r>
          </a:p>
          <a:p>
            <a:r>
              <a:rPr lang="en-US" sz="1200" b="0" i="0" kern="1200" dirty="0" smtClean="0">
                <a:solidFill>
                  <a:schemeClr val="tx1"/>
                </a:solidFill>
                <a:latin typeface="+mn-lt"/>
                <a:ea typeface="+mn-ea"/>
                <a:cs typeface="+mn-cs"/>
              </a:rPr>
              <a:t>show His sovereign choice in the matter: ‘The older </a:t>
            </a:r>
          </a:p>
          <a:p>
            <a:r>
              <a:rPr lang="en-US" sz="1200" b="0" i="0" kern="1200" dirty="0" smtClean="0">
                <a:solidFill>
                  <a:schemeClr val="tx1"/>
                </a:solidFill>
                <a:latin typeface="+mn-lt"/>
                <a:ea typeface="+mn-ea"/>
                <a:cs typeface="+mn-cs"/>
              </a:rPr>
              <a:t>shall serve the younger’...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“Through God’s choice Jacob receives the blessing. </a:t>
            </a:r>
          </a:p>
          <a:p>
            <a:r>
              <a:rPr lang="en-US" sz="1200" b="0" i="0" kern="1200" dirty="0" smtClean="0">
                <a:solidFill>
                  <a:schemeClr val="tx1"/>
                </a:solidFill>
                <a:latin typeface="+mn-lt"/>
                <a:ea typeface="+mn-ea"/>
                <a:cs typeface="+mn-cs"/>
              </a:rPr>
              <a:t>Although men are free to choose or reject God, since </a:t>
            </a:r>
          </a:p>
          <a:p>
            <a:r>
              <a:rPr lang="en-US" sz="1200" b="0" i="0" kern="1200" dirty="0" smtClean="0">
                <a:solidFill>
                  <a:schemeClr val="tx1"/>
                </a:solidFill>
                <a:latin typeface="+mn-lt"/>
                <a:ea typeface="+mn-ea"/>
                <a:cs typeface="+mn-cs"/>
              </a:rPr>
              <a:t>they are sinners they reject Him...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“Yet for those who God elects, He rigorously pursues </a:t>
            </a:r>
          </a:p>
          <a:p>
            <a:r>
              <a:rPr lang="en-US" sz="1200" b="0" i="0" kern="1200" dirty="0" smtClean="0">
                <a:solidFill>
                  <a:schemeClr val="tx1"/>
                </a:solidFill>
                <a:latin typeface="+mn-lt"/>
                <a:ea typeface="+mn-ea"/>
                <a:cs typeface="+mn-cs"/>
              </a:rPr>
              <a:t>(by grace) them to secure their eternal destiny.</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t>
            </a:r>
          </a:p>
          <a:p>
            <a:endParaRPr lang="en-US" sz="1200" b="1" i="1" kern="1200" dirty="0" smtClean="0">
              <a:solidFill>
                <a:schemeClr val="tx1"/>
              </a:solidFill>
              <a:latin typeface="+mn-lt"/>
              <a:ea typeface="+mn-ea"/>
              <a:cs typeface="+mn-cs"/>
            </a:endParaRPr>
          </a:p>
          <a:p>
            <a:r>
              <a:rPr lang="en-US" b="0" i="0" u="none" strike="noStrike" baseline="0" dirty="0" smtClean="0"/>
              <a:t>Lopez, R. A. (2005). </a:t>
            </a:r>
            <a:r>
              <a:rPr lang="en-US" b="0" i="1" u="none" strike="noStrike" baseline="0" dirty="0" smtClean="0"/>
              <a:t>Romans Unlocked Power to </a:t>
            </a:r>
          </a:p>
          <a:p>
            <a:r>
              <a:rPr lang="en-US" b="0" i="1" u="none" strike="noStrike" baseline="0" dirty="0" smtClean="0"/>
              <a:t>Deliver</a:t>
            </a:r>
            <a:r>
              <a:rPr lang="en-US" b="0" i="0" u="none" strike="noStrike" baseline="0" dirty="0" smtClean="0"/>
              <a:t> (pp. 192–193). Springfield, MO: 21st Century.</a:t>
            </a:r>
          </a:p>
          <a:p>
            <a:endParaRPr lang="en-US" b="0"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67</a:t>
            </a:fld>
            <a:endParaRPr lang="en-US"/>
          </a:p>
        </p:txBody>
      </p:sp>
    </p:spTree>
    <p:extLst>
      <p:ext uri="{BB962C8B-B14F-4D97-AF65-F5344CB8AC3E}">
        <p14:creationId xmlns:p14="http://schemas.microsoft.com/office/powerpoint/2010/main" val="334654380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9:12</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68</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Lopez continues:</a:t>
            </a:r>
          </a:p>
          <a:p>
            <a:endParaRPr lang="en-US" dirty="0" smtClean="0"/>
          </a:p>
          <a:p>
            <a:r>
              <a:rPr lang="en-US" sz="1200" b="0" i="0" dirty="0" smtClean="0"/>
              <a:t>“Though God secures the elects’ eternal destiny, the </a:t>
            </a:r>
          </a:p>
          <a:p>
            <a:r>
              <a:rPr lang="en-US" sz="1200" b="0" i="0" dirty="0" smtClean="0"/>
              <a:t>main point here is a sovereign choice for service that </a:t>
            </a:r>
          </a:p>
          <a:p>
            <a:r>
              <a:rPr lang="en-US" sz="1200" b="0" i="0" dirty="0" smtClean="0"/>
              <a:t>includes salvation. </a:t>
            </a:r>
          </a:p>
          <a:p>
            <a:endParaRPr lang="en-US" sz="1200" b="0" i="0" dirty="0" smtClean="0"/>
          </a:p>
          <a:p>
            <a:r>
              <a:rPr lang="en-US" sz="1200" b="0" i="0" dirty="0" smtClean="0"/>
              <a:t>“Hence Paul switches now from individual to national </a:t>
            </a:r>
          </a:p>
          <a:p>
            <a:r>
              <a:rPr lang="en-US" sz="1200" b="0" i="0" dirty="0" smtClean="0"/>
              <a:t>election by quoting Malachi 1:2–3: ‘Jacob I have loved, </a:t>
            </a:r>
          </a:p>
          <a:p>
            <a:r>
              <a:rPr lang="en-US" sz="1200" b="0" i="0" dirty="0" smtClean="0"/>
              <a:t>but Esau I have hated.’ </a:t>
            </a:r>
          </a:p>
          <a:p>
            <a:endParaRPr lang="en-US" sz="1200" b="0" i="0" dirty="0" smtClean="0"/>
          </a:p>
          <a:p>
            <a:r>
              <a:rPr lang="en-US" sz="1200" b="0" i="0" dirty="0" smtClean="0"/>
              <a:t>“The term hated here is an idiom understood as loving </a:t>
            </a:r>
          </a:p>
          <a:p>
            <a:r>
              <a:rPr lang="en-US" sz="1200" b="0" i="0" dirty="0" smtClean="0"/>
              <a:t>less (Gen 29:30–31; Matt 6:24; Luke 14:26; John </a:t>
            </a:r>
          </a:p>
          <a:p>
            <a:r>
              <a:rPr lang="en-US" sz="1200" b="0" i="0" dirty="0" smtClean="0"/>
              <a:t>12:25). </a:t>
            </a:r>
          </a:p>
          <a:p>
            <a:endParaRPr lang="en-US" sz="1200" b="0" i="0" dirty="0" smtClean="0"/>
          </a:p>
          <a:p>
            <a:r>
              <a:rPr lang="en-US" sz="1200" b="0" i="0" dirty="0" smtClean="0"/>
              <a:t>“The two concepts of love and hate here are not to be </a:t>
            </a:r>
          </a:p>
          <a:p>
            <a:r>
              <a:rPr lang="en-US" sz="1200" b="0" i="0" dirty="0" smtClean="0"/>
              <a:t>viewed as feelings but a decision God took to bestow </a:t>
            </a:r>
          </a:p>
          <a:p>
            <a:r>
              <a:rPr lang="en-US" sz="1200" b="0" i="0" dirty="0" smtClean="0"/>
              <a:t>His mercy on Jacob and not Esau’s descendants....</a:t>
            </a:r>
          </a:p>
          <a:p>
            <a:endParaRPr lang="en-US" sz="1200" b="0" i="0" dirty="0" smtClean="0"/>
          </a:p>
          <a:p>
            <a:r>
              <a:rPr lang="en-US" sz="1200" b="0" i="0" dirty="0" smtClean="0"/>
              <a:t>“Paul’s point is to show that God remained true to His </a:t>
            </a:r>
          </a:p>
          <a:p>
            <a:r>
              <a:rPr lang="en-US" sz="1200" b="0" i="0" dirty="0" smtClean="0"/>
              <a:t>electing purpose in passing judgment on Esau’s </a:t>
            </a:r>
          </a:p>
          <a:p>
            <a:r>
              <a:rPr lang="en-US" sz="1200" b="0" i="0" dirty="0" smtClean="0"/>
              <a:t>descendants, the </a:t>
            </a:r>
            <a:r>
              <a:rPr lang="en-US" sz="1200" b="0" i="0" dirty="0" err="1" smtClean="0"/>
              <a:t>Edomites</a:t>
            </a:r>
            <a:r>
              <a:rPr lang="en-US" sz="1200" b="0" i="0" dirty="0" smtClean="0"/>
              <a:t>, who rightly deserved it; </a:t>
            </a:r>
          </a:p>
          <a:p>
            <a:r>
              <a:rPr lang="en-US" sz="1200" b="0" i="0" dirty="0" smtClean="0"/>
              <a:t>instead, He had mercy on Jacob’s descendants, the </a:t>
            </a:r>
          </a:p>
          <a:p>
            <a:r>
              <a:rPr lang="en-US" sz="1200" b="0" i="0" dirty="0" smtClean="0"/>
              <a:t>Israelites, who also rightly deserved judgment but </a:t>
            </a:r>
          </a:p>
          <a:p>
            <a:r>
              <a:rPr lang="en-US" sz="1200" b="0" i="0" dirty="0" smtClean="0"/>
              <a:t>received grace (unmerited favor). </a:t>
            </a:r>
          </a:p>
          <a:p>
            <a:endParaRPr lang="en-US" sz="1200" b="0" i="0" dirty="0" smtClean="0"/>
          </a:p>
          <a:p>
            <a:r>
              <a:rPr lang="en-US" sz="1200" b="0" i="0" dirty="0" smtClean="0"/>
              <a:t>Hence since God’s electing purposes cannot fail neither </a:t>
            </a:r>
          </a:p>
          <a:p>
            <a:r>
              <a:rPr lang="en-US" sz="1200" b="0" i="0" dirty="0" smtClean="0"/>
              <a:t>can His promises.</a:t>
            </a:r>
          </a:p>
          <a:p>
            <a:endParaRPr lang="en-US" sz="1200" b="1" i="1" dirty="0" smtClean="0"/>
          </a:p>
          <a:p>
            <a:r>
              <a:rPr lang="en-US" sz="1200" b="1" i="1" dirty="0" smtClean="0"/>
              <a:t>-----</a:t>
            </a:r>
          </a:p>
          <a:p>
            <a:endParaRPr lang="en-US" sz="1200" b="1" i="1" dirty="0" smtClean="0"/>
          </a:p>
          <a:p>
            <a:r>
              <a:rPr lang="en-US" b="0" i="0" u="none" strike="noStrike" baseline="0" dirty="0" smtClean="0"/>
              <a:t>Lopez, R. A. (2005). </a:t>
            </a:r>
            <a:r>
              <a:rPr lang="en-US" b="0" i="1" u="none" strike="noStrike" baseline="0" dirty="0" smtClean="0"/>
              <a:t>Romans Unlocked Power to </a:t>
            </a:r>
          </a:p>
          <a:p>
            <a:r>
              <a:rPr lang="en-US" b="0" i="1" u="none" strike="noStrike" baseline="0" dirty="0" smtClean="0"/>
              <a:t>Deliver</a:t>
            </a:r>
            <a:r>
              <a:rPr lang="en-US" b="0" i="0" u="none" strike="noStrike" baseline="0" dirty="0" smtClean="0"/>
              <a:t> (p. 193). Springfield, MO: 21st Century.</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69</a:t>
            </a:fld>
            <a:endParaRPr lang="en-US"/>
          </a:p>
        </p:txBody>
      </p:sp>
    </p:spTree>
    <p:extLst>
      <p:ext uri="{BB962C8B-B14F-4D97-AF65-F5344CB8AC3E}">
        <p14:creationId xmlns:p14="http://schemas.microsoft.com/office/powerpoint/2010/main" val="1732248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a:t>
            </a:fld>
            <a:endParaRPr lang="en-US"/>
          </a:p>
        </p:txBody>
      </p:sp>
    </p:spTree>
    <p:extLst>
      <p:ext uri="{BB962C8B-B14F-4D97-AF65-F5344CB8AC3E}">
        <p14:creationId xmlns:p14="http://schemas.microsoft.com/office/powerpoint/2010/main" val="426615867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many contexts, </a:t>
            </a:r>
            <a:r>
              <a:rPr lang="en-US" dirty="0" err="1" smtClean="0"/>
              <a:t>miseo</a:t>
            </a:r>
            <a:r>
              <a:rPr lang="en-US" dirty="0" smtClean="0"/>
              <a:t> means </a:t>
            </a:r>
            <a:r>
              <a:rPr lang="en-US" sz="1200" b="0" i="0" dirty="0" smtClean="0"/>
              <a:t>to have a strong </a:t>
            </a:r>
          </a:p>
          <a:p>
            <a:r>
              <a:rPr lang="en-US" sz="1200" b="0" i="0" dirty="0" smtClean="0"/>
              <a:t>aversion to, that is, to hate or to detest.</a:t>
            </a:r>
          </a:p>
          <a:p>
            <a:endParaRPr lang="en-US" sz="1200" b="0" i="0" dirty="0" smtClean="0"/>
          </a:p>
          <a:p>
            <a:r>
              <a:rPr lang="en-US" sz="1200" b="0" i="0" dirty="0" smtClean="0"/>
              <a:t>But, in this context, </a:t>
            </a:r>
            <a:r>
              <a:rPr lang="en-US" sz="1200" b="0" i="0" dirty="0" smtClean="0"/>
              <a:t>many commentators</a:t>
            </a:r>
            <a:r>
              <a:rPr lang="en-US" sz="1200" b="0" i="0" baseline="0" dirty="0" smtClean="0"/>
              <a:t> feel that </a:t>
            </a:r>
          </a:p>
          <a:p>
            <a:r>
              <a:rPr lang="en-US" sz="1200" b="0" i="0" dirty="0" err="1" smtClean="0"/>
              <a:t>miseo</a:t>
            </a:r>
            <a:r>
              <a:rPr lang="en-US" sz="1200" b="0" i="0" dirty="0" smtClean="0"/>
              <a:t> </a:t>
            </a:r>
            <a:r>
              <a:rPr lang="en-US" sz="1200" b="0" i="0" dirty="0" smtClean="0"/>
              <a:t>seems to mean </a:t>
            </a:r>
            <a:r>
              <a:rPr lang="en-US" sz="1200" b="0" i="0" dirty="0" smtClean="0"/>
              <a:t>“love less” or to </a:t>
            </a:r>
            <a:r>
              <a:rPr lang="en-US" sz="1200" b="0" i="0" dirty="0" smtClean="0"/>
              <a:t>be </a:t>
            </a:r>
          </a:p>
          <a:p>
            <a:r>
              <a:rPr lang="en-US" sz="1200" b="0" i="0" dirty="0" smtClean="0"/>
              <a:t>disinclined to, that is, to disfavor, or to disregard; </a:t>
            </a:r>
          </a:p>
          <a:p>
            <a:r>
              <a:rPr lang="en-US" sz="1200" b="0" i="0" dirty="0" smtClean="0"/>
              <a:t>in contrast to preferential treatment.</a:t>
            </a:r>
          </a:p>
          <a:p>
            <a:endParaRPr lang="en-US" sz="1200" b="0" i="0" dirty="0" smtClean="0"/>
          </a:p>
          <a:p>
            <a:r>
              <a:rPr lang="en-US" sz="1200" b="0" i="0" dirty="0" smtClean="0"/>
              <a:t>As in:</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70</a:t>
            </a:fld>
            <a:endParaRPr lang="en-US"/>
          </a:p>
        </p:txBody>
      </p:sp>
    </p:spTree>
    <p:extLst>
      <p:ext uri="{BB962C8B-B14F-4D97-AF65-F5344CB8AC3E}">
        <p14:creationId xmlns:p14="http://schemas.microsoft.com/office/powerpoint/2010/main" val="173224882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in:</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71</a:t>
            </a:fld>
            <a:endParaRPr lang="en-US"/>
          </a:p>
        </p:txBody>
      </p:sp>
    </p:spTree>
    <p:extLst>
      <p:ext uri="{BB962C8B-B14F-4D97-AF65-F5344CB8AC3E}">
        <p14:creationId xmlns:p14="http://schemas.microsoft.com/office/powerpoint/2010/main" val="414753759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However, in the actual passage that Romans 9:13 is </a:t>
            </a:r>
          </a:p>
          <a:p>
            <a:r>
              <a:rPr lang="en-US" dirty="0" smtClean="0"/>
              <a:t>quoting, that is:</a:t>
            </a:r>
          </a:p>
          <a:p>
            <a:endParaRPr lang="en-US" dirty="0" smtClean="0"/>
          </a:p>
          <a:p>
            <a:r>
              <a:rPr lang="en-US" dirty="0" smtClean="0"/>
              <a:t>***** </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72</a:t>
            </a:fld>
            <a:endParaRPr lang="en-US"/>
          </a:p>
        </p:txBody>
      </p:sp>
    </p:spTree>
    <p:extLst>
      <p:ext uri="{BB962C8B-B14F-4D97-AF65-F5344CB8AC3E}">
        <p14:creationId xmlns:p14="http://schemas.microsoft.com/office/powerpoint/2010/main" val="301303917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Sane’ti</a:t>
            </a:r>
            <a:r>
              <a:rPr lang="en-US" dirty="0" smtClean="0"/>
              <a:t> is a very strong word. It REALLY means HATE</a:t>
            </a:r>
            <a:r>
              <a:rPr lang="en-US" dirty="0" smtClean="0"/>
              <a:t>!</a:t>
            </a:r>
          </a:p>
          <a:p>
            <a:endParaRPr lang="en-US" dirty="0" smtClean="0"/>
          </a:p>
          <a:p>
            <a:r>
              <a:rPr lang="en-US" dirty="0" smtClean="0"/>
              <a:t>Lopez said, QUOTE  </a:t>
            </a:r>
            <a:r>
              <a:rPr lang="en-US" sz="1200" b="0" i="0" dirty="0" smtClean="0"/>
              <a:t>The term hated here is an </a:t>
            </a:r>
          </a:p>
          <a:p>
            <a:r>
              <a:rPr lang="en-US" sz="1200" b="0" i="0" dirty="0" smtClean="0"/>
              <a:t>idiom understood as loving less END-QUOTE, and he </a:t>
            </a:r>
          </a:p>
          <a:p>
            <a:r>
              <a:rPr lang="en-US" sz="1200" b="0" i="0" dirty="0" smtClean="0"/>
              <a:t>referred to the usage in Genesis 29:31.</a:t>
            </a:r>
            <a:r>
              <a:rPr lang="en-US" dirty="0" smtClean="0"/>
              <a:t> </a:t>
            </a:r>
          </a:p>
          <a:p>
            <a:endParaRPr lang="en-US" dirty="0" smtClean="0"/>
          </a:p>
          <a:p>
            <a:r>
              <a:rPr lang="en-US" dirty="0" smtClean="0"/>
              <a:t>But, the usage in Genesis 29:31 does NOT mean </a:t>
            </a:r>
          </a:p>
          <a:p>
            <a:r>
              <a:rPr lang="en-US" dirty="0" smtClean="0"/>
              <a:t>“loved less”.</a:t>
            </a:r>
          </a:p>
          <a:p>
            <a:endParaRPr lang="en-US" baseline="0" dirty="0" smtClean="0"/>
          </a:p>
          <a:p>
            <a:r>
              <a:rPr lang="en-US" baseline="0" dirty="0" smtClean="0"/>
              <a:t>In that location it specifically means, in reference to </a:t>
            </a:r>
          </a:p>
          <a:p>
            <a:r>
              <a:rPr lang="en-US" baseline="0" dirty="0" smtClean="0"/>
              <a:t>a woman, one who has been scorned, whose status </a:t>
            </a:r>
          </a:p>
          <a:p>
            <a:r>
              <a:rPr lang="en-US" baseline="0" dirty="0" smtClean="0"/>
              <a:t>has been decreased, and who is no longer to be </a:t>
            </a:r>
          </a:p>
          <a:p>
            <a:r>
              <a:rPr lang="en-US" baseline="0" dirty="0" smtClean="0"/>
              <a:t>endured. </a:t>
            </a:r>
          </a:p>
          <a:p>
            <a:endParaRPr lang="en-US" baseline="0" dirty="0" smtClean="0"/>
          </a:p>
          <a:p>
            <a:r>
              <a:rPr lang="en-US" baseline="0" dirty="0" smtClean="0"/>
              <a:t>Perhaps when God used the word “hate”, he actually </a:t>
            </a:r>
          </a:p>
          <a:p>
            <a:r>
              <a:rPr lang="en-US" baseline="0" dirty="0" smtClean="0"/>
              <a:t>meant HATE.</a:t>
            </a:r>
          </a:p>
          <a:p>
            <a:endParaRPr lang="en-US" baseline="0" dirty="0" smtClean="0"/>
          </a:p>
          <a:p>
            <a:r>
              <a:rPr lang="en-US" baseline="0" dirty="0" smtClean="0"/>
              <a:t>That’s not easy to hear in this politically correct culture</a:t>
            </a:r>
          </a:p>
          <a:p>
            <a:r>
              <a:rPr lang="en-US" baseline="0" dirty="0" smtClean="0"/>
              <a:t>where the very concept of hating ANYTHING seems to</a:t>
            </a:r>
          </a:p>
          <a:p>
            <a:r>
              <a:rPr lang="en-US" baseline="0" dirty="0" smtClean="0"/>
              <a:t>be taboo.</a:t>
            </a:r>
          </a:p>
          <a:p>
            <a:endParaRPr lang="en-US" baseline="0" dirty="0" smtClean="0"/>
          </a:p>
          <a:p>
            <a:r>
              <a:rPr lang="en-US" baseline="0" dirty="0" smtClean="0"/>
              <a:t>Wilson’s Old Testament Word Studies indicates there </a:t>
            </a:r>
          </a:p>
          <a:p>
            <a:r>
              <a:rPr lang="en-US" baseline="0" dirty="0" smtClean="0"/>
              <a:t>are three Hebrew words for hate, and eleven for love,</a:t>
            </a:r>
          </a:p>
          <a:p>
            <a:r>
              <a:rPr lang="en-US" baseline="0" dirty="0" smtClean="0"/>
              <a:t>used in the Bible.</a:t>
            </a:r>
          </a:p>
          <a:p>
            <a:endParaRPr lang="en-US" baseline="0" dirty="0" smtClean="0"/>
          </a:p>
          <a:p>
            <a:r>
              <a:rPr lang="en-US" baseline="0" dirty="0" smtClean="0"/>
              <a:t>Vine’s Expository Dictionary of New Testament Words</a:t>
            </a:r>
          </a:p>
          <a:p>
            <a:r>
              <a:rPr lang="en-US" baseline="0" dirty="0" smtClean="0"/>
              <a:t>indicates there are four Greek words for hate, and two</a:t>
            </a:r>
          </a:p>
          <a:p>
            <a:r>
              <a:rPr lang="en-US" baseline="0" dirty="0" smtClean="0"/>
              <a:t>for love, used in the Bible.</a:t>
            </a:r>
          </a:p>
          <a:p>
            <a:endParaRPr lang="en-US" baseline="0" dirty="0" smtClean="0"/>
          </a:p>
          <a:p>
            <a:r>
              <a:rPr lang="en-US" baseline="0" dirty="0" smtClean="0"/>
              <a:t>Love and hate in the Bible might be a good subject </a:t>
            </a:r>
          </a:p>
          <a:p>
            <a:r>
              <a:rPr lang="en-US" baseline="0" dirty="0" smtClean="0"/>
              <a:t>for a future Bible Study series.</a:t>
            </a:r>
          </a:p>
          <a:p>
            <a:endParaRPr lang="en-US" baseline="0" dirty="0" smtClean="0"/>
          </a:p>
          <a:p>
            <a:r>
              <a:rPr lang="en-US" baseline="0" dirty="0" smtClean="0"/>
              <a:t>But it’s too deep a subject to address in detail today. </a:t>
            </a:r>
            <a:endParaRPr lang="en-US" dirty="0" smtClean="0"/>
          </a:p>
          <a:p>
            <a:endParaRPr lang="en-US" dirty="0" smtClean="0"/>
          </a:p>
          <a:p>
            <a:r>
              <a:rPr lang="en-US" dirty="0" smtClean="0"/>
              <a:t>-----</a:t>
            </a:r>
          </a:p>
          <a:p>
            <a:endParaRPr lang="en-US" dirty="0" smtClean="0"/>
          </a:p>
          <a:p>
            <a:r>
              <a:rPr lang="en-US" b="1" dirty="0" err="1" smtClean="0"/>
              <a:t>ILLUS</a:t>
            </a:r>
            <a:r>
              <a:rPr lang="en-US" b="1" dirty="0" smtClean="0"/>
              <a:t>:</a:t>
            </a:r>
            <a:r>
              <a:rPr lang="en-US" dirty="0" smtClean="0"/>
              <a:t> </a:t>
            </a:r>
            <a:r>
              <a:rPr lang="en-US" sz="1200" dirty="0" smtClean="0"/>
              <a:t>Maynard </a:t>
            </a:r>
            <a:r>
              <a:rPr lang="en-US" sz="1200" dirty="0" err="1" smtClean="0"/>
              <a:t>Ketcham</a:t>
            </a:r>
            <a:r>
              <a:rPr lang="en-US" sz="1200" dirty="0" smtClean="0"/>
              <a:t> relates this experience:</a:t>
            </a:r>
          </a:p>
          <a:p>
            <a:endParaRPr lang="en-US" sz="1200" dirty="0" smtClean="0"/>
          </a:p>
          <a:p>
            <a:pPr rtl="0"/>
            <a:r>
              <a:rPr lang="en-US" sz="1200" kern="1200" dirty="0" smtClean="0">
                <a:solidFill>
                  <a:schemeClr val="tx1"/>
                </a:solidFill>
                <a:latin typeface="+mn-lt"/>
                <a:ea typeface="+mn-ea"/>
                <a:cs typeface="+mn-cs"/>
              </a:rPr>
              <a:t>I [would like] to take every unbeliever and scoffer to </a:t>
            </a:r>
          </a:p>
          <a:p>
            <a:pPr rtl="0"/>
            <a:r>
              <a:rPr lang="en-US" sz="1200" kern="1200" dirty="0" smtClean="0">
                <a:solidFill>
                  <a:schemeClr val="tx1"/>
                </a:solidFill>
                <a:latin typeface="+mn-lt"/>
                <a:ea typeface="+mn-ea"/>
                <a:cs typeface="+mn-cs"/>
              </a:rPr>
              <a:t>Israel to see prophecy in fulfillment!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People are pouring in by the thousands … and everyone </a:t>
            </a:r>
          </a:p>
          <a:p>
            <a:pPr rtl="0"/>
            <a:r>
              <a:rPr lang="en-US" sz="1200" kern="1200" dirty="0" smtClean="0">
                <a:solidFill>
                  <a:schemeClr val="tx1"/>
                </a:solidFill>
                <a:latin typeface="+mn-lt"/>
                <a:ea typeface="+mn-ea"/>
                <a:cs typeface="+mn-cs"/>
              </a:rPr>
              <a:t>is feverish with activity.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I had an old Jewish rabbi as my guide [in] Jerusalem. </a:t>
            </a:r>
          </a:p>
          <a:p>
            <a:pPr rtl="0"/>
            <a:r>
              <a:rPr lang="en-US" sz="1200" kern="1200" dirty="0" smtClean="0">
                <a:solidFill>
                  <a:schemeClr val="tx1"/>
                </a:solidFill>
                <a:latin typeface="+mn-lt"/>
                <a:ea typeface="+mn-ea"/>
                <a:cs typeface="+mn-cs"/>
              </a:rPr>
              <a:t>After [my tour] was all over, and his voice and my feet </a:t>
            </a:r>
          </a:p>
          <a:p>
            <a:pPr rtl="0"/>
            <a:r>
              <a:rPr lang="en-US" sz="1200" kern="1200" dirty="0" smtClean="0">
                <a:solidFill>
                  <a:schemeClr val="tx1"/>
                </a:solidFill>
                <a:latin typeface="+mn-lt"/>
                <a:ea typeface="+mn-ea"/>
                <a:cs typeface="+mn-cs"/>
              </a:rPr>
              <a:t>were worn out; and he had [explained] at length on all </a:t>
            </a:r>
          </a:p>
          <a:p>
            <a:pPr rtl="0"/>
            <a:r>
              <a:rPr lang="en-US" sz="1200" kern="1200" dirty="0" smtClean="0">
                <a:solidFill>
                  <a:schemeClr val="tx1"/>
                </a:solidFill>
                <a:latin typeface="+mn-lt"/>
                <a:ea typeface="+mn-ea"/>
                <a:cs typeface="+mn-cs"/>
              </a:rPr>
              <a:t>the past glories of the country, I asked him, “But what </a:t>
            </a:r>
          </a:p>
          <a:p>
            <a:pPr rtl="0"/>
            <a:r>
              <a:rPr lang="en-US" sz="1200" kern="1200" dirty="0" smtClean="0">
                <a:solidFill>
                  <a:schemeClr val="tx1"/>
                </a:solidFill>
                <a:latin typeface="+mn-lt"/>
                <a:ea typeface="+mn-ea"/>
                <a:cs typeface="+mn-cs"/>
              </a:rPr>
              <a:t>does all this mean?”</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His answer was as sincere as it was revealing: “ ‘Very </a:t>
            </a:r>
          </a:p>
          <a:p>
            <a:pPr rtl="0"/>
            <a:r>
              <a:rPr lang="en-US" sz="1200" kern="1200" dirty="0" smtClean="0">
                <a:solidFill>
                  <a:schemeClr val="tx1"/>
                </a:solidFill>
                <a:latin typeface="+mn-lt"/>
                <a:ea typeface="+mn-ea"/>
                <a:cs typeface="+mn-cs"/>
              </a:rPr>
              <a:t>few of the people coming into the country are </a:t>
            </a:r>
          </a:p>
          <a:p>
            <a:pPr rtl="0"/>
            <a:r>
              <a:rPr lang="en-US" sz="1200" kern="1200" dirty="0" smtClean="0">
                <a:solidFill>
                  <a:schemeClr val="tx1"/>
                </a:solidFill>
                <a:latin typeface="+mn-lt"/>
                <a:ea typeface="+mn-ea"/>
                <a:cs typeface="+mn-cs"/>
              </a:rPr>
              <a:t>orthodox Jews in the strict sense. Most of us have </a:t>
            </a:r>
          </a:p>
          <a:p>
            <a:pPr rtl="0"/>
            <a:r>
              <a:rPr lang="en-US" sz="1200" kern="1200" dirty="0" smtClean="0">
                <a:solidFill>
                  <a:schemeClr val="tx1"/>
                </a:solidFill>
                <a:latin typeface="+mn-lt"/>
                <a:ea typeface="+mn-ea"/>
                <a:cs typeface="+mn-cs"/>
              </a:rPr>
              <a:t>limited faith in our Scriptures. We are being brought </a:t>
            </a:r>
          </a:p>
          <a:p>
            <a:pPr rtl="0"/>
            <a:r>
              <a:rPr lang="en-US" sz="1200" kern="1200" dirty="0" smtClean="0">
                <a:solidFill>
                  <a:schemeClr val="tx1"/>
                </a:solidFill>
                <a:latin typeface="+mn-lt"/>
                <a:ea typeface="+mn-ea"/>
                <a:cs typeface="+mn-cs"/>
              </a:rPr>
              <a:t>back by blind impulse—just as birds are drawn to the </a:t>
            </a:r>
          </a:p>
          <a:p>
            <a:pPr rtl="0"/>
            <a:r>
              <a:rPr lang="en-US" sz="1200" kern="1200" dirty="0" smtClean="0">
                <a:solidFill>
                  <a:schemeClr val="tx1"/>
                </a:solidFill>
                <a:latin typeface="+mn-lt"/>
                <a:ea typeface="+mn-ea"/>
                <a:cs typeface="+mn-cs"/>
              </a:rPr>
              <a:t>South for the winter. We feel that something </a:t>
            </a:r>
          </a:p>
          <a:p>
            <a:pPr rtl="0"/>
            <a:r>
              <a:rPr lang="en-US" sz="1200" kern="1200" dirty="0" smtClean="0">
                <a:solidFill>
                  <a:schemeClr val="tx1"/>
                </a:solidFill>
                <a:latin typeface="+mn-lt"/>
                <a:ea typeface="+mn-ea"/>
                <a:cs typeface="+mn-cs"/>
              </a:rPr>
              <a:t>tremendous is portending, something which vitally </a:t>
            </a:r>
          </a:p>
          <a:p>
            <a:pPr rtl="0"/>
            <a:r>
              <a:rPr lang="en-US" sz="1200" kern="1200" dirty="0" smtClean="0">
                <a:solidFill>
                  <a:schemeClr val="tx1"/>
                </a:solidFill>
                <a:latin typeface="+mn-lt"/>
                <a:ea typeface="+mn-ea"/>
                <a:cs typeface="+mn-cs"/>
              </a:rPr>
              <a:t>concerns us, and yet is far larger than the little </a:t>
            </a:r>
          </a:p>
          <a:p>
            <a:pPr rtl="0"/>
            <a:r>
              <a:rPr lang="en-US" sz="1200" kern="1200" dirty="0" smtClean="0">
                <a:solidFill>
                  <a:schemeClr val="tx1"/>
                </a:solidFill>
                <a:latin typeface="+mn-lt"/>
                <a:ea typeface="+mn-ea"/>
                <a:cs typeface="+mn-cs"/>
              </a:rPr>
              <a:t>country of Israel. Something is going to burst which </a:t>
            </a:r>
          </a:p>
          <a:p>
            <a:pPr rtl="0"/>
            <a:r>
              <a:rPr lang="en-US" sz="1200" kern="1200" dirty="0" smtClean="0">
                <a:solidFill>
                  <a:schemeClr val="tx1"/>
                </a:solidFill>
                <a:latin typeface="+mn-lt"/>
                <a:ea typeface="+mn-ea"/>
                <a:cs typeface="+mn-cs"/>
              </a:rPr>
              <a:t>is bigger than an atom bomb.”</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Yes, praise God, the skies are going to burst, and our </a:t>
            </a:r>
          </a:p>
          <a:p>
            <a:pPr rtl="0"/>
            <a:r>
              <a:rPr lang="en-US" sz="1200" kern="1200" dirty="0" smtClean="0">
                <a:solidFill>
                  <a:schemeClr val="tx1"/>
                </a:solidFill>
                <a:latin typeface="+mn-lt"/>
                <a:ea typeface="+mn-ea"/>
                <a:cs typeface="+mn-cs"/>
              </a:rPr>
              <a:t>Lord will appear!</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a:t>
            </a:r>
          </a:p>
          <a:p>
            <a:pPr rtl="0"/>
            <a:endParaRPr lang="en-US" sz="1200" kern="1200" dirty="0" smtClean="0">
              <a:solidFill>
                <a:schemeClr val="tx1"/>
              </a:solidFill>
              <a:latin typeface="+mn-lt"/>
              <a:ea typeface="+mn-ea"/>
              <a:cs typeface="+mn-cs"/>
            </a:endParaRPr>
          </a:p>
          <a:p>
            <a:pPr rtl="0"/>
            <a:r>
              <a:rPr lang="en-US" b="0" i="0" u="none" strike="noStrike" baseline="0" dirty="0" smtClean="0"/>
              <a:t>Leadership Ministries Worldwide. (2004). </a:t>
            </a:r>
            <a:r>
              <a:rPr lang="en-US" b="0" i="1" u="none" strike="noStrike" baseline="0" dirty="0" smtClean="0"/>
              <a:t>Practical </a:t>
            </a:r>
          </a:p>
          <a:p>
            <a:pPr rtl="0"/>
            <a:r>
              <a:rPr lang="en-US" b="0" i="1" u="none" strike="noStrike" baseline="0" dirty="0" smtClean="0"/>
              <a:t>Illustrations: Romans</a:t>
            </a:r>
            <a:r>
              <a:rPr lang="en-US" b="0" i="0" u="none" strike="noStrike" baseline="0" dirty="0" smtClean="0"/>
              <a:t> (p. 49). Chattanooga, TN: </a:t>
            </a:r>
          </a:p>
          <a:p>
            <a:pPr rtl="0"/>
            <a:r>
              <a:rPr lang="en-US" b="0" i="0" u="none" strike="noStrike" baseline="0" dirty="0" smtClean="0"/>
              <a:t>Leadership Ministries Worldwide.</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73</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Paul now addresses the first of two objections to his</a:t>
            </a:r>
          </a:p>
          <a:p>
            <a:r>
              <a:rPr lang="en-US" dirty="0" smtClean="0"/>
              <a:t>doctrine.</a:t>
            </a:r>
          </a:p>
          <a:p>
            <a:endParaRPr lang="en-US" dirty="0" smtClean="0"/>
          </a:p>
          <a:p>
            <a:r>
              <a:rPr lang="en-US" dirty="0" smtClean="0"/>
              <a:t>In Romans 9:14-18, he addresses the charge that his</a:t>
            </a:r>
          </a:p>
          <a:p>
            <a:r>
              <a:rPr lang="en-US" dirty="0" smtClean="0"/>
              <a:t>doctrine makes God unjust and unrighteous.</a:t>
            </a:r>
          </a:p>
          <a:p>
            <a:endParaRPr lang="en-US" dirty="0" smtClean="0"/>
          </a:p>
          <a:p>
            <a:r>
              <a:rPr lang="en-US" dirty="0" smtClean="0"/>
              <a:t>Then, in Romans 9:19-23, he addresses the second</a:t>
            </a:r>
          </a:p>
          <a:p>
            <a:r>
              <a:rPr lang="en-US" dirty="0" smtClean="0"/>
              <a:t>objection; that his doctrine</a:t>
            </a:r>
            <a:r>
              <a:rPr lang="en-US" baseline="0" dirty="0" smtClean="0"/>
              <a:t> destroys the concept of</a:t>
            </a:r>
          </a:p>
          <a:p>
            <a:r>
              <a:rPr lang="en-US" baseline="0" dirty="0" smtClean="0"/>
              <a:t>human responsibility.</a:t>
            </a:r>
          </a:p>
          <a:p>
            <a:endParaRPr lang="en-US" baseline="0" dirty="0" smtClean="0"/>
          </a:p>
          <a:p>
            <a:r>
              <a:rPr lang="en-US" baseline="0" dirty="0" smtClean="0"/>
              <a:t>Note that these two objections are, quite aside from</a:t>
            </a:r>
          </a:p>
          <a:p>
            <a:r>
              <a:rPr lang="en-US" baseline="0" dirty="0" smtClean="0"/>
              <a:t>his answers to them, only reasonable and rational</a:t>
            </a:r>
          </a:p>
          <a:p>
            <a:r>
              <a:rPr lang="en-US" baseline="0" dirty="0" smtClean="0"/>
              <a:t>objections, because he is teaching here the doctrine</a:t>
            </a:r>
          </a:p>
          <a:p>
            <a:r>
              <a:rPr lang="en-US" baseline="0" dirty="0" smtClean="0"/>
              <a:t>of sovereign unconditional election; the doctrine</a:t>
            </a:r>
          </a:p>
          <a:p>
            <a:r>
              <a:rPr lang="en-US" baseline="0" dirty="0" smtClean="0"/>
              <a:t>later espoused by John Calvin.</a:t>
            </a:r>
          </a:p>
          <a:p>
            <a:endParaRPr lang="en-US" baseline="0" dirty="0" smtClean="0"/>
          </a:p>
          <a:p>
            <a:r>
              <a:rPr lang="en-US" baseline="0" dirty="0" smtClean="0"/>
              <a:t>Both of these objections would be completely</a:t>
            </a:r>
          </a:p>
          <a:p>
            <a:r>
              <a:rPr lang="en-US" baseline="0" dirty="0" smtClean="0"/>
              <a:t>meaningless if Paul were instead teaching the</a:t>
            </a:r>
          </a:p>
          <a:p>
            <a:r>
              <a:rPr lang="en-US" baseline="0" dirty="0" smtClean="0"/>
              <a:t>doctrine of free-will salvation; the doctrine later</a:t>
            </a:r>
          </a:p>
          <a:p>
            <a:r>
              <a:rPr lang="en-US" baseline="0" dirty="0" smtClean="0"/>
              <a:t>championed by Jacob Arminius.</a:t>
            </a:r>
          </a:p>
          <a:p>
            <a:endParaRPr lang="en-US" baseline="0" dirty="0" smtClean="0"/>
          </a:p>
          <a:p>
            <a:r>
              <a:rPr lang="en-US" baseline="0" dirty="0" smtClean="0"/>
              <a:t>For the next ten verses, I’m going to follow the words </a:t>
            </a:r>
          </a:p>
          <a:p>
            <a:r>
              <a:rPr lang="en-US" baseline="0" dirty="0" smtClean="0"/>
              <a:t>of Roy Edward Gingrich, who was, for forty years the </a:t>
            </a:r>
          </a:p>
          <a:p>
            <a:r>
              <a:rPr lang="en-US" baseline="0" dirty="0" smtClean="0"/>
              <a:t>pastor of the Faith Bible Church in Memphis, Tennessee, </a:t>
            </a:r>
          </a:p>
          <a:p>
            <a:r>
              <a:rPr lang="en-US" baseline="0" dirty="0" smtClean="0"/>
              <a:t>Professor of Bible at Crichton College, and author of the </a:t>
            </a:r>
          </a:p>
          <a:p>
            <a:r>
              <a:rPr lang="en-US" baseline="0" dirty="0" smtClean="0"/>
              <a:t>100-volume “Commentaries in Outline Form” collection. </a:t>
            </a:r>
          </a:p>
          <a:p>
            <a:endParaRPr lang="en-US" baseline="0" dirty="0" smtClean="0"/>
          </a:p>
          <a:p>
            <a:r>
              <a:rPr lang="en-US" baseline="0" dirty="0" smtClean="0"/>
              <a:t>Dr. Gingrich says:</a:t>
            </a:r>
          </a:p>
          <a:p>
            <a:endParaRPr lang="en-US" baseline="0" dirty="0" smtClean="0"/>
          </a:p>
          <a:p>
            <a:r>
              <a:rPr lang="en-US" sz="1200" dirty="0" smtClean="0"/>
              <a:t>“These two objections are encountered wherever and </a:t>
            </a:r>
          </a:p>
          <a:p>
            <a:r>
              <a:rPr lang="en-US" sz="1200" dirty="0" smtClean="0"/>
              <a:t>whenever sovereign unconditional election is taught.”</a:t>
            </a:r>
          </a:p>
          <a:p>
            <a:endParaRPr lang="en-US" sz="1200" dirty="0" smtClean="0"/>
          </a:p>
          <a:p>
            <a:r>
              <a:rPr lang="en-US" sz="1200" dirty="0" smtClean="0"/>
              <a:t>He clarifies the first:</a:t>
            </a:r>
          </a:p>
          <a:p>
            <a:endParaRPr lang="en-US" sz="1200" dirty="0" smtClean="0"/>
          </a:p>
          <a:p>
            <a:r>
              <a:rPr lang="en-US" sz="1200" dirty="0" smtClean="0"/>
              <a:t>“The doctrine of sovereign unconditional election </a:t>
            </a:r>
          </a:p>
          <a:p>
            <a:r>
              <a:rPr lang="en-US" sz="1200" dirty="0" smtClean="0"/>
              <a:t>makes God unjust. It is unjust for God to choose one </a:t>
            </a:r>
          </a:p>
          <a:p>
            <a:r>
              <a:rPr lang="en-US" sz="1200" dirty="0" smtClean="0"/>
              <a:t>to be the object of His favor and to reject another.”</a:t>
            </a:r>
          </a:p>
          <a:p>
            <a:endParaRPr lang="en-US" sz="1200" dirty="0" smtClean="0"/>
          </a:p>
          <a:p>
            <a:r>
              <a:rPr lang="en-US" sz="1200" dirty="0" smtClean="0"/>
              <a:t>-----</a:t>
            </a:r>
          </a:p>
          <a:p>
            <a:endParaRPr lang="en-US" sz="1200" dirty="0" smtClean="0"/>
          </a:p>
          <a:p>
            <a:r>
              <a:rPr lang="en-US" b="0" i="0" u="none" strike="noStrike" baseline="0" dirty="0" smtClean="0"/>
              <a:t>Gingrich, R. E. (2001). </a:t>
            </a:r>
            <a:r>
              <a:rPr lang="en-US" b="0" i="1" u="none" strike="noStrike" baseline="0" dirty="0" smtClean="0"/>
              <a:t>The Great Theodicy of Paul</a:t>
            </a:r>
            <a:r>
              <a:rPr lang="en-US" b="0" i="0" u="none" strike="noStrike" baseline="0" dirty="0" smtClean="0"/>
              <a:t> </a:t>
            </a:r>
          </a:p>
          <a:p>
            <a:r>
              <a:rPr lang="en-US" b="0" i="0" u="none" strike="noStrike" baseline="0" dirty="0" smtClean="0"/>
              <a:t>(p. 8). Memphis, TN: Riverside Printing.</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74</a:t>
            </a:fld>
            <a:endParaRPr lang="en-US"/>
          </a:p>
        </p:txBody>
      </p:sp>
    </p:spTree>
    <p:extLst>
      <p:ext uri="{BB962C8B-B14F-4D97-AF65-F5344CB8AC3E}">
        <p14:creationId xmlns:p14="http://schemas.microsoft.com/office/powerpoint/2010/main" val="35591178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latin typeface="+mn-lt"/>
                <a:ea typeface="+mn-ea"/>
                <a:cs typeface="+mn-cs"/>
              </a:rPr>
              <a:t>Who Raised Up Whom? God’s plans result from both </a:t>
            </a:r>
          </a:p>
          <a:p>
            <a:r>
              <a:rPr lang="en-US" sz="1200" b="0" kern="1200" dirty="0" smtClean="0">
                <a:solidFill>
                  <a:schemeClr val="tx1"/>
                </a:solidFill>
                <a:latin typeface="+mn-lt"/>
                <a:ea typeface="+mn-ea"/>
                <a:cs typeface="+mn-cs"/>
              </a:rPr>
              <a:t>human agents making decisions and God’s divine </a:t>
            </a:r>
          </a:p>
          <a:p>
            <a:r>
              <a:rPr lang="en-US" sz="1200" b="0" kern="1200" dirty="0" smtClean="0">
                <a:solidFill>
                  <a:schemeClr val="tx1"/>
                </a:solidFill>
                <a:latin typeface="+mn-lt"/>
                <a:ea typeface="+mn-ea"/>
                <a:cs typeface="+mn-cs"/>
              </a:rPr>
              <a:t>prerogative to accomplish His purposes. As creator, He </a:t>
            </a:r>
          </a:p>
          <a:p>
            <a:r>
              <a:rPr lang="en-US" sz="1200" b="0" kern="1200" dirty="0" smtClean="0">
                <a:solidFill>
                  <a:schemeClr val="tx1"/>
                </a:solidFill>
                <a:latin typeface="+mn-lt"/>
                <a:ea typeface="+mn-ea"/>
                <a:cs typeface="+mn-cs"/>
              </a:rPr>
              <a:t>has sovereign authority to do as He wishes. Thus, </a:t>
            </a:r>
          </a:p>
          <a:p>
            <a:r>
              <a:rPr lang="en-US" sz="1200" b="0" kern="1200" dirty="0" smtClean="0">
                <a:solidFill>
                  <a:schemeClr val="tx1"/>
                </a:solidFill>
                <a:latin typeface="+mn-lt"/>
                <a:ea typeface="+mn-ea"/>
                <a:cs typeface="+mn-cs"/>
              </a:rPr>
              <a:t>while Pharaoh made decisions about releasing Israel </a:t>
            </a:r>
          </a:p>
          <a:p>
            <a:r>
              <a:rPr lang="en-US" sz="1200" b="0" kern="1200" dirty="0" smtClean="0">
                <a:solidFill>
                  <a:schemeClr val="tx1"/>
                </a:solidFill>
                <a:latin typeface="+mn-lt"/>
                <a:ea typeface="+mn-ea"/>
                <a:cs typeface="+mn-cs"/>
              </a:rPr>
              <a:t>from slavery, God’s hand was at work, demonstrating </a:t>
            </a:r>
          </a:p>
          <a:p>
            <a:r>
              <a:rPr lang="en-US" sz="1200" b="0" kern="1200" dirty="0" smtClean="0">
                <a:solidFill>
                  <a:schemeClr val="tx1"/>
                </a:solidFill>
                <a:latin typeface="+mn-lt"/>
                <a:ea typeface="+mn-ea"/>
                <a:cs typeface="+mn-cs"/>
              </a:rPr>
              <a:t>His power through Pharaoh.</a:t>
            </a:r>
          </a:p>
          <a:p>
            <a:endParaRPr lang="en-US" sz="1200" b="1"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a:t>
            </a:r>
          </a:p>
          <a:p>
            <a:endParaRPr lang="en-US" sz="1200" b="1" i="0" u="none" strike="noStrike" kern="1200" baseline="0" dirty="0" smtClean="0">
              <a:solidFill>
                <a:schemeClr val="tx1"/>
              </a:solidFill>
              <a:latin typeface="+mn-lt"/>
              <a:ea typeface="+mn-ea"/>
              <a:cs typeface="+mn-cs"/>
            </a:endParaRPr>
          </a:p>
          <a:p>
            <a:r>
              <a:rPr lang="en-US" b="0" i="0" u="none" strike="noStrike" baseline="0" dirty="0" err="1" smtClean="0"/>
              <a:t>Runge</a:t>
            </a:r>
            <a:r>
              <a:rPr lang="en-US" b="0" i="0" u="none" strike="noStrike" baseline="0" dirty="0" smtClean="0"/>
              <a:t>, S. E. (2014). </a:t>
            </a:r>
            <a:r>
              <a:rPr lang="en-US" b="0" i="1" u="none" strike="noStrike" baseline="0" dirty="0" smtClean="0"/>
              <a:t>High Definition Commentary: </a:t>
            </a:r>
          </a:p>
          <a:p>
            <a:r>
              <a:rPr lang="en-US" b="0" i="1" u="none" strike="noStrike" baseline="0" dirty="0" smtClean="0"/>
              <a:t>Romans</a:t>
            </a:r>
            <a:r>
              <a:rPr lang="en-US" b="0" i="0" u="none" strike="noStrike" baseline="0" dirty="0" smtClean="0"/>
              <a:t> (p. 166). Bellingham, WA: </a:t>
            </a:r>
            <a:r>
              <a:rPr lang="en-US" b="0" i="0" u="none" strike="noStrike" baseline="0" dirty="0" err="1" smtClean="0"/>
              <a:t>Lexham</a:t>
            </a:r>
            <a:r>
              <a:rPr lang="en-US" b="0" i="0" u="none" strike="noStrike" baseline="0" dirty="0" smtClean="0"/>
              <a:t> Press.</a:t>
            </a:r>
          </a:p>
          <a:p>
            <a:endParaRPr lang="en-US" b="0" i="0" u="none" strike="noStrike" baseline="0" dirty="0" smtClean="0"/>
          </a:p>
          <a:p>
            <a:r>
              <a:rPr lang="en-US" b="0" i="0" u="none" strike="noStrike" baseline="0" dirty="0" smtClean="0"/>
              <a:t>*****</a:t>
            </a:r>
          </a:p>
        </p:txBody>
      </p:sp>
      <p:sp>
        <p:nvSpPr>
          <p:cNvPr id="4" name="Slide Number Placeholder 3"/>
          <p:cNvSpPr>
            <a:spLocks noGrp="1"/>
          </p:cNvSpPr>
          <p:nvPr>
            <p:ph type="sldNum" sz="quarter" idx="10"/>
          </p:nvPr>
        </p:nvSpPr>
        <p:spPr/>
        <p:txBody>
          <a:bodyPr/>
          <a:lstStyle/>
          <a:p>
            <a:fld id="{094102A9-26DF-4918-9F45-F7076CE57E46}" type="slidenum">
              <a:rPr lang="en-US" smtClean="0"/>
              <a:t>75</a:t>
            </a:fld>
            <a:endParaRPr lang="en-US"/>
          </a:p>
        </p:txBody>
      </p:sp>
    </p:spTree>
    <p:extLst>
      <p:ext uri="{BB962C8B-B14F-4D97-AF65-F5344CB8AC3E}">
        <p14:creationId xmlns:p14="http://schemas.microsoft.com/office/powerpoint/2010/main" val="46672502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a:r>
            <a:r>
              <a:rPr lang="en-US" dirty="0" err="1" smtClean="0"/>
              <a:t>adikia</a:t>
            </a:r>
            <a:r>
              <a:rPr lang="en-US" dirty="0" smtClean="0"/>
              <a:t> means </a:t>
            </a:r>
            <a:r>
              <a:rPr lang="en-US" sz="1200" b="0" i="0" dirty="0" smtClean="0"/>
              <a:t>the quality of injustice, </a:t>
            </a:r>
            <a:endParaRPr lang="en-US" sz="1200" b="0" i="0" dirty="0" smtClean="0"/>
          </a:p>
          <a:p>
            <a:r>
              <a:rPr lang="en-US" sz="1200" b="0" i="0" dirty="0" smtClean="0"/>
              <a:t>unrighteousness</a:t>
            </a:r>
            <a:r>
              <a:rPr lang="en-US" sz="1200" b="0" i="0" dirty="0" smtClean="0"/>
              <a:t>, or wickedness.</a:t>
            </a:r>
          </a:p>
          <a:p>
            <a:endParaRPr lang="en-US" sz="1200" b="0" i="0" dirty="0" smtClean="0"/>
          </a:p>
          <a:p>
            <a:r>
              <a:rPr lang="en-US" sz="1200" b="0" i="0" dirty="0" smtClean="0"/>
              <a:t>And the particle meh means “not”.</a:t>
            </a:r>
          </a:p>
          <a:p>
            <a:endParaRPr lang="en-US" sz="1200" b="0" i="0" dirty="0" smtClean="0"/>
          </a:p>
          <a:p>
            <a:r>
              <a:rPr lang="en-US" sz="1200" b="0" i="0" dirty="0" smtClean="0"/>
              <a:t>So, meh</a:t>
            </a:r>
            <a:r>
              <a:rPr lang="en-US" sz="1200" b="0" i="0" baseline="0" dirty="0" smtClean="0"/>
              <a:t> </a:t>
            </a:r>
            <a:r>
              <a:rPr lang="en-US" sz="1200" b="0" i="0" baseline="0" dirty="0" err="1" smtClean="0"/>
              <a:t>adikia</a:t>
            </a:r>
            <a:r>
              <a:rPr lang="en-US" sz="1200" b="0" i="0" baseline="0" dirty="0" smtClean="0"/>
              <a:t> would, at first glance, seem to mean </a:t>
            </a:r>
            <a:endParaRPr lang="en-US" sz="1200" b="0" i="0" baseline="0" dirty="0" smtClean="0"/>
          </a:p>
          <a:p>
            <a:r>
              <a:rPr lang="en-US" sz="1200" b="0" i="0" baseline="0" dirty="0" smtClean="0"/>
              <a:t>“</a:t>
            </a:r>
            <a:r>
              <a:rPr lang="en-US" sz="1200" b="0" i="0" baseline="0" dirty="0" smtClean="0"/>
              <a:t>not unjust”.</a:t>
            </a:r>
          </a:p>
          <a:p>
            <a:endParaRPr lang="en-US" sz="1200" b="0" i="0" baseline="0" dirty="0" smtClean="0"/>
          </a:p>
          <a:p>
            <a:r>
              <a:rPr lang="en-US" sz="1200" b="0" i="0" baseline="0" dirty="0" smtClean="0"/>
              <a:t>In English, a double negative like this would make the </a:t>
            </a:r>
            <a:endParaRPr lang="en-US" sz="1200" b="0" i="0" baseline="0" dirty="0" smtClean="0"/>
          </a:p>
          <a:p>
            <a:r>
              <a:rPr lang="en-US" sz="1200" b="0" i="0" baseline="0" dirty="0" smtClean="0"/>
              <a:t>meaning </a:t>
            </a:r>
            <a:r>
              <a:rPr lang="en-US" sz="1200" b="0" i="0" baseline="0" dirty="0" smtClean="0"/>
              <a:t>positive instead of negative, the two </a:t>
            </a:r>
            <a:endParaRPr lang="en-US" sz="1200" b="0" i="0" baseline="0" dirty="0" smtClean="0"/>
          </a:p>
          <a:p>
            <a:r>
              <a:rPr lang="en-US" sz="1200" b="0" i="0" baseline="0" dirty="0" smtClean="0"/>
              <a:t>negatives </a:t>
            </a:r>
            <a:r>
              <a:rPr lang="en-US" sz="1200" b="0" i="0" baseline="0" dirty="0" smtClean="0"/>
              <a:t>cancelling out.</a:t>
            </a:r>
          </a:p>
          <a:p>
            <a:endParaRPr lang="en-US" sz="1200" b="0" i="0" baseline="0" dirty="0" smtClean="0"/>
          </a:p>
          <a:p>
            <a:r>
              <a:rPr lang="en-US" b="0" i="0" dirty="0" smtClean="0"/>
              <a:t>But, in Greek, double negatives don’t work that way.</a:t>
            </a:r>
          </a:p>
          <a:p>
            <a:endParaRPr lang="en-US" b="0" i="0" dirty="0" smtClean="0"/>
          </a:p>
          <a:p>
            <a:r>
              <a:rPr lang="en-US" b="0" i="0" dirty="0" smtClean="0"/>
              <a:t>In Greek, doubling</a:t>
            </a:r>
            <a:r>
              <a:rPr lang="en-US" b="0" i="0" baseline="0" dirty="0" smtClean="0"/>
              <a:t> the negative doesn’t reverse the </a:t>
            </a:r>
            <a:endParaRPr lang="en-US" b="0" i="0" baseline="0" dirty="0" smtClean="0"/>
          </a:p>
          <a:p>
            <a:r>
              <a:rPr lang="en-US" b="0" i="0" baseline="0" dirty="0" smtClean="0"/>
              <a:t>meaning</a:t>
            </a:r>
            <a:r>
              <a:rPr lang="en-US" b="0" i="0" baseline="0" dirty="0" smtClean="0"/>
              <a:t>, it adds emphasis to it.</a:t>
            </a:r>
          </a:p>
          <a:p>
            <a:endParaRPr lang="en-US" b="0" i="0" baseline="0" dirty="0" smtClean="0"/>
          </a:p>
          <a:p>
            <a:r>
              <a:rPr lang="en-US" b="0" i="0" baseline="0" dirty="0" smtClean="0"/>
              <a:t>In Greek, the proper inflection here would be ... </a:t>
            </a:r>
            <a:endParaRPr lang="en-US" b="0" i="0" baseline="0" dirty="0" smtClean="0"/>
          </a:p>
          <a:p>
            <a:endParaRPr lang="en-US" b="0" i="0" baseline="0" dirty="0" smtClean="0"/>
          </a:p>
          <a:p>
            <a:r>
              <a:rPr lang="en-US" b="0" i="0" baseline="0" dirty="0" smtClean="0"/>
              <a:t>“</a:t>
            </a:r>
            <a:r>
              <a:rPr lang="en-US" b="0" i="0" baseline="0" dirty="0" smtClean="0"/>
              <a:t>Is God UNJUST ???”</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76</a:t>
            </a:fld>
            <a:endParaRPr lang="en-US"/>
          </a:p>
        </p:txBody>
      </p:sp>
    </p:spTree>
    <p:extLst>
      <p:ext uri="{BB962C8B-B14F-4D97-AF65-F5344CB8AC3E}">
        <p14:creationId xmlns:p14="http://schemas.microsoft.com/office/powerpoint/2010/main" val="35591178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baseline="0" dirty="0" smtClean="0"/>
              <a:t>“Is God UNJUST ???</a:t>
            </a:r>
          </a:p>
          <a:p>
            <a:endParaRPr lang="en-US" b="0" i="0" baseline="0" dirty="0" smtClean="0"/>
          </a:p>
          <a:p>
            <a:r>
              <a:rPr lang="en-US" b="0" i="0" baseline="0" dirty="0" smtClean="0"/>
              <a:t>CERTAINLY NOT !!!</a:t>
            </a:r>
          </a:p>
          <a:p>
            <a:endParaRPr lang="en-US" b="0" i="0" baseline="0" dirty="0" smtClean="0"/>
          </a:p>
          <a:p>
            <a:r>
              <a:rPr lang="en-US" b="0" i="0" baseline="0" dirty="0" smtClean="0"/>
              <a:t>--&gt;</a:t>
            </a:r>
          </a:p>
          <a:p>
            <a:endParaRPr lang="en-US" b="0" i="0" baseline="0" dirty="0" smtClean="0"/>
          </a:p>
          <a:p>
            <a:r>
              <a:rPr lang="en-US" b="0" i="0" baseline="0"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77</a:t>
            </a:fld>
            <a:endParaRPr lang="en-US"/>
          </a:p>
        </p:txBody>
      </p:sp>
    </p:spTree>
    <p:extLst>
      <p:ext uri="{BB962C8B-B14F-4D97-AF65-F5344CB8AC3E}">
        <p14:creationId xmlns:p14="http://schemas.microsoft.com/office/powerpoint/2010/main" val="106295139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9:14</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78</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dirty="0" smtClean="0"/>
              <a:t>“Paul believes that God is just, so whatever God claims </a:t>
            </a:r>
          </a:p>
          <a:p>
            <a:pPr rtl="0"/>
            <a:r>
              <a:rPr lang="en-US" sz="1200" b="0" i="0" u="none" dirty="0" smtClean="0"/>
              <a:t>the right to do and whatever God does is just. </a:t>
            </a:r>
          </a:p>
          <a:p>
            <a:pPr rtl="0"/>
            <a:endParaRPr lang="en-US" sz="1200" b="0" i="0" u="none" dirty="0" smtClean="0"/>
          </a:p>
          <a:p>
            <a:pPr rtl="0"/>
            <a:r>
              <a:rPr lang="en-US" sz="1200" b="0" i="0" u="none" dirty="0" smtClean="0"/>
              <a:t>“Paul shows from the Scriptures that God both claims </a:t>
            </a:r>
          </a:p>
          <a:p>
            <a:pPr rtl="0"/>
            <a:r>
              <a:rPr lang="en-US" sz="1200" b="0" i="0" u="none" dirty="0" smtClean="0"/>
              <a:t>and exercises the right to sovereignly bestow His </a:t>
            </a:r>
          </a:p>
          <a:p>
            <a:pPr rtl="0"/>
            <a:r>
              <a:rPr lang="en-US" sz="1200" b="0" i="0" u="none" dirty="0" smtClean="0"/>
              <a:t>mercy upon whomever He wills and to withhold His </a:t>
            </a:r>
          </a:p>
          <a:p>
            <a:pPr rtl="0"/>
            <a:r>
              <a:rPr lang="en-US" sz="1200" b="0" i="0" u="none" dirty="0" smtClean="0"/>
              <a:t>mercy from and harden whomsoever He wills....</a:t>
            </a:r>
          </a:p>
          <a:p>
            <a:pPr rtl="0"/>
            <a:endParaRPr lang="en-US" sz="1200" b="0" i="0" u="none" dirty="0" smtClean="0"/>
          </a:p>
          <a:p>
            <a:pPr lvl="0" rtl="0"/>
            <a:r>
              <a:rPr lang="en-US" sz="1200" b="0" i="0" u="none" dirty="0" smtClean="0"/>
              <a:t>“Who receives God’s favor is determined by God... None </a:t>
            </a:r>
          </a:p>
          <a:p>
            <a:pPr lvl="0" rtl="0"/>
            <a:r>
              <a:rPr lang="en-US" sz="1200" b="0" i="0" u="none" dirty="0" smtClean="0"/>
              <a:t>deserve His mercy and compassion. As a sovereign, </a:t>
            </a:r>
          </a:p>
          <a:p>
            <a:pPr lvl="0" rtl="0"/>
            <a:r>
              <a:rPr lang="en-US" sz="1200" b="0" i="0" u="none" dirty="0" smtClean="0"/>
              <a:t>God claims the right to bestow these favors upon </a:t>
            </a:r>
          </a:p>
          <a:p>
            <a:pPr lvl="0" rtl="0"/>
            <a:r>
              <a:rPr lang="en-US" sz="1200" b="0" i="0" u="none" dirty="0" smtClean="0"/>
              <a:t>none, some, or all of His sinful created children, for </a:t>
            </a:r>
          </a:p>
          <a:p>
            <a:pPr lvl="0" rtl="0"/>
            <a:r>
              <a:rPr lang="en-US" sz="1200" b="0" i="0" u="none" dirty="0" smtClean="0"/>
              <a:t>reasons within Himself and fully known only to Himself.”</a:t>
            </a:r>
          </a:p>
          <a:p>
            <a:pPr lvl="0" rtl="0"/>
            <a:endParaRPr lang="en-US" sz="1200" b="0" i="0" u="none" dirty="0" smtClean="0"/>
          </a:p>
          <a:p>
            <a:pPr lvl="0" rtl="0"/>
            <a:r>
              <a:rPr lang="en-US" sz="1200" b="0" i="0" u="none" dirty="0" smtClean="0"/>
              <a:t>-----</a:t>
            </a:r>
          </a:p>
          <a:p>
            <a:endParaRPr lang="en-US" b="0" i="0" u="none" strike="noStrike" baseline="0" dirty="0" smtClean="0"/>
          </a:p>
          <a:p>
            <a:r>
              <a:rPr lang="en-US" b="0" i="0" u="none" strike="noStrike" baseline="0" dirty="0" smtClean="0"/>
              <a:t>Gingrich, R. E. (2001). </a:t>
            </a:r>
            <a:r>
              <a:rPr lang="en-US" b="0" i="1" u="none" strike="noStrike" baseline="0" dirty="0" smtClean="0"/>
              <a:t>The Great Theodicy of Paul</a:t>
            </a:r>
            <a:r>
              <a:rPr lang="en-US" b="0" i="0" u="none" strike="noStrike" baseline="0" dirty="0" smtClean="0"/>
              <a:t> </a:t>
            </a:r>
          </a:p>
          <a:p>
            <a:r>
              <a:rPr lang="en-US" b="0" i="0" u="none" strike="noStrike" baseline="0" dirty="0" smtClean="0"/>
              <a:t>(p. 8). Memphis, TN: Riverside Printing.</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79</a:t>
            </a:fld>
            <a:endParaRPr lang="en-US"/>
          </a:p>
        </p:txBody>
      </p:sp>
    </p:spTree>
    <p:extLst>
      <p:ext uri="{BB962C8B-B14F-4D97-AF65-F5344CB8AC3E}">
        <p14:creationId xmlns:p14="http://schemas.microsoft.com/office/powerpoint/2010/main" val="29779069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a:t>
            </a:fld>
            <a:endParaRPr lang="en-US"/>
          </a:p>
        </p:txBody>
      </p:sp>
    </p:spTree>
    <p:extLst>
      <p:ext uri="{BB962C8B-B14F-4D97-AF65-F5344CB8AC3E}">
        <p14:creationId xmlns:p14="http://schemas.microsoft.com/office/powerpoint/2010/main" val="154253923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Eleeo</a:t>
            </a:r>
            <a:r>
              <a:rPr lang="en-US" dirty="0" smtClean="0"/>
              <a:t> means </a:t>
            </a:r>
            <a:r>
              <a:rPr lang="en-US" sz="1200" b="0" i="0" dirty="0" smtClean="0"/>
              <a:t>to be greatly concerned about someone </a:t>
            </a:r>
          </a:p>
          <a:p>
            <a:r>
              <a:rPr lang="en-US" sz="1200" b="0" i="0" dirty="0" smtClean="0"/>
              <a:t>in need, that is, to have compassion, to have</a:t>
            </a:r>
            <a:r>
              <a:rPr lang="en-US" sz="1200" b="0" i="0" baseline="0" dirty="0" smtClean="0"/>
              <a:t> </a:t>
            </a:r>
            <a:r>
              <a:rPr lang="en-US" sz="1200" b="0" i="0" dirty="0" smtClean="0"/>
              <a:t>mercy, </a:t>
            </a:r>
          </a:p>
          <a:p>
            <a:r>
              <a:rPr lang="en-US" sz="1200" b="0" i="0" dirty="0" smtClean="0"/>
              <a:t>or to have pity.</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80</a:t>
            </a:fld>
            <a:endParaRPr lang="en-US"/>
          </a:p>
        </p:txBody>
      </p:sp>
    </p:spTree>
    <p:extLst>
      <p:ext uri="{BB962C8B-B14F-4D97-AF65-F5344CB8AC3E}">
        <p14:creationId xmlns:p14="http://schemas.microsoft.com/office/powerpoint/2010/main" val="297790694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81</a:t>
            </a:fld>
            <a:endParaRPr lang="en-US"/>
          </a:p>
        </p:txBody>
      </p:sp>
    </p:spTree>
    <p:extLst>
      <p:ext uri="{BB962C8B-B14F-4D97-AF65-F5344CB8AC3E}">
        <p14:creationId xmlns:p14="http://schemas.microsoft.com/office/powerpoint/2010/main" val="351504534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9:15</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82</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dirty="0" smtClean="0"/>
              <a:t>It [the reception of God’s favor] is </a:t>
            </a:r>
            <a:r>
              <a:rPr lang="en-US" sz="1200" i="0" kern="1200" dirty="0" smtClean="0">
                <a:solidFill>
                  <a:schemeClr val="tx1"/>
                </a:solidFill>
                <a:latin typeface="+mn-lt"/>
                <a:ea typeface="+mn-ea"/>
                <a:cs typeface="+mn-cs"/>
              </a:rPr>
              <a:t>not of him that </a:t>
            </a:r>
          </a:p>
          <a:p>
            <a:r>
              <a:rPr lang="en-US" sz="1200" i="0" kern="1200" dirty="0" err="1" smtClean="0">
                <a:solidFill>
                  <a:schemeClr val="tx1"/>
                </a:solidFill>
                <a:latin typeface="+mn-lt"/>
                <a:ea typeface="+mn-ea"/>
                <a:cs typeface="+mn-cs"/>
              </a:rPr>
              <a:t>willeth</a:t>
            </a:r>
            <a:r>
              <a:rPr lang="en-US" sz="1200" i="0" kern="1200" dirty="0" smtClean="0">
                <a:solidFill>
                  <a:schemeClr val="tx1"/>
                </a:solidFill>
                <a:latin typeface="+mn-lt"/>
                <a:ea typeface="+mn-ea"/>
                <a:cs typeface="+mn-cs"/>
              </a:rPr>
              <a:t> nor of him that </a:t>
            </a:r>
            <a:r>
              <a:rPr lang="en-US" sz="1200" i="0" kern="1200" dirty="0" err="1" smtClean="0">
                <a:solidFill>
                  <a:schemeClr val="tx1"/>
                </a:solidFill>
                <a:latin typeface="+mn-lt"/>
                <a:ea typeface="+mn-ea"/>
                <a:cs typeface="+mn-cs"/>
              </a:rPr>
              <a:t>runneth</a:t>
            </a:r>
            <a:r>
              <a:rPr lang="en-US" sz="1200" i="0" kern="1200" dirty="0" smtClean="0">
                <a:solidFill>
                  <a:schemeClr val="tx1"/>
                </a:solidFill>
                <a:latin typeface="+mn-lt"/>
                <a:ea typeface="+mn-ea"/>
                <a:cs typeface="+mn-cs"/>
              </a:rPr>
              <a:t>.” Mercy is not </a:t>
            </a:r>
          </a:p>
          <a:p>
            <a:r>
              <a:rPr lang="en-US" sz="1200" i="0" kern="1200" dirty="0" smtClean="0">
                <a:solidFill>
                  <a:schemeClr val="tx1"/>
                </a:solidFill>
                <a:latin typeface="+mn-lt"/>
                <a:ea typeface="+mn-ea"/>
                <a:cs typeface="+mn-cs"/>
              </a:rPr>
              <a:t>bestowed on him who chooses it or on him who </a:t>
            </a:r>
          </a:p>
          <a:p>
            <a:r>
              <a:rPr lang="en-US" sz="1200" i="0" kern="1200" dirty="0" smtClean="0">
                <a:solidFill>
                  <a:schemeClr val="tx1"/>
                </a:solidFill>
                <a:latin typeface="+mn-lt"/>
                <a:ea typeface="+mn-ea"/>
                <a:cs typeface="+mn-cs"/>
              </a:rPr>
              <a:t>labors for it but on him whom God chooses to be the </a:t>
            </a:r>
          </a:p>
          <a:p>
            <a:r>
              <a:rPr lang="en-US" sz="1200" i="0" kern="1200" dirty="0" smtClean="0">
                <a:solidFill>
                  <a:schemeClr val="tx1"/>
                </a:solidFill>
                <a:latin typeface="+mn-lt"/>
                <a:ea typeface="+mn-ea"/>
                <a:cs typeface="+mn-cs"/>
              </a:rPr>
              <a:t>object of it.</a:t>
            </a:r>
          </a:p>
          <a:p>
            <a:pPr lvl="1"/>
            <a:endParaRPr lang="en-US" dirty="0" smtClean="0"/>
          </a:p>
          <a:p>
            <a:pPr lvl="0"/>
            <a:r>
              <a:rPr lang="en-US" dirty="0" smtClean="0"/>
              <a:t>-----</a:t>
            </a:r>
          </a:p>
          <a:p>
            <a:pPr lvl="0"/>
            <a:endParaRPr lang="en-US" dirty="0" smtClean="0"/>
          </a:p>
          <a:p>
            <a:r>
              <a:rPr lang="en-US" b="0" i="0" u="none" strike="noStrike" baseline="0" dirty="0" smtClean="0"/>
              <a:t>Gingrich, R. E. (2001). </a:t>
            </a:r>
            <a:r>
              <a:rPr lang="en-US" b="0" i="1" u="none" strike="noStrike" baseline="0" dirty="0" smtClean="0"/>
              <a:t>The Great Theodicy of Paul</a:t>
            </a:r>
            <a:r>
              <a:rPr lang="en-US" b="0" i="0" u="none" strike="noStrike" baseline="0" dirty="0" smtClean="0"/>
              <a:t> </a:t>
            </a:r>
          </a:p>
          <a:p>
            <a:r>
              <a:rPr lang="en-US" b="0" i="0" u="none" strike="noStrike" baseline="0" dirty="0" smtClean="0"/>
              <a:t>(pp. 8–9). Memphis, TN: Riverside Printing.</a:t>
            </a:r>
          </a:p>
          <a:p>
            <a:endParaRPr lang="en-US" b="1"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83</a:t>
            </a:fld>
            <a:endParaRPr lang="en-US"/>
          </a:p>
        </p:txBody>
      </p:sp>
    </p:spTree>
    <p:extLst>
      <p:ext uri="{BB962C8B-B14F-4D97-AF65-F5344CB8AC3E}">
        <p14:creationId xmlns:p14="http://schemas.microsoft.com/office/powerpoint/2010/main" val="59798887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9:16</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84</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i="0" u="none" dirty="0" smtClean="0"/>
              <a:t>“God exercises this right (to sovereignly bestow His favor).</a:t>
            </a:r>
          </a:p>
          <a:p>
            <a:pPr rtl="0"/>
            <a:endParaRPr lang="en-US" sz="1200" i="0" u="none" dirty="0" smtClean="0"/>
          </a:p>
          <a:p>
            <a:pPr rtl="0"/>
            <a:r>
              <a:rPr lang="en-US" sz="1200" i="0" u="none" dirty="0" smtClean="0"/>
              <a:t>“God granted His mercy to Moses (Exo. 33:19)</a:t>
            </a:r>
          </a:p>
          <a:p>
            <a:pPr rtl="0"/>
            <a:endParaRPr lang="en-US" sz="1200" i="0" u="none" dirty="0" smtClean="0"/>
          </a:p>
          <a:p>
            <a:pPr rtl="0"/>
            <a:r>
              <a:rPr lang="en-US" sz="1200" i="0" u="none" dirty="0" smtClean="0"/>
              <a:t>“The mercy of God granted to Moses was not based </a:t>
            </a:r>
          </a:p>
          <a:p>
            <a:pPr rtl="0"/>
            <a:r>
              <a:rPr lang="en-US" sz="1200" i="0" u="none" dirty="0" smtClean="0"/>
              <a:t>upon anything in Moses. Moses in himself had no </a:t>
            </a:r>
          </a:p>
          <a:p>
            <a:pPr rtl="0"/>
            <a:r>
              <a:rPr lang="en-US" sz="1200" i="0" u="none" dirty="0" smtClean="0"/>
              <a:t>moral qualities or virtues superior to </a:t>
            </a:r>
            <a:r>
              <a:rPr lang="en-US" sz="1200" i="0" u="none" dirty="0" err="1" smtClean="0"/>
              <a:t>Pharoah</a:t>
            </a:r>
            <a:r>
              <a:rPr lang="en-US" sz="1200" i="0" u="none" dirty="0" smtClean="0"/>
              <a:t>, toward </a:t>
            </a:r>
          </a:p>
          <a:p>
            <a:pPr rtl="0"/>
            <a:r>
              <a:rPr lang="en-US" sz="1200" i="0" u="none" dirty="0" smtClean="0"/>
              <a:t>whom God showed no mercy. </a:t>
            </a:r>
          </a:p>
          <a:p>
            <a:pPr rtl="0"/>
            <a:endParaRPr lang="en-US" sz="1200" i="0" u="none" dirty="0" smtClean="0"/>
          </a:p>
          <a:p>
            <a:pPr rtl="0"/>
            <a:r>
              <a:rPr lang="en-US" sz="1200" i="0" u="none" dirty="0" smtClean="0"/>
              <a:t>“The only reason that God showed mercy to Moses </a:t>
            </a:r>
          </a:p>
          <a:p>
            <a:pPr rtl="0"/>
            <a:r>
              <a:rPr lang="en-US" sz="1200" i="0" u="none" dirty="0" smtClean="0"/>
              <a:t>and withheld His mercy from </a:t>
            </a:r>
            <a:r>
              <a:rPr lang="en-US" sz="1200" i="0" u="none" dirty="0" err="1" smtClean="0"/>
              <a:t>Pharoah</a:t>
            </a:r>
            <a:r>
              <a:rPr lang="en-US" sz="1200" i="0" u="none" dirty="0" smtClean="0"/>
              <a:t> was that God </a:t>
            </a:r>
          </a:p>
          <a:p>
            <a:pPr rtl="0"/>
            <a:r>
              <a:rPr lang="en-US" sz="1200" i="0" u="none" dirty="0" smtClean="0"/>
              <a:t>has mercy upon whom He wills to have mercy.</a:t>
            </a:r>
          </a:p>
          <a:p>
            <a:pPr rtl="0"/>
            <a:endParaRPr lang="en-US" sz="1200" i="0" u="none" dirty="0" smtClean="0"/>
          </a:p>
          <a:p>
            <a:pPr rtl="0"/>
            <a:r>
              <a:rPr lang="en-US" sz="1200" i="0" u="none" dirty="0" smtClean="0"/>
              <a:t>“God withheld His mercy from </a:t>
            </a:r>
            <a:r>
              <a:rPr lang="en-US" sz="1200" i="0" u="none" dirty="0" err="1" smtClean="0"/>
              <a:t>Pharoah</a:t>
            </a:r>
            <a:r>
              <a:rPr lang="en-US" sz="1200" i="0" u="none" dirty="0" smtClean="0"/>
              <a:t>.</a:t>
            </a:r>
          </a:p>
          <a:p>
            <a:pPr rtl="0"/>
            <a:endParaRPr lang="en-US" sz="1200" i="0" u="none" dirty="0" smtClean="0"/>
          </a:p>
          <a:p>
            <a:pPr rtl="0"/>
            <a:r>
              <a:rPr lang="en-US" sz="1200" i="0" u="none" dirty="0" smtClean="0"/>
              <a:t>“God found him wicked—God did not make him </a:t>
            </a:r>
          </a:p>
          <a:p>
            <a:pPr rtl="0"/>
            <a:r>
              <a:rPr lang="en-US" sz="1200" i="0" u="none" dirty="0" smtClean="0"/>
              <a:t>wicked. He was a wicked person by heredity and by </a:t>
            </a:r>
          </a:p>
          <a:p>
            <a:pPr rtl="0"/>
            <a:r>
              <a:rPr lang="en-US" sz="1200" i="0" u="none" dirty="0" smtClean="0"/>
              <a:t>personal choice.</a:t>
            </a:r>
          </a:p>
          <a:p>
            <a:pPr rtl="0"/>
            <a:endParaRPr lang="en-US" sz="1200" i="0" u="none" dirty="0" smtClean="0"/>
          </a:p>
          <a:p>
            <a:pPr rtl="0"/>
            <a:r>
              <a:rPr lang="en-US" sz="1200" i="0" u="none" dirty="0" smtClean="0"/>
              <a:t>“God chose to leave </a:t>
            </a:r>
            <a:r>
              <a:rPr lang="en-US" sz="1200" i="0" u="none" dirty="0" err="1" smtClean="0"/>
              <a:t>Pharoah</a:t>
            </a:r>
            <a:r>
              <a:rPr lang="en-US" sz="1200" i="0" u="none" dirty="0" smtClean="0"/>
              <a:t> wicked and not make </a:t>
            </a:r>
          </a:p>
          <a:p>
            <a:pPr rtl="0"/>
            <a:r>
              <a:rPr lang="en-US" sz="1200" i="0" u="none" dirty="0" smtClean="0"/>
              <a:t>him good—He chose to withhold His mercy and </a:t>
            </a:r>
          </a:p>
          <a:p>
            <a:pPr rtl="0"/>
            <a:r>
              <a:rPr lang="en-US" sz="1200" i="0" u="none" dirty="0" smtClean="0"/>
              <a:t>compassion from condemned </a:t>
            </a:r>
            <a:r>
              <a:rPr lang="en-US" sz="1200" i="0" u="none" dirty="0" err="1" smtClean="0"/>
              <a:t>Pharoah</a:t>
            </a:r>
            <a:r>
              <a:rPr lang="en-US" sz="1200" i="0" u="none" dirty="0" smtClean="0"/>
              <a:t>, exercising a </a:t>
            </a:r>
          </a:p>
          <a:p>
            <a:pPr rtl="0"/>
            <a:r>
              <a:rPr lang="en-US" sz="1200" i="0" u="none" dirty="0" smtClean="0"/>
              <a:t>right possessed by all sovereign rulers.”</a:t>
            </a:r>
          </a:p>
          <a:p>
            <a:pPr lvl="1" rtl="0"/>
            <a:endParaRPr lang="en-US" sz="1200" i="1" u="sng" dirty="0" smtClean="0"/>
          </a:p>
          <a:p>
            <a:pPr lvl="0" rtl="0"/>
            <a:r>
              <a:rPr lang="en-US" b="0" i="0" u="none" strike="noStrike" baseline="0" dirty="0" smtClean="0"/>
              <a:t>-----</a:t>
            </a:r>
          </a:p>
          <a:p>
            <a:pPr lvl="0" rtl="0"/>
            <a:endParaRPr lang="en-US" b="0" i="0" u="none" strike="noStrike" baseline="0" dirty="0" smtClean="0"/>
          </a:p>
          <a:p>
            <a:pPr lvl="0" rtl="0"/>
            <a:r>
              <a:rPr lang="en-US" b="0" i="0" u="none" strike="noStrike" baseline="0" dirty="0" smtClean="0"/>
              <a:t>Gingrich, R. E. (2001). </a:t>
            </a:r>
            <a:r>
              <a:rPr lang="en-US" b="0" i="1" u="none" strike="noStrike" baseline="0" dirty="0" smtClean="0"/>
              <a:t>The Great Theodicy of Paul</a:t>
            </a:r>
            <a:r>
              <a:rPr lang="en-US" b="0" i="0" u="none" strike="noStrike" baseline="0" dirty="0" smtClean="0"/>
              <a:t> </a:t>
            </a:r>
          </a:p>
          <a:p>
            <a:pPr lvl="0" rtl="0"/>
            <a:r>
              <a:rPr lang="en-US" b="0" i="0" u="none" strike="noStrike" baseline="0" dirty="0" smtClean="0"/>
              <a:t>(p. 9). Memphis, TN: Riverside Printing.</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85</a:t>
            </a:fld>
            <a:endParaRPr lang="en-US"/>
          </a:p>
        </p:txBody>
      </p:sp>
    </p:spTree>
    <p:extLst>
      <p:ext uri="{BB962C8B-B14F-4D97-AF65-F5344CB8AC3E}">
        <p14:creationId xmlns:p14="http://schemas.microsoft.com/office/powerpoint/2010/main" val="278735607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Endeiknumi</a:t>
            </a:r>
            <a:r>
              <a:rPr lang="en-US" dirty="0" smtClean="0"/>
              <a:t>,</a:t>
            </a:r>
            <a:r>
              <a:rPr lang="en-US" baseline="0" dirty="0" smtClean="0"/>
              <a:t> here, means </a:t>
            </a:r>
            <a:r>
              <a:rPr lang="en-US" sz="1200" b="0" i="0" dirty="0" smtClean="0"/>
              <a:t>to direct attention to or </a:t>
            </a:r>
          </a:p>
          <a:p>
            <a:r>
              <a:rPr lang="en-US" sz="1200" b="0" i="0" dirty="0" smtClean="0"/>
              <a:t>cause something to become known, that is, to show </a:t>
            </a:r>
          </a:p>
          <a:p>
            <a:r>
              <a:rPr lang="en-US" sz="1200" b="0" i="0" dirty="0" smtClean="0"/>
              <a:t>or to demonstrate.</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86</a:t>
            </a:fld>
            <a:endParaRPr lang="en-US"/>
          </a:p>
        </p:txBody>
      </p:sp>
    </p:spTree>
    <p:extLst>
      <p:ext uri="{BB962C8B-B14F-4D97-AF65-F5344CB8AC3E}">
        <p14:creationId xmlns:p14="http://schemas.microsoft.com/office/powerpoint/2010/main" val="278735607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87</a:t>
            </a:fld>
            <a:endParaRPr lang="en-US"/>
          </a:p>
        </p:txBody>
      </p:sp>
    </p:spTree>
    <p:extLst>
      <p:ext uri="{BB962C8B-B14F-4D97-AF65-F5344CB8AC3E}">
        <p14:creationId xmlns:p14="http://schemas.microsoft.com/office/powerpoint/2010/main" val="93728127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9:17</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88</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i="0" u="none" dirty="0" smtClean="0"/>
              <a:t>“God raised </a:t>
            </a:r>
            <a:r>
              <a:rPr lang="en-US" sz="1200" i="0" u="none" dirty="0" err="1" smtClean="0"/>
              <a:t>Pharoah</a:t>
            </a:r>
            <a:r>
              <a:rPr lang="en-US" sz="1200" i="0" u="none" dirty="0" smtClean="0"/>
              <a:t> up, hardened him, and used him </a:t>
            </a:r>
          </a:p>
          <a:p>
            <a:pPr rtl="0"/>
            <a:r>
              <a:rPr lang="en-US" sz="1200" i="0" u="none" dirty="0" smtClean="0"/>
              <a:t>to make His glory known—</a:t>
            </a:r>
          </a:p>
          <a:p>
            <a:pPr rtl="0"/>
            <a:endParaRPr lang="en-US" sz="1200" i="0" u="none" dirty="0" smtClean="0"/>
          </a:p>
          <a:p>
            <a:pPr rtl="0"/>
            <a:r>
              <a:rPr lang="en-US" sz="1200" i="0" u="none" dirty="0" smtClean="0"/>
              <a:t>“(1) God raised </a:t>
            </a:r>
            <a:r>
              <a:rPr lang="en-US" sz="1200" i="0" u="none" dirty="0" err="1" smtClean="0"/>
              <a:t>Pharoah</a:t>
            </a:r>
            <a:r>
              <a:rPr lang="en-US" sz="1200" i="0" u="none" dirty="0" smtClean="0"/>
              <a:t> to high office; </a:t>
            </a:r>
          </a:p>
          <a:p>
            <a:pPr rtl="0"/>
            <a:endParaRPr lang="en-US" sz="1200" i="0" u="none" dirty="0" smtClean="0"/>
          </a:p>
          <a:p>
            <a:pPr rtl="0"/>
            <a:r>
              <a:rPr lang="en-US" sz="1200" i="0" u="none" dirty="0" smtClean="0"/>
              <a:t>“(2) He hardened his heart by withholding His mercy, </a:t>
            </a:r>
          </a:p>
          <a:p>
            <a:pPr rtl="0"/>
            <a:r>
              <a:rPr lang="en-US" sz="1200" i="0" u="none" dirty="0" smtClean="0"/>
              <a:t>by presenting to him righteous demands which drew </a:t>
            </a:r>
          </a:p>
          <a:p>
            <a:pPr rtl="0"/>
            <a:r>
              <a:rPr lang="en-US" sz="1200" i="0" u="none" dirty="0" smtClean="0"/>
              <a:t>out the evil opposition of his heart, and by </a:t>
            </a:r>
          </a:p>
          <a:p>
            <a:pPr rtl="0"/>
            <a:r>
              <a:rPr lang="en-US" sz="1200" i="0" u="none" dirty="0" smtClean="0"/>
              <a:t>withdrawing His gracious restraining influences. </a:t>
            </a:r>
          </a:p>
          <a:p>
            <a:pPr rtl="0"/>
            <a:endParaRPr lang="en-US" sz="1200" i="0" u="none" dirty="0" smtClean="0"/>
          </a:p>
          <a:p>
            <a:pPr rtl="0"/>
            <a:r>
              <a:rPr lang="en-US" sz="1200" i="0" u="none" dirty="0" smtClean="0"/>
              <a:t>“God indirectly. hardened </a:t>
            </a:r>
            <a:r>
              <a:rPr lang="en-US" sz="1200" i="0" u="none" dirty="0" err="1" smtClean="0"/>
              <a:t>Pharoah’s</a:t>
            </a:r>
            <a:r>
              <a:rPr lang="en-US" sz="1200" i="0" u="none" dirty="0" smtClean="0"/>
              <a:t> heart, but </a:t>
            </a:r>
            <a:r>
              <a:rPr lang="en-US" sz="1200" i="0" u="none" dirty="0" err="1" smtClean="0"/>
              <a:t>Pharoah</a:t>
            </a:r>
            <a:r>
              <a:rPr lang="en-US" sz="1200" i="0" u="none" dirty="0" smtClean="0"/>
              <a:t> </a:t>
            </a:r>
          </a:p>
          <a:p>
            <a:pPr rtl="0"/>
            <a:r>
              <a:rPr lang="en-US" sz="1200" i="0" u="none" dirty="0" smtClean="0"/>
              <a:t>directly hardened his own heart by responding in the </a:t>
            </a:r>
          </a:p>
          <a:p>
            <a:pPr rtl="0"/>
            <a:r>
              <a:rPr lang="en-US" sz="1200" i="0" u="none" dirty="0" smtClean="0"/>
              <a:t>wrong way to God’s dealings with him </a:t>
            </a:r>
          </a:p>
          <a:p>
            <a:pPr rtl="0"/>
            <a:r>
              <a:rPr lang="en-US" sz="1200" i="0" u="none" dirty="0" smtClean="0"/>
              <a:t>(Exo. 8:15, 32; 9:34), and </a:t>
            </a:r>
          </a:p>
          <a:p>
            <a:pPr rtl="0"/>
            <a:endParaRPr lang="en-US" sz="1200" i="0" u="none" dirty="0" smtClean="0"/>
          </a:p>
          <a:p>
            <a:pPr rtl="0"/>
            <a:r>
              <a:rPr lang="en-US" sz="1200" i="0" u="none" dirty="0" smtClean="0"/>
              <a:t>“(3) He used him as an agent through whom He made </a:t>
            </a:r>
          </a:p>
          <a:p>
            <a:pPr rtl="0"/>
            <a:r>
              <a:rPr lang="en-US" sz="1200" i="0" u="none" dirty="0" smtClean="0"/>
              <a:t>His power (and justice) known throughout the earth </a:t>
            </a:r>
          </a:p>
          <a:p>
            <a:pPr rtl="0"/>
            <a:r>
              <a:rPr lang="en-US" sz="1200" i="0" u="none" dirty="0" smtClean="0"/>
              <a:t>(the manifestation of God’s attributes manifests His</a:t>
            </a:r>
          </a:p>
          <a:p>
            <a:pPr rtl="0"/>
            <a:r>
              <a:rPr lang="en-US" sz="1200" i="0" u="none" dirty="0" smtClean="0"/>
              <a:t> glory).</a:t>
            </a:r>
          </a:p>
          <a:p>
            <a:pPr rtl="0"/>
            <a:endParaRPr lang="en-US" sz="1200" i="0" u="none" dirty="0" smtClean="0"/>
          </a:p>
          <a:p>
            <a:pPr rtl="0"/>
            <a:r>
              <a:rPr lang="en-US" sz="1200" i="0" u="none" dirty="0" smtClean="0"/>
              <a:t>“God did </a:t>
            </a:r>
            <a:r>
              <a:rPr lang="en-US" sz="1200" i="0" u="none" dirty="0" err="1" smtClean="0"/>
              <a:t>Pharoah</a:t>
            </a:r>
            <a:r>
              <a:rPr lang="en-US" sz="1200" i="0" u="none" dirty="0" smtClean="0"/>
              <a:t> no injustice. He only chose to leave </a:t>
            </a:r>
          </a:p>
          <a:p>
            <a:pPr rtl="0"/>
            <a:r>
              <a:rPr lang="en-US" sz="1200" i="0" u="none" dirty="0" smtClean="0"/>
              <a:t>him wicked and to providentially guide the </a:t>
            </a:r>
          </a:p>
          <a:p>
            <a:pPr rtl="0"/>
            <a:r>
              <a:rPr lang="en-US" sz="1200" i="0" u="none" dirty="0" smtClean="0"/>
              <a:t>manifestation of his wickedness so that His [God’s] </a:t>
            </a:r>
          </a:p>
          <a:p>
            <a:pPr rtl="0"/>
            <a:r>
              <a:rPr lang="en-US" sz="1200" i="0" u="none" dirty="0" smtClean="0"/>
              <a:t>own glory might be more fully known.</a:t>
            </a:r>
          </a:p>
          <a:p>
            <a:pPr rtl="0"/>
            <a:endParaRPr lang="en-US" sz="1200" i="0" u="none" dirty="0" smtClean="0"/>
          </a:p>
          <a:p>
            <a:pPr rtl="0"/>
            <a:r>
              <a:rPr lang="en-US" sz="1200" i="0" u="none" dirty="0" smtClean="0"/>
              <a:t>“So in conclusion, God shows mercy to whomsoever </a:t>
            </a:r>
          </a:p>
          <a:p>
            <a:pPr rtl="0"/>
            <a:r>
              <a:rPr lang="en-US" sz="1200" i="0" u="none" dirty="0" smtClean="0"/>
              <a:t>He wills and He withholds mercy from and hardens </a:t>
            </a:r>
          </a:p>
          <a:p>
            <a:pPr rtl="0"/>
            <a:r>
              <a:rPr lang="en-US" sz="1200" i="0" u="none" dirty="0" smtClean="0"/>
              <a:t>whomsoever He wills.”</a:t>
            </a:r>
          </a:p>
          <a:p>
            <a:pPr rtl="0"/>
            <a:endParaRPr lang="en-US" sz="1200" dirty="0" smtClean="0"/>
          </a:p>
          <a:p>
            <a:pPr rtl="0"/>
            <a:r>
              <a:rPr lang="en-US" sz="1200" dirty="0" smtClean="0"/>
              <a:t>-----</a:t>
            </a:r>
          </a:p>
          <a:p>
            <a:pPr rtl="0"/>
            <a:endParaRPr lang="en-US" sz="1200" dirty="0" smtClean="0"/>
          </a:p>
          <a:p>
            <a:r>
              <a:rPr lang="en-US" b="0" i="0" u="none" strike="noStrike" baseline="0" dirty="0" smtClean="0"/>
              <a:t>Gingrich, R. E. (2001). </a:t>
            </a:r>
            <a:r>
              <a:rPr lang="en-US" b="0" i="1" u="none" strike="noStrike" baseline="0" dirty="0" smtClean="0"/>
              <a:t>The Great Theodicy of Paul</a:t>
            </a:r>
            <a:r>
              <a:rPr lang="en-US" b="0" i="0" u="none" strike="noStrike" baseline="0" dirty="0" smtClean="0"/>
              <a:t> </a:t>
            </a:r>
          </a:p>
          <a:p>
            <a:r>
              <a:rPr lang="en-US" b="0" i="0" u="none" strike="noStrike" baseline="0" dirty="0" smtClean="0"/>
              <a:t>(p. 9). Memphis, TN: Riverside Printing.</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89</a:t>
            </a:fld>
            <a:endParaRPr lang="en-US"/>
          </a:p>
        </p:txBody>
      </p:sp>
    </p:spTree>
    <p:extLst>
      <p:ext uri="{BB962C8B-B14F-4D97-AF65-F5344CB8AC3E}">
        <p14:creationId xmlns:p14="http://schemas.microsoft.com/office/powerpoint/2010/main" val="1663134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a:t>
            </a:fld>
            <a:endParaRPr lang="en-US"/>
          </a:p>
        </p:txBody>
      </p:sp>
    </p:spTree>
    <p:extLst>
      <p:ext uri="{BB962C8B-B14F-4D97-AF65-F5344CB8AC3E}">
        <p14:creationId xmlns:p14="http://schemas.microsoft.com/office/powerpoint/2010/main" val="35142048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Skleruno</a:t>
            </a:r>
            <a:r>
              <a:rPr lang="en-US" dirty="0" smtClean="0"/>
              <a:t> means </a:t>
            </a:r>
            <a:r>
              <a:rPr lang="en-US" sz="1200" b="0" i="0" dirty="0" smtClean="0"/>
              <a:t>to cause to be unyielding in resisting </a:t>
            </a:r>
          </a:p>
          <a:p>
            <a:r>
              <a:rPr lang="en-US" sz="1200" b="0" i="0" dirty="0" smtClean="0"/>
              <a:t>information, that is, to harden.</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90</a:t>
            </a:fld>
            <a:endParaRPr lang="en-US"/>
          </a:p>
        </p:txBody>
      </p:sp>
    </p:spTree>
    <p:extLst>
      <p:ext uri="{BB962C8B-B14F-4D97-AF65-F5344CB8AC3E}">
        <p14:creationId xmlns:p14="http://schemas.microsoft.com/office/powerpoint/2010/main" val="166313413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kern="1200" dirty="0" smtClean="0">
                <a:solidFill>
                  <a:schemeClr val="tx1"/>
                </a:solidFill>
                <a:latin typeface="+mn-lt"/>
                <a:ea typeface="+mn-ea"/>
                <a:cs typeface="+mn-cs"/>
              </a:rPr>
              <a:t>[Evangelist] Luis Palau tells of a woman in </a:t>
            </a:r>
          </a:p>
          <a:p>
            <a:pPr rtl="0"/>
            <a:r>
              <a:rPr lang="en-US" sz="1200" kern="1200" dirty="0" smtClean="0">
                <a:solidFill>
                  <a:schemeClr val="tx1"/>
                </a:solidFill>
                <a:latin typeface="+mn-lt"/>
                <a:ea typeface="+mn-ea"/>
                <a:cs typeface="+mn-cs"/>
              </a:rPr>
              <a:t>Peru whose life was radically transformed by the </a:t>
            </a:r>
          </a:p>
          <a:p>
            <a:pPr rtl="0"/>
            <a:r>
              <a:rPr lang="en-US" sz="1200" kern="1200" dirty="0" smtClean="0">
                <a:solidFill>
                  <a:schemeClr val="tx1"/>
                </a:solidFill>
                <a:latin typeface="+mn-lt"/>
                <a:ea typeface="+mn-ea"/>
                <a:cs typeface="+mn-cs"/>
              </a:rPr>
              <a:t>power of Christ.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Rosario was her name. She was a terrorist, a brute of </a:t>
            </a:r>
          </a:p>
          <a:p>
            <a:pPr rtl="0"/>
            <a:r>
              <a:rPr lang="en-US" sz="1200" kern="1200" dirty="0" smtClean="0">
                <a:solidFill>
                  <a:schemeClr val="tx1"/>
                </a:solidFill>
                <a:latin typeface="+mn-lt"/>
                <a:ea typeface="+mn-ea"/>
                <a:cs typeface="+mn-cs"/>
              </a:rPr>
              <a:t>a woman who was an expert in several martial arts. </a:t>
            </a:r>
          </a:p>
          <a:p>
            <a:pPr rtl="0"/>
            <a:r>
              <a:rPr lang="en-US" sz="1200" kern="1200" dirty="0" smtClean="0">
                <a:solidFill>
                  <a:schemeClr val="tx1"/>
                </a:solidFill>
                <a:latin typeface="+mn-lt"/>
                <a:ea typeface="+mn-ea"/>
                <a:cs typeface="+mn-cs"/>
              </a:rPr>
              <a:t>In her terrorist activities she had killed twelve </a:t>
            </a:r>
          </a:p>
          <a:p>
            <a:pPr rtl="0"/>
            <a:r>
              <a:rPr lang="en-US" sz="1200" kern="1200" dirty="0" smtClean="0">
                <a:solidFill>
                  <a:schemeClr val="tx1"/>
                </a:solidFill>
                <a:latin typeface="+mn-lt"/>
                <a:ea typeface="+mn-ea"/>
                <a:cs typeface="+mn-cs"/>
              </a:rPr>
              <a:t>policemen.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When Luis conducted a crusade in Lima, she learned </a:t>
            </a:r>
          </a:p>
          <a:p>
            <a:pPr rtl="0"/>
            <a:r>
              <a:rPr lang="en-US" sz="1200" kern="1200" dirty="0" smtClean="0">
                <a:solidFill>
                  <a:schemeClr val="tx1"/>
                </a:solidFill>
                <a:latin typeface="+mn-lt"/>
                <a:ea typeface="+mn-ea"/>
                <a:cs typeface="+mn-cs"/>
              </a:rPr>
              <a:t>of it and, being incensed at the message of the </a:t>
            </a:r>
          </a:p>
          <a:p>
            <a:pPr rtl="0"/>
            <a:r>
              <a:rPr lang="en-US" sz="1200" kern="1200" dirty="0" smtClean="0">
                <a:solidFill>
                  <a:schemeClr val="tx1"/>
                </a:solidFill>
                <a:latin typeface="+mn-lt"/>
                <a:ea typeface="+mn-ea"/>
                <a:cs typeface="+mn-cs"/>
              </a:rPr>
              <a:t>gospel, made her way to the stadium to kill Luis.</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Inside the stadium, as she contemplated how to get </a:t>
            </a:r>
          </a:p>
          <a:p>
            <a:pPr rtl="0"/>
            <a:r>
              <a:rPr lang="en-US" sz="1200" kern="1200" dirty="0" smtClean="0">
                <a:solidFill>
                  <a:schemeClr val="tx1"/>
                </a:solidFill>
                <a:latin typeface="+mn-lt"/>
                <a:ea typeface="+mn-ea"/>
                <a:cs typeface="+mn-cs"/>
              </a:rPr>
              <a:t>to him, she began to listen to the message he </a:t>
            </a:r>
          </a:p>
          <a:p>
            <a:pPr rtl="0"/>
            <a:r>
              <a:rPr lang="en-US" sz="1200" kern="1200" dirty="0" smtClean="0">
                <a:solidFill>
                  <a:schemeClr val="tx1"/>
                </a:solidFill>
                <a:latin typeface="+mn-lt"/>
                <a:ea typeface="+mn-ea"/>
                <a:cs typeface="+mn-cs"/>
              </a:rPr>
              <a:t>preached on hell. She fell under conviction for her </a:t>
            </a:r>
          </a:p>
          <a:p>
            <a:pPr rtl="0"/>
            <a:r>
              <a:rPr lang="en-US" sz="1200" kern="1200" dirty="0" smtClean="0">
                <a:solidFill>
                  <a:schemeClr val="tx1"/>
                </a:solidFill>
                <a:latin typeface="+mn-lt"/>
                <a:ea typeface="+mn-ea"/>
                <a:cs typeface="+mn-cs"/>
              </a:rPr>
              <a:t>sins and embraced Christ as her Savior.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Ten years later, Luis met this convert for the first time. </a:t>
            </a:r>
          </a:p>
          <a:p>
            <a:pPr rtl="0"/>
            <a:r>
              <a:rPr lang="en-US" sz="1200" kern="1200" dirty="0" smtClean="0">
                <a:solidFill>
                  <a:schemeClr val="tx1"/>
                </a:solidFill>
                <a:latin typeface="+mn-lt"/>
                <a:ea typeface="+mn-ea"/>
                <a:cs typeface="+mn-cs"/>
              </a:rPr>
              <a:t>She had by then assisted in the planting of five </a:t>
            </a:r>
          </a:p>
          <a:p>
            <a:pPr rtl="0"/>
            <a:r>
              <a:rPr lang="en-US" sz="1200" kern="1200" dirty="0" smtClean="0">
                <a:solidFill>
                  <a:schemeClr val="tx1"/>
                </a:solidFill>
                <a:latin typeface="+mn-lt"/>
                <a:ea typeface="+mn-ea"/>
                <a:cs typeface="+mn-cs"/>
              </a:rPr>
              <a:t>churches; was a vibrant, active witness and worker </a:t>
            </a:r>
          </a:p>
          <a:p>
            <a:pPr rtl="0"/>
            <a:r>
              <a:rPr lang="en-US" sz="1200" kern="1200" dirty="0" smtClean="0">
                <a:solidFill>
                  <a:schemeClr val="tx1"/>
                </a:solidFill>
                <a:latin typeface="+mn-lt"/>
                <a:ea typeface="+mn-ea"/>
                <a:cs typeface="+mn-cs"/>
              </a:rPr>
              <a:t>in the church; and had founded an orphanage that </a:t>
            </a:r>
          </a:p>
          <a:p>
            <a:pPr rtl="0"/>
            <a:r>
              <a:rPr lang="en-US" sz="1200" kern="1200" dirty="0" smtClean="0">
                <a:solidFill>
                  <a:schemeClr val="tx1"/>
                </a:solidFill>
                <a:latin typeface="+mn-lt"/>
                <a:ea typeface="+mn-ea"/>
                <a:cs typeface="+mn-cs"/>
              </a:rPr>
              <a:t>houses over one thousand children.</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a:t>
            </a:r>
          </a:p>
          <a:p>
            <a:pPr rtl="0"/>
            <a:endParaRPr lang="en-US" sz="1200" kern="1200" dirty="0" smtClean="0">
              <a:solidFill>
                <a:schemeClr val="tx1"/>
              </a:solidFill>
              <a:latin typeface="+mn-lt"/>
              <a:ea typeface="+mn-ea"/>
              <a:cs typeface="+mn-cs"/>
            </a:endParaRPr>
          </a:p>
          <a:p>
            <a:pPr rtl="0"/>
            <a:r>
              <a:rPr lang="en-US" b="0" i="0" u="none" strike="noStrike" baseline="0" dirty="0" smtClean="0"/>
              <a:t>Leadership Ministries Worldwide. (2004). </a:t>
            </a:r>
            <a:r>
              <a:rPr lang="en-US" b="0" i="1" u="none" strike="noStrike" baseline="0" dirty="0" smtClean="0"/>
              <a:t>Practical </a:t>
            </a:r>
          </a:p>
          <a:p>
            <a:pPr rtl="0"/>
            <a:r>
              <a:rPr lang="en-US" b="0" i="1" u="none" strike="noStrike" baseline="0" dirty="0" smtClean="0"/>
              <a:t>Illustrations: Romans</a:t>
            </a:r>
            <a:r>
              <a:rPr lang="en-US" b="0" i="0" u="none" strike="noStrike" baseline="0" dirty="0" smtClean="0"/>
              <a:t> (pp. 50–51). Chattanooga, TN: </a:t>
            </a:r>
          </a:p>
          <a:p>
            <a:pPr rtl="0"/>
            <a:r>
              <a:rPr lang="en-US" b="0" i="0" u="none" strike="noStrike" baseline="0" dirty="0" smtClean="0"/>
              <a:t>Leadership Ministries Worldwide.</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91</a:t>
            </a:fld>
            <a:endParaRPr lang="en-US"/>
          </a:p>
        </p:txBody>
      </p:sp>
    </p:spTree>
    <p:extLst>
      <p:ext uri="{BB962C8B-B14F-4D97-AF65-F5344CB8AC3E}">
        <p14:creationId xmlns:p14="http://schemas.microsoft.com/office/powerpoint/2010/main" val="291328199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9:18</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92</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smtClean="0"/>
              <a:t>Now,</a:t>
            </a:r>
            <a:r>
              <a:rPr lang="en-US" b="0" i="0" baseline="0" dirty="0" smtClean="0"/>
              <a:t> here in verse 19, Gingrich addresses the second </a:t>
            </a:r>
          </a:p>
          <a:p>
            <a:r>
              <a:rPr lang="en-US" b="0" i="0" baseline="0" dirty="0" smtClean="0"/>
              <a:t>objection to Paul’s doctrine; that </a:t>
            </a:r>
            <a:r>
              <a:rPr lang="en-US" sz="1200" dirty="0" smtClean="0"/>
              <a:t>the doctrine of </a:t>
            </a:r>
          </a:p>
          <a:p>
            <a:r>
              <a:rPr lang="en-US" sz="1200" dirty="0" smtClean="0"/>
              <a:t>sovereign unconditional election destroys human </a:t>
            </a:r>
          </a:p>
          <a:p>
            <a:r>
              <a:rPr lang="en-US" sz="1200" dirty="0" smtClean="0"/>
              <a:t>responsibility:</a:t>
            </a:r>
          </a:p>
          <a:p>
            <a:endParaRPr lang="en-US" sz="1200" dirty="0" smtClean="0"/>
          </a:p>
          <a:p>
            <a:r>
              <a:rPr lang="en-US" sz="1200" dirty="0" smtClean="0"/>
              <a:t>“If God has mercy upon whom He wills to have mercy </a:t>
            </a:r>
          </a:p>
          <a:p>
            <a:r>
              <a:rPr lang="en-US" sz="1200" dirty="0" smtClean="0"/>
              <a:t>and hardens whom He wills to harden, then why </a:t>
            </a:r>
          </a:p>
          <a:p>
            <a:r>
              <a:rPr lang="en-US" sz="1200" dirty="0" smtClean="0"/>
              <a:t>does God find fault with sinners? </a:t>
            </a:r>
          </a:p>
          <a:p>
            <a:endParaRPr lang="en-US" sz="1200" dirty="0" smtClean="0"/>
          </a:p>
          <a:p>
            <a:r>
              <a:rPr lang="en-US" sz="1200" dirty="0" smtClean="0"/>
              <a:t>“God willed them to be what they are and they are </a:t>
            </a:r>
          </a:p>
          <a:p>
            <a:r>
              <a:rPr lang="en-US" sz="1200" dirty="0" smtClean="0"/>
              <a:t>powerless to resist His will, so how can God justly </a:t>
            </a:r>
          </a:p>
          <a:p>
            <a:r>
              <a:rPr lang="en-US" sz="1200" dirty="0" smtClean="0"/>
              <a:t>blame them for </a:t>
            </a:r>
            <a:r>
              <a:rPr lang="en-US" sz="1200" kern="1200" dirty="0" smtClean="0">
                <a:solidFill>
                  <a:schemeClr val="tx1"/>
                </a:solidFill>
                <a:latin typeface="+mn-lt"/>
                <a:ea typeface="+mn-ea"/>
                <a:cs typeface="+mn-cs"/>
              </a:rPr>
              <a:t>being what they are?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“Paul’s doctrine seems to make men robots and you </a:t>
            </a:r>
          </a:p>
          <a:p>
            <a:r>
              <a:rPr lang="en-US" sz="1200" kern="1200" dirty="0" smtClean="0">
                <a:solidFill>
                  <a:schemeClr val="tx1"/>
                </a:solidFill>
                <a:latin typeface="+mn-lt"/>
                <a:ea typeface="+mn-ea"/>
                <a:cs typeface="+mn-cs"/>
              </a:rPr>
              <a:t>can’t justly blame robots for being what they are, </a:t>
            </a:r>
          </a:p>
          <a:p>
            <a:r>
              <a:rPr lang="en-US" sz="1200" kern="1200" dirty="0" smtClean="0">
                <a:solidFill>
                  <a:schemeClr val="tx1"/>
                </a:solidFill>
                <a:latin typeface="+mn-lt"/>
                <a:ea typeface="+mn-ea"/>
                <a:cs typeface="+mn-cs"/>
              </a:rPr>
              <a:t>can you?</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p>
          <a:p>
            <a:r>
              <a:rPr lang="en-US" b="0" i="0" u="none" strike="noStrike" baseline="0" dirty="0" smtClean="0"/>
              <a:t>Gingrich, R. E. (2001). </a:t>
            </a:r>
            <a:r>
              <a:rPr lang="en-US" b="0" i="1" u="none" strike="noStrike" baseline="0" dirty="0" smtClean="0"/>
              <a:t>The Great Theodicy of Paul</a:t>
            </a:r>
            <a:r>
              <a:rPr lang="en-US" b="0" i="0" u="none" strike="noStrike" baseline="0" dirty="0" smtClean="0"/>
              <a:t> </a:t>
            </a:r>
          </a:p>
          <a:p>
            <a:r>
              <a:rPr lang="en-US" b="0" i="0" u="none" strike="noStrike" baseline="0" dirty="0" smtClean="0"/>
              <a:t>(pp. 9–10). Memphis, TN: Riverside Printing.</a:t>
            </a:r>
          </a:p>
          <a:p>
            <a:endParaRPr lang="en-US" sz="1200"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93</a:t>
            </a:fld>
            <a:endParaRPr lang="en-US"/>
          </a:p>
        </p:txBody>
      </p:sp>
    </p:spTree>
    <p:extLst>
      <p:ext uri="{BB962C8B-B14F-4D97-AF65-F5344CB8AC3E}">
        <p14:creationId xmlns:p14="http://schemas.microsoft.com/office/powerpoint/2010/main" val="257019930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latin typeface="+mn-lt"/>
                <a:ea typeface="+mn-ea"/>
                <a:cs typeface="+mn-cs"/>
              </a:rPr>
              <a:t>God’s Sovereign Choice: Paul uses the illustration of the </a:t>
            </a:r>
          </a:p>
          <a:p>
            <a:r>
              <a:rPr lang="en-US" sz="1200" b="0" kern="1200" dirty="0" smtClean="0">
                <a:solidFill>
                  <a:schemeClr val="tx1"/>
                </a:solidFill>
                <a:latin typeface="+mn-lt"/>
                <a:ea typeface="+mn-ea"/>
                <a:cs typeface="+mn-cs"/>
              </a:rPr>
              <a:t>pottery questioning the potter’s design decisions to </a:t>
            </a:r>
          </a:p>
          <a:p>
            <a:r>
              <a:rPr lang="en-US" sz="1200" b="0" kern="1200" dirty="0" smtClean="0">
                <a:solidFill>
                  <a:schemeClr val="tx1"/>
                </a:solidFill>
                <a:latin typeface="+mn-lt"/>
                <a:ea typeface="+mn-ea"/>
                <a:cs typeface="+mn-cs"/>
              </a:rPr>
              <a:t>highlight the folly of questioning God’s divine </a:t>
            </a:r>
          </a:p>
          <a:p>
            <a:r>
              <a:rPr lang="en-US" sz="1200" b="0" kern="1200" dirty="0" smtClean="0">
                <a:solidFill>
                  <a:schemeClr val="tx1"/>
                </a:solidFill>
                <a:latin typeface="+mn-lt"/>
                <a:ea typeface="+mn-ea"/>
                <a:cs typeface="+mn-cs"/>
              </a:rPr>
              <a:t>prerogative. Just as the potter has authority over the </a:t>
            </a:r>
          </a:p>
          <a:p>
            <a:r>
              <a:rPr lang="en-US" sz="1200" b="0" kern="1200" dirty="0" smtClean="0">
                <a:solidFill>
                  <a:schemeClr val="tx1"/>
                </a:solidFill>
                <a:latin typeface="+mn-lt"/>
                <a:ea typeface="+mn-ea"/>
                <a:cs typeface="+mn-cs"/>
              </a:rPr>
              <a:t>clay to do as he sees fit, so too does God shape us to </a:t>
            </a:r>
          </a:p>
          <a:p>
            <a:r>
              <a:rPr lang="en-US" sz="1200" b="0" kern="1200" dirty="0" smtClean="0">
                <a:solidFill>
                  <a:schemeClr val="tx1"/>
                </a:solidFill>
                <a:latin typeface="+mn-lt"/>
                <a:ea typeface="+mn-ea"/>
                <a:cs typeface="+mn-cs"/>
              </a:rPr>
              <a:t>be most useful to Him.</a:t>
            </a:r>
          </a:p>
          <a:p>
            <a:endParaRPr lang="en-US" sz="1200" b="1"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t>
            </a:r>
          </a:p>
          <a:p>
            <a:endParaRPr lang="en-US" sz="1200" b="1"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 </a:t>
            </a:r>
            <a:r>
              <a:rPr lang="en-US" b="0" i="0" u="none" strike="noStrike" baseline="0" dirty="0" err="1" smtClean="0"/>
              <a:t>Runge</a:t>
            </a:r>
            <a:r>
              <a:rPr lang="en-US" b="0" i="0" u="none" strike="noStrike" baseline="0" dirty="0" smtClean="0"/>
              <a:t>, S. E. (2014). </a:t>
            </a:r>
            <a:r>
              <a:rPr lang="en-US" b="0" i="1" u="none" strike="noStrike" baseline="0" dirty="0" smtClean="0"/>
              <a:t>High Definition Commentary: </a:t>
            </a:r>
          </a:p>
          <a:p>
            <a:r>
              <a:rPr lang="en-US" b="0" i="1" u="none" strike="noStrike" baseline="0" dirty="0" smtClean="0"/>
              <a:t>Romans</a:t>
            </a:r>
            <a:r>
              <a:rPr lang="en-US" b="0" i="0" u="none" strike="noStrike" baseline="0" dirty="0" smtClean="0"/>
              <a:t> (p. 168). Bellingham, WA: </a:t>
            </a:r>
            <a:r>
              <a:rPr lang="en-US" b="0" i="0" u="none" strike="noStrike" baseline="0" dirty="0" err="1" smtClean="0"/>
              <a:t>Lexham</a:t>
            </a:r>
            <a:r>
              <a:rPr lang="en-US" b="0" i="0" u="none" strike="noStrike" baseline="0" dirty="0" smtClean="0"/>
              <a:t> Press.</a:t>
            </a:r>
          </a:p>
          <a:p>
            <a:endParaRPr lang="en-US" b="0" i="0" u="none" strike="noStrike" baseline="0" dirty="0" smtClean="0"/>
          </a:p>
          <a:p>
            <a:r>
              <a:rPr lang="en-US" b="0" i="0" u="none" strike="noStrike" baseline="0" dirty="0" smtClean="0"/>
              <a:t>*****</a:t>
            </a:r>
          </a:p>
        </p:txBody>
      </p:sp>
      <p:sp>
        <p:nvSpPr>
          <p:cNvPr id="4" name="Slide Number Placeholder 3"/>
          <p:cNvSpPr>
            <a:spLocks noGrp="1"/>
          </p:cNvSpPr>
          <p:nvPr>
            <p:ph type="sldNum" sz="quarter" idx="10"/>
          </p:nvPr>
        </p:nvSpPr>
        <p:spPr/>
        <p:txBody>
          <a:bodyPr/>
          <a:lstStyle/>
          <a:p>
            <a:fld id="{094102A9-26DF-4918-9F45-F7076CE57E46}" type="slidenum">
              <a:rPr lang="en-US" smtClean="0"/>
              <a:t>94</a:t>
            </a:fld>
            <a:endParaRPr lang="en-US"/>
          </a:p>
        </p:txBody>
      </p:sp>
    </p:spTree>
    <p:extLst>
      <p:ext uri="{BB962C8B-B14F-4D97-AF65-F5344CB8AC3E}">
        <p14:creationId xmlns:p14="http://schemas.microsoft.com/office/powerpoint/2010/main" val="199355555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Memphomai</a:t>
            </a:r>
            <a:r>
              <a:rPr lang="en-US" dirty="0" smtClean="0"/>
              <a:t> means to </a:t>
            </a:r>
            <a:r>
              <a:rPr lang="en-US" sz="1200" b="0" i="0" dirty="0" smtClean="0"/>
              <a:t>find fault with, to blame.</a:t>
            </a:r>
            <a:endParaRPr lang="en-US" b="0" i="0"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95</a:t>
            </a:fld>
            <a:endParaRPr lang="en-US"/>
          </a:p>
        </p:txBody>
      </p:sp>
    </p:spTree>
    <p:extLst>
      <p:ext uri="{BB962C8B-B14F-4D97-AF65-F5344CB8AC3E}">
        <p14:creationId xmlns:p14="http://schemas.microsoft.com/office/powerpoint/2010/main" val="257019930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96</a:t>
            </a:fld>
            <a:endParaRPr lang="en-US"/>
          </a:p>
        </p:txBody>
      </p:sp>
    </p:spTree>
    <p:extLst>
      <p:ext uri="{BB962C8B-B14F-4D97-AF65-F5344CB8AC3E}">
        <p14:creationId xmlns:p14="http://schemas.microsoft.com/office/powerpoint/2010/main" val="70601340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9:19</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97</a:t>
            </a:fld>
            <a:endParaRPr lang="en-US"/>
          </a:p>
        </p:txBody>
      </p:sp>
    </p:spTree>
    <p:extLst>
      <p:ext uri="{BB962C8B-B14F-4D97-AF65-F5344CB8AC3E}">
        <p14:creationId xmlns:p14="http://schemas.microsoft.com/office/powerpoint/2010/main" val="74171847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Antapokrinomai</a:t>
            </a:r>
            <a:r>
              <a:rPr lang="en-US" dirty="0" smtClean="0"/>
              <a:t> means to answer in turn.</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98</a:t>
            </a:fld>
            <a:endParaRPr lang="en-US"/>
          </a:p>
        </p:txBody>
      </p:sp>
    </p:spTree>
    <p:extLst>
      <p:ext uri="{BB962C8B-B14F-4D97-AF65-F5344CB8AC3E}">
        <p14:creationId xmlns:p14="http://schemas.microsoft.com/office/powerpoint/2010/main" val="232498753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i="0" u="none" dirty="0" smtClean="0"/>
              <a:t>“Man has no right to question God.</a:t>
            </a:r>
          </a:p>
          <a:p>
            <a:pPr rtl="0"/>
            <a:endParaRPr lang="en-US" sz="1200" i="0" u="none" dirty="0" smtClean="0"/>
          </a:p>
          <a:p>
            <a:pPr rtl="0"/>
            <a:r>
              <a:rPr lang="en-US" sz="1200" i="0" u="none" dirty="0" smtClean="0"/>
              <a:t>“Before Paul answers the objection, he rebukes the </a:t>
            </a:r>
          </a:p>
          <a:p>
            <a:pPr rtl="0"/>
            <a:r>
              <a:rPr lang="en-US" sz="1200" i="0" u="none" dirty="0" smtClean="0"/>
              <a:t>exalted and irreverent spirit of the objector. </a:t>
            </a:r>
          </a:p>
          <a:p>
            <a:pPr rtl="0"/>
            <a:endParaRPr lang="en-US" sz="1200" i="0" u="none" dirty="0" smtClean="0"/>
          </a:p>
          <a:p>
            <a:pPr rtl="0"/>
            <a:r>
              <a:rPr lang="en-US" sz="1200" i="0" u="none" dirty="0" smtClean="0"/>
              <a:t>“Who is sinful, finite, created man to question the </a:t>
            </a:r>
          </a:p>
          <a:p>
            <a:pPr rtl="0"/>
            <a:r>
              <a:rPr lang="en-US" sz="1200" i="0" u="none" dirty="0" smtClean="0"/>
              <a:t>actions of the holy, infinite, creator God and call Him </a:t>
            </a:r>
          </a:p>
          <a:p>
            <a:pPr rtl="0"/>
            <a:r>
              <a:rPr lang="en-US" sz="1200" i="0" u="none" dirty="0" smtClean="0"/>
              <a:t>to give an account? </a:t>
            </a:r>
          </a:p>
          <a:p>
            <a:pPr rtl="0"/>
            <a:endParaRPr lang="en-US" sz="1200" i="0" u="none" dirty="0" smtClean="0"/>
          </a:p>
          <a:p>
            <a:pPr rtl="0"/>
            <a:r>
              <a:rPr lang="en-US" sz="1200" i="0" u="none" dirty="0" smtClean="0"/>
              <a:t>“Does a pot dare to question the potter as to why he </a:t>
            </a:r>
          </a:p>
          <a:p>
            <a:pPr rtl="0"/>
            <a:r>
              <a:rPr lang="en-US" sz="1200" i="0" u="none" dirty="0" smtClean="0"/>
              <a:t>made it what it is?</a:t>
            </a:r>
          </a:p>
          <a:p>
            <a:pPr rtl="0"/>
            <a:endParaRPr lang="en-US" sz="1200" i="0" u="none" dirty="0" smtClean="0"/>
          </a:p>
          <a:p>
            <a:pPr rtl="0"/>
            <a:r>
              <a:rPr lang="en-US" sz="1200" i="0" u="none" dirty="0" smtClean="0"/>
              <a:t>“The objector is saying: ‘I have judged you by my </a:t>
            </a:r>
          </a:p>
          <a:p>
            <a:pPr rtl="0"/>
            <a:r>
              <a:rPr lang="en-US" sz="1200" i="0" u="none" dirty="0" smtClean="0"/>
              <a:t>righteous standards and found you guilty of wrong </a:t>
            </a:r>
          </a:p>
          <a:p>
            <a:pPr rtl="0"/>
            <a:r>
              <a:rPr lang="en-US" sz="1200" i="0" u="none" dirty="0" smtClean="0"/>
              <a:t>doing, God.’”</a:t>
            </a:r>
          </a:p>
          <a:p>
            <a:pPr rtl="0"/>
            <a:endParaRPr lang="en-US" sz="1200" i="1" dirty="0" smtClean="0"/>
          </a:p>
          <a:p>
            <a:pPr rtl="0"/>
            <a:r>
              <a:rPr lang="en-US" sz="1200" i="1" dirty="0" smtClean="0"/>
              <a:t>-----</a:t>
            </a:r>
          </a:p>
          <a:p>
            <a:pPr rtl="0"/>
            <a:endParaRPr lang="en-US" sz="1200" i="1" dirty="0" smtClean="0"/>
          </a:p>
          <a:p>
            <a:r>
              <a:rPr lang="en-US" b="0" i="0" u="none" strike="noStrike" baseline="0" dirty="0" smtClean="0"/>
              <a:t>Gingrich, R. E. (2001). </a:t>
            </a:r>
            <a:r>
              <a:rPr lang="en-US" b="0" i="1" u="none" strike="noStrike" baseline="0" dirty="0" smtClean="0"/>
              <a:t>The Great Theodicy of Paul</a:t>
            </a:r>
            <a:r>
              <a:rPr lang="en-US" b="0" i="0" u="none" strike="noStrike" baseline="0" dirty="0" smtClean="0"/>
              <a:t> </a:t>
            </a:r>
          </a:p>
          <a:p>
            <a:r>
              <a:rPr lang="en-US" b="0" i="0" u="none" strike="noStrike" baseline="0" dirty="0" smtClean="0"/>
              <a:t>(p. 10). Memphis, TN: Riverside Printing.</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99</a:t>
            </a:fld>
            <a:endParaRPr lang="en-US"/>
          </a:p>
        </p:txBody>
      </p:sp>
    </p:spTree>
    <p:extLst>
      <p:ext uri="{BB962C8B-B14F-4D97-AF65-F5344CB8AC3E}">
        <p14:creationId xmlns:p14="http://schemas.microsoft.com/office/powerpoint/2010/main" val="2324987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825A8FD-85E9-4177-9140-372F96C45026}" type="datetimeFigureOut">
              <a:rPr lang="en-US" smtClean="0"/>
              <a:t>9/15/2016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4012640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5A8FD-85E9-4177-9140-372F96C45026}" type="datetimeFigureOut">
              <a:rPr lang="en-US" smtClean="0"/>
              <a:t>9/15/2016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2298039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5A8FD-85E9-4177-9140-372F96C45026}" type="datetimeFigureOut">
              <a:rPr lang="en-US" smtClean="0"/>
              <a:t>9/15/2016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646461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5A8FD-85E9-4177-9140-372F96C45026}" type="datetimeFigureOut">
              <a:rPr lang="en-US" smtClean="0"/>
              <a:t>9/15/2016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373352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25A8FD-85E9-4177-9140-372F96C45026}" type="datetimeFigureOut">
              <a:rPr lang="en-US" smtClean="0"/>
              <a:t>9/15/2016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2117156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25A8FD-85E9-4177-9140-372F96C45026}" type="datetimeFigureOut">
              <a:rPr lang="en-US" smtClean="0"/>
              <a:t>9/15/2016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6742876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825A8FD-85E9-4177-9140-372F96C45026}" type="datetimeFigureOut">
              <a:rPr lang="en-US" smtClean="0"/>
              <a:t>9/15/2016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620865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825A8FD-85E9-4177-9140-372F96C45026}" type="datetimeFigureOut">
              <a:rPr lang="en-US" smtClean="0"/>
              <a:t>9/15/2016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3915885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25A8FD-85E9-4177-9140-372F96C45026}" type="datetimeFigureOut">
              <a:rPr lang="en-US" smtClean="0"/>
              <a:t>9/15/2016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31816749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25A8FD-85E9-4177-9140-372F96C45026}" type="datetimeFigureOut">
              <a:rPr lang="en-US" smtClean="0"/>
              <a:t>9/15/2016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913519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25A8FD-85E9-4177-9140-372F96C45026}" type="datetimeFigureOut">
              <a:rPr lang="en-US" smtClean="0"/>
              <a:t>9/15/2016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2958647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25A8FD-85E9-4177-9140-372F96C45026}" type="datetimeFigureOut">
              <a:rPr lang="en-US" smtClean="0"/>
              <a:t>9/15/2016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DE4765-53F9-45BC-86CD-B8977D89C3C6}" type="slidenum">
              <a:rPr lang="en-US" smtClean="0"/>
              <a:t>‹#›</a:t>
            </a:fld>
            <a:endParaRPr lang="en-US"/>
          </a:p>
        </p:txBody>
      </p:sp>
    </p:spTree>
    <p:extLst>
      <p:ext uri="{BB962C8B-B14F-4D97-AF65-F5344CB8AC3E}">
        <p14:creationId xmlns:p14="http://schemas.microsoft.com/office/powerpoint/2010/main" val="2852885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2792" y="1799122"/>
            <a:ext cx="7772400" cy="3143939"/>
          </a:xfrm>
        </p:spPr>
        <p:txBody>
          <a:bodyPr/>
          <a:lstStyle/>
          <a:p>
            <a:r>
              <a:rPr lang="en-US" sz="7200" dirty="0" smtClean="0"/>
              <a:t>Romans 9:1-29</a:t>
            </a:r>
            <a:r>
              <a:rPr lang="en-US" sz="3600" dirty="0" smtClean="0"/>
              <a:t/>
            </a:r>
            <a:br>
              <a:rPr lang="en-US" sz="3600" dirty="0" smtClean="0"/>
            </a:br>
            <a:r>
              <a:rPr lang="en-US" sz="3600" dirty="0" smtClean="0"/>
              <a:t>---</a:t>
            </a:r>
            <a:br>
              <a:rPr lang="en-US" sz="3600" dirty="0" smtClean="0"/>
            </a:br>
            <a:r>
              <a:rPr lang="en-US" sz="3600" dirty="0" smtClean="0"/>
              <a:t>God’s Sovereign Choice</a:t>
            </a:r>
            <a:endParaRPr lang="en-US" sz="7200" dirty="0"/>
          </a:p>
        </p:txBody>
      </p:sp>
    </p:spTree>
    <p:extLst>
      <p:ext uri="{BB962C8B-B14F-4D97-AF65-F5344CB8AC3E}">
        <p14:creationId xmlns:p14="http://schemas.microsoft.com/office/powerpoint/2010/main" val="14773162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9:1-29</a:t>
            </a:r>
          </a:p>
        </p:txBody>
      </p:sp>
      <p:sp>
        <p:nvSpPr>
          <p:cNvPr id="3" name="Content Placeholder 2"/>
          <p:cNvSpPr>
            <a:spLocks noGrp="1"/>
          </p:cNvSpPr>
          <p:nvPr>
            <p:ph idx="1"/>
          </p:nvPr>
        </p:nvSpPr>
        <p:spPr/>
        <p:txBody>
          <a:bodyPr/>
          <a:lstStyle/>
          <a:p>
            <a:pPr marL="0" indent="0">
              <a:buNone/>
            </a:pPr>
            <a:r>
              <a:rPr lang="en-US" baseline="30000" dirty="0"/>
              <a:t>18</a:t>
            </a:r>
            <a:r>
              <a:rPr lang="en-US" dirty="0"/>
              <a:t> Therefore God has mercy on whom he wants to have mercy, and he hardens whom he wants to harden. </a:t>
            </a:r>
            <a:endParaRPr lang="en-US" dirty="0" smtClean="0"/>
          </a:p>
          <a:p>
            <a:pPr marL="0" indent="0">
              <a:buNone/>
            </a:pPr>
            <a:r>
              <a:rPr lang="en-US" baseline="30000" dirty="0" smtClean="0"/>
              <a:t>19</a:t>
            </a:r>
            <a:r>
              <a:rPr lang="en-US" dirty="0" smtClean="0"/>
              <a:t> </a:t>
            </a:r>
            <a:r>
              <a:rPr lang="en-US" dirty="0"/>
              <a:t>One of you will say to me: "Then why does God still blame us? For who resists his will?"</a:t>
            </a:r>
          </a:p>
        </p:txBody>
      </p:sp>
    </p:spTree>
    <p:extLst>
      <p:ext uri="{BB962C8B-B14F-4D97-AF65-F5344CB8AC3E}">
        <p14:creationId xmlns:p14="http://schemas.microsoft.com/office/powerpoint/2010/main" val="296135316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Luke 14:6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ἀνταποκρίνομαι</a:t>
            </a:r>
            <a:endParaRPr lang="en-US" dirty="0"/>
          </a:p>
          <a:p>
            <a:pPr marL="0" indent="0">
              <a:buNone/>
            </a:pPr>
            <a:r>
              <a:rPr lang="en-US" dirty="0"/>
              <a:t>			(</a:t>
            </a:r>
            <a:r>
              <a:rPr lang="en-US" dirty="0" err="1"/>
              <a:t>antapokrinomai</a:t>
            </a:r>
            <a:r>
              <a:rPr lang="en-US" dirty="0"/>
              <a:t>)</a:t>
            </a:r>
          </a:p>
          <a:p>
            <a:pPr marL="0" indent="0">
              <a:buNone/>
            </a:pPr>
            <a:endParaRPr lang="en-US" dirty="0"/>
          </a:p>
          <a:p>
            <a:pPr marL="0" indent="0">
              <a:buNone/>
            </a:pPr>
            <a:endParaRPr lang="en-US" dirty="0" smtClean="0"/>
          </a:p>
          <a:p>
            <a:pPr marL="0" indent="0">
              <a:buNone/>
            </a:pPr>
            <a:r>
              <a:rPr lang="en-US" dirty="0" smtClean="0"/>
              <a:t>And </a:t>
            </a:r>
            <a:r>
              <a:rPr lang="en-US" dirty="0"/>
              <a:t>they had nothing to say.</a:t>
            </a:r>
          </a:p>
        </p:txBody>
      </p:sp>
      <p:sp>
        <p:nvSpPr>
          <p:cNvPr id="4" name="Rounded Rectangle 3"/>
          <p:cNvSpPr/>
          <p:nvPr/>
        </p:nvSpPr>
        <p:spPr>
          <a:xfrm>
            <a:off x="3194613" y="2199189"/>
            <a:ext cx="3136739" cy="126164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606724" y="4653023"/>
            <a:ext cx="648182" cy="4166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762983" y="3460830"/>
            <a:ext cx="167832" cy="1192193"/>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830810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Isaiah 29:16</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smtClean="0"/>
              <a:t>You </a:t>
            </a:r>
            <a:r>
              <a:rPr lang="en-US" dirty="0"/>
              <a:t>turn things upside down, </a:t>
            </a:r>
          </a:p>
          <a:p>
            <a:pPr marL="0" indent="0">
              <a:buNone/>
            </a:pPr>
            <a:r>
              <a:rPr lang="en-US" dirty="0"/>
              <a:t>as if the potter were thought to be like the clay! </a:t>
            </a:r>
          </a:p>
          <a:p>
            <a:pPr marL="0" indent="0">
              <a:buNone/>
            </a:pPr>
            <a:r>
              <a:rPr lang="en-US" dirty="0"/>
              <a:t>Shall what is formed say to him who formed it, </a:t>
            </a:r>
          </a:p>
          <a:p>
            <a:pPr marL="0" indent="0">
              <a:buNone/>
            </a:pPr>
            <a:r>
              <a:rPr lang="en-US" dirty="0"/>
              <a:t>“He did not make me”? </a:t>
            </a:r>
          </a:p>
          <a:p>
            <a:pPr marL="0" indent="0">
              <a:buNone/>
            </a:pPr>
            <a:r>
              <a:rPr lang="en-US" dirty="0"/>
              <a:t>Can the pot say of the potter, </a:t>
            </a:r>
          </a:p>
          <a:p>
            <a:pPr marL="0" indent="0">
              <a:buNone/>
            </a:pPr>
            <a:r>
              <a:rPr lang="en-US" dirty="0"/>
              <a:t>“He knows nothing”? </a:t>
            </a:r>
          </a:p>
          <a:p>
            <a:endParaRPr lang="en-US" dirty="0"/>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9:21</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smtClean="0"/>
              <a:t> </a:t>
            </a:r>
            <a:endParaRPr lang="en-US" dirty="0"/>
          </a:p>
          <a:p>
            <a:pPr marL="0" indent="0">
              <a:buNone/>
            </a:pPr>
            <a:r>
              <a:rPr lang="en-US" dirty="0" smtClean="0"/>
              <a:t>					</a:t>
            </a:r>
            <a:r>
              <a:rPr lang="en-US" dirty="0" smtClean="0"/>
              <a:t> </a:t>
            </a:r>
            <a:endParaRPr lang="en-US" dirty="0" smtClean="0"/>
          </a:p>
          <a:p>
            <a:pPr marL="0" indent="0">
              <a:buNone/>
            </a:pPr>
            <a:endParaRPr lang="en-US" dirty="0"/>
          </a:p>
          <a:p>
            <a:pPr marL="0" indent="0">
              <a:buNone/>
            </a:pPr>
            <a:endParaRPr lang="en-US" dirty="0" smtClean="0"/>
          </a:p>
          <a:p>
            <a:pPr marL="0" indent="0">
              <a:buNone/>
            </a:pPr>
            <a:r>
              <a:rPr lang="en-US" baseline="30000" dirty="0" smtClean="0"/>
              <a:t>21</a:t>
            </a:r>
            <a:r>
              <a:rPr lang="en-US" dirty="0" smtClean="0"/>
              <a:t> </a:t>
            </a:r>
            <a:r>
              <a:rPr lang="en-US" dirty="0"/>
              <a:t>Does not the potter have the right to make out of the same lump of clay some pottery for noble purposes and some for common use?</a:t>
            </a:r>
          </a:p>
        </p:txBody>
      </p:sp>
    </p:spTree>
    <p:extLst>
      <p:ext uri="{BB962C8B-B14F-4D97-AF65-F5344CB8AC3E}">
        <p14:creationId xmlns:p14="http://schemas.microsoft.com/office/powerpoint/2010/main" val="239921337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9:21</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ἐξουσία</a:t>
            </a:r>
            <a:endParaRPr lang="en-US" dirty="0"/>
          </a:p>
          <a:p>
            <a:pPr marL="0" indent="0">
              <a:buNone/>
            </a:pPr>
            <a:r>
              <a:rPr lang="en-US" dirty="0" smtClean="0"/>
              <a:t>					(</a:t>
            </a:r>
            <a:r>
              <a:rPr lang="en-US" dirty="0" err="1" smtClean="0"/>
              <a:t>exousia</a:t>
            </a:r>
            <a:r>
              <a:rPr lang="en-US" dirty="0" smtClean="0"/>
              <a:t>)</a:t>
            </a:r>
          </a:p>
          <a:p>
            <a:pPr marL="0" indent="0">
              <a:buNone/>
            </a:pPr>
            <a:endParaRPr lang="en-US" dirty="0"/>
          </a:p>
          <a:p>
            <a:pPr marL="0" indent="0">
              <a:buNone/>
            </a:pPr>
            <a:endParaRPr lang="en-US" dirty="0" smtClean="0"/>
          </a:p>
          <a:p>
            <a:pPr marL="0" indent="0">
              <a:buNone/>
            </a:pPr>
            <a:r>
              <a:rPr lang="en-US" baseline="30000" dirty="0" smtClean="0"/>
              <a:t>21</a:t>
            </a:r>
            <a:r>
              <a:rPr lang="en-US" dirty="0" smtClean="0"/>
              <a:t> </a:t>
            </a:r>
            <a:r>
              <a:rPr lang="en-US" dirty="0"/>
              <a:t>Does not the potter have the right to make out of the same lump of clay some pottery for noble purposes and some for common use?</a:t>
            </a:r>
          </a:p>
        </p:txBody>
      </p:sp>
      <p:sp>
        <p:nvSpPr>
          <p:cNvPr id="4" name="Rounded Rectangle 3"/>
          <p:cNvSpPr/>
          <p:nvPr/>
        </p:nvSpPr>
        <p:spPr>
          <a:xfrm>
            <a:off x="4988689" y="2222339"/>
            <a:ext cx="1713053" cy="114589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717894" y="4595149"/>
            <a:ext cx="891250" cy="4977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845216" y="3368233"/>
            <a:ext cx="318303" cy="1226916"/>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412806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Corinthians 9:4</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ἐξουσία</a:t>
            </a:r>
            <a:endParaRPr lang="en-US" dirty="0"/>
          </a:p>
          <a:p>
            <a:pPr marL="0" indent="0">
              <a:buNone/>
            </a:pPr>
            <a:r>
              <a:rPr lang="en-US" dirty="0"/>
              <a:t>			(</a:t>
            </a:r>
            <a:r>
              <a:rPr lang="en-US" dirty="0" err="1"/>
              <a:t>exousia</a:t>
            </a:r>
            <a:r>
              <a:rPr lang="en-US" dirty="0"/>
              <a:t>)</a:t>
            </a:r>
          </a:p>
          <a:p>
            <a:pPr marL="0" indent="0">
              <a:buNone/>
            </a:pPr>
            <a:endParaRPr lang="en-US" dirty="0"/>
          </a:p>
          <a:p>
            <a:pPr marL="0" indent="0">
              <a:buNone/>
            </a:pPr>
            <a:endParaRPr lang="en-US" dirty="0" smtClean="0"/>
          </a:p>
          <a:p>
            <a:pPr marL="0" indent="0">
              <a:buNone/>
            </a:pPr>
            <a:r>
              <a:rPr lang="en-US" dirty="0" smtClean="0"/>
              <a:t>Don’t </a:t>
            </a:r>
            <a:r>
              <a:rPr lang="en-US" dirty="0"/>
              <a:t>we have the right to food and drink?</a:t>
            </a:r>
          </a:p>
        </p:txBody>
      </p:sp>
      <p:sp>
        <p:nvSpPr>
          <p:cNvPr id="4" name="Rounded Rectangle 3"/>
          <p:cNvSpPr/>
          <p:nvPr/>
        </p:nvSpPr>
        <p:spPr>
          <a:xfrm>
            <a:off x="3171464" y="2222339"/>
            <a:ext cx="1713053" cy="114589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576577" y="4595149"/>
            <a:ext cx="891250" cy="4977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4022202" y="3368233"/>
            <a:ext cx="5789" cy="1226916"/>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386854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Isaiah 64:8</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Yet</a:t>
            </a:r>
            <a:r>
              <a:rPr lang="en-US" dirty="0"/>
              <a:t>, O Lord, you are our Father. </a:t>
            </a:r>
          </a:p>
          <a:p>
            <a:pPr marL="0" indent="0">
              <a:buNone/>
            </a:pPr>
            <a:r>
              <a:rPr lang="en-US" dirty="0"/>
              <a:t>We are the clay, you are the potter; </a:t>
            </a:r>
          </a:p>
          <a:p>
            <a:pPr marL="0" indent="0">
              <a:buNone/>
            </a:pPr>
            <a:r>
              <a:rPr lang="en-US" dirty="0"/>
              <a:t>we are all the work of your hand. </a:t>
            </a:r>
          </a:p>
          <a:p>
            <a:endParaRPr lang="en-US" dirty="0"/>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9:22</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22</a:t>
            </a:r>
            <a:r>
              <a:rPr lang="en-US" dirty="0" smtClean="0"/>
              <a:t> </a:t>
            </a:r>
            <a:r>
              <a:rPr lang="en-US" dirty="0"/>
              <a:t>What if God, choosing to show his wrath and make his power known, bore with great patience the objects of his wrath--prepared for destruction? </a:t>
            </a:r>
            <a:endParaRPr lang="en-US" dirty="0" smtClean="0"/>
          </a:p>
        </p:txBody>
      </p:sp>
    </p:spTree>
    <p:extLst>
      <p:ext uri="{BB962C8B-B14F-4D97-AF65-F5344CB8AC3E}">
        <p14:creationId xmlns:p14="http://schemas.microsoft.com/office/powerpoint/2010/main" val="306826019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74969" cy="6958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1019326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9:22</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μακροθυμία</a:t>
            </a:r>
            <a:endParaRPr lang="en-US" dirty="0"/>
          </a:p>
          <a:p>
            <a:pPr marL="0" indent="0">
              <a:buNone/>
            </a:pPr>
            <a:r>
              <a:rPr lang="en-US" dirty="0" smtClean="0"/>
              <a:t>(</a:t>
            </a:r>
            <a:r>
              <a:rPr lang="en-US" dirty="0" err="1" smtClean="0"/>
              <a:t>makrothumia</a:t>
            </a:r>
            <a:r>
              <a:rPr lang="en-US" dirty="0" smtClean="0"/>
              <a:t>)</a:t>
            </a:r>
          </a:p>
          <a:p>
            <a:pPr marL="0" indent="0">
              <a:buNone/>
            </a:pPr>
            <a:endParaRPr lang="en-US" dirty="0"/>
          </a:p>
          <a:p>
            <a:pPr marL="0" indent="0">
              <a:buNone/>
            </a:pPr>
            <a:r>
              <a:rPr lang="en-US" baseline="30000" dirty="0" smtClean="0"/>
              <a:t>22</a:t>
            </a:r>
            <a:r>
              <a:rPr lang="en-US" dirty="0" smtClean="0"/>
              <a:t> </a:t>
            </a:r>
            <a:r>
              <a:rPr lang="en-US" dirty="0"/>
              <a:t>What if God, choosing to show his wrath and make his power known, bore with great patience the objects of his wrath--prepared for destruction? </a:t>
            </a:r>
            <a:endParaRPr lang="en-US" dirty="0" smtClean="0"/>
          </a:p>
        </p:txBody>
      </p:sp>
      <p:sp>
        <p:nvSpPr>
          <p:cNvPr id="4" name="Rounded Rectangle 3"/>
          <p:cNvSpPr/>
          <p:nvPr/>
        </p:nvSpPr>
        <p:spPr>
          <a:xfrm>
            <a:off x="393539" y="2187615"/>
            <a:ext cx="2766350" cy="122691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97711" y="4988689"/>
            <a:ext cx="1527859" cy="47456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261641" y="3414532"/>
            <a:ext cx="515073" cy="1574157"/>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239198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Peter 3:20</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μακροθυμία</a:t>
            </a:r>
            <a:endParaRPr lang="en-US" dirty="0"/>
          </a:p>
          <a:p>
            <a:pPr marL="0" indent="0">
              <a:buNone/>
            </a:pPr>
            <a:r>
              <a:rPr lang="en-US" dirty="0"/>
              <a:t>(</a:t>
            </a:r>
            <a:r>
              <a:rPr lang="en-US" dirty="0" err="1"/>
              <a:t>makrothumia</a:t>
            </a:r>
            <a:r>
              <a:rPr lang="en-US" dirty="0" smtClean="0"/>
              <a:t>)</a:t>
            </a:r>
          </a:p>
          <a:p>
            <a:pPr marL="0" indent="0">
              <a:buNone/>
            </a:pPr>
            <a:endParaRPr lang="en-US" dirty="0"/>
          </a:p>
          <a:p>
            <a:pPr marL="0" indent="0">
              <a:buNone/>
            </a:pPr>
            <a:r>
              <a:rPr lang="en-US" dirty="0" smtClean="0"/>
              <a:t>who </a:t>
            </a:r>
            <a:r>
              <a:rPr lang="en-US" dirty="0"/>
              <a:t>disobeyed long ago when God waited patiently in the days of Noah while the ark was being built. In it only a few people, eight in all, were saved through water</a:t>
            </a:r>
          </a:p>
        </p:txBody>
      </p:sp>
      <p:sp>
        <p:nvSpPr>
          <p:cNvPr id="4" name="Rounded Rectangle 3"/>
          <p:cNvSpPr/>
          <p:nvPr/>
        </p:nvSpPr>
        <p:spPr>
          <a:xfrm>
            <a:off x="393539" y="2187615"/>
            <a:ext cx="2766350" cy="122691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97711" y="4514127"/>
            <a:ext cx="1562583" cy="47456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279003" y="3414532"/>
            <a:ext cx="497711" cy="1099595"/>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70278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9:1-29</a:t>
            </a:r>
          </a:p>
        </p:txBody>
      </p:sp>
      <p:sp>
        <p:nvSpPr>
          <p:cNvPr id="3" name="Content Placeholder 2"/>
          <p:cNvSpPr>
            <a:spLocks noGrp="1"/>
          </p:cNvSpPr>
          <p:nvPr>
            <p:ph idx="1"/>
          </p:nvPr>
        </p:nvSpPr>
        <p:spPr/>
        <p:txBody>
          <a:bodyPr/>
          <a:lstStyle/>
          <a:p>
            <a:pPr marL="0" indent="0">
              <a:buNone/>
            </a:pPr>
            <a:r>
              <a:rPr lang="en-US" baseline="30000" dirty="0"/>
              <a:t>20</a:t>
            </a:r>
            <a:r>
              <a:rPr lang="en-US" dirty="0"/>
              <a:t> But who are you, O man, to talk back to God? "Shall what is formed say to him who formed it, 'Why did you make me like this?' " </a:t>
            </a:r>
            <a:endParaRPr lang="en-US" dirty="0" smtClean="0"/>
          </a:p>
          <a:p>
            <a:pPr marL="0" indent="0">
              <a:buNone/>
            </a:pPr>
            <a:r>
              <a:rPr lang="en-US" baseline="30000" dirty="0" smtClean="0"/>
              <a:t>21</a:t>
            </a:r>
            <a:r>
              <a:rPr lang="en-US" dirty="0" smtClean="0"/>
              <a:t> </a:t>
            </a:r>
            <a:r>
              <a:rPr lang="en-US" dirty="0"/>
              <a:t>Does not the potter have the right to make out of the same lump of clay some pottery for noble purposes and some for common use?</a:t>
            </a:r>
          </a:p>
        </p:txBody>
      </p:sp>
    </p:spTree>
    <p:extLst>
      <p:ext uri="{BB962C8B-B14F-4D97-AF65-F5344CB8AC3E}">
        <p14:creationId xmlns:p14="http://schemas.microsoft.com/office/powerpoint/2010/main" val="504089411"/>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Jude 4</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dirty="0" smtClean="0"/>
              <a:t>For </a:t>
            </a:r>
            <a:r>
              <a:rPr lang="en-US" dirty="0"/>
              <a:t>certain men whose condemnation was written about long ago have secretly slipped in among you. They are godless men, who change the grace of our God into a license for immorality and deny Jesus Christ our only Sovereign and Lord. </a:t>
            </a:r>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smtClean="0"/>
              <a:t> </a:t>
            </a:r>
            <a:endParaRPr lang="en-US" dirty="0"/>
          </a:p>
          <a:p>
            <a:pPr marL="0" indent="0">
              <a:buNone/>
            </a:pPr>
            <a:r>
              <a:rPr lang="en-US" dirty="0" smtClean="0"/>
              <a:t>	</a:t>
            </a:r>
            <a:r>
              <a:rPr lang="en-US" dirty="0" smtClean="0"/>
              <a:t> </a:t>
            </a:r>
            <a:endParaRPr lang="en-US" dirty="0" smtClean="0"/>
          </a:p>
          <a:p>
            <a:pPr marL="0" indent="0">
              <a:buNone/>
            </a:pPr>
            <a:endParaRPr lang="en-US" dirty="0"/>
          </a:p>
          <a:p>
            <a:pPr marL="0" indent="0">
              <a:buNone/>
            </a:pPr>
            <a:endParaRPr lang="en-US" dirty="0" smtClean="0"/>
          </a:p>
          <a:p>
            <a:pPr marL="0" indent="0">
              <a:buNone/>
            </a:pPr>
            <a:r>
              <a:rPr lang="en-US" baseline="30000" dirty="0" smtClean="0"/>
              <a:t>23</a:t>
            </a:r>
            <a:r>
              <a:rPr lang="en-US" dirty="0" smtClean="0"/>
              <a:t> </a:t>
            </a:r>
            <a:r>
              <a:rPr lang="en-US" dirty="0"/>
              <a:t>What if he did this to make the riches of his glory known to the objects of his mercy, whom he prepared in advance for glory-- </a:t>
            </a:r>
          </a:p>
        </p:txBody>
      </p:sp>
    </p:spTree>
    <p:extLst>
      <p:ext uri="{BB962C8B-B14F-4D97-AF65-F5344CB8AC3E}">
        <p14:creationId xmlns:p14="http://schemas.microsoft.com/office/powerpoint/2010/main" val="3068260193"/>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προετοιμάζω</a:t>
            </a:r>
            <a:endParaRPr lang="en-US" dirty="0"/>
          </a:p>
          <a:p>
            <a:pPr marL="0" indent="0">
              <a:buNone/>
            </a:pPr>
            <a:r>
              <a:rPr lang="en-US" dirty="0" smtClean="0"/>
              <a:t>	(</a:t>
            </a:r>
            <a:r>
              <a:rPr lang="en-US" dirty="0" err="1" smtClean="0"/>
              <a:t>proetoimaz</a:t>
            </a:r>
            <a:r>
              <a:rPr lang="en-US" dirty="0" err="1"/>
              <a:t>ō</a:t>
            </a:r>
            <a:r>
              <a:rPr lang="en-US" dirty="0" smtClean="0"/>
              <a:t>)</a:t>
            </a:r>
          </a:p>
          <a:p>
            <a:pPr marL="0" indent="0">
              <a:buNone/>
            </a:pPr>
            <a:endParaRPr lang="en-US" dirty="0"/>
          </a:p>
          <a:p>
            <a:pPr marL="0" indent="0">
              <a:buNone/>
            </a:pPr>
            <a:endParaRPr lang="en-US" dirty="0" smtClean="0"/>
          </a:p>
          <a:p>
            <a:pPr marL="0" indent="0">
              <a:buNone/>
            </a:pPr>
            <a:r>
              <a:rPr lang="en-US" baseline="30000" dirty="0" smtClean="0"/>
              <a:t>23</a:t>
            </a:r>
            <a:r>
              <a:rPr lang="en-US" dirty="0" smtClean="0"/>
              <a:t> </a:t>
            </a:r>
            <a:r>
              <a:rPr lang="en-US" dirty="0"/>
              <a:t>What if he did this to make the riches of his glory known to the objects of his mercy, whom he prepared in advance for glory-- </a:t>
            </a:r>
          </a:p>
        </p:txBody>
      </p:sp>
      <p:sp>
        <p:nvSpPr>
          <p:cNvPr id="4" name="Rounded Rectangle 3"/>
          <p:cNvSpPr/>
          <p:nvPr/>
        </p:nvSpPr>
        <p:spPr>
          <a:xfrm>
            <a:off x="1331089" y="2176041"/>
            <a:ext cx="2569579" cy="121534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983848" y="5578997"/>
            <a:ext cx="3507129" cy="4977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2615879" y="3391382"/>
            <a:ext cx="121534" cy="2187615"/>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159368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Ephesians 2:10</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a:t>	 </a:t>
            </a:r>
            <a:r>
              <a:rPr lang="el-GR" dirty="0"/>
              <a:t>προετοιμάζω</a:t>
            </a:r>
            <a:endParaRPr lang="en-US" dirty="0"/>
          </a:p>
          <a:p>
            <a:pPr marL="0" indent="0">
              <a:buNone/>
            </a:pPr>
            <a:r>
              <a:rPr lang="en-US" dirty="0" smtClean="0"/>
              <a:t>					</a:t>
            </a:r>
            <a:r>
              <a:rPr lang="en-US" dirty="0"/>
              <a:t>	(</a:t>
            </a:r>
            <a:r>
              <a:rPr lang="en-US" dirty="0" err="1"/>
              <a:t>proetoimazō</a:t>
            </a:r>
            <a:r>
              <a:rPr lang="en-US" dirty="0"/>
              <a:t>)</a:t>
            </a:r>
          </a:p>
          <a:p>
            <a:pPr marL="0" indent="0">
              <a:buNone/>
            </a:pPr>
            <a:endParaRPr lang="en-US" dirty="0"/>
          </a:p>
          <a:p>
            <a:pPr marL="0" indent="0">
              <a:buNone/>
            </a:pPr>
            <a:r>
              <a:rPr lang="en-US" dirty="0" smtClean="0"/>
              <a:t>For </a:t>
            </a:r>
            <a:r>
              <a:rPr lang="en-US" dirty="0"/>
              <a:t>we are God’s workmanship, created in Christ Jesus to do good works, which God prepared in advance for us to do. </a:t>
            </a:r>
          </a:p>
        </p:txBody>
      </p:sp>
      <p:sp>
        <p:nvSpPr>
          <p:cNvPr id="4" name="Rounded Rectangle 3"/>
          <p:cNvSpPr/>
          <p:nvPr/>
        </p:nvSpPr>
        <p:spPr>
          <a:xfrm>
            <a:off x="5914663" y="2222340"/>
            <a:ext cx="2569579" cy="121534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366076" y="4502552"/>
            <a:ext cx="2037144" cy="46298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74562" y="4977114"/>
            <a:ext cx="1469985" cy="47456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1203767" y="4965539"/>
            <a:ext cx="6180881" cy="1309628"/>
          </a:xfrm>
          <a:custGeom>
            <a:avLst/>
            <a:gdLst>
              <a:gd name="connsiteX0" fmla="*/ 0 w 6180881"/>
              <a:gd name="connsiteY0" fmla="*/ 497712 h 1309628"/>
              <a:gd name="connsiteX1" fmla="*/ 1446836 w 6180881"/>
              <a:gd name="connsiteY1" fmla="*/ 1169043 h 1309628"/>
              <a:gd name="connsiteX2" fmla="*/ 5243332 w 6180881"/>
              <a:gd name="connsiteY2" fmla="*/ 1203767 h 1309628"/>
              <a:gd name="connsiteX3" fmla="*/ 6180881 w 6180881"/>
              <a:gd name="connsiteY3" fmla="*/ 0 h 1309628"/>
            </a:gdLst>
            <a:ahLst/>
            <a:cxnLst>
              <a:cxn ang="0">
                <a:pos x="connsiteX0" y="connsiteY0"/>
              </a:cxn>
              <a:cxn ang="0">
                <a:pos x="connsiteX1" y="connsiteY1"/>
              </a:cxn>
              <a:cxn ang="0">
                <a:pos x="connsiteX2" y="connsiteY2"/>
              </a:cxn>
              <a:cxn ang="0">
                <a:pos x="connsiteX3" y="connsiteY3"/>
              </a:cxn>
            </a:cxnLst>
            <a:rect l="l" t="t" r="r" b="b"/>
            <a:pathLst>
              <a:path w="6180881" h="1309628">
                <a:moveTo>
                  <a:pt x="0" y="497712"/>
                </a:moveTo>
                <a:cubicBezTo>
                  <a:pt x="286473" y="774539"/>
                  <a:pt x="572947" y="1051367"/>
                  <a:pt x="1446836" y="1169043"/>
                </a:cubicBezTo>
                <a:cubicBezTo>
                  <a:pt x="2320725" y="1286719"/>
                  <a:pt x="4454325" y="1398607"/>
                  <a:pt x="5243332" y="1203767"/>
                </a:cubicBezTo>
                <a:cubicBezTo>
                  <a:pt x="6032339" y="1008927"/>
                  <a:pt x="6106610" y="504463"/>
                  <a:pt x="6180881"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stCxn id="5" idx="0"/>
            <a:endCxn id="4" idx="2"/>
          </p:cNvCxnSpPr>
          <p:nvPr/>
        </p:nvCxnSpPr>
        <p:spPr>
          <a:xfrm flipH="1" flipV="1">
            <a:off x="7199453" y="3437681"/>
            <a:ext cx="185195" cy="106487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037968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Ephesians 3:16</a:t>
            </a:r>
            <a:endParaRPr lang="en-US" dirty="0"/>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dirty="0" smtClean="0"/>
              <a:t>I </a:t>
            </a:r>
            <a:r>
              <a:rPr lang="en-US" dirty="0"/>
              <a:t>pray that out of his glorious riches he may strengthen you with power through his Spirit in your inner being</a:t>
            </a:r>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9:24</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n-US" dirty="0" smtClean="0"/>
              <a:t> </a:t>
            </a:r>
            <a:endParaRPr lang="en-US" dirty="0"/>
          </a:p>
          <a:p>
            <a:pPr marL="0" indent="0">
              <a:buNone/>
            </a:pPr>
            <a:r>
              <a:rPr lang="en-US" dirty="0" smtClean="0"/>
              <a:t>					</a:t>
            </a:r>
            <a:r>
              <a:rPr lang="en-US" dirty="0" smtClean="0"/>
              <a:t> </a:t>
            </a: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24</a:t>
            </a:r>
            <a:r>
              <a:rPr lang="en-US" dirty="0" smtClean="0"/>
              <a:t> </a:t>
            </a:r>
            <a:r>
              <a:rPr lang="en-US" dirty="0"/>
              <a:t>even us, whom he also called, not only from the Jews but also from the Gentiles? </a:t>
            </a:r>
            <a:endParaRPr lang="en-US" dirty="0" smtClean="0"/>
          </a:p>
        </p:txBody>
      </p:sp>
    </p:spTree>
    <p:extLst>
      <p:ext uri="{BB962C8B-B14F-4D97-AF65-F5344CB8AC3E}">
        <p14:creationId xmlns:p14="http://schemas.microsoft.com/office/powerpoint/2010/main" val="43663992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9:24</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smtClean="0"/>
              <a:t>καλέω</a:t>
            </a:r>
            <a:endParaRPr lang="en-US" dirty="0"/>
          </a:p>
          <a:p>
            <a:pPr marL="0" indent="0">
              <a:buNone/>
            </a:pPr>
            <a:r>
              <a:rPr lang="en-US" dirty="0" smtClean="0"/>
              <a:t>					(</a:t>
            </a:r>
            <a:r>
              <a:rPr lang="en-US" dirty="0" err="1" smtClean="0"/>
              <a:t>kale</a:t>
            </a:r>
            <a:r>
              <a:rPr lang="en-US" dirty="0" err="1"/>
              <a:t>ō</a:t>
            </a:r>
            <a:r>
              <a:rPr lang="en-US" dirty="0" smtClean="0"/>
              <a:t>)</a:t>
            </a:r>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24</a:t>
            </a:r>
            <a:r>
              <a:rPr lang="en-US" dirty="0" smtClean="0"/>
              <a:t> </a:t>
            </a:r>
            <a:r>
              <a:rPr lang="en-US" dirty="0"/>
              <a:t>even us, whom he also called, not only from the Jews but also from the Gentiles? </a:t>
            </a:r>
            <a:endParaRPr lang="en-US" dirty="0" smtClean="0"/>
          </a:p>
        </p:txBody>
      </p:sp>
      <p:sp>
        <p:nvSpPr>
          <p:cNvPr id="4" name="Oval 3"/>
          <p:cNvSpPr/>
          <p:nvPr/>
        </p:nvSpPr>
        <p:spPr>
          <a:xfrm>
            <a:off x="4687747" y="2025570"/>
            <a:ext cx="1956121" cy="13542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699322" y="4803494"/>
            <a:ext cx="1099594" cy="49771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V="1">
            <a:off x="5249119" y="3379808"/>
            <a:ext cx="416689" cy="1423686"/>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7546772"/>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Hebrews 5:4</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smtClean="0"/>
              <a:t>καλέω</a:t>
            </a:r>
            <a:endParaRPr lang="en-US" dirty="0"/>
          </a:p>
          <a:p>
            <a:pPr marL="0" indent="0">
              <a:buNone/>
            </a:pPr>
            <a:r>
              <a:rPr lang="en-US" dirty="0" smtClean="0"/>
              <a:t>(</a:t>
            </a:r>
            <a:r>
              <a:rPr lang="en-US" dirty="0" err="1"/>
              <a:t>kaleō</a:t>
            </a:r>
            <a:r>
              <a:rPr lang="en-US" dirty="0"/>
              <a:t>)</a:t>
            </a:r>
          </a:p>
          <a:p>
            <a:pPr marL="0" indent="0">
              <a:buNone/>
            </a:pPr>
            <a:endParaRPr lang="en-US" dirty="0" smtClean="0"/>
          </a:p>
          <a:p>
            <a:pPr marL="0" indent="0">
              <a:buNone/>
            </a:pPr>
            <a:endParaRPr lang="en-US" dirty="0"/>
          </a:p>
          <a:p>
            <a:pPr marL="0" indent="0">
              <a:buNone/>
            </a:pPr>
            <a:r>
              <a:rPr lang="en-US" dirty="0" smtClean="0"/>
              <a:t>No </a:t>
            </a:r>
            <a:r>
              <a:rPr lang="en-US" dirty="0"/>
              <a:t>one takes this honor upon himself; he must be called by God, just as Aaron was.</a:t>
            </a:r>
          </a:p>
        </p:txBody>
      </p:sp>
      <p:sp>
        <p:nvSpPr>
          <p:cNvPr id="4" name="Oval 3"/>
          <p:cNvSpPr/>
          <p:nvPr/>
        </p:nvSpPr>
        <p:spPr>
          <a:xfrm>
            <a:off x="150471" y="2152891"/>
            <a:ext cx="1956121" cy="13542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018572" y="5092861"/>
            <a:ext cx="1076446" cy="4514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H="1" flipV="1">
            <a:off x="1128532" y="3507129"/>
            <a:ext cx="428263" cy="1585732"/>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7588253"/>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Colossians 3:11</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Here </a:t>
            </a:r>
            <a:r>
              <a:rPr lang="en-US" dirty="0"/>
              <a:t>there is no Greek or Jew, circumcised or uncircumcised, barbarian, Scythian, slave or free, but Christ is all, and is in all. </a:t>
            </a:r>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smtClean="0"/>
              <a:t> </a:t>
            </a:r>
            <a:endParaRPr lang="en-US" dirty="0"/>
          </a:p>
          <a:p>
            <a:pPr marL="0" indent="0">
              <a:buNone/>
            </a:pPr>
            <a:r>
              <a:rPr lang="en-US" dirty="0" smtClean="0"/>
              <a:t>					</a:t>
            </a:r>
            <a:r>
              <a:rPr lang="en-US" dirty="0" smtClean="0"/>
              <a:t> </a:t>
            </a:r>
            <a:endParaRPr lang="en-US" dirty="0"/>
          </a:p>
          <a:p>
            <a:pPr marL="0" indent="0">
              <a:buNone/>
            </a:pPr>
            <a:endParaRPr lang="en-US" dirty="0"/>
          </a:p>
          <a:p>
            <a:pPr marL="0" indent="0">
              <a:buNone/>
            </a:pPr>
            <a:endParaRPr lang="en-US" dirty="0" smtClean="0"/>
          </a:p>
          <a:p>
            <a:pPr marL="0" indent="0">
              <a:buNone/>
            </a:pPr>
            <a:r>
              <a:rPr lang="en-US" baseline="30000" dirty="0" smtClean="0"/>
              <a:t>25</a:t>
            </a:r>
            <a:r>
              <a:rPr lang="en-US" dirty="0" smtClean="0"/>
              <a:t> </a:t>
            </a:r>
            <a:r>
              <a:rPr lang="en-US" dirty="0"/>
              <a:t>As he says in Hosea: "I will call them 'my people' who are not my people; and I will call her 'my loved one' who is not my loved one,"</a:t>
            </a:r>
          </a:p>
        </p:txBody>
      </p:sp>
      <p:sp>
        <p:nvSpPr>
          <p:cNvPr id="8" name="Rounded Rectangle 7"/>
          <p:cNvSpPr/>
          <p:nvPr/>
        </p:nvSpPr>
        <p:spPr>
          <a:xfrm>
            <a:off x="7432875" y="5083214"/>
            <a:ext cx="648182" cy="462988"/>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66399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9:1-29</a:t>
            </a:r>
          </a:p>
        </p:txBody>
      </p:sp>
      <p:sp>
        <p:nvSpPr>
          <p:cNvPr id="3" name="Content Placeholder 2"/>
          <p:cNvSpPr>
            <a:spLocks noGrp="1"/>
          </p:cNvSpPr>
          <p:nvPr>
            <p:ph idx="1"/>
          </p:nvPr>
        </p:nvSpPr>
        <p:spPr/>
        <p:txBody>
          <a:bodyPr/>
          <a:lstStyle/>
          <a:p>
            <a:pPr marL="0" indent="0">
              <a:buNone/>
            </a:pPr>
            <a:r>
              <a:rPr lang="en-US" baseline="30000" dirty="0"/>
              <a:t>22</a:t>
            </a:r>
            <a:r>
              <a:rPr lang="en-US" dirty="0"/>
              <a:t> What if God, choosing to show his wrath and make his power known, bore with great patience the objects of his wrath--prepared for destruction? </a:t>
            </a:r>
            <a:endParaRPr lang="en-US" dirty="0" smtClean="0"/>
          </a:p>
          <a:p>
            <a:pPr marL="0" indent="0">
              <a:buNone/>
            </a:pPr>
            <a:r>
              <a:rPr lang="en-US" baseline="30000" dirty="0" smtClean="0"/>
              <a:t>23</a:t>
            </a:r>
            <a:r>
              <a:rPr lang="en-US" dirty="0" smtClean="0"/>
              <a:t> </a:t>
            </a:r>
            <a:r>
              <a:rPr lang="en-US" dirty="0"/>
              <a:t>What if he did this to make the riches of his glory known to the objects of his mercy, whom he prepared in advance for glory-- </a:t>
            </a:r>
          </a:p>
        </p:txBody>
      </p:sp>
    </p:spTree>
    <p:extLst>
      <p:ext uri="{BB962C8B-B14F-4D97-AF65-F5344CB8AC3E}">
        <p14:creationId xmlns:p14="http://schemas.microsoft.com/office/powerpoint/2010/main" val="50408941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καλέω</a:t>
            </a:r>
            <a:endParaRPr lang="en-US" dirty="0"/>
          </a:p>
          <a:p>
            <a:pPr marL="0" indent="0">
              <a:buNone/>
            </a:pPr>
            <a:r>
              <a:rPr lang="en-US" dirty="0" smtClean="0"/>
              <a:t>					(</a:t>
            </a:r>
            <a:r>
              <a:rPr lang="en-US" dirty="0" err="1"/>
              <a:t>kaleō</a:t>
            </a:r>
            <a:r>
              <a:rPr lang="en-US" dirty="0"/>
              <a:t>)</a:t>
            </a:r>
          </a:p>
          <a:p>
            <a:pPr marL="0" indent="0">
              <a:buNone/>
            </a:pPr>
            <a:endParaRPr lang="en-US" dirty="0"/>
          </a:p>
          <a:p>
            <a:pPr marL="0" indent="0">
              <a:buNone/>
            </a:pPr>
            <a:endParaRPr lang="en-US" dirty="0" smtClean="0"/>
          </a:p>
          <a:p>
            <a:pPr marL="0" indent="0">
              <a:buNone/>
            </a:pPr>
            <a:r>
              <a:rPr lang="en-US" baseline="30000" dirty="0" smtClean="0"/>
              <a:t>25</a:t>
            </a:r>
            <a:r>
              <a:rPr lang="en-US" dirty="0" smtClean="0"/>
              <a:t> </a:t>
            </a:r>
            <a:r>
              <a:rPr lang="en-US" dirty="0"/>
              <a:t>As he says in Hosea: "I will call them 'my people' who are not my people; and I will call her 'my loved one' who is not my loved one,"</a:t>
            </a:r>
          </a:p>
        </p:txBody>
      </p:sp>
      <p:sp>
        <p:nvSpPr>
          <p:cNvPr id="4" name="Oval 3"/>
          <p:cNvSpPr/>
          <p:nvPr/>
        </p:nvSpPr>
        <p:spPr>
          <a:xfrm>
            <a:off x="4687747" y="2141316"/>
            <a:ext cx="1956121" cy="13542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301205" y="4595149"/>
            <a:ext cx="648182" cy="4629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V="1">
            <a:off x="5625296" y="3495554"/>
            <a:ext cx="40512" cy="109959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7432875" y="5083214"/>
            <a:ext cx="648182" cy="462988"/>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102120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10:3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καλέω</a:t>
            </a:r>
            <a:endParaRPr lang="en-US" dirty="0"/>
          </a:p>
          <a:p>
            <a:pPr marL="0" indent="0">
              <a:buNone/>
            </a:pPr>
            <a:r>
              <a:rPr lang="en-US" dirty="0"/>
              <a:t>					(</a:t>
            </a:r>
            <a:r>
              <a:rPr lang="en-US" dirty="0" err="1"/>
              <a:t>kaleō</a:t>
            </a:r>
            <a:r>
              <a:rPr lang="en-US" dirty="0"/>
              <a:t>)</a:t>
            </a:r>
          </a:p>
          <a:p>
            <a:pPr marL="0" indent="0">
              <a:buNone/>
            </a:pPr>
            <a:endParaRPr lang="en-US" dirty="0"/>
          </a:p>
          <a:p>
            <a:pPr marL="0" indent="0">
              <a:buNone/>
            </a:pPr>
            <a:r>
              <a:rPr lang="en-US" dirty="0" smtClean="0">
                <a:solidFill>
                  <a:srgbClr val="FF0000"/>
                </a:solidFill>
              </a:rPr>
              <a:t>The </a:t>
            </a:r>
            <a:r>
              <a:rPr lang="en-US" dirty="0">
                <a:solidFill>
                  <a:srgbClr val="FF0000"/>
                </a:solidFill>
              </a:rPr>
              <a:t>watchman opens the gate for him, and the sheep listen to his voice. He calls his own sheep by name and leads them out.</a:t>
            </a:r>
          </a:p>
        </p:txBody>
      </p:sp>
      <p:sp>
        <p:nvSpPr>
          <p:cNvPr id="4" name="Oval 3"/>
          <p:cNvSpPr/>
          <p:nvPr/>
        </p:nvSpPr>
        <p:spPr>
          <a:xfrm>
            <a:off x="4687747" y="2141316"/>
            <a:ext cx="1956121" cy="13542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162309" y="4490977"/>
            <a:ext cx="821802" cy="4629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V="1">
            <a:off x="5573210" y="3495554"/>
            <a:ext cx="92598" cy="995423"/>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516341"/>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1 Peter 2:10 </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Once </a:t>
            </a:r>
            <a:r>
              <a:rPr lang="en-US" dirty="0"/>
              <a:t>you were not a people, but now you are the people of God; once you had not received mercy, but now you have received mercy. </a:t>
            </a:r>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smtClean="0"/>
              <a:t> </a:t>
            </a:r>
            <a:endParaRPr lang="en-US" dirty="0"/>
          </a:p>
          <a:p>
            <a:pPr marL="0" indent="0">
              <a:buNone/>
            </a:pPr>
            <a:r>
              <a:rPr lang="en-US" dirty="0" smtClean="0"/>
              <a:t>					</a:t>
            </a:r>
            <a:r>
              <a:rPr lang="en-US" dirty="0" smtClean="0"/>
              <a:t> </a:t>
            </a:r>
            <a:endParaRPr lang="en-US" dirty="0" smtClean="0"/>
          </a:p>
          <a:p>
            <a:pPr marL="0" indent="0">
              <a:buNone/>
            </a:pPr>
            <a:endParaRPr lang="en-US" dirty="0"/>
          </a:p>
          <a:p>
            <a:pPr marL="0" indent="0">
              <a:buNone/>
            </a:pPr>
            <a:r>
              <a:rPr lang="en-US" baseline="30000" dirty="0" smtClean="0"/>
              <a:t>26</a:t>
            </a:r>
            <a:r>
              <a:rPr lang="en-US" dirty="0" smtClean="0"/>
              <a:t> </a:t>
            </a:r>
            <a:r>
              <a:rPr lang="en-US" dirty="0"/>
              <a:t>and, "It will happen that in the very place where it was said to them, 'You are not my people,' they will be called 'sons of the living God.' " </a:t>
            </a:r>
            <a:endParaRPr lang="en-US" dirty="0" smtClean="0"/>
          </a:p>
        </p:txBody>
      </p:sp>
    </p:spTree>
    <p:extLst>
      <p:ext uri="{BB962C8B-B14F-4D97-AF65-F5344CB8AC3E}">
        <p14:creationId xmlns:p14="http://schemas.microsoft.com/office/powerpoint/2010/main" val="356959838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υἱός</a:t>
            </a:r>
            <a:endParaRPr lang="en-US" dirty="0"/>
          </a:p>
          <a:p>
            <a:pPr marL="0" indent="0">
              <a:buNone/>
            </a:pPr>
            <a:r>
              <a:rPr lang="en-US" dirty="0" smtClean="0"/>
              <a:t>					(</a:t>
            </a:r>
            <a:r>
              <a:rPr lang="en-US" dirty="0" err="1" smtClean="0"/>
              <a:t>huios</a:t>
            </a:r>
            <a:r>
              <a:rPr lang="en-US" dirty="0" smtClean="0"/>
              <a:t>)</a:t>
            </a:r>
          </a:p>
          <a:p>
            <a:pPr marL="0" indent="0">
              <a:buNone/>
            </a:pPr>
            <a:endParaRPr lang="en-US" dirty="0"/>
          </a:p>
          <a:p>
            <a:pPr marL="0" indent="0">
              <a:buNone/>
            </a:pPr>
            <a:r>
              <a:rPr lang="en-US" baseline="30000" dirty="0" smtClean="0"/>
              <a:t>26</a:t>
            </a:r>
            <a:r>
              <a:rPr lang="en-US" dirty="0" smtClean="0"/>
              <a:t> </a:t>
            </a:r>
            <a:r>
              <a:rPr lang="en-US" dirty="0"/>
              <a:t>and, "It will happen that in the very place where it was said to them, 'You are not my people,' they will be called 'sons of the living God.' " </a:t>
            </a:r>
            <a:endParaRPr lang="en-US" dirty="0" smtClean="0"/>
          </a:p>
        </p:txBody>
      </p:sp>
      <p:sp>
        <p:nvSpPr>
          <p:cNvPr id="4" name="Oval 3"/>
          <p:cNvSpPr/>
          <p:nvPr/>
        </p:nvSpPr>
        <p:spPr>
          <a:xfrm>
            <a:off x="4745620" y="2141316"/>
            <a:ext cx="1898248" cy="143526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069711" y="5034987"/>
            <a:ext cx="833378" cy="40511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V="1">
            <a:off x="5486400" y="3576577"/>
            <a:ext cx="208344" cy="145841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03256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Galatians 3:7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υἱός</a:t>
            </a:r>
            <a:endParaRPr lang="en-US" dirty="0"/>
          </a:p>
          <a:p>
            <a:pPr marL="0" indent="0">
              <a:buNone/>
            </a:pPr>
            <a:r>
              <a:rPr lang="en-US" dirty="0" smtClean="0"/>
              <a:t>(</a:t>
            </a:r>
            <a:r>
              <a:rPr lang="en-US" dirty="0" err="1"/>
              <a:t>huios</a:t>
            </a:r>
            <a:r>
              <a:rPr lang="en-US" dirty="0"/>
              <a:t>)</a:t>
            </a:r>
          </a:p>
          <a:p>
            <a:pPr marL="0" indent="0">
              <a:buNone/>
            </a:pPr>
            <a:endParaRPr lang="en-US" dirty="0"/>
          </a:p>
          <a:p>
            <a:pPr marL="0" indent="0">
              <a:buNone/>
            </a:pPr>
            <a:endParaRPr lang="en-US" dirty="0" smtClean="0"/>
          </a:p>
          <a:p>
            <a:pPr marL="0" indent="0">
              <a:buNone/>
            </a:pPr>
            <a:r>
              <a:rPr lang="en-US" dirty="0" smtClean="0"/>
              <a:t>Understand</a:t>
            </a:r>
            <a:r>
              <a:rPr lang="en-US" dirty="0"/>
              <a:t>, then, that those who believe are children of Abraham.</a:t>
            </a:r>
          </a:p>
        </p:txBody>
      </p:sp>
      <p:sp>
        <p:nvSpPr>
          <p:cNvPr id="4" name="Oval 3"/>
          <p:cNvSpPr/>
          <p:nvPr/>
        </p:nvSpPr>
        <p:spPr>
          <a:xfrm>
            <a:off x="173620" y="2141316"/>
            <a:ext cx="1898248" cy="143526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09286" y="5081286"/>
            <a:ext cx="1423686" cy="47456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H="1" flipV="1">
            <a:off x="1122744" y="3576577"/>
            <a:ext cx="98385" cy="1504709"/>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8521560"/>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Galatians 3:26</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You </a:t>
            </a:r>
            <a:r>
              <a:rPr lang="en-US" dirty="0"/>
              <a:t>are all sons of God through faith in Christ Jesus</a:t>
            </a:r>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smtClean="0"/>
              <a:t> </a:t>
            </a:r>
            <a:endParaRPr lang="en-US" dirty="0"/>
          </a:p>
          <a:p>
            <a:pPr marL="0" indent="0">
              <a:buNone/>
            </a:pPr>
            <a:r>
              <a:rPr lang="en-US" dirty="0" smtClean="0"/>
              <a:t>		</a:t>
            </a:r>
            <a:r>
              <a:rPr lang="en-US" dirty="0" smtClean="0"/>
              <a:t> </a:t>
            </a:r>
            <a:endParaRPr lang="en-US" dirty="0" smtClean="0"/>
          </a:p>
          <a:p>
            <a:pPr marL="0" indent="0">
              <a:buNone/>
            </a:pPr>
            <a:endParaRPr lang="en-US" dirty="0"/>
          </a:p>
          <a:p>
            <a:pPr marL="0" indent="0">
              <a:buNone/>
            </a:pPr>
            <a:endParaRPr lang="en-US" dirty="0" smtClean="0"/>
          </a:p>
          <a:p>
            <a:pPr marL="0" indent="0">
              <a:buNone/>
            </a:pPr>
            <a:r>
              <a:rPr lang="en-US" baseline="30000" dirty="0" smtClean="0"/>
              <a:t>27</a:t>
            </a:r>
            <a:r>
              <a:rPr lang="en-US" dirty="0" smtClean="0"/>
              <a:t> </a:t>
            </a:r>
            <a:r>
              <a:rPr lang="en-US" dirty="0"/>
              <a:t>Isaiah cries out concerning Israel: "Though the number of the Israelites be like the sand by the sea, only the remnant will be saved.</a:t>
            </a:r>
          </a:p>
        </p:txBody>
      </p:sp>
    </p:spTree>
    <p:extLst>
      <p:ext uri="{BB962C8B-B14F-4D97-AF65-F5344CB8AC3E}">
        <p14:creationId xmlns:p14="http://schemas.microsoft.com/office/powerpoint/2010/main" val="356959838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ὑπόλειμμα</a:t>
            </a:r>
            <a:endParaRPr lang="en-US" dirty="0"/>
          </a:p>
          <a:p>
            <a:pPr marL="0" indent="0">
              <a:buNone/>
            </a:pPr>
            <a:r>
              <a:rPr lang="en-US" dirty="0" smtClean="0"/>
              <a:t>		(</a:t>
            </a:r>
            <a:r>
              <a:rPr lang="en-US" dirty="0" err="1" smtClean="0"/>
              <a:t>hypoleimma</a:t>
            </a:r>
            <a:r>
              <a:rPr lang="en-US" dirty="0" smtClean="0"/>
              <a:t>)</a:t>
            </a:r>
          </a:p>
          <a:p>
            <a:pPr marL="0" indent="0">
              <a:buNone/>
            </a:pPr>
            <a:endParaRPr lang="en-US" dirty="0"/>
          </a:p>
          <a:p>
            <a:pPr marL="0" indent="0">
              <a:buNone/>
            </a:pPr>
            <a:endParaRPr lang="en-US" dirty="0" smtClean="0"/>
          </a:p>
          <a:p>
            <a:pPr marL="0" indent="0">
              <a:buNone/>
            </a:pPr>
            <a:r>
              <a:rPr lang="en-US" baseline="30000" dirty="0" smtClean="0"/>
              <a:t>27</a:t>
            </a:r>
            <a:r>
              <a:rPr lang="en-US" dirty="0" smtClean="0"/>
              <a:t> </a:t>
            </a:r>
            <a:r>
              <a:rPr lang="en-US" dirty="0"/>
              <a:t>Isaiah cries out concerning Israel: "Though the number of the Israelites be like the sand by the sea, only the remnant will be saved.</a:t>
            </a:r>
          </a:p>
        </p:txBody>
      </p:sp>
      <p:sp>
        <p:nvSpPr>
          <p:cNvPr id="4" name="Rounded Rectangle 3"/>
          <p:cNvSpPr/>
          <p:nvPr/>
        </p:nvSpPr>
        <p:spPr>
          <a:xfrm>
            <a:off x="2176041" y="2233914"/>
            <a:ext cx="2673751" cy="119219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673752" y="5625296"/>
            <a:ext cx="1551007" cy="41668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3449256" y="3426106"/>
            <a:ext cx="63661" cy="219919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7472451"/>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Isaiah 11:11 </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dirty="0" smtClean="0"/>
              <a:t>In </a:t>
            </a:r>
            <a:r>
              <a:rPr lang="en-US" dirty="0"/>
              <a:t>that day the Lord will reach out his hand a second time to reclaim the remnant that is left of his people from Assyria, from Lower Egypt, from Upper Egypt, from Cush, from Elam, from Babylonia, from </a:t>
            </a:r>
            <a:r>
              <a:rPr lang="en-US" dirty="0" err="1"/>
              <a:t>Hamath</a:t>
            </a:r>
            <a:r>
              <a:rPr lang="en-US" dirty="0"/>
              <a:t> and from the islands of the sea. </a:t>
            </a:r>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9:1-29</a:t>
            </a:r>
          </a:p>
        </p:txBody>
      </p:sp>
      <p:sp>
        <p:nvSpPr>
          <p:cNvPr id="3" name="Content Placeholder 2"/>
          <p:cNvSpPr>
            <a:spLocks noGrp="1"/>
          </p:cNvSpPr>
          <p:nvPr>
            <p:ph idx="1"/>
          </p:nvPr>
        </p:nvSpPr>
        <p:spPr/>
        <p:txBody>
          <a:bodyPr/>
          <a:lstStyle/>
          <a:p>
            <a:pPr marL="0" indent="0">
              <a:buNone/>
            </a:pPr>
            <a:r>
              <a:rPr lang="en-US" baseline="30000" dirty="0"/>
              <a:t>24</a:t>
            </a:r>
            <a:r>
              <a:rPr lang="en-US" dirty="0"/>
              <a:t> even us, whom he also called, not only from the Jews but also from the Gentiles? </a:t>
            </a:r>
            <a:endParaRPr lang="en-US" dirty="0" smtClean="0"/>
          </a:p>
          <a:p>
            <a:pPr marL="0" indent="0">
              <a:buNone/>
            </a:pPr>
            <a:r>
              <a:rPr lang="en-US" baseline="30000" dirty="0" smtClean="0"/>
              <a:t>25</a:t>
            </a:r>
            <a:r>
              <a:rPr lang="en-US" dirty="0" smtClean="0"/>
              <a:t> </a:t>
            </a:r>
            <a:r>
              <a:rPr lang="en-US" dirty="0"/>
              <a:t>As he says in Hosea: "I will call them 'my people' who are not my people; and I will call her 'my loved one' who is not my loved one,"</a:t>
            </a:r>
          </a:p>
        </p:txBody>
      </p:sp>
    </p:spTree>
    <p:extLst>
      <p:ext uri="{BB962C8B-B14F-4D97-AF65-F5344CB8AC3E}">
        <p14:creationId xmlns:p14="http://schemas.microsoft.com/office/powerpoint/2010/main" val="50408941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9:28</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n-US" dirty="0" smtClean="0"/>
              <a:t> </a:t>
            </a:r>
            <a:endParaRPr lang="en-US" dirty="0"/>
          </a:p>
          <a:p>
            <a:pPr marL="0" indent="0">
              <a:buNone/>
            </a:pPr>
            <a:r>
              <a:rPr lang="en-US" dirty="0" smtClean="0"/>
              <a:t>				</a:t>
            </a:r>
            <a:r>
              <a:rPr lang="en-US" dirty="0" smtClean="0"/>
              <a:t> </a:t>
            </a: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28</a:t>
            </a:r>
            <a:r>
              <a:rPr lang="en-US" dirty="0" smtClean="0"/>
              <a:t> </a:t>
            </a:r>
            <a:r>
              <a:rPr lang="en-US" dirty="0"/>
              <a:t>For the Lord will carry out his sentence on earth with speed and finality." </a:t>
            </a:r>
            <a:endParaRPr lang="en-US" dirty="0" smtClean="0"/>
          </a:p>
        </p:txBody>
      </p:sp>
    </p:spTree>
    <p:extLst>
      <p:ext uri="{BB962C8B-B14F-4D97-AF65-F5344CB8AC3E}">
        <p14:creationId xmlns:p14="http://schemas.microsoft.com/office/powerpoint/2010/main" val="1613104807"/>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9:28</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smtClean="0"/>
              <a:t>συντελέω</a:t>
            </a:r>
            <a:endParaRPr lang="en-US" dirty="0"/>
          </a:p>
          <a:p>
            <a:pPr marL="0" indent="0">
              <a:buNone/>
            </a:pPr>
            <a:r>
              <a:rPr lang="en-US" dirty="0" smtClean="0"/>
              <a:t>				(</a:t>
            </a:r>
            <a:r>
              <a:rPr lang="en-US" dirty="0" err="1" smtClean="0"/>
              <a:t>syntele</a:t>
            </a:r>
            <a:r>
              <a:rPr lang="en-US" dirty="0" err="1"/>
              <a:t>ō</a:t>
            </a:r>
            <a:r>
              <a:rPr lang="en-US" dirty="0" smtClean="0"/>
              <a:t>)</a:t>
            </a:r>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28</a:t>
            </a:r>
            <a:r>
              <a:rPr lang="en-US" dirty="0" smtClean="0"/>
              <a:t> </a:t>
            </a:r>
            <a:r>
              <a:rPr lang="en-US" dirty="0"/>
              <a:t>For the Lord will carry out his sentence on earth with speed and finality." </a:t>
            </a:r>
            <a:endParaRPr lang="en-US" dirty="0" smtClean="0"/>
          </a:p>
        </p:txBody>
      </p:sp>
      <p:sp>
        <p:nvSpPr>
          <p:cNvPr id="4" name="Rounded Rectangle 3"/>
          <p:cNvSpPr/>
          <p:nvPr/>
        </p:nvSpPr>
        <p:spPr>
          <a:xfrm>
            <a:off x="4051139" y="2118167"/>
            <a:ext cx="1967696" cy="116904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622876" y="4872942"/>
            <a:ext cx="3750197" cy="46298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034987" y="3287210"/>
            <a:ext cx="462988" cy="1585732"/>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0172731"/>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Mark 13:4</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συντελέω</a:t>
            </a:r>
            <a:endParaRPr lang="en-US" dirty="0"/>
          </a:p>
          <a:p>
            <a:pPr marL="0" indent="0">
              <a:buNone/>
            </a:pPr>
            <a:r>
              <a:rPr lang="en-US" dirty="0"/>
              <a:t>	(</a:t>
            </a:r>
            <a:r>
              <a:rPr lang="en-US" dirty="0" err="1"/>
              <a:t>synteleō</a:t>
            </a:r>
            <a:r>
              <a:rPr lang="en-US" dirty="0"/>
              <a:t>)</a:t>
            </a:r>
          </a:p>
          <a:p>
            <a:pPr marL="0" indent="0">
              <a:buNone/>
            </a:pPr>
            <a:endParaRPr lang="en-US" dirty="0" smtClean="0"/>
          </a:p>
          <a:p>
            <a:pPr marL="0" indent="0">
              <a:buNone/>
            </a:pPr>
            <a:endParaRPr lang="en-US" dirty="0"/>
          </a:p>
          <a:p>
            <a:pPr marL="0" indent="0">
              <a:buNone/>
            </a:pPr>
            <a:r>
              <a:rPr lang="en-US" dirty="0" smtClean="0"/>
              <a:t>“</a:t>
            </a:r>
            <a:r>
              <a:rPr lang="en-US" dirty="0"/>
              <a:t>Tell us, when will these things happen? And what will be the sign that they are all about to be fulfilled?” </a:t>
            </a:r>
          </a:p>
        </p:txBody>
      </p:sp>
      <p:sp>
        <p:nvSpPr>
          <p:cNvPr id="4" name="Rounded Rectangle 3"/>
          <p:cNvSpPr/>
          <p:nvPr/>
        </p:nvSpPr>
        <p:spPr>
          <a:xfrm>
            <a:off x="1307939" y="2222339"/>
            <a:ext cx="1967696" cy="116904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995423" y="5567423"/>
            <a:ext cx="1354238" cy="4514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672542" y="3391382"/>
            <a:ext cx="619245" cy="217604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0256957"/>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Acts 17:31</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For </a:t>
            </a:r>
            <a:r>
              <a:rPr lang="en-US" dirty="0"/>
              <a:t>he has set a day when he will judge the world with justice by the man he has appointed. He has given proof of this to all men by raising him from the dead.</a:t>
            </a:r>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9:29</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smtClean="0"/>
              <a:t> </a:t>
            </a:r>
            <a:endParaRPr lang="en-US" dirty="0"/>
          </a:p>
          <a:p>
            <a:pPr marL="0" indent="0">
              <a:buNone/>
            </a:pPr>
            <a:r>
              <a:rPr lang="en-US" dirty="0" smtClean="0"/>
              <a:t>		</a:t>
            </a:r>
            <a:r>
              <a:rPr lang="en-US" dirty="0" smtClean="0"/>
              <a:t> </a:t>
            </a:r>
            <a:endParaRPr lang="en-US" dirty="0" smtClean="0"/>
          </a:p>
          <a:p>
            <a:pPr marL="0" indent="0">
              <a:buNone/>
            </a:pPr>
            <a:endParaRPr lang="en-US" dirty="0"/>
          </a:p>
          <a:p>
            <a:pPr marL="0" indent="0">
              <a:buNone/>
            </a:pPr>
            <a:r>
              <a:rPr lang="en-US" baseline="30000" dirty="0" smtClean="0"/>
              <a:t>29</a:t>
            </a:r>
            <a:r>
              <a:rPr lang="en-US" dirty="0" smtClean="0"/>
              <a:t> </a:t>
            </a:r>
            <a:r>
              <a:rPr lang="en-US" dirty="0"/>
              <a:t>It is just as Isaiah said previously: "Unless the Lord Almighty had left us descendants, we would have become like Sodom, we would have been like Gomorrah."</a:t>
            </a:r>
          </a:p>
        </p:txBody>
      </p:sp>
    </p:spTree>
    <p:extLst>
      <p:ext uri="{BB962C8B-B14F-4D97-AF65-F5344CB8AC3E}">
        <p14:creationId xmlns:p14="http://schemas.microsoft.com/office/powerpoint/2010/main" val="1613104807"/>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9:29</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ἐγκαταλείπω</a:t>
            </a:r>
            <a:endParaRPr lang="en-US" dirty="0"/>
          </a:p>
          <a:p>
            <a:pPr marL="0" indent="0">
              <a:buNone/>
            </a:pPr>
            <a:r>
              <a:rPr lang="en-US" dirty="0" smtClean="0"/>
              <a:t>		(</a:t>
            </a:r>
            <a:r>
              <a:rPr lang="en-US" dirty="0" err="1" smtClean="0"/>
              <a:t>egkataleipt</a:t>
            </a:r>
            <a:r>
              <a:rPr lang="en-US" dirty="0" err="1"/>
              <a:t>ō</a:t>
            </a:r>
            <a:r>
              <a:rPr lang="en-US" dirty="0" smtClean="0"/>
              <a:t>)</a:t>
            </a:r>
          </a:p>
          <a:p>
            <a:pPr marL="0" indent="0">
              <a:buNone/>
            </a:pPr>
            <a:endParaRPr lang="en-US" dirty="0"/>
          </a:p>
          <a:p>
            <a:pPr marL="0" indent="0">
              <a:buNone/>
            </a:pPr>
            <a:r>
              <a:rPr lang="en-US" baseline="30000" dirty="0" smtClean="0"/>
              <a:t>29</a:t>
            </a:r>
            <a:r>
              <a:rPr lang="en-US" dirty="0" smtClean="0"/>
              <a:t> </a:t>
            </a:r>
            <a:r>
              <a:rPr lang="en-US" dirty="0"/>
              <a:t>It is just as Isaiah said previously: "Unless the Lord Almighty had left us descendants, we would have become like Sodom, we would have been like Gomorrah."</a:t>
            </a:r>
          </a:p>
        </p:txBody>
      </p:sp>
      <p:sp>
        <p:nvSpPr>
          <p:cNvPr id="4" name="Rounded Rectangle 3"/>
          <p:cNvSpPr/>
          <p:nvPr/>
        </p:nvSpPr>
        <p:spPr>
          <a:xfrm>
            <a:off x="2176041" y="2164466"/>
            <a:ext cx="2650602" cy="125006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588152" y="4456253"/>
            <a:ext cx="671332" cy="50928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3501342" y="3414532"/>
            <a:ext cx="422476" cy="104172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0705692"/>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Matthew 27:46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smtClean="0"/>
              <a:t>ἐγκαταλείπω</a:t>
            </a:r>
            <a:endParaRPr lang="en-US" dirty="0"/>
          </a:p>
          <a:p>
            <a:pPr marL="0" indent="0">
              <a:buNone/>
            </a:pPr>
            <a:r>
              <a:rPr lang="en-US" dirty="0" smtClean="0"/>
              <a:t>(</a:t>
            </a:r>
            <a:r>
              <a:rPr lang="en-US" dirty="0" err="1"/>
              <a:t>egkataleiptō</a:t>
            </a:r>
            <a:r>
              <a:rPr lang="en-US" dirty="0"/>
              <a:t>)</a:t>
            </a:r>
          </a:p>
          <a:p>
            <a:pPr marL="0" indent="0">
              <a:buNone/>
            </a:pPr>
            <a:endParaRPr lang="en-US" dirty="0"/>
          </a:p>
          <a:p>
            <a:pPr marL="0" indent="0">
              <a:buNone/>
            </a:pPr>
            <a:r>
              <a:rPr lang="en-US" dirty="0" smtClean="0"/>
              <a:t>About </a:t>
            </a:r>
            <a:r>
              <a:rPr lang="en-US" dirty="0"/>
              <a:t>the ninth hour Jesus cried out in a loud voice, </a:t>
            </a:r>
            <a:r>
              <a:rPr lang="en-US" i="1" dirty="0">
                <a:solidFill>
                  <a:srgbClr val="FF0000"/>
                </a:solidFill>
              </a:rPr>
              <a:t>“Eloi, Eloi, lama </a:t>
            </a:r>
            <a:r>
              <a:rPr lang="en-US" i="1" dirty="0" err="1">
                <a:solidFill>
                  <a:srgbClr val="FF0000"/>
                </a:solidFill>
              </a:rPr>
              <a:t>sabachthani</a:t>
            </a:r>
            <a:r>
              <a:rPr lang="en-US" i="1" dirty="0">
                <a:solidFill>
                  <a:srgbClr val="FF0000"/>
                </a:solidFill>
              </a:rPr>
              <a:t>?”—</a:t>
            </a:r>
            <a:r>
              <a:rPr lang="en-US" dirty="0">
                <a:solidFill>
                  <a:srgbClr val="FF0000"/>
                </a:solidFill>
              </a:rPr>
              <a:t>which means, “My God, my God, why have you forsaken me?”</a:t>
            </a:r>
          </a:p>
        </p:txBody>
      </p:sp>
      <p:sp>
        <p:nvSpPr>
          <p:cNvPr id="4" name="Rounded Rectangle 3"/>
          <p:cNvSpPr/>
          <p:nvPr/>
        </p:nvSpPr>
        <p:spPr>
          <a:xfrm>
            <a:off x="381965" y="2187615"/>
            <a:ext cx="2650602" cy="125006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97711" y="5486400"/>
            <a:ext cx="1493135" cy="46298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244279" y="3437681"/>
            <a:ext cx="462987" cy="2048719"/>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676277"/>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Lamentations 3:22 </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a:p>
          <a:p>
            <a:pPr marL="0" indent="0">
              <a:buNone/>
            </a:pPr>
            <a:r>
              <a:rPr lang="en-US" smtClean="0"/>
              <a:t>Because </a:t>
            </a:r>
            <a:r>
              <a:rPr lang="en-US" dirty="0"/>
              <a:t>of the Lord’s great love we are not consumed, </a:t>
            </a:r>
          </a:p>
          <a:p>
            <a:pPr marL="0" indent="0">
              <a:buNone/>
            </a:pPr>
            <a:r>
              <a:rPr lang="en-US" dirty="0"/>
              <a:t>for his compassions never fail. </a:t>
            </a:r>
          </a:p>
          <a:p>
            <a:endParaRPr lang="en-US" dirty="0"/>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2" y="0"/>
            <a:ext cx="9155783" cy="6858000"/>
          </a:xfrm>
          <a:prstGeom prst="rect">
            <a:avLst/>
          </a:prstGeom>
        </p:spPr>
      </p:pic>
    </p:spTree>
    <p:extLst>
      <p:ext uri="{BB962C8B-B14F-4D97-AF65-F5344CB8AC3E}">
        <p14:creationId xmlns:p14="http://schemas.microsoft.com/office/powerpoint/2010/main" val="5946161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9:1-29</a:t>
            </a:r>
          </a:p>
        </p:txBody>
      </p:sp>
      <p:sp>
        <p:nvSpPr>
          <p:cNvPr id="3" name="Content Placeholder 2"/>
          <p:cNvSpPr>
            <a:spLocks noGrp="1"/>
          </p:cNvSpPr>
          <p:nvPr>
            <p:ph idx="1"/>
          </p:nvPr>
        </p:nvSpPr>
        <p:spPr/>
        <p:txBody>
          <a:bodyPr/>
          <a:lstStyle/>
          <a:p>
            <a:pPr marL="0" indent="0">
              <a:buNone/>
            </a:pPr>
            <a:r>
              <a:rPr lang="en-US" baseline="30000" dirty="0"/>
              <a:t>26</a:t>
            </a:r>
            <a:r>
              <a:rPr lang="en-US" dirty="0"/>
              <a:t> and, "It will happen that in the very place where it was said to them, 'You are not my people,' they will be called 'sons of the living God.' " </a:t>
            </a:r>
            <a:endParaRPr lang="en-US" dirty="0" smtClean="0"/>
          </a:p>
          <a:p>
            <a:pPr marL="0" indent="0">
              <a:buNone/>
            </a:pPr>
            <a:r>
              <a:rPr lang="en-US" baseline="30000" dirty="0" smtClean="0"/>
              <a:t>27</a:t>
            </a:r>
            <a:r>
              <a:rPr lang="en-US" dirty="0" smtClean="0"/>
              <a:t> </a:t>
            </a:r>
            <a:r>
              <a:rPr lang="en-US" dirty="0"/>
              <a:t>Isaiah cries out concerning Israel: "Though the number of the Israelites be like the sand by the sea, only the remnant will be saved.</a:t>
            </a:r>
          </a:p>
        </p:txBody>
      </p:sp>
    </p:spTree>
    <p:extLst>
      <p:ext uri="{BB962C8B-B14F-4D97-AF65-F5344CB8AC3E}">
        <p14:creationId xmlns:p14="http://schemas.microsoft.com/office/powerpoint/2010/main" val="5040894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9:1-29</a:t>
            </a:r>
          </a:p>
        </p:txBody>
      </p:sp>
      <p:sp>
        <p:nvSpPr>
          <p:cNvPr id="3" name="Content Placeholder 2"/>
          <p:cNvSpPr>
            <a:spLocks noGrp="1"/>
          </p:cNvSpPr>
          <p:nvPr>
            <p:ph idx="1"/>
          </p:nvPr>
        </p:nvSpPr>
        <p:spPr/>
        <p:txBody>
          <a:bodyPr/>
          <a:lstStyle/>
          <a:p>
            <a:pPr marL="0" indent="0">
              <a:buNone/>
            </a:pPr>
            <a:r>
              <a:rPr lang="en-US" baseline="30000" dirty="0"/>
              <a:t>28</a:t>
            </a:r>
            <a:r>
              <a:rPr lang="en-US" dirty="0"/>
              <a:t> For the Lord will carry out his sentence on earth with speed and finality." </a:t>
            </a:r>
            <a:endParaRPr lang="en-US" dirty="0" smtClean="0"/>
          </a:p>
          <a:p>
            <a:pPr marL="0" indent="0">
              <a:buNone/>
            </a:pPr>
            <a:r>
              <a:rPr lang="en-US" baseline="30000" dirty="0" smtClean="0"/>
              <a:t>29</a:t>
            </a:r>
            <a:r>
              <a:rPr lang="en-US" dirty="0" smtClean="0"/>
              <a:t> </a:t>
            </a:r>
            <a:r>
              <a:rPr lang="en-US" dirty="0"/>
              <a:t>It is just as Isaiah said previously: "Unless the Lord Almighty had left us descendants, we would have become like Sodom, we would have been like Gomorrah."</a:t>
            </a:r>
          </a:p>
        </p:txBody>
      </p:sp>
    </p:spTree>
    <p:extLst>
      <p:ext uri="{BB962C8B-B14F-4D97-AF65-F5344CB8AC3E}">
        <p14:creationId xmlns:p14="http://schemas.microsoft.com/office/powerpoint/2010/main" val="5040894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a:t>
            </a:r>
            <a:r>
              <a:rPr lang="en-US" dirty="0" smtClean="0"/>
              <a:t> </a:t>
            </a:r>
            <a:r>
              <a:rPr lang="en-US" dirty="0"/>
              <a:t>I speak the truth in Christ--I am not lying, my conscience confirms it in the Holy </a:t>
            </a:r>
            <a:r>
              <a:rPr lang="en-US" dirty="0" smtClean="0"/>
              <a:t>Spirit– </a:t>
            </a:r>
          </a:p>
        </p:txBody>
      </p:sp>
    </p:spTree>
    <p:extLst>
      <p:ext uri="{BB962C8B-B14F-4D97-AF65-F5344CB8AC3E}">
        <p14:creationId xmlns:p14="http://schemas.microsoft.com/office/powerpoint/2010/main" val="38556115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74969" cy="6958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795864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l-GR" dirty="0"/>
              <a:t>συνείδησις</a:t>
            </a:r>
            <a:endParaRPr lang="en-US" dirty="0"/>
          </a:p>
          <a:p>
            <a:pPr marL="0" indent="0">
              <a:buNone/>
            </a:pPr>
            <a:r>
              <a:rPr lang="en-US" dirty="0" smtClean="0"/>
              <a:t>(</a:t>
            </a:r>
            <a:r>
              <a:rPr lang="en-US" dirty="0" err="1" smtClean="0"/>
              <a:t>syneid</a:t>
            </a:r>
            <a:r>
              <a:rPr lang="en-US" dirty="0" err="1"/>
              <a:t>ē</a:t>
            </a:r>
            <a:r>
              <a:rPr lang="en-US" dirty="0" err="1" smtClean="0"/>
              <a:t>sis</a:t>
            </a:r>
            <a:r>
              <a:rPr lang="en-US" dirty="0" smtClean="0"/>
              <a:t>)</a:t>
            </a:r>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a:t>
            </a:r>
            <a:r>
              <a:rPr lang="en-US" dirty="0" smtClean="0"/>
              <a:t> </a:t>
            </a:r>
            <a:r>
              <a:rPr lang="en-US" dirty="0"/>
              <a:t>I speak the truth in Christ--I am not lying, my conscience confirms it in the Holy </a:t>
            </a:r>
            <a:r>
              <a:rPr lang="en-US" dirty="0" smtClean="0"/>
              <a:t>Spirit– </a:t>
            </a:r>
          </a:p>
        </p:txBody>
      </p:sp>
      <p:sp>
        <p:nvSpPr>
          <p:cNvPr id="4" name="Rounded Rectangle 3"/>
          <p:cNvSpPr/>
          <p:nvPr/>
        </p:nvSpPr>
        <p:spPr>
          <a:xfrm>
            <a:off x="393539" y="2083443"/>
            <a:ext cx="2245489" cy="120376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86137" y="5335929"/>
            <a:ext cx="1909822" cy="39353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441048" y="3287210"/>
            <a:ext cx="75236" cy="2048719"/>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5473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Hebrews 9:14</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smtClean="0"/>
              <a:t>συνείδησις</a:t>
            </a:r>
            <a:endParaRPr lang="en-US" dirty="0"/>
          </a:p>
          <a:p>
            <a:pPr marL="0" indent="0">
              <a:buNone/>
            </a:pPr>
            <a:r>
              <a:rPr lang="en-US" dirty="0" smtClean="0"/>
              <a:t>						(</a:t>
            </a:r>
            <a:r>
              <a:rPr lang="en-US" dirty="0" err="1"/>
              <a:t>syneidēsis</a:t>
            </a:r>
            <a:r>
              <a:rPr lang="en-US" dirty="0"/>
              <a:t>)</a:t>
            </a:r>
          </a:p>
          <a:p>
            <a:pPr marL="0" indent="0">
              <a:buNone/>
            </a:pPr>
            <a:endParaRPr lang="en-US" dirty="0" smtClean="0"/>
          </a:p>
          <a:p>
            <a:pPr marL="0" indent="0">
              <a:buNone/>
            </a:pPr>
            <a:r>
              <a:rPr lang="en-US" dirty="0" smtClean="0"/>
              <a:t>How </a:t>
            </a:r>
            <a:r>
              <a:rPr lang="en-US" dirty="0"/>
              <a:t>much more, then, will the blood of Christ, who through the eternal Spirit offered himself unblemished to God, cleanse our consciences from acts that lead to death, so that we may serve the living God! </a:t>
            </a:r>
          </a:p>
        </p:txBody>
      </p:sp>
      <p:sp>
        <p:nvSpPr>
          <p:cNvPr id="4" name="Rounded Rectangle 3"/>
          <p:cNvSpPr/>
          <p:nvPr/>
        </p:nvSpPr>
        <p:spPr>
          <a:xfrm>
            <a:off x="5833641" y="1632030"/>
            <a:ext cx="2245489" cy="120376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995686" y="4467828"/>
            <a:ext cx="2118168" cy="39353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6956386" y="2835797"/>
            <a:ext cx="98384" cy="163203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73844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372686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1 Timothy 2:7</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And </a:t>
            </a:r>
            <a:r>
              <a:rPr lang="en-US" dirty="0"/>
              <a:t>for this purpose I was appointed a herald and an apostle—I am telling the truth, I am not lying—and a teacher of the true faith to the Gentiles. </a:t>
            </a:r>
          </a:p>
        </p:txBody>
      </p:sp>
    </p:spTree>
    <p:extLst>
      <p:ext uri="{BB962C8B-B14F-4D97-AF65-F5344CB8AC3E}">
        <p14:creationId xmlns:p14="http://schemas.microsoft.com/office/powerpoint/2010/main" val="37461962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a:t>
            </a:r>
            <a:r>
              <a:rPr lang="en-US" dirty="0" smtClean="0"/>
              <a:t> </a:t>
            </a:r>
            <a:r>
              <a:rPr lang="en-US" dirty="0"/>
              <a:t>I have great sorrow and unceasing anguish in my heart. </a:t>
            </a:r>
            <a:endParaRPr lang="en-US" dirty="0" smtClean="0"/>
          </a:p>
        </p:txBody>
      </p:sp>
    </p:spTree>
    <p:extLst>
      <p:ext uri="{BB962C8B-B14F-4D97-AF65-F5344CB8AC3E}">
        <p14:creationId xmlns:p14="http://schemas.microsoft.com/office/powerpoint/2010/main" val="38556115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74969" cy="6958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575000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smtClean="0"/>
              <a:t>ἀδιάλειπτος</a:t>
            </a:r>
            <a:endParaRPr lang="en-US" dirty="0"/>
          </a:p>
          <a:p>
            <a:pPr marL="0" indent="0">
              <a:buNone/>
            </a:pPr>
            <a:r>
              <a:rPr lang="en-US" dirty="0" smtClean="0"/>
              <a:t>				(</a:t>
            </a:r>
            <a:r>
              <a:rPr lang="en-US" dirty="0" err="1" smtClean="0"/>
              <a:t>adialeiptos</a:t>
            </a:r>
            <a:r>
              <a:rPr lang="en-US" dirty="0" smtClean="0"/>
              <a:t>)</a:t>
            </a:r>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a:t>
            </a:r>
            <a:r>
              <a:rPr lang="en-US" dirty="0" smtClean="0"/>
              <a:t> </a:t>
            </a:r>
            <a:r>
              <a:rPr lang="en-US" dirty="0"/>
              <a:t>I have great sorrow and unceasing anguish in my heart. </a:t>
            </a:r>
            <a:endParaRPr lang="en-US" dirty="0" smtClean="0"/>
          </a:p>
        </p:txBody>
      </p:sp>
      <p:sp>
        <p:nvSpPr>
          <p:cNvPr id="4" name="Rounded Rectangle 3"/>
          <p:cNvSpPr/>
          <p:nvPr/>
        </p:nvSpPr>
        <p:spPr>
          <a:xfrm>
            <a:off x="4039565" y="2071868"/>
            <a:ext cx="2419108" cy="125006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699322" y="4884516"/>
            <a:ext cx="1759351" cy="45141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249119" y="3321934"/>
            <a:ext cx="329879" cy="1562582"/>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81608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Timothy 1:3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smtClean="0"/>
              <a:t>ἀδιάλειπτος</a:t>
            </a:r>
            <a:endParaRPr lang="en-US" dirty="0"/>
          </a:p>
          <a:p>
            <a:pPr marL="0" indent="0">
              <a:buNone/>
            </a:pPr>
            <a:r>
              <a:rPr lang="en-US" dirty="0" smtClean="0"/>
              <a:t>(</a:t>
            </a:r>
            <a:r>
              <a:rPr lang="en-US" dirty="0" err="1"/>
              <a:t>adialeiptos</a:t>
            </a:r>
            <a:r>
              <a:rPr lang="en-US" dirty="0"/>
              <a:t>)</a:t>
            </a:r>
          </a:p>
          <a:p>
            <a:pPr marL="0" indent="0">
              <a:buNone/>
            </a:pPr>
            <a:endParaRPr lang="en-US" dirty="0"/>
          </a:p>
          <a:p>
            <a:pPr marL="0" indent="0">
              <a:buNone/>
            </a:pPr>
            <a:r>
              <a:rPr lang="en-US" dirty="0" smtClean="0"/>
              <a:t>I </a:t>
            </a:r>
            <a:r>
              <a:rPr lang="en-US" dirty="0"/>
              <a:t>thank God, whom I serve, as my forefathers did, with a clear conscience, as night and day I constantly remember you in my prayers.</a:t>
            </a:r>
          </a:p>
        </p:txBody>
      </p:sp>
      <p:sp>
        <p:nvSpPr>
          <p:cNvPr id="4" name="Rounded Rectangle 3"/>
          <p:cNvSpPr/>
          <p:nvPr/>
        </p:nvSpPr>
        <p:spPr>
          <a:xfrm>
            <a:off x="335667" y="2176040"/>
            <a:ext cx="2419108" cy="125006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74562" y="5011838"/>
            <a:ext cx="1840375" cy="45141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394750" y="3426106"/>
            <a:ext cx="150471" cy="1585732"/>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88202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Romans 10:1</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Brothers</a:t>
            </a:r>
            <a:r>
              <a:rPr lang="en-US" dirty="0"/>
              <a:t>, my heart’s desire and prayer to God for the Israelites is that they may be saved.</a:t>
            </a:r>
          </a:p>
        </p:txBody>
      </p:sp>
    </p:spTree>
    <p:extLst>
      <p:ext uri="{BB962C8B-B14F-4D97-AF65-F5344CB8AC3E}">
        <p14:creationId xmlns:p14="http://schemas.microsoft.com/office/powerpoint/2010/main" val="37461962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3</a:t>
            </a:r>
            <a:r>
              <a:rPr lang="en-US" dirty="0" smtClean="0"/>
              <a:t> </a:t>
            </a:r>
            <a:r>
              <a:rPr lang="en-US" dirty="0"/>
              <a:t>For I could wish that I myself were cursed and cut off from Christ for the sake of my brothers, those of my own race,</a:t>
            </a:r>
          </a:p>
        </p:txBody>
      </p:sp>
    </p:spTree>
    <p:extLst>
      <p:ext uri="{BB962C8B-B14F-4D97-AF65-F5344CB8AC3E}">
        <p14:creationId xmlns:p14="http://schemas.microsoft.com/office/powerpoint/2010/main" val="385561153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74969" cy="6958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934569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ἀνάθεμα</a:t>
            </a:r>
            <a:endParaRPr lang="en-US" dirty="0"/>
          </a:p>
          <a:p>
            <a:pPr marL="0" indent="0">
              <a:buNone/>
            </a:pPr>
            <a:r>
              <a:rPr lang="en-US" dirty="0" smtClean="0"/>
              <a:t>						(anathema)</a:t>
            </a:r>
          </a:p>
          <a:p>
            <a:pPr marL="0" indent="0">
              <a:buNone/>
            </a:pPr>
            <a:endParaRPr lang="en-US" dirty="0"/>
          </a:p>
          <a:p>
            <a:pPr marL="0" indent="0">
              <a:buNone/>
            </a:pPr>
            <a:endParaRPr lang="en-US" dirty="0" smtClean="0"/>
          </a:p>
          <a:p>
            <a:pPr marL="0" indent="0">
              <a:buNone/>
            </a:pPr>
            <a:r>
              <a:rPr lang="en-US" baseline="30000" dirty="0" smtClean="0"/>
              <a:t>3</a:t>
            </a:r>
            <a:r>
              <a:rPr lang="en-US" dirty="0" smtClean="0"/>
              <a:t> </a:t>
            </a:r>
            <a:r>
              <a:rPr lang="en-US" dirty="0"/>
              <a:t>For I could wish that I myself were cursed and cut off from Christ for the sake of my brothers, those of my own race,</a:t>
            </a:r>
          </a:p>
        </p:txBody>
      </p:sp>
      <p:sp>
        <p:nvSpPr>
          <p:cNvPr id="4" name="Rounded Rectangle 3"/>
          <p:cNvSpPr/>
          <p:nvPr/>
        </p:nvSpPr>
        <p:spPr>
          <a:xfrm>
            <a:off x="5822066" y="2199190"/>
            <a:ext cx="2361235" cy="12616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435524" y="4629873"/>
            <a:ext cx="2002420" cy="45141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51413" y="5069711"/>
            <a:ext cx="1226916" cy="4629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1053296" y="5081286"/>
            <a:ext cx="6354501" cy="1279075"/>
          </a:xfrm>
          <a:custGeom>
            <a:avLst/>
            <a:gdLst>
              <a:gd name="connsiteX0" fmla="*/ 0 w 6354501"/>
              <a:gd name="connsiteY0" fmla="*/ 474562 h 1279075"/>
              <a:gd name="connsiteX1" fmla="*/ 1446836 w 6354501"/>
              <a:gd name="connsiteY1" fmla="*/ 1180618 h 1279075"/>
              <a:gd name="connsiteX2" fmla="*/ 5254907 w 6354501"/>
              <a:gd name="connsiteY2" fmla="*/ 1145894 h 1279075"/>
              <a:gd name="connsiteX3" fmla="*/ 6354501 w 6354501"/>
              <a:gd name="connsiteY3" fmla="*/ 0 h 1279075"/>
            </a:gdLst>
            <a:ahLst/>
            <a:cxnLst>
              <a:cxn ang="0">
                <a:pos x="connsiteX0" y="connsiteY0"/>
              </a:cxn>
              <a:cxn ang="0">
                <a:pos x="connsiteX1" y="connsiteY1"/>
              </a:cxn>
              <a:cxn ang="0">
                <a:pos x="connsiteX2" y="connsiteY2"/>
              </a:cxn>
              <a:cxn ang="0">
                <a:pos x="connsiteX3" y="connsiteY3"/>
              </a:cxn>
            </a:cxnLst>
            <a:rect l="l" t="t" r="r" b="b"/>
            <a:pathLst>
              <a:path w="6354501" h="1279075">
                <a:moveTo>
                  <a:pt x="0" y="474562"/>
                </a:moveTo>
                <a:cubicBezTo>
                  <a:pt x="285509" y="771645"/>
                  <a:pt x="571018" y="1068729"/>
                  <a:pt x="1446836" y="1180618"/>
                </a:cubicBezTo>
                <a:cubicBezTo>
                  <a:pt x="2322654" y="1292507"/>
                  <a:pt x="4436963" y="1342664"/>
                  <a:pt x="5254907" y="1145894"/>
                </a:cubicBezTo>
                <a:cubicBezTo>
                  <a:pt x="6072851" y="949124"/>
                  <a:pt x="6213676" y="474562"/>
                  <a:pt x="6354501"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stCxn id="5" idx="0"/>
            <a:endCxn id="4" idx="2"/>
          </p:cNvCxnSpPr>
          <p:nvPr/>
        </p:nvCxnSpPr>
        <p:spPr>
          <a:xfrm flipH="1" flipV="1">
            <a:off x="7002684" y="3460830"/>
            <a:ext cx="434050" cy="1169043"/>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84236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Galatians 1:8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ἀνάθεμα</a:t>
            </a:r>
            <a:endParaRPr lang="en-US" dirty="0"/>
          </a:p>
          <a:p>
            <a:pPr marL="0" indent="0">
              <a:buNone/>
            </a:pPr>
            <a:r>
              <a:rPr lang="en-US" dirty="0"/>
              <a:t>					(anathema)</a:t>
            </a:r>
          </a:p>
          <a:p>
            <a:pPr marL="0" indent="0">
              <a:buNone/>
            </a:pPr>
            <a:endParaRPr lang="en-US" dirty="0"/>
          </a:p>
          <a:p>
            <a:pPr marL="0" indent="0">
              <a:buNone/>
            </a:pPr>
            <a:r>
              <a:rPr lang="en-US" dirty="0" smtClean="0"/>
              <a:t>But </a:t>
            </a:r>
            <a:r>
              <a:rPr lang="en-US" dirty="0"/>
              <a:t>even if we or an angel from heaven should preach a gospel other than the one we preached to you, let him be eternally condemned!</a:t>
            </a:r>
          </a:p>
        </p:txBody>
      </p:sp>
      <p:sp>
        <p:nvSpPr>
          <p:cNvPr id="4" name="Rounded Rectangle 3"/>
          <p:cNvSpPr/>
          <p:nvPr/>
        </p:nvSpPr>
        <p:spPr>
          <a:xfrm>
            <a:off x="4838218" y="2176041"/>
            <a:ext cx="2361235" cy="12616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023413" y="4977114"/>
            <a:ext cx="2187615" cy="46298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6018836" y="3437681"/>
            <a:ext cx="98385" cy="1539433"/>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25957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9:1-29</a:t>
            </a:r>
          </a:p>
        </p:txBody>
      </p:sp>
      <p:sp>
        <p:nvSpPr>
          <p:cNvPr id="3" name="Content Placeholder 2"/>
          <p:cNvSpPr>
            <a:spLocks noGrp="1"/>
          </p:cNvSpPr>
          <p:nvPr>
            <p:ph idx="1"/>
          </p:nvPr>
        </p:nvSpPr>
        <p:spPr/>
        <p:txBody>
          <a:bodyPr/>
          <a:lstStyle/>
          <a:p>
            <a:pPr marL="0" indent="0">
              <a:buNone/>
            </a:pPr>
            <a:r>
              <a:rPr lang="en-US" baseline="30000" dirty="0"/>
              <a:t>1</a:t>
            </a:r>
            <a:r>
              <a:rPr lang="en-US" dirty="0"/>
              <a:t> I speak the truth in Christ--I am not lying, my conscience confirms it in the Holy </a:t>
            </a:r>
            <a:r>
              <a:rPr lang="en-US" dirty="0" smtClean="0"/>
              <a:t>Spirit– </a:t>
            </a:r>
          </a:p>
          <a:p>
            <a:pPr marL="0" indent="0">
              <a:buNone/>
            </a:pPr>
            <a:r>
              <a:rPr lang="en-US" baseline="30000" dirty="0" smtClean="0"/>
              <a:t>2</a:t>
            </a:r>
            <a:r>
              <a:rPr lang="en-US" dirty="0" smtClean="0"/>
              <a:t> </a:t>
            </a:r>
            <a:r>
              <a:rPr lang="en-US" dirty="0"/>
              <a:t>I have great sorrow and unceasing anguish in my heart. </a:t>
            </a:r>
            <a:endParaRPr lang="en-US" dirty="0" smtClean="0"/>
          </a:p>
          <a:p>
            <a:pPr marL="0" indent="0">
              <a:buNone/>
            </a:pPr>
            <a:r>
              <a:rPr lang="en-US" baseline="30000" dirty="0" smtClean="0"/>
              <a:t>3</a:t>
            </a:r>
            <a:r>
              <a:rPr lang="en-US" dirty="0" smtClean="0"/>
              <a:t> </a:t>
            </a:r>
            <a:r>
              <a:rPr lang="en-US" dirty="0"/>
              <a:t>For I could wish that I myself were cursed and cut off from Christ for the sake of my brothers, those of my own race,</a:t>
            </a:r>
          </a:p>
        </p:txBody>
      </p:sp>
    </p:spTree>
    <p:extLst>
      <p:ext uri="{BB962C8B-B14F-4D97-AF65-F5344CB8AC3E}">
        <p14:creationId xmlns:p14="http://schemas.microsoft.com/office/powerpoint/2010/main" val="2886481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Exodus 32:32</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But </a:t>
            </a:r>
            <a:r>
              <a:rPr lang="en-US" dirty="0"/>
              <a:t>now, please forgive their sin—but if not, then blot me out of the book you have written.</a:t>
            </a:r>
          </a:p>
        </p:txBody>
      </p:sp>
    </p:spTree>
    <p:extLst>
      <p:ext uri="{BB962C8B-B14F-4D97-AF65-F5344CB8AC3E}">
        <p14:creationId xmlns:p14="http://schemas.microsoft.com/office/powerpoint/2010/main" val="37461962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9:4</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4</a:t>
            </a:r>
            <a:r>
              <a:rPr lang="en-US" dirty="0" smtClean="0"/>
              <a:t> </a:t>
            </a:r>
            <a:r>
              <a:rPr lang="en-US" dirty="0"/>
              <a:t>the people of Israel. Theirs is the adoption as sons; theirs the divine glory, the covenants, the receiving of the law, the temple worship and the promises. </a:t>
            </a:r>
            <a:endParaRPr lang="en-US" dirty="0" smtClean="0"/>
          </a:p>
        </p:txBody>
      </p:sp>
    </p:spTree>
    <p:extLst>
      <p:ext uri="{BB962C8B-B14F-4D97-AF65-F5344CB8AC3E}">
        <p14:creationId xmlns:p14="http://schemas.microsoft.com/office/powerpoint/2010/main" val="29534395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9:4</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a:t>ἐπαγγελία</a:t>
            </a:r>
            <a:endParaRPr lang="en-US" dirty="0"/>
          </a:p>
          <a:p>
            <a:pPr marL="0" indent="0">
              <a:buNone/>
            </a:pPr>
            <a:r>
              <a:rPr lang="en-US" dirty="0" smtClean="0"/>
              <a:t>(</a:t>
            </a:r>
            <a:r>
              <a:rPr lang="en-US" dirty="0" err="1" smtClean="0"/>
              <a:t>epaggelia</a:t>
            </a:r>
            <a:r>
              <a:rPr lang="en-US" dirty="0" smtClean="0"/>
              <a:t>)</a:t>
            </a:r>
          </a:p>
          <a:p>
            <a:pPr marL="0" indent="0">
              <a:buNone/>
            </a:pPr>
            <a:endParaRPr lang="en-US" dirty="0"/>
          </a:p>
          <a:p>
            <a:pPr marL="0" indent="0">
              <a:buNone/>
            </a:pPr>
            <a:r>
              <a:rPr lang="en-US" baseline="30000" dirty="0" smtClean="0"/>
              <a:t>4</a:t>
            </a:r>
            <a:r>
              <a:rPr lang="en-US" dirty="0" smtClean="0"/>
              <a:t> </a:t>
            </a:r>
            <a:r>
              <a:rPr lang="en-US" dirty="0"/>
              <a:t>the people of Israel. Theirs is the adoption as sons; theirs the divine glory, the covenants, the receiving of the law, the temple worship and the promises. </a:t>
            </a:r>
            <a:endParaRPr lang="en-US" dirty="0" smtClean="0"/>
          </a:p>
        </p:txBody>
      </p:sp>
      <p:sp>
        <p:nvSpPr>
          <p:cNvPr id="4" name="Rounded Rectangle 3"/>
          <p:cNvSpPr/>
          <p:nvPr/>
        </p:nvSpPr>
        <p:spPr>
          <a:xfrm>
            <a:off x="381965" y="2199190"/>
            <a:ext cx="2141316" cy="127321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74562" y="5509549"/>
            <a:ext cx="1608881" cy="4629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279003" y="3472405"/>
            <a:ext cx="173620" cy="2037144"/>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20636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Hebrews 8:6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ἐπαγγελία</a:t>
            </a:r>
            <a:endParaRPr lang="en-US" dirty="0"/>
          </a:p>
          <a:p>
            <a:pPr marL="0" indent="0">
              <a:buNone/>
            </a:pPr>
            <a:r>
              <a:rPr lang="en-US" dirty="0" smtClean="0"/>
              <a:t>			(</a:t>
            </a:r>
            <a:r>
              <a:rPr lang="en-US" dirty="0" err="1"/>
              <a:t>epaggelia</a:t>
            </a:r>
            <a:r>
              <a:rPr lang="en-US" dirty="0"/>
              <a:t>)</a:t>
            </a:r>
          </a:p>
          <a:p>
            <a:pPr marL="0" indent="0">
              <a:buNone/>
            </a:pPr>
            <a:endParaRPr lang="en-US" dirty="0"/>
          </a:p>
          <a:p>
            <a:pPr marL="0" indent="0">
              <a:buNone/>
            </a:pPr>
            <a:r>
              <a:rPr lang="en-US" dirty="0" smtClean="0"/>
              <a:t>But </a:t>
            </a:r>
            <a:r>
              <a:rPr lang="en-US" dirty="0"/>
              <a:t>the ministry Jesus has received is as superior to theirs as the covenant of which he is mediator is superior to the old one, and it is founded on better promises.</a:t>
            </a:r>
          </a:p>
        </p:txBody>
      </p:sp>
      <p:sp>
        <p:nvSpPr>
          <p:cNvPr id="4" name="Rounded Rectangle 3"/>
          <p:cNvSpPr/>
          <p:nvPr/>
        </p:nvSpPr>
        <p:spPr>
          <a:xfrm>
            <a:off x="3113590" y="2164466"/>
            <a:ext cx="2141316" cy="127321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599727" y="5509549"/>
            <a:ext cx="1608881" cy="4629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184248" y="3437681"/>
            <a:ext cx="219920" cy="2071868"/>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16503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Ephesians 2:12</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remember </a:t>
            </a:r>
            <a:r>
              <a:rPr lang="en-US" dirty="0"/>
              <a:t>that at that time you were separate from Christ, excluded from citizenship in Israel and foreigners to the covenants of the promise, without hope and without God in the world.</a:t>
            </a:r>
          </a:p>
        </p:txBody>
      </p:sp>
    </p:spTree>
    <p:extLst>
      <p:ext uri="{BB962C8B-B14F-4D97-AF65-F5344CB8AC3E}">
        <p14:creationId xmlns:p14="http://schemas.microsoft.com/office/powerpoint/2010/main" val="37461962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5</a:t>
            </a:r>
            <a:r>
              <a:rPr lang="en-US" dirty="0" smtClean="0"/>
              <a:t> </a:t>
            </a:r>
            <a:r>
              <a:rPr lang="en-US" dirty="0"/>
              <a:t>Theirs are the patriarchs, and from them is traced the human ancestry of Christ, who is God over all, forever praised! Amen. </a:t>
            </a:r>
          </a:p>
        </p:txBody>
      </p:sp>
    </p:spTree>
    <p:extLst>
      <p:ext uri="{BB962C8B-B14F-4D97-AF65-F5344CB8AC3E}">
        <p14:creationId xmlns:p14="http://schemas.microsoft.com/office/powerpoint/2010/main" val="29534395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9:5 (NIV)</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θεός</a:t>
            </a:r>
            <a:endParaRPr lang="en-US" dirty="0"/>
          </a:p>
          <a:p>
            <a:pPr marL="0" indent="0">
              <a:buNone/>
            </a:pPr>
            <a:r>
              <a:rPr lang="en-US" dirty="0" smtClean="0"/>
              <a:t>							(</a:t>
            </a:r>
            <a:r>
              <a:rPr lang="en-US" dirty="0" err="1" smtClean="0"/>
              <a:t>theos</a:t>
            </a:r>
            <a:r>
              <a:rPr lang="en-US" dirty="0" smtClean="0"/>
              <a:t>)</a:t>
            </a:r>
          </a:p>
          <a:p>
            <a:pPr marL="0" indent="0">
              <a:buNone/>
            </a:pPr>
            <a:endParaRPr lang="en-US" dirty="0"/>
          </a:p>
          <a:p>
            <a:pPr marL="0" indent="0">
              <a:buNone/>
            </a:pPr>
            <a:endParaRPr lang="en-US" dirty="0" smtClean="0"/>
          </a:p>
          <a:p>
            <a:pPr marL="0" indent="0">
              <a:buNone/>
            </a:pPr>
            <a:r>
              <a:rPr lang="en-US" baseline="30000" dirty="0" smtClean="0"/>
              <a:t>5</a:t>
            </a:r>
            <a:r>
              <a:rPr lang="en-US" dirty="0" smtClean="0"/>
              <a:t> </a:t>
            </a:r>
            <a:r>
              <a:rPr lang="en-US" dirty="0"/>
              <a:t>Theirs are the patriarchs, and from them is traced the human ancestry of Christ, who is God over all, forever praised! Amen. </a:t>
            </a:r>
          </a:p>
        </p:txBody>
      </p:sp>
      <p:sp>
        <p:nvSpPr>
          <p:cNvPr id="4" name="Oval 3"/>
          <p:cNvSpPr/>
          <p:nvPr/>
        </p:nvSpPr>
        <p:spPr>
          <a:xfrm>
            <a:off x="6667018" y="2118167"/>
            <a:ext cx="1759352" cy="14931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743463" y="5092861"/>
            <a:ext cx="856527" cy="43983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H="1" flipV="1">
            <a:off x="7546694" y="3611301"/>
            <a:ext cx="625033" cy="148156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544273" y="5555848"/>
            <a:ext cx="3055717" cy="2314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532699" y="5636871"/>
            <a:ext cx="3078866" cy="2314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23904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Romans 9:5 (</a:t>
            </a:r>
            <a:r>
              <a:rPr lang="en-US" dirty="0" err="1" smtClean="0"/>
              <a:t>ESV</a:t>
            </a:r>
            <a:r>
              <a:rPr lang="en-US" dirty="0" smtClean="0"/>
              <a:t>)</a:t>
            </a:r>
            <a:endParaRPr lang="en-US" dirty="0"/>
          </a:p>
        </p:txBody>
      </p:sp>
      <p:sp>
        <p:nvSpPr>
          <p:cNvPr id="3" name="Content Placeholder 2"/>
          <p:cNvSpPr>
            <a:spLocks noGrp="1"/>
          </p:cNvSpPr>
          <p:nvPr>
            <p:ph idx="1"/>
          </p:nvPr>
        </p:nvSpPr>
        <p:spPr/>
        <p:txBody>
          <a:bodyPr>
            <a:normAutofit/>
          </a:bodyPr>
          <a:lstStyle/>
          <a:p>
            <a:pPr marL="0" indent="0">
              <a:buNone/>
            </a:pPr>
            <a:endParaRPr lang="en-US" dirty="0"/>
          </a:p>
          <a:p>
            <a:pPr marL="0" indent="0">
              <a:buNone/>
            </a:pPr>
            <a:r>
              <a:rPr lang="en-US" dirty="0" smtClean="0"/>
              <a:t>  </a:t>
            </a:r>
            <a:r>
              <a:rPr lang="el-GR" dirty="0"/>
              <a:t>θεός</a:t>
            </a:r>
            <a:endParaRPr lang="en-US" dirty="0"/>
          </a:p>
          <a:p>
            <a:pPr marL="0" indent="0">
              <a:buNone/>
            </a:pPr>
            <a:r>
              <a:rPr lang="en-US" dirty="0" smtClean="0"/>
              <a:t>(</a:t>
            </a:r>
            <a:r>
              <a:rPr lang="en-US" dirty="0" err="1"/>
              <a:t>theos</a:t>
            </a:r>
            <a:r>
              <a:rPr lang="en-US" dirty="0"/>
              <a:t>)</a:t>
            </a:r>
          </a:p>
          <a:p>
            <a:pPr marL="0" indent="0">
              <a:buNone/>
            </a:pPr>
            <a:endParaRPr lang="en-US" dirty="0"/>
          </a:p>
          <a:p>
            <a:pPr marL="0" indent="0">
              <a:buNone/>
            </a:pPr>
            <a:endParaRPr lang="en-US" dirty="0" smtClean="0"/>
          </a:p>
          <a:p>
            <a:pPr marL="0" indent="0">
              <a:buNone/>
            </a:pPr>
            <a:r>
              <a:rPr lang="en-US" dirty="0" smtClean="0"/>
              <a:t>To </a:t>
            </a:r>
            <a:r>
              <a:rPr lang="en-US" dirty="0"/>
              <a:t>them belong the patriarchs, and from their race, according to the flesh, is the Christ, who is God over all, blessed forever. Amen</a:t>
            </a:r>
            <a:r>
              <a:rPr lang="en-US" dirty="0" smtClean="0"/>
              <a:t>.</a:t>
            </a:r>
            <a:endParaRPr lang="en-US" dirty="0"/>
          </a:p>
        </p:txBody>
      </p:sp>
      <p:cxnSp>
        <p:nvCxnSpPr>
          <p:cNvPr id="5" name="Straight Connector 4"/>
          <p:cNvCxnSpPr/>
          <p:nvPr/>
        </p:nvCxnSpPr>
        <p:spPr>
          <a:xfrm flipV="1">
            <a:off x="6227180" y="5509549"/>
            <a:ext cx="2233914" cy="115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6204030" y="5567423"/>
            <a:ext cx="2268638" cy="2314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44010" y="6065134"/>
            <a:ext cx="71763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32435" y="6134582"/>
            <a:ext cx="75235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a:xfrm>
            <a:off x="451412" y="5567423"/>
            <a:ext cx="856527" cy="43983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54643" y="2095018"/>
            <a:ext cx="1759352" cy="14931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a:stCxn id="12" idx="0"/>
            <a:endCxn id="13" idx="4"/>
          </p:cNvCxnSpPr>
          <p:nvPr/>
        </p:nvCxnSpPr>
        <p:spPr>
          <a:xfrm flipV="1">
            <a:off x="879676" y="3588152"/>
            <a:ext cx="254643" cy="197927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20205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Romans 9:5 (RSV)</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dirty="0" smtClean="0"/>
              <a:t>		Note the period </a:t>
            </a:r>
          </a:p>
          <a:p>
            <a:pPr marL="0" indent="0">
              <a:buNone/>
            </a:pPr>
            <a:endParaRPr lang="en-US" dirty="0"/>
          </a:p>
          <a:p>
            <a:pPr marL="0" indent="0">
              <a:buNone/>
            </a:pPr>
            <a:endParaRPr lang="en-US" dirty="0" smtClean="0"/>
          </a:p>
          <a:p>
            <a:pPr marL="0" indent="0">
              <a:buNone/>
            </a:pPr>
            <a:r>
              <a:rPr lang="en-US" dirty="0" smtClean="0"/>
              <a:t>to </a:t>
            </a:r>
            <a:r>
              <a:rPr lang="en-US" dirty="0"/>
              <a:t>them belong the patriarchs, and of their race, according to the flesh, is the Christ. God who is over all be blessed for ever. </a:t>
            </a:r>
            <a:r>
              <a:rPr lang="en-US" dirty="0" smtClean="0"/>
              <a:t>Amen</a:t>
            </a:r>
            <a:endParaRPr lang="en-US" dirty="0"/>
          </a:p>
        </p:txBody>
      </p:sp>
      <p:cxnSp>
        <p:nvCxnSpPr>
          <p:cNvPr id="5" name="Straight Connector 4"/>
          <p:cNvCxnSpPr/>
          <p:nvPr/>
        </p:nvCxnSpPr>
        <p:spPr>
          <a:xfrm>
            <a:off x="5058137" y="3067291"/>
            <a:ext cx="1307939" cy="115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6215605" y="5243332"/>
            <a:ext cx="173620" cy="3240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a:endCxn id="8" idx="0"/>
          </p:cNvCxnSpPr>
          <p:nvPr/>
        </p:nvCxnSpPr>
        <p:spPr>
          <a:xfrm flipH="1">
            <a:off x="6302415" y="3078866"/>
            <a:ext cx="52086" cy="216446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83256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lgn="ctr">
              <a:buNone/>
            </a:pPr>
            <a:r>
              <a:rPr lang="en-US" sz="7200" dirty="0" smtClean="0">
                <a:solidFill>
                  <a:srgbClr val="FF0000"/>
                </a:solidFill>
              </a:rPr>
              <a:t>IS</a:t>
            </a:r>
            <a:r>
              <a:rPr lang="en-US" sz="6000" dirty="0" smtClean="0"/>
              <a:t> Jesus God?</a:t>
            </a:r>
            <a:endParaRPr lang="en-US" sz="6000" dirty="0"/>
          </a:p>
        </p:txBody>
      </p:sp>
    </p:spTree>
    <p:extLst>
      <p:ext uri="{BB962C8B-B14F-4D97-AF65-F5344CB8AC3E}">
        <p14:creationId xmlns:p14="http://schemas.microsoft.com/office/powerpoint/2010/main" val="4823814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9:1-29</a:t>
            </a:r>
          </a:p>
        </p:txBody>
      </p:sp>
      <p:sp>
        <p:nvSpPr>
          <p:cNvPr id="3" name="Content Placeholder 2"/>
          <p:cNvSpPr>
            <a:spLocks noGrp="1"/>
          </p:cNvSpPr>
          <p:nvPr>
            <p:ph idx="1"/>
          </p:nvPr>
        </p:nvSpPr>
        <p:spPr/>
        <p:txBody>
          <a:bodyPr/>
          <a:lstStyle/>
          <a:p>
            <a:pPr marL="0" indent="0">
              <a:buNone/>
            </a:pPr>
            <a:r>
              <a:rPr lang="en-US" baseline="30000" dirty="0"/>
              <a:t>4</a:t>
            </a:r>
            <a:r>
              <a:rPr lang="en-US" dirty="0"/>
              <a:t> the people of Israel. Theirs is the adoption as sons; theirs the divine glory, the covenants, the receiving of the law, the temple worship and the promises. </a:t>
            </a:r>
            <a:endParaRPr lang="en-US" dirty="0" smtClean="0"/>
          </a:p>
          <a:p>
            <a:pPr marL="0" indent="0">
              <a:buNone/>
            </a:pPr>
            <a:r>
              <a:rPr lang="en-US" baseline="30000" dirty="0" smtClean="0"/>
              <a:t>5</a:t>
            </a:r>
            <a:r>
              <a:rPr lang="en-US" dirty="0" smtClean="0"/>
              <a:t> </a:t>
            </a:r>
            <a:r>
              <a:rPr lang="en-US" dirty="0"/>
              <a:t>Theirs are the patriarchs, and from them is traced the human ancestry of Christ, who is God over all, forever praised! Amen. </a:t>
            </a:r>
          </a:p>
        </p:txBody>
      </p:sp>
    </p:spTree>
    <p:extLst>
      <p:ext uri="{BB962C8B-B14F-4D97-AF65-F5344CB8AC3E}">
        <p14:creationId xmlns:p14="http://schemas.microsoft.com/office/powerpoint/2010/main" val="227777599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lgn="ctr">
              <a:buNone/>
            </a:pPr>
            <a:r>
              <a:rPr lang="en-US" sz="7200" dirty="0" smtClean="0">
                <a:solidFill>
                  <a:srgbClr val="FF0000"/>
                </a:solidFill>
              </a:rPr>
              <a:t>Yes</a:t>
            </a:r>
            <a:r>
              <a:rPr lang="en-US" sz="6000" dirty="0" smtClean="0"/>
              <a:t> Jesus </a:t>
            </a:r>
            <a:r>
              <a:rPr lang="en-US" sz="7200" dirty="0" smtClean="0">
                <a:solidFill>
                  <a:srgbClr val="FF0000"/>
                </a:solidFill>
              </a:rPr>
              <a:t>IS</a:t>
            </a:r>
            <a:r>
              <a:rPr lang="en-US" sz="6000" dirty="0" smtClean="0"/>
              <a:t> God </a:t>
            </a:r>
            <a:r>
              <a:rPr lang="en-US" sz="7200" dirty="0" smtClean="0">
                <a:solidFill>
                  <a:srgbClr val="FF0000"/>
                </a:solidFill>
              </a:rPr>
              <a:t>!!</a:t>
            </a:r>
            <a:endParaRPr lang="en-US" sz="7200" dirty="0">
              <a:solidFill>
                <a:srgbClr val="FF0000"/>
              </a:solidFill>
            </a:endParaRPr>
          </a:p>
        </p:txBody>
      </p:sp>
    </p:spTree>
    <p:extLst>
      <p:ext uri="{BB962C8B-B14F-4D97-AF65-F5344CB8AC3E}">
        <p14:creationId xmlns:p14="http://schemas.microsoft.com/office/powerpoint/2010/main" val="160221175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1 John 5:20 </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We </a:t>
            </a:r>
            <a:r>
              <a:rPr lang="en-US" dirty="0"/>
              <a:t>know also that the Son of God has come and has given us understanding, so that we may know him who is true. And we are in him who is true—even in his Son Jesus Christ. He is the true God and eternal life.</a:t>
            </a:r>
          </a:p>
        </p:txBody>
      </p:sp>
    </p:spTree>
    <p:extLst>
      <p:ext uri="{BB962C8B-B14F-4D97-AF65-F5344CB8AC3E}">
        <p14:creationId xmlns:p14="http://schemas.microsoft.com/office/powerpoint/2010/main" val="374619626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9:6</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6</a:t>
            </a:r>
            <a:r>
              <a:rPr lang="en-US" dirty="0" smtClean="0"/>
              <a:t> </a:t>
            </a:r>
            <a:r>
              <a:rPr lang="en-US" dirty="0"/>
              <a:t>It is not as though God's word had failed. For not all who are descended from Israel are Israel. </a:t>
            </a:r>
            <a:endParaRPr lang="en-US" dirty="0" smtClean="0"/>
          </a:p>
        </p:txBody>
      </p:sp>
    </p:spTree>
    <p:extLst>
      <p:ext uri="{BB962C8B-B14F-4D97-AF65-F5344CB8AC3E}">
        <p14:creationId xmlns:p14="http://schemas.microsoft.com/office/powerpoint/2010/main" val="93052709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9:6</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smtClean="0"/>
              <a:t>ἐκπίπτω</a:t>
            </a:r>
            <a:endParaRPr lang="en-US" dirty="0"/>
          </a:p>
          <a:p>
            <a:pPr marL="0" indent="0">
              <a:buNone/>
            </a:pPr>
            <a:r>
              <a:rPr lang="en-US" dirty="0" smtClean="0"/>
              <a:t>						(</a:t>
            </a:r>
            <a:r>
              <a:rPr lang="en-US" dirty="0" err="1" smtClean="0"/>
              <a:t>ekpipt</a:t>
            </a:r>
            <a:r>
              <a:rPr lang="en-US" dirty="0" err="1"/>
              <a:t>ō</a:t>
            </a:r>
            <a:r>
              <a:rPr lang="en-US" dirty="0" smtClean="0"/>
              <a:t>)</a:t>
            </a:r>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6</a:t>
            </a:r>
            <a:r>
              <a:rPr lang="en-US" dirty="0" smtClean="0"/>
              <a:t> </a:t>
            </a:r>
            <a:r>
              <a:rPr lang="en-US" dirty="0"/>
              <a:t>It is not as though God's word had failed. For not all who are descended from Israel are Israel. </a:t>
            </a:r>
            <a:endParaRPr lang="en-US" dirty="0" smtClean="0"/>
          </a:p>
        </p:txBody>
      </p:sp>
      <p:sp>
        <p:nvSpPr>
          <p:cNvPr id="4" name="Rounded Rectangle 3"/>
          <p:cNvSpPr/>
          <p:nvPr/>
        </p:nvSpPr>
        <p:spPr>
          <a:xfrm>
            <a:off x="5891514" y="2083443"/>
            <a:ext cx="1782501" cy="119219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458673" y="4838218"/>
            <a:ext cx="1006998" cy="4514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6782765" y="3275635"/>
            <a:ext cx="179407" cy="1562583"/>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867623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Corinthians 13:8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ἐκπίπτω</a:t>
            </a:r>
            <a:endParaRPr lang="en-US" dirty="0"/>
          </a:p>
          <a:p>
            <a:pPr marL="0" indent="0">
              <a:buNone/>
            </a:pPr>
            <a:r>
              <a:rPr lang="en-US" dirty="0"/>
              <a:t>		(</a:t>
            </a:r>
            <a:r>
              <a:rPr lang="en-US" dirty="0" err="1"/>
              <a:t>ekpiptō</a:t>
            </a:r>
            <a:r>
              <a:rPr lang="en-US" dirty="0"/>
              <a:t>)</a:t>
            </a:r>
          </a:p>
          <a:p>
            <a:pPr marL="0" indent="0">
              <a:buNone/>
            </a:pPr>
            <a:endParaRPr lang="en-US" dirty="0"/>
          </a:p>
          <a:p>
            <a:pPr marL="0" indent="0">
              <a:buNone/>
            </a:pPr>
            <a:r>
              <a:rPr lang="en-US" dirty="0" smtClean="0"/>
              <a:t>Love </a:t>
            </a:r>
            <a:r>
              <a:rPr lang="en-US" dirty="0"/>
              <a:t>never fails. But where there are prophecies, they will cease; where there are tongues, they will be stilled; where there is knowledge, it will pass away.</a:t>
            </a:r>
          </a:p>
        </p:txBody>
      </p:sp>
      <p:sp>
        <p:nvSpPr>
          <p:cNvPr id="4" name="Rounded Rectangle 3"/>
          <p:cNvSpPr/>
          <p:nvPr/>
        </p:nvSpPr>
        <p:spPr>
          <a:xfrm>
            <a:off x="2210765" y="2257063"/>
            <a:ext cx="1782501" cy="119219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384385" y="3993266"/>
            <a:ext cx="775504" cy="46298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2772137" y="3449255"/>
            <a:ext cx="329879" cy="54401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258441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Romans 2:28 </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A </a:t>
            </a:r>
            <a:r>
              <a:rPr lang="en-US" dirty="0"/>
              <a:t>man is not a Jew if he is only one outwardly, nor is circumcision merely outward and physical.</a:t>
            </a:r>
          </a:p>
        </p:txBody>
      </p:sp>
    </p:spTree>
    <p:extLst>
      <p:ext uri="{BB962C8B-B14F-4D97-AF65-F5344CB8AC3E}">
        <p14:creationId xmlns:p14="http://schemas.microsoft.com/office/powerpoint/2010/main" val="374619626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7</a:t>
            </a:r>
            <a:r>
              <a:rPr lang="en-US" dirty="0" smtClean="0"/>
              <a:t> </a:t>
            </a:r>
            <a:r>
              <a:rPr lang="en-US" dirty="0"/>
              <a:t>Nor because they are his descendants are they all Abraham's children. On the contrary, "It is through Isaac that your offspring will be reckoned."</a:t>
            </a:r>
          </a:p>
        </p:txBody>
      </p:sp>
    </p:spTree>
    <p:extLst>
      <p:ext uri="{BB962C8B-B14F-4D97-AF65-F5344CB8AC3E}">
        <p14:creationId xmlns:p14="http://schemas.microsoft.com/office/powerpoint/2010/main" val="93052709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74969" cy="6958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500773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τέκνον</a:t>
            </a:r>
            <a:endParaRPr lang="en-US" dirty="0"/>
          </a:p>
          <a:p>
            <a:pPr marL="0" indent="0">
              <a:buNone/>
            </a:pPr>
            <a:r>
              <a:rPr lang="en-US" dirty="0" smtClean="0"/>
              <a:t>		(</a:t>
            </a:r>
            <a:r>
              <a:rPr lang="en-US" dirty="0" err="1" smtClean="0"/>
              <a:t>teknon</a:t>
            </a:r>
            <a:r>
              <a:rPr lang="en-US" dirty="0" smtClean="0"/>
              <a:t>)</a:t>
            </a:r>
          </a:p>
          <a:p>
            <a:pPr marL="0" indent="0">
              <a:buNone/>
            </a:pPr>
            <a:endParaRPr lang="en-US" dirty="0"/>
          </a:p>
          <a:p>
            <a:pPr marL="0" indent="0">
              <a:buNone/>
            </a:pPr>
            <a:r>
              <a:rPr lang="en-US" baseline="30000" dirty="0" smtClean="0"/>
              <a:t>7</a:t>
            </a:r>
            <a:r>
              <a:rPr lang="en-US" dirty="0" smtClean="0"/>
              <a:t> </a:t>
            </a:r>
            <a:r>
              <a:rPr lang="en-US" dirty="0"/>
              <a:t>Nor because they are his descendants are they all Abraham's children. On the contrary, "It is through Isaac that your offspring will be reckoned."</a:t>
            </a:r>
          </a:p>
        </p:txBody>
      </p:sp>
      <p:sp>
        <p:nvSpPr>
          <p:cNvPr id="4" name="Rounded Rectangle 3"/>
          <p:cNvSpPr/>
          <p:nvPr/>
        </p:nvSpPr>
        <p:spPr>
          <a:xfrm>
            <a:off x="2245489" y="2210765"/>
            <a:ext cx="1666754" cy="122691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812648" y="4479403"/>
            <a:ext cx="1435261" cy="48613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3078866" y="3437681"/>
            <a:ext cx="451413" cy="1041722"/>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373734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Genesis 21:12 </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But </a:t>
            </a:r>
            <a:r>
              <a:rPr lang="en-US" dirty="0"/>
              <a:t>God said to him, “Do not be so distressed about the boy and your maidservant. Listen to whatever Sarah tells you, because it is through Isaac that your offspring will be reckoned.</a:t>
            </a:r>
          </a:p>
        </p:txBody>
      </p:sp>
    </p:spTree>
    <p:extLst>
      <p:ext uri="{BB962C8B-B14F-4D97-AF65-F5344CB8AC3E}">
        <p14:creationId xmlns:p14="http://schemas.microsoft.com/office/powerpoint/2010/main" val="37461962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9:1-29</a:t>
            </a:r>
          </a:p>
        </p:txBody>
      </p:sp>
      <p:sp>
        <p:nvSpPr>
          <p:cNvPr id="3" name="Content Placeholder 2"/>
          <p:cNvSpPr>
            <a:spLocks noGrp="1"/>
          </p:cNvSpPr>
          <p:nvPr>
            <p:ph idx="1"/>
          </p:nvPr>
        </p:nvSpPr>
        <p:spPr/>
        <p:txBody>
          <a:bodyPr/>
          <a:lstStyle/>
          <a:p>
            <a:pPr marL="0" indent="0">
              <a:buNone/>
            </a:pPr>
            <a:r>
              <a:rPr lang="en-US" baseline="30000" dirty="0"/>
              <a:t>6</a:t>
            </a:r>
            <a:r>
              <a:rPr lang="en-US" dirty="0"/>
              <a:t> It is not as though God's word had failed. For not all who are descended from Israel are Israel. </a:t>
            </a:r>
            <a:endParaRPr lang="en-US" dirty="0" smtClean="0"/>
          </a:p>
          <a:p>
            <a:pPr marL="0" indent="0">
              <a:buNone/>
            </a:pPr>
            <a:r>
              <a:rPr lang="en-US" baseline="30000" dirty="0" smtClean="0"/>
              <a:t>7</a:t>
            </a:r>
            <a:r>
              <a:rPr lang="en-US" dirty="0" smtClean="0"/>
              <a:t> </a:t>
            </a:r>
            <a:r>
              <a:rPr lang="en-US" dirty="0"/>
              <a:t>Nor because they are his descendants are they all Abraham's children. On the contrary, "It is through Isaac that your offspring will be reckoned."</a:t>
            </a:r>
          </a:p>
        </p:txBody>
      </p:sp>
    </p:spTree>
    <p:extLst>
      <p:ext uri="{BB962C8B-B14F-4D97-AF65-F5344CB8AC3E}">
        <p14:creationId xmlns:p14="http://schemas.microsoft.com/office/powerpoint/2010/main" val="227777599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8</a:t>
            </a:r>
            <a:r>
              <a:rPr lang="en-US" dirty="0" smtClean="0"/>
              <a:t> </a:t>
            </a:r>
            <a:r>
              <a:rPr lang="en-US" dirty="0"/>
              <a:t>In other words, it is not the natural children who are God's children, but it is the children of the promise who are regarded as Abraham's offspring. </a:t>
            </a:r>
            <a:endParaRPr lang="en-US" dirty="0" smtClean="0"/>
          </a:p>
        </p:txBody>
      </p:sp>
    </p:spTree>
    <p:extLst>
      <p:ext uri="{BB962C8B-B14F-4D97-AF65-F5344CB8AC3E}">
        <p14:creationId xmlns:p14="http://schemas.microsoft.com/office/powerpoint/2010/main" val="350135837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λογίζομαι</a:t>
            </a:r>
            <a:endParaRPr lang="en-US" dirty="0"/>
          </a:p>
          <a:p>
            <a:pPr marL="0" indent="0">
              <a:buNone/>
            </a:pPr>
            <a:r>
              <a:rPr lang="en-US" dirty="0" smtClean="0"/>
              <a:t>				(</a:t>
            </a:r>
            <a:r>
              <a:rPr lang="en-US" dirty="0" err="1" smtClean="0"/>
              <a:t>logizomai</a:t>
            </a:r>
            <a:r>
              <a:rPr lang="en-US" dirty="0" smtClean="0"/>
              <a:t>)</a:t>
            </a:r>
          </a:p>
          <a:p>
            <a:pPr marL="0" indent="0">
              <a:buNone/>
            </a:pPr>
            <a:endParaRPr lang="en-US" dirty="0"/>
          </a:p>
          <a:p>
            <a:pPr marL="0" indent="0">
              <a:buNone/>
            </a:pPr>
            <a:r>
              <a:rPr lang="en-US" baseline="30000" dirty="0" smtClean="0"/>
              <a:t>8</a:t>
            </a:r>
            <a:r>
              <a:rPr lang="en-US" dirty="0" smtClean="0"/>
              <a:t> </a:t>
            </a:r>
            <a:r>
              <a:rPr lang="en-US" dirty="0"/>
              <a:t>In other words, it is not the natural children who are God's children, but it is the children of the promise who are regarded as Abraham's offspring. </a:t>
            </a:r>
            <a:endParaRPr lang="en-US" dirty="0" smtClean="0"/>
          </a:p>
        </p:txBody>
      </p:sp>
      <p:sp>
        <p:nvSpPr>
          <p:cNvPr id="4" name="Rounded Rectangle 3"/>
          <p:cNvSpPr/>
          <p:nvPr/>
        </p:nvSpPr>
        <p:spPr>
          <a:xfrm>
            <a:off x="4074289" y="2199190"/>
            <a:ext cx="2048719" cy="122691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004841" y="5000263"/>
            <a:ext cx="1585731" cy="43983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4797707" y="3426106"/>
            <a:ext cx="300942" cy="1574157"/>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148018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Luke 22:37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solidFill>
                <a:srgbClr val="FF0000"/>
              </a:solidFill>
            </a:endParaRPr>
          </a:p>
          <a:p>
            <a:pPr marL="0" indent="0">
              <a:buNone/>
            </a:pPr>
            <a:r>
              <a:rPr lang="en-US" dirty="0"/>
              <a:t>				 </a:t>
            </a:r>
            <a:r>
              <a:rPr lang="el-GR" dirty="0"/>
              <a:t>λογίζομαι</a:t>
            </a:r>
            <a:endParaRPr lang="en-US" dirty="0"/>
          </a:p>
          <a:p>
            <a:pPr marL="0" indent="0">
              <a:buNone/>
            </a:pPr>
            <a:r>
              <a:rPr lang="en-US" dirty="0"/>
              <a:t>				(</a:t>
            </a:r>
            <a:r>
              <a:rPr lang="en-US" dirty="0" err="1"/>
              <a:t>logizomai</a:t>
            </a:r>
            <a:r>
              <a:rPr lang="en-US" dirty="0"/>
              <a:t>)</a:t>
            </a:r>
          </a:p>
          <a:p>
            <a:pPr marL="0" indent="0">
              <a:buNone/>
            </a:pPr>
            <a:endParaRPr lang="en-US" dirty="0">
              <a:solidFill>
                <a:srgbClr val="FF0000"/>
              </a:solidFill>
            </a:endParaRPr>
          </a:p>
          <a:p>
            <a:pPr marL="0" indent="0">
              <a:buNone/>
            </a:pPr>
            <a:r>
              <a:rPr lang="en-US" dirty="0" smtClean="0">
                <a:solidFill>
                  <a:srgbClr val="FF0000"/>
                </a:solidFill>
              </a:rPr>
              <a:t>It </a:t>
            </a:r>
            <a:r>
              <a:rPr lang="en-US" dirty="0">
                <a:solidFill>
                  <a:srgbClr val="FF0000"/>
                </a:solidFill>
              </a:rPr>
              <a:t>is written: ‘And he was numbered with the transgressors’; and I tell you that this must be fulfilled in me. Yes, what is written about me is reaching its fulfillment.</a:t>
            </a:r>
          </a:p>
        </p:txBody>
      </p:sp>
      <p:sp>
        <p:nvSpPr>
          <p:cNvPr id="4" name="Rounded Rectangle 3"/>
          <p:cNvSpPr/>
          <p:nvPr/>
        </p:nvSpPr>
        <p:spPr>
          <a:xfrm>
            <a:off x="4074289" y="2199190"/>
            <a:ext cx="2048719" cy="122691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629873" y="4039565"/>
            <a:ext cx="1794076" cy="4282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098649" y="3426106"/>
            <a:ext cx="428262" cy="613459"/>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607797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Galatians 3:28-29 </a:t>
            </a:r>
            <a:endParaRPr lang="en-US" dirty="0"/>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28 </a:t>
            </a:r>
            <a:r>
              <a:rPr lang="en-US" dirty="0"/>
              <a:t>There is neither Jew nor Greek, slave nor free, male nor female, for you are all one in Christ Jesus. </a:t>
            </a:r>
            <a:r>
              <a:rPr lang="en-US" baseline="30000" dirty="0"/>
              <a:t>29 </a:t>
            </a:r>
            <a:r>
              <a:rPr lang="en-US" dirty="0"/>
              <a:t>If you belong to Christ, then you are Abraham’s seed, and heirs according to the promise.</a:t>
            </a:r>
            <a:r>
              <a:rPr lang="en-US" baseline="30000" dirty="0"/>
              <a:t> </a:t>
            </a:r>
            <a:endParaRPr lang="en-US" dirty="0"/>
          </a:p>
        </p:txBody>
      </p:sp>
    </p:spTree>
    <p:extLst>
      <p:ext uri="{BB962C8B-B14F-4D97-AF65-F5344CB8AC3E}">
        <p14:creationId xmlns:p14="http://schemas.microsoft.com/office/powerpoint/2010/main" val="374619626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9:9</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9</a:t>
            </a:r>
            <a:r>
              <a:rPr lang="en-US" dirty="0" smtClean="0"/>
              <a:t> </a:t>
            </a:r>
            <a:r>
              <a:rPr lang="en-US" dirty="0"/>
              <a:t>For this was how the promise was stated: "At the appointed time I will return, and Sarah will have a son."</a:t>
            </a:r>
          </a:p>
        </p:txBody>
      </p:sp>
    </p:spTree>
    <p:extLst>
      <p:ext uri="{BB962C8B-B14F-4D97-AF65-F5344CB8AC3E}">
        <p14:creationId xmlns:p14="http://schemas.microsoft.com/office/powerpoint/2010/main" val="350135837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9:9</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l-GR" dirty="0"/>
              <a:t>Κατὰ τὸν καιρὸν τοῦτον</a:t>
            </a:r>
            <a:endParaRPr lang="en-US" dirty="0"/>
          </a:p>
          <a:p>
            <a:pPr marL="0" indent="0">
              <a:buNone/>
            </a:pPr>
            <a:r>
              <a:rPr lang="en-US" dirty="0" smtClean="0"/>
              <a:t>(Kata ton </a:t>
            </a:r>
            <a:r>
              <a:rPr lang="en-US" dirty="0" err="1" smtClean="0"/>
              <a:t>kairon</a:t>
            </a:r>
            <a:r>
              <a:rPr lang="en-US" dirty="0" smtClean="0"/>
              <a:t> </a:t>
            </a:r>
            <a:r>
              <a:rPr lang="en-US" dirty="0" err="1" smtClean="0"/>
              <a:t>touton</a:t>
            </a:r>
            <a:r>
              <a:rPr lang="en-US" dirty="0" smtClean="0"/>
              <a:t>)</a:t>
            </a:r>
          </a:p>
          <a:p>
            <a:pPr marL="0" indent="0">
              <a:buNone/>
            </a:pPr>
            <a:endParaRPr lang="en-US" dirty="0"/>
          </a:p>
          <a:p>
            <a:pPr marL="0" indent="0">
              <a:buNone/>
            </a:pPr>
            <a:endParaRPr lang="en-US" dirty="0" smtClean="0"/>
          </a:p>
          <a:p>
            <a:pPr marL="0" indent="0">
              <a:buNone/>
            </a:pPr>
            <a:r>
              <a:rPr lang="en-US" baseline="30000" dirty="0" smtClean="0"/>
              <a:t>9</a:t>
            </a:r>
            <a:r>
              <a:rPr lang="en-US" dirty="0" smtClean="0"/>
              <a:t> </a:t>
            </a:r>
            <a:r>
              <a:rPr lang="en-US" dirty="0"/>
              <a:t>For this was how the promise was stated: </a:t>
            </a:r>
            <a:endParaRPr lang="en-US" dirty="0" smtClean="0"/>
          </a:p>
          <a:p>
            <a:pPr marL="0" indent="0">
              <a:buNone/>
            </a:pPr>
            <a:r>
              <a:rPr lang="en-US" dirty="0" smtClean="0"/>
              <a:t>"</a:t>
            </a:r>
            <a:r>
              <a:rPr lang="en-US" dirty="0"/>
              <a:t>At the appointed time I will return, and </a:t>
            </a:r>
            <a:r>
              <a:rPr lang="en-US" dirty="0" smtClean="0"/>
              <a:t>Sarah</a:t>
            </a:r>
          </a:p>
          <a:p>
            <a:pPr marL="0" indent="0">
              <a:buNone/>
            </a:pPr>
            <a:r>
              <a:rPr lang="en-US" dirty="0" smtClean="0"/>
              <a:t> </a:t>
            </a:r>
            <a:r>
              <a:rPr lang="en-US" dirty="0"/>
              <a:t>will have a son."</a:t>
            </a:r>
          </a:p>
        </p:txBody>
      </p:sp>
      <p:sp>
        <p:nvSpPr>
          <p:cNvPr id="4" name="Rounded Rectangle 3"/>
          <p:cNvSpPr/>
          <p:nvPr/>
        </p:nvSpPr>
        <p:spPr>
          <a:xfrm>
            <a:off x="428263" y="2106592"/>
            <a:ext cx="4213185" cy="114589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71332" y="4861367"/>
            <a:ext cx="3738622" cy="43983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2534856" y="3252486"/>
            <a:ext cx="5787" cy="160888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094922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Genesis 18:14 </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Is </a:t>
            </a:r>
            <a:r>
              <a:rPr lang="en-US" dirty="0"/>
              <a:t>anything too hard for the Lord? I will return to you at the appointed time next year and Sarah will have a son.</a:t>
            </a:r>
          </a:p>
        </p:txBody>
      </p:sp>
    </p:spTree>
    <p:extLst>
      <p:ext uri="{BB962C8B-B14F-4D97-AF65-F5344CB8AC3E}">
        <p14:creationId xmlns:p14="http://schemas.microsoft.com/office/powerpoint/2010/main" val="374619626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9:10</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10</a:t>
            </a:r>
            <a:r>
              <a:rPr lang="en-US" dirty="0" smtClean="0"/>
              <a:t> </a:t>
            </a:r>
            <a:r>
              <a:rPr lang="en-US" dirty="0"/>
              <a:t>Not only that, but Rebekah's children had one and the same father, our father Isaac. </a:t>
            </a:r>
            <a:endParaRPr lang="en-US" dirty="0" smtClean="0"/>
          </a:p>
        </p:txBody>
      </p:sp>
    </p:spTree>
    <p:extLst>
      <p:ext uri="{BB962C8B-B14F-4D97-AF65-F5344CB8AC3E}">
        <p14:creationId xmlns:p14="http://schemas.microsoft.com/office/powerpoint/2010/main" val="374322772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Genesis 25:21</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Isaac </a:t>
            </a:r>
            <a:r>
              <a:rPr lang="en-US" dirty="0"/>
              <a:t>prayed to the Lord on behalf of his wife, because she was barren. The Lord answered his prayer, and his wife Rebekah became pregnant.</a:t>
            </a:r>
          </a:p>
        </p:txBody>
      </p:sp>
    </p:spTree>
    <p:extLst>
      <p:ext uri="{BB962C8B-B14F-4D97-AF65-F5344CB8AC3E}">
        <p14:creationId xmlns:p14="http://schemas.microsoft.com/office/powerpoint/2010/main" val="374619626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9:11</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11</a:t>
            </a:r>
            <a:r>
              <a:rPr lang="en-US" dirty="0" smtClean="0"/>
              <a:t> </a:t>
            </a:r>
            <a:r>
              <a:rPr lang="en-US" dirty="0"/>
              <a:t>Yet, before the twins were born or had done anything good or bad--in order that God's purpose in election might stand: </a:t>
            </a:r>
            <a:endParaRPr lang="en-US" dirty="0" smtClean="0"/>
          </a:p>
        </p:txBody>
      </p:sp>
    </p:spTree>
    <p:extLst>
      <p:ext uri="{BB962C8B-B14F-4D97-AF65-F5344CB8AC3E}">
        <p14:creationId xmlns:p14="http://schemas.microsoft.com/office/powerpoint/2010/main" val="37432277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9:1-29</a:t>
            </a:r>
          </a:p>
        </p:txBody>
      </p:sp>
      <p:sp>
        <p:nvSpPr>
          <p:cNvPr id="3" name="Content Placeholder 2"/>
          <p:cNvSpPr>
            <a:spLocks noGrp="1"/>
          </p:cNvSpPr>
          <p:nvPr>
            <p:ph idx="1"/>
          </p:nvPr>
        </p:nvSpPr>
        <p:spPr/>
        <p:txBody>
          <a:bodyPr/>
          <a:lstStyle/>
          <a:p>
            <a:pPr marL="0" indent="0">
              <a:buNone/>
            </a:pPr>
            <a:r>
              <a:rPr lang="en-US" baseline="30000" dirty="0"/>
              <a:t>8</a:t>
            </a:r>
            <a:r>
              <a:rPr lang="en-US" dirty="0"/>
              <a:t> In other words, it is not the natural children who are God's children, but it is the children of the promise who are regarded as Abraham's offspring. </a:t>
            </a:r>
            <a:endParaRPr lang="en-US" dirty="0" smtClean="0"/>
          </a:p>
          <a:p>
            <a:pPr marL="0" indent="0">
              <a:buNone/>
            </a:pPr>
            <a:r>
              <a:rPr lang="en-US" baseline="30000" dirty="0" smtClean="0"/>
              <a:t>9</a:t>
            </a:r>
            <a:r>
              <a:rPr lang="en-US" dirty="0" smtClean="0"/>
              <a:t> </a:t>
            </a:r>
            <a:r>
              <a:rPr lang="en-US" dirty="0"/>
              <a:t>For this was how the promise was stated: "At the appointed time I will return, and Sarah will have a son."</a:t>
            </a:r>
          </a:p>
        </p:txBody>
      </p:sp>
    </p:spTree>
    <p:extLst>
      <p:ext uri="{BB962C8B-B14F-4D97-AF65-F5344CB8AC3E}">
        <p14:creationId xmlns:p14="http://schemas.microsoft.com/office/powerpoint/2010/main" val="227777599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9:11</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πρόθεσις</a:t>
            </a:r>
            <a:endParaRPr lang="en-US" dirty="0"/>
          </a:p>
          <a:p>
            <a:pPr marL="0" indent="0">
              <a:buNone/>
            </a:pPr>
            <a:r>
              <a:rPr lang="en-US" dirty="0" smtClean="0"/>
              <a:t>(</a:t>
            </a:r>
            <a:r>
              <a:rPr lang="en-US" dirty="0" err="1" smtClean="0"/>
              <a:t>prothesis</a:t>
            </a:r>
            <a:r>
              <a:rPr lang="en-US" dirty="0" smtClean="0"/>
              <a:t>)</a:t>
            </a:r>
          </a:p>
          <a:p>
            <a:pPr marL="0" indent="0">
              <a:buNone/>
            </a:pPr>
            <a:endParaRPr lang="en-US" dirty="0"/>
          </a:p>
          <a:p>
            <a:pPr marL="0" indent="0">
              <a:buNone/>
            </a:pPr>
            <a:endParaRPr lang="en-US" dirty="0" smtClean="0"/>
          </a:p>
          <a:p>
            <a:pPr marL="0" indent="0">
              <a:buNone/>
            </a:pPr>
            <a:r>
              <a:rPr lang="en-US" baseline="30000" dirty="0" smtClean="0"/>
              <a:t>11</a:t>
            </a:r>
            <a:r>
              <a:rPr lang="en-US" dirty="0" smtClean="0"/>
              <a:t> </a:t>
            </a:r>
            <a:r>
              <a:rPr lang="en-US" dirty="0"/>
              <a:t>Yet, before the twins were born or had done anything good or bad--in order that God's purpose in election might stand: </a:t>
            </a:r>
            <a:endParaRPr lang="en-US" dirty="0" smtClean="0"/>
          </a:p>
        </p:txBody>
      </p:sp>
      <p:sp>
        <p:nvSpPr>
          <p:cNvPr id="4" name="Rounded Rectangle 3"/>
          <p:cNvSpPr/>
          <p:nvPr/>
        </p:nvSpPr>
        <p:spPr>
          <a:xfrm>
            <a:off x="370390" y="2187615"/>
            <a:ext cx="2129742" cy="126164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62987" y="5636871"/>
            <a:ext cx="1469985" cy="4166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197980" y="3449256"/>
            <a:ext cx="237281" cy="2187615"/>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827070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Ephesians 1:11</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πρόθεσις</a:t>
            </a:r>
            <a:endParaRPr lang="en-US" dirty="0"/>
          </a:p>
          <a:p>
            <a:pPr marL="0" indent="0">
              <a:buNone/>
            </a:pPr>
            <a:r>
              <a:rPr lang="en-US" dirty="0" smtClean="0"/>
              <a:t>					(</a:t>
            </a:r>
            <a:r>
              <a:rPr lang="en-US" dirty="0" err="1"/>
              <a:t>prothesis</a:t>
            </a:r>
            <a:r>
              <a:rPr lang="en-US" dirty="0"/>
              <a:t>)</a:t>
            </a:r>
          </a:p>
          <a:p>
            <a:pPr marL="0" indent="0">
              <a:buNone/>
            </a:pPr>
            <a:endParaRPr lang="en-US" dirty="0"/>
          </a:p>
          <a:p>
            <a:pPr marL="0" indent="0">
              <a:buNone/>
            </a:pPr>
            <a:r>
              <a:rPr lang="en-US" dirty="0" smtClean="0"/>
              <a:t>In </a:t>
            </a:r>
            <a:r>
              <a:rPr lang="en-US" dirty="0"/>
              <a:t>him we were also chosen, having been predestined according to the plan of him who works out everything in conformity with the purpose of his will</a:t>
            </a:r>
          </a:p>
        </p:txBody>
      </p:sp>
      <p:sp>
        <p:nvSpPr>
          <p:cNvPr id="4" name="Rounded Rectangle 3"/>
          <p:cNvSpPr/>
          <p:nvPr/>
        </p:nvSpPr>
        <p:spPr>
          <a:xfrm>
            <a:off x="4919241" y="2199190"/>
            <a:ext cx="2129742" cy="126164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347504" y="4514127"/>
            <a:ext cx="810228" cy="46298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5752618" y="3460831"/>
            <a:ext cx="231494" cy="1053296"/>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07827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Timothy 1:9</a:t>
            </a:r>
            <a:endParaRPr lang="en-US" dirty="0"/>
          </a:p>
        </p:txBody>
      </p:sp>
      <p:sp>
        <p:nvSpPr>
          <p:cNvPr id="3" name="Content Placeholder 2"/>
          <p:cNvSpPr>
            <a:spLocks noGrp="1"/>
          </p:cNvSpPr>
          <p:nvPr>
            <p:ph idx="1"/>
          </p:nvPr>
        </p:nvSpPr>
        <p:spPr/>
        <p:txBody>
          <a:bodyPr>
            <a:normAutofit/>
          </a:bodyPr>
          <a:lstStyle/>
          <a:p>
            <a:pPr marL="0" indent="0">
              <a:buNone/>
            </a:pPr>
            <a:r>
              <a:rPr lang="en-US" dirty="0"/>
              <a:t>			 </a:t>
            </a:r>
            <a:r>
              <a:rPr lang="el-GR" dirty="0"/>
              <a:t>πρόθεσις</a:t>
            </a:r>
            <a:endParaRPr lang="en-US" dirty="0"/>
          </a:p>
          <a:p>
            <a:pPr marL="0" indent="0">
              <a:buNone/>
            </a:pPr>
            <a:r>
              <a:rPr lang="en-US" dirty="0"/>
              <a:t>			(</a:t>
            </a:r>
            <a:r>
              <a:rPr lang="en-US" dirty="0" err="1"/>
              <a:t>prothesis</a:t>
            </a:r>
            <a:r>
              <a:rPr lang="en-US" dirty="0"/>
              <a:t>)</a:t>
            </a:r>
          </a:p>
          <a:p>
            <a:pPr marL="0" indent="0">
              <a:buNone/>
            </a:pPr>
            <a:endParaRPr lang="en-US" dirty="0" smtClean="0"/>
          </a:p>
          <a:p>
            <a:pPr marL="0" indent="0">
              <a:buNone/>
            </a:pPr>
            <a:r>
              <a:rPr lang="en-US" dirty="0" smtClean="0"/>
              <a:t>who </a:t>
            </a:r>
            <a:r>
              <a:rPr lang="en-US" dirty="0"/>
              <a:t>has saved us and called us to a holy life—not because of anything we have done but because of his own purpose and grace. This grace was given us in Christ Jesus before the beginning of time</a:t>
            </a:r>
          </a:p>
        </p:txBody>
      </p:sp>
      <p:sp>
        <p:nvSpPr>
          <p:cNvPr id="4" name="Rounded Rectangle 3"/>
          <p:cNvSpPr/>
          <p:nvPr/>
        </p:nvSpPr>
        <p:spPr>
          <a:xfrm>
            <a:off x="3067292" y="1608881"/>
            <a:ext cx="2129742" cy="126164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727048" y="4467828"/>
            <a:ext cx="1469985" cy="4166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132163" y="2870522"/>
            <a:ext cx="329878" cy="1597306"/>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444555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9:11</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ἐκλογή</a:t>
            </a:r>
            <a:endParaRPr lang="en-US" dirty="0"/>
          </a:p>
          <a:p>
            <a:pPr marL="0" indent="0">
              <a:buNone/>
            </a:pPr>
            <a:r>
              <a:rPr lang="en-US" dirty="0" smtClean="0"/>
              <a:t>		(</a:t>
            </a:r>
            <a:r>
              <a:rPr lang="en-US" dirty="0" err="1" smtClean="0"/>
              <a:t>eklog</a:t>
            </a:r>
            <a:r>
              <a:rPr lang="en-US" dirty="0" err="1"/>
              <a:t>ē</a:t>
            </a:r>
            <a:r>
              <a:rPr lang="en-US" dirty="0" smtClean="0"/>
              <a:t>)</a:t>
            </a:r>
          </a:p>
          <a:p>
            <a:pPr marL="0" indent="0">
              <a:buNone/>
            </a:pPr>
            <a:endParaRPr lang="en-US" dirty="0"/>
          </a:p>
          <a:p>
            <a:pPr marL="0" indent="0">
              <a:buNone/>
            </a:pPr>
            <a:endParaRPr lang="en-US" dirty="0" smtClean="0"/>
          </a:p>
          <a:p>
            <a:pPr marL="0" indent="0">
              <a:buNone/>
            </a:pPr>
            <a:r>
              <a:rPr lang="en-US" baseline="30000" dirty="0" smtClean="0"/>
              <a:t>11</a:t>
            </a:r>
            <a:r>
              <a:rPr lang="en-US" dirty="0" smtClean="0"/>
              <a:t> </a:t>
            </a:r>
            <a:r>
              <a:rPr lang="en-US" dirty="0"/>
              <a:t>Yet, before the twins were born or had done anything good or bad--in order that God's purpose in election might stand: </a:t>
            </a:r>
            <a:endParaRPr lang="en-US" dirty="0" smtClean="0"/>
          </a:p>
        </p:txBody>
      </p:sp>
      <p:sp>
        <p:nvSpPr>
          <p:cNvPr id="4" name="Rounded Rectangle 3"/>
          <p:cNvSpPr/>
          <p:nvPr/>
        </p:nvSpPr>
        <p:spPr>
          <a:xfrm>
            <a:off x="2164466" y="2164466"/>
            <a:ext cx="1794076" cy="127321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338086" y="5590572"/>
            <a:ext cx="1446836" cy="43983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3061504" y="3437681"/>
            <a:ext cx="0" cy="215289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827070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Acts 9:15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ἐκλογή</a:t>
            </a:r>
            <a:endParaRPr lang="en-US" dirty="0"/>
          </a:p>
          <a:p>
            <a:pPr marL="0" indent="0">
              <a:buNone/>
            </a:pPr>
            <a:r>
              <a:rPr lang="en-US" dirty="0"/>
              <a:t>	(</a:t>
            </a:r>
            <a:r>
              <a:rPr lang="en-US" dirty="0" err="1"/>
              <a:t>eklogē</a:t>
            </a:r>
            <a:r>
              <a:rPr lang="en-US" dirty="0"/>
              <a:t>)</a:t>
            </a:r>
          </a:p>
          <a:p>
            <a:pPr marL="0" indent="0">
              <a:buNone/>
            </a:pPr>
            <a:endParaRPr lang="en-US" dirty="0"/>
          </a:p>
          <a:p>
            <a:pPr marL="0" indent="0">
              <a:buNone/>
            </a:pPr>
            <a:r>
              <a:rPr lang="en-US" dirty="0" smtClean="0"/>
              <a:t>But </a:t>
            </a:r>
            <a:r>
              <a:rPr lang="en-US" dirty="0"/>
              <a:t>the Lord said to Ananias, </a:t>
            </a:r>
            <a:r>
              <a:rPr lang="en-US" dirty="0">
                <a:solidFill>
                  <a:srgbClr val="FF0000"/>
                </a:solidFill>
              </a:rPr>
              <a:t>“Go! This man is my chosen instrument to carry my name before the Gentiles and their kings and before the people of Israel</a:t>
            </a:r>
            <a:r>
              <a:rPr lang="en-US" dirty="0" smtClean="0">
                <a:solidFill>
                  <a:srgbClr val="FF0000"/>
                </a:solidFill>
              </a:rPr>
              <a:t>.”</a:t>
            </a:r>
            <a:endParaRPr lang="en-US" dirty="0">
              <a:solidFill>
                <a:srgbClr val="FF0000"/>
              </a:solidFill>
            </a:endParaRPr>
          </a:p>
        </p:txBody>
      </p:sp>
      <p:sp>
        <p:nvSpPr>
          <p:cNvPr id="4" name="Rounded Rectangle 3"/>
          <p:cNvSpPr/>
          <p:nvPr/>
        </p:nvSpPr>
        <p:spPr>
          <a:xfrm>
            <a:off x="1238491" y="2187615"/>
            <a:ext cx="1794076" cy="127321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099595" y="4502552"/>
            <a:ext cx="1238491" cy="45141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718841" y="3460830"/>
            <a:ext cx="416688" cy="1041722"/>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541248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Romans 11:28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a:t>		 </a:t>
            </a:r>
            <a:r>
              <a:rPr lang="el-GR" dirty="0"/>
              <a:t>ἐκλογή</a:t>
            </a:r>
            <a:endParaRPr lang="en-US" dirty="0"/>
          </a:p>
          <a:p>
            <a:pPr marL="0" indent="0">
              <a:buNone/>
            </a:pPr>
            <a:r>
              <a:rPr lang="en-US" dirty="0" smtClean="0"/>
              <a:t>					</a:t>
            </a:r>
            <a:r>
              <a:rPr lang="en-US" dirty="0"/>
              <a:t>		(</a:t>
            </a:r>
            <a:r>
              <a:rPr lang="en-US" dirty="0" err="1"/>
              <a:t>eklogē</a:t>
            </a:r>
            <a:r>
              <a:rPr lang="en-US" dirty="0"/>
              <a:t>)</a:t>
            </a:r>
          </a:p>
          <a:p>
            <a:pPr marL="0" indent="0">
              <a:buNone/>
            </a:pPr>
            <a:endParaRPr lang="en-US" dirty="0"/>
          </a:p>
          <a:p>
            <a:pPr marL="0" indent="0">
              <a:buNone/>
            </a:pPr>
            <a:r>
              <a:rPr lang="en-US" dirty="0" smtClean="0"/>
              <a:t>As </a:t>
            </a:r>
            <a:r>
              <a:rPr lang="en-US" dirty="0"/>
              <a:t>far as the gospel is concerned, they are enemies on your account; but as far as election is concerned, they are loved on account of the patriarchs</a:t>
            </a:r>
          </a:p>
        </p:txBody>
      </p:sp>
      <p:sp>
        <p:nvSpPr>
          <p:cNvPr id="4" name="Rounded Rectangle 3"/>
          <p:cNvSpPr/>
          <p:nvPr/>
        </p:nvSpPr>
        <p:spPr>
          <a:xfrm>
            <a:off x="6724891" y="2176041"/>
            <a:ext cx="1794076" cy="127321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933236" y="4502552"/>
            <a:ext cx="1446836" cy="43983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7621929" y="3449256"/>
            <a:ext cx="34725" cy="1053296"/>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31332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Ephesians 1:4-5</a:t>
            </a:r>
            <a:endParaRPr lang="en-US" dirty="0"/>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4 </a:t>
            </a:r>
            <a:r>
              <a:rPr lang="en-US" dirty="0"/>
              <a:t>For he chose us in him before the creation of the world to be holy and blameless in his sight. In love</a:t>
            </a:r>
            <a:r>
              <a:rPr lang="en-US" baseline="30000" dirty="0"/>
              <a:t> 5 </a:t>
            </a:r>
            <a:r>
              <a:rPr lang="en-US" dirty="0"/>
              <a:t>he predestined us to be adopted as his sons through Jesus Christ, in accordance with his pleasure and will</a:t>
            </a:r>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9:12</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12</a:t>
            </a:r>
            <a:r>
              <a:rPr lang="en-US" dirty="0" smtClean="0"/>
              <a:t> </a:t>
            </a:r>
            <a:r>
              <a:rPr lang="en-US" dirty="0"/>
              <a:t>not by works but by him who calls--she was told, "The older will serve the younger."</a:t>
            </a:r>
          </a:p>
        </p:txBody>
      </p:sp>
    </p:spTree>
    <p:extLst>
      <p:ext uri="{BB962C8B-B14F-4D97-AF65-F5344CB8AC3E}">
        <p14:creationId xmlns:p14="http://schemas.microsoft.com/office/powerpoint/2010/main" val="374322772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Genesis 25:23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The </a:t>
            </a:r>
            <a:r>
              <a:rPr lang="en-US" dirty="0"/>
              <a:t>Lord said to her, </a:t>
            </a:r>
          </a:p>
          <a:p>
            <a:pPr marL="0" indent="0">
              <a:buNone/>
            </a:pPr>
            <a:r>
              <a:rPr lang="en-US" dirty="0"/>
              <a:t>“Two nations are in your womb, </a:t>
            </a:r>
          </a:p>
          <a:p>
            <a:pPr marL="0" indent="0">
              <a:buNone/>
            </a:pPr>
            <a:r>
              <a:rPr lang="en-US" dirty="0"/>
              <a:t>and two peoples from within you will be separated; </a:t>
            </a:r>
          </a:p>
          <a:p>
            <a:pPr marL="0" indent="0">
              <a:buNone/>
            </a:pPr>
            <a:r>
              <a:rPr lang="en-US" dirty="0"/>
              <a:t>one people will be stronger than the other, </a:t>
            </a:r>
          </a:p>
          <a:p>
            <a:pPr marL="0" indent="0">
              <a:buNone/>
            </a:pPr>
            <a:r>
              <a:rPr lang="en-US" dirty="0"/>
              <a:t>and the older will serve the younger.” </a:t>
            </a:r>
          </a:p>
          <a:p>
            <a:endParaRPr lang="en-US" dirty="0"/>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9:13</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13</a:t>
            </a:r>
            <a:r>
              <a:rPr lang="en-US" dirty="0" smtClean="0"/>
              <a:t> </a:t>
            </a:r>
            <a:r>
              <a:rPr lang="en-US" dirty="0"/>
              <a:t>Just as it is written: "Jacob I loved, but Esau I hated." </a:t>
            </a:r>
            <a:endParaRPr lang="en-US" dirty="0" smtClean="0"/>
          </a:p>
        </p:txBody>
      </p:sp>
    </p:spTree>
    <p:extLst>
      <p:ext uri="{BB962C8B-B14F-4D97-AF65-F5344CB8AC3E}">
        <p14:creationId xmlns:p14="http://schemas.microsoft.com/office/powerpoint/2010/main" val="30672547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9:1-29</a:t>
            </a:r>
          </a:p>
        </p:txBody>
      </p:sp>
      <p:sp>
        <p:nvSpPr>
          <p:cNvPr id="3" name="Content Placeholder 2"/>
          <p:cNvSpPr>
            <a:spLocks noGrp="1"/>
          </p:cNvSpPr>
          <p:nvPr>
            <p:ph idx="1"/>
          </p:nvPr>
        </p:nvSpPr>
        <p:spPr/>
        <p:txBody>
          <a:bodyPr/>
          <a:lstStyle/>
          <a:p>
            <a:pPr marL="0" indent="0">
              <a:buNone/>
            </a:pPr>
            <a:r>
              <a:rPr lang="en-US" baseline="30000" dirty="0"/>
              <a:t>10</a:t>
            </a:r>
            <a:r>
              <a:rPr lang="en-US" dirty="0"/>
              <a:t> Not only that, but Rebekah's children had one and the same father, our father Isaac. </a:t>
            </a:r>
            <a:endParaRPr lang="en-US" dirty="0" smtClean="0"/>
          </a:p>
          <a:p>
            <a:pPr marL="0" indent="0">
              <a:buNone/>
            </a:pPr>
            <a:r>
              <a:rPr lang="en-US" baseline="30000" dirty="0" smtClean="0"/>
              <a:t>11</a:t>
            </a:r>
            <a:r>
              <a:rPr lang="en-US" dirty="0" smtClean="0"/>
              <a:t> </a:t>
            </a:r>
            <a:r>
              <a:rPr lang="en-US" dirty="0"/>
              <a:t>Yet, before the twins were born or had done anything good or bad--in order that God's purpose in election might stand: </a:t>
            </a:r>
            <a:endParaRPr lang="en-US" dirty="0" smtClean="0"/>
          </a:p>
          <a:p>
            <a:pPr marL="0" indent="0">
              <a:buNone/>
            </a:pPr>
            <a:r>
              <a:rPr lang="en-US" baseline="30000" dirty="0" smtClean="0"/>
              <a:t>12</a:t>
            </a:r>
            <a:r>
              <a:rPr lang="en-US" dirty="0" smtClean="0"/>
              <a:t> </a:t>
            </a:r>
            <a:r>
              <a:rPr lang="en-US" dirty="0"/>
              <a:t>not by works but by him who calls--she was told, "The older will serve the younger."</a:t>
            </a:r>
          </a:p>
        </p:txBody>
      </p:sp>
    </p:spTree>
    <p:extLst>
      <p:ext uri="{BB962C8B-B14F-4D97-AF65-F5344CB8AC3E}">
        <p14:creationId xmlns:p14="http://schemas.microsoft.com/office/powerpoint/2010/main" val="227777599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9:13</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smtClean="0"/>
              <a:t>μισέω</a:t>
            </a:r>
            <a:endParaRPr lang="en-US" dirty="0"/>
          </a:p>
          <a:p>
            <a:pPr marL="0" indent="0">
              <a:buNone/>
            </a:pPr>
            <a:r>
              <a:rPr lang="en-US" dirty="0" smtClean="0"/>
              <a:t>(</a:t>
            </a:r>
            <a:r>
              <a:rPr lang="en-US" dirty="0" err="1" smtClean="0"/>
              <a:t>mise</a:t>
            </a:r>
            <a:r>
              <a:rPr lang="en-US" dirty="0" err="1"/>
              <a:t>ō</a:t>
            </a:r>
            <a:r>
              <a:rPr lang="en-US" dirty="0" smtClean="0"/>
              <a:t>)</a:t>
            </a:r>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13</a:t>
            </a:r>
            <a:r>
              <a:rPr lang="en-US" dirty="0" smtClean="0"/>
              <a:t> </a:t>
            </a:r>
            <a:r>
              <a:rPr lang="en-US" dirty="0"/>
              <a:t>Just as it is written: "Jacob I loved, but Esau I hated." </a:t>
            </a:r>
            <a:endParaRPr lang="en-US" dirty="0" smtClean="0"/>
          </a:p>
        </p:txBody>
      </p:sp>
      <p:sp>
        <p:nvSpPr>
          <p:cNvPr id="4" name="Rounded Rectangle 3"/>
          <p:cNvSpPr/>
          <p:nvPr/>
        </p:nvSpPr>
        <p:spPr>
          <a:xfrm>
            <a:off x="393539" y="2118167"/>
            <a:ext cx="1527858" cy="112274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74562" y="5243332"/>
            <a:ext cx="1099595" cy="50928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024360" y="3240911"/>
            <a:ext cx="133108" cy="200242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18700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12:25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μισέω</a:t>
            </a:r>
            <a:endParaRPr lang="en-US" dirty="0"/>
          </a:p>
          <a:p>
            <a:pPr marL="0" indent="0">
              <a:buNone/>
            </a:pPr>
            <a:r>
              <a:rPr lang="en-US" dirty="0" smtClean="0"/>
              <a:t>	(</a:t>
            </a:r>
            <a:r>
              <a:rPr lang="en-US" dirty="0" err="1"/>
              <a:t>miseō</a:t>
            </a:r>
            <a:r>
              <a:rPr lang="en-US" dirty="0"/>
              <a:t>)</a:t>
            </a:r>
          </a:p>
          <a:p>
            <a:pPr marL="0" indent="0">
              <a:buNone/>
            </a:pPr>
            <a:endParaRPr lang="en-US" dirty="0"/>
          </a:p>
          <a:p>
            <a:pPr marL="0" indent="0">
              <a:buNone/>
            </a:pPr>
            <a:r>
              <a:rPr lang="en-US" dirty="0" smtClean="0">
                <a:solidFill>
                  <a:srgbClr val="FF0000"/>
                </a:solidFill>
              </a:rPr>
              <a:t>The </a:t>
            </a:r>
            <a:r>
              <a:rPr lang="en-US" dirty="0">
                <a:solidFill>
                  <a:srgbClr val="FF0000"/>
                </a:solidFill>
              </a:rPr>
              <a:t>man who loves his life will lose it, while the man who hates his life in this world will keep it for eternal life.</a:t>
            </a:r>
          </a:p>
        </p:txBody>
      </p:sp>
      <p:sp>
        <p:nvSpPr>
          <p:cNvPr id="4" name="Rounded Rectangle 3"/>
          <p:cNvSpPr/>
          <p:nvPr/>
        </p:nvSpPr>
        <p:spPr>
          <a:xfrm>
            <a:off x="1284789" y="2257064"/>
            <a:ext cx="1527858" cy="112274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118167" y="4490977"/>
            <a:ext cx="1030147" cy="4629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2048718" y="3379808"/>
            <a:ext cx="584523" cy="1111169"/>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954174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Luke 14:26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solidFill>
                <a:srgbClr val="FF0000"/>
              </a:solidFill>
            </a:endParaRPr>
          </a:p>
          <a:p>
            <a:pPr marL="0" indent="0">
              <a:buNone/>
            </a:pPr>
            <a:r>
              <a:rPr lang="en-US" dirty="0" smtClean="0"/>
              <a:t>					</a:t>
            </a:r>
            <a:r>
              <a:rPr lang="en-US" dirty="0"/>
              <a:t>	 </a:t>
            </a:r>
            <a:r>
              <a:rPr lang="el-GR" dirty="0"/>
              <a:t>μισέω</a:t>
            </a:r>
            <a:endParaRPr lang="en-US" dirty="0"/>
          </a:p>
          <a:p>
            <a:pPr marL="0" indent="0">
              <a:buNone/>
            </a:pPr>
            <a:r>
              <a:rPr lang="en-US" dirty="0" smtClean="0"/>
              <a:t>					</a:t>
            </a:r>
            <a:r>
              <a:rPr lang="en-US" dirty="0"/>
              <a:t>	(</a:t>
            </a:r>
            <a:r>
              <a:rPr lang="en-US" dirty="0" err="1"/>
              <a:t>miseō</a:t>
            </a:r>
            <a:r>
              <a:rPr lang="en-US" dirty="0"/>
              <a:t>)</a:t>
            </a:r>
          </a:p>
          <a:p>
            <a:pPr marL="0" indent="0">
              <a:buNone/>
            </a:pPr>
            <a:endParaRPr lang="en-US" dirty="0">
              <a:solidFill>
                <a:srgbClr val="FF0000"/>
              </a:solidFill>
            </a:endParaRPr>
          </a:p>
          <a:p>
            <a:pPr marL="0" indent="0">
              <a:buNone/>
            </a:pPr>
            <a:r>
              <a:rPr lang="en-US" dirty="0" smtClean="0">
                <a:solidFill>
                  <a:srgbClr val="FF0000"/>
                </a:solidFill>
              </a:rPr>
              <a:t>If </a:t>
            </a:r>
            <a:r>
              <a:rPr lang="en-US" dirty="0">
                <a:solidFill>
                  <a:srgbClr val="FF0000"/>
                </a:solidFill>
              </a:rPr>
              <a:t>anyone comes to me and does not hate his father and mother, his wife and children, his brothers and sisters—yes, even his own life—he cannot be my disciple.</a:t>
            </a:r>
          </a:p>
        </p:txBody>
      </p:sp>
      <p:sp>
        <p:nvSpPr>
          <p:cNvPr id="4" name="Rounded Rectangle 3"/>
          <p:cNvSpPr/>
          <p:nvPr/>
        </p:nvSpPr>
        <p:spPr>
          <a:xfrm>
            <a:off x="5856789" y="2257064"/>
            <a:ext cx="1527858" cy="112274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585995" y="3993266"/>
            <a:ext cx="856527" cy="49771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6620718" y="3379808"/>
            <a:ext cx="393541" cy="613458"/>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405553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Malachi 1:2-3</a:t>
            </a:r>
            <a:endParaRPr lang="en-US" dirty="0"/>
          </a:p>
        </p:txBody>
      </p:sp>
      <p:sp>
        <p:nvSpPr>
          <p:cNvPr id="3" name="Content Placeholder 2"/>
          <p:cNvSpPr>
            <a:spLocks noGrp="1"/>
          </p:cNvSpPr>
          <p:nvPr>
            <p:ph idx="1"/>
          </p:nvPr>
        </p:nvSpPr>
        <p:spPr/>
        <p:txBody>
          <a:bodyPr/>
          <a:lstStyle/>
          <a:p>
            <a:pPr marL="0" indent="0">
              <a:buNone/>
            </a:pPr>
            <a:r>
              <a:rPr lang="en-US" baseline="30000" dirty="0" smtClean="0"/>
              <a:t>							  </a:t>
            </a:r>
            <a:r>
              <a:rPr lang="he-IL" sz="3600" dirty="0" smtClean="0">
                <a:cs typeface="+mj-cs"/>
              </a:rPr>
              <a:t>שָׂנֵ֑אתִי</a:t>
            </a:r>
            <a:endParaRPr lang="en-US" sz="3600" dirty="0" smtClean="0">
              <a:cs typeface="+mj-cs"/>
            </a:endParaRPr>
          </a:p>
          <a:p>
            <a:pPr marL="0" indent="0">
              <a:buNone/>
            </a:pPr>
            <a:r>
              <a:rPr lang="en-US" baseline="30000" dirty="0" smtClean="0"/>
              <a:t>2 </a:t>
            </a:r>
            <a:r>
              <a:rPr lang="en-US" dirty="0"/>
              <a:t>“I have loved you,” says the Lord. </a:t>
            </a:r>
            <a:r>
              <a:rPr lang="en-US" dirty="0" smtClean="0"/>
              <a:t>       (</a:t>
            </a:r>
            <a:r>
              <a:rPr lang="en-US" dirty="0" err="1" smtClean="0"/>
              <a:t>śān</a:t>
            </a:r>
            <a:r>
              <a:rPr lang="en-US" dirty="0" err="1"/>
              <a:t>ē</a:t>
            </a:r>
            <a:r>
              <a:rPr lang="el-GR" dirty="0" smtClean="0"/>
              <a:t>᾽</a:t>
            </a:r>
            <a:r>
              <a:rPr lang="en-US" dirty="0" err="1" smtClean="0"/>
              <a:t>t</a:t>
            </a:r>
            <a:r>
              <a:rPr lang="en-US" dirty="0" err="1"/>
              <a:t>î</a:t>
            </a:r>
            <a:r>
              <a:rPr lang="en-US" dirty="0" smtClean="0"/>
              <a:t>)</a:t>
            </a:r>
            <a:endParaRPr lang="en-US" dirty="0"/>
          </a:p>
          <a:p>
            <a:pPr marL="0" indent="0">
              <a:buNone/>
            </a:pPr>
            <a:r>
              <a:rPr lang="en-US" dirty="0"/>
              <a:t>“But you ask, ‘How have you loved us?’ </a:t>
            </a:r>
          </a:p>
          <a:p>
            <a:pPr marL="0" indent="0">
              <a:buNone/>
            </a:pPr>
            <a:r>
              <a:rPr lang="en-US" dirty="0"/>
              <a:t>“Was not Esau Jacob’s brother?” the Lord says. “Yet I have loved Jacob, </a:t>
            </a:r>
            <a:endParaRPr lang="en-US" dirty="0" smtClean="0"/>
          </a:p>
          <a:p>
            <a:pPr marL="0" indent="0">
              <a:buNone/>
            </a:pPr>
            <a:r>
              <a:rPr lang="en-US" baseline="30000" dirty="0" smtClean="0"/>
              <a:t>3 </a:t>
            </a:r>
            <a:r>
              <a:rPr lang="en-US" dirty="0"/>
              <a:t>but Esau I have hated, and I have turned his mountains into a wasteland and left his inheritance to the desert jackals.” </a:t>
            </a:r>
          </a:p>
          <a:p>
            <a:endParaRPr lang="en-US" dirty="0"/>
          </a:p>
        </p:txBody>
      </p:sp>
      <p:sp>
        <p:nvSpPr>
          <p:cNvPr id="4" name="Rounded Rectangle 3"/>
          <p:cNvSpPr/>
          <p:nvPr/>
        </p:nvSpPr>
        <p:spPr>
          <a:xfrm>
            <a:off x="6748041" y="1643605"/>
            <a:ext cx="1713053" cy="119219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264061" y="4548851"/>
            <a:ext cx="1076445" cy="47456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3802284" y="2835797"/>
            <a:ext cx="3802284" cy="171305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9:14</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14</a:t>
            </a:r>
            <a:r>
              <a:rPr lang="en-US" dirty="0" smtClean="0"/>
              <a:t> </a:t>
            </a:r>
            <a:r>
              <a:rPr lang="en-US" dirty="0"/>
              <a:t>What then shall we say? Is God unjust? Not at all! </a:t>
            </a:r>
            <a:endParaRPr lang="en-US" dirty="0" smtClean="0"/>
          </a:p>
        </p:txBody>
      </p:sp>
    </p:spTree>
    <p:extLst>
      <p:ext uri="{BB962C8B-B14F-4D97-AF65-F5344CB8AC3E}">
        <p14:creationId xmlns:p14="http://schemas.microsoft.com/office/powerpoint/2010/main" val="306725470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65920" cy="6949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1641635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9:14</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smtClean="0"/>
              <a:t>μὴ </a:t>
            </a:r>
            <a:r>
              <a:rPr lang="el-GR" dirty="0"/>
              <a:t>ἀδικία</a:t>
            </a:r>
            <a:endParaRPr lang="en-US" dirty="0"/>
          </a:p>
          <a:p>
            <a:pPr marL="0" indent="0">
              <a:buNone/>
            </a:pPr>
            <a:r>
              <a:rPr lang="en-US" dirty="0" smtClean="0"/>
              <a:t>					(</a:t>
            </a:r>
            <a:r>
              <a:rPr lang="en-US" dirty="0" err="1" smtClean="0"/>
              <a:t>m</a:t>
            </a:r>
            <a:r>
              <a:rPr lang="en-US" dirty="0" err="1"/>
              <a:t>ē</a:t>
            </a:r>
            <a:r>
              <a:rPr lang="en-US" dirty="0" smtClean="0"/>
              <a:t>  </a:t>
            </a:r>
            <a:r>
              <a:rPr lang="en-US" dirty="0" err="1" smtClean="0"/>
              <a:t>adikia</a:t>
            </a:r>
            <a:r>
              <a:rPr lang="en-US" dirty="0" smtClean="0"/>
              <a:t>)</a:t>
            </a:r>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14</a:t>
            </a:r>
            <a:r>
              <a:rPr lang="en-US" dirty="0" smtClean="0"/>
              <a:t> </a:t>
            </a:r>
            <a:r>
              <a:rPr lang="en-US" dirty="0"/>
              <a:t>What then shall we say? Is God unjust? Not at all! </a:t>
            </a:r>
            <a:endParaRPr lang="en-US" dirty="0" smtClean="0"/>
          </a:p>
        </p:txBody>
      </p:sp>
      <p:sp>
        <p:nvSpPr>
          <p:cNvPr id="4" name="Rounded Rectangle 3"/>
          <p:cNvSpPr/>
          <p:nvPr/>
        </p:nvSpPr>
        <p:spPr>
          <a:xfrm>
            <a:off x="4942390" y="1979271"/>
            <a:ext cx="2291787" cy="138896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088284" y="4838218"/>
            <a:ext cx="1134319" cy="49771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6088284" y="3368233"/>
            <a:ext cx="567160" cy="1469985"/>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382966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lgn="ctr">
              <a:buNone/>
            </a:pPr>
            <a:endParaRPr lang="en-US" dirty="0" smtClean="0"/>
          </a:p>
          <a:p>
            <a:pPr marL="0" indent="0" algn="ctr">
              <a:buNone/>
            </a:pPr>
            <a:endParaRPr lang="en-US" dirty="0"/>
          </a:p>
          <a:p>
            <a:pPr marL="0" indent="0" algn="ctr">
              <a:buNone/>
            </a:pPr>
            <a:r>
              <a:rPr lang="en-US" dirty="0" smtClean="0"/>
              <a:t>Is God </a:t>
            </a:r>
            <a:r>
              <a:rPr lang="en-US" sz="7200" b="1" dirty="0" smtClean="0">
                <a:solidFill>
                  <a:srgbClr val="FF0000"/>
                </a:solidFill>
              </a:rPr>
              <a:t>UNJUST ???</a:t>
            </a:r>
            <a:endParaRPr lang="en-US" sz="7200" b="1" dirty="0">
              <a:solidFill>
                <a:srgbClr val="FF0000"/>
              </a:solidFill>
            </a:endParaRPr>
          </a:p>
        </p:txBody>
      </p:sp>
    </p:spTree>
    <p:extLst>
      <p:ext uri="{BB962C8B-B14F-4D97-AF65-F5344CB8AC3E}">
        <p14:creationId xmlns:p14="http://schemas.microsoft.com/office/powerpoint/2010/main" val="282199056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Psalm 145:17 </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The </a:t>
            </a:r>
            <a:r>
              <a:rPr lang="en-US" dirty="0"/>
              <a:t>Lord is righteous in all his ways </a:t>
            </a:r>
          </a:p>
          <a:p>
            <a:pPr marL="0" indent="0">
              <a:buNone/>
            </a:pPr>
            <a:r>
              <a:rPr lang="en-US" dirty="0"/>
              <a:t>and loving toward all he has made. </a:t>
            </a:r>
          </a:p>
          <a:p>
            <a:endParaRPr lang="en-US" dirty="0"/>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smtClean="0"/>
              <a:t> </a:t>
            </a:r>
            <a:endParaRPr lang="en-US" dirty="0"/>
          </a:p>
          <a:p>
            <a:pPr marL="0" indent="0">
              <a:buNone/>
            </a:pPr>
            <a:r>
              <a:rPr lang="en-US" dirty="0" smtClean="0"/>
              <a:t>				</a:t>
            </a:r>
            <a:r>
              <a:rPr lang="en-US" dirty="0" smtClean="0"/>
              <a:t> </a:t>
            </a:r>
            <a:endParaRPr lang="en-US" dirty="0" smtClean="0"/>
          </a:p>
          <a:p>
            <a:pPr marL="0" indent="0">
              <a:buNone/>
            </a:pPr>
            <a:endParaRPr lang="en-US" dirty="0"/>
          </a:p>
          <a:p>
            <a:pPr marL="0" indent="0">
              <a:buNone/>
            </a:pPr>
            <a:endParaRPr lang="en-US" dirty="0" smtClean="0"/>
          </a:p>
          <a:p>
            <a:pPr marL="0" indent="0">
              <a:buNone/>
            </a:pPr>
            <a:r>
              <a:rPr lang="en-US" baseline="30000" dirty="0" smtClean="0"/>
              <a:t>15</a:t>
            </a:r>
            <a:r>
              <a:rPr lang="en-US" dirty="0" smtClean="0"/>
              <a:t> </a:t>
            </a:r>
            <a:r>
              <a:rPr lang="en-US" dirty="0"/>
              <a:t>For he says to Moses, "I will have mercy on whom I have mercy, and I will have compassion on whom I have compassion."</a:t>
            </a:r>
          </a:p>
        </p:txBody>
      </p:sp>
    </p:spTree>
    <p:extLst>
      <p:ext uri="{BB962C8B-B14F-4D97-AF65-F5344CB8AC3E}">
        <p14:creationId xmlns:p14="http://schemas.microsoft.com/office/powerpoint/2010/main" val="30672547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9:1-29</a:t>
            </a:r>
          </a:p>
        </p:txBody>
      </p:sp>
      <p:sp>
        <p:nvSpPr>
          <p:cNvPr id="3" name="Content Placeholder 2"/>
          <p:cNvSpPr>
            <a:spLocks noGrp="1"/>
          </p:cNvSpPr>
          <p:nvPr>
            <p:ph idx="1"/>
          </p:nvPr>
        </p:nvSpPr>
        <p:spPr/>
        <p:txBody>
          <a:bodyPr/>
          <a:lstStyle/>
          <a:p>
            <a:pPr marL="0" indent="0">
              <a:buNone/>
            </a:pPr>
            <a:r>
              <a:rPr lang="en-US" baseline="30000" dirty="0"/>
              <a:t>13</a:t>
            </a:r>
            <a:r>
              <a:rPr lang="en-US" dirty="0"/>
              <a:t> Just as it is written: "Jacob I loved, but Esau I hated." </a:t>
            </a:r>
            <a:endParaRPr lang="en-US" dirty="0" smtClean="0"/>
          </a:p>
          <a:p>
            <a:pPr marL="0" indent="0">
              <a:buNone/>
            </a:pPr>
            <a:r>
              <a:rPr lang="en-US" baseline="30000" dirty="0" smtClean="0"/>
              <a:t>14</a:t>
            </a:r>
            <a:r>
              <a:rPr lang="en-US" dirty="0" smtClean="0"/>
              <a:t> </a:t>
            </a:r>
            <a:r>
              <a:rPr lang="en-US" dirty="0"/>
              <a:t>What then shall we say? Is God unjust? Not at all! </a:t>
            </a:r>
            <a:endParaRPr lang="en-US" dirty="0" smtClean="0"/>
          </a:p>
          <a:p>
            <a:pPr marL="0" indent="0">
              <a:buNone/>
            </a:pPr>
            <a:r>
              <a:rPr lang="en-US" baseline="30000" dirty="0" smtClean="0"/>
              <a:t>15</a:t>
            </a:r>
            <a:r>
              <a:rPr lang="en-US" dirty="0" smtClean="0"/>
              <a:t> </a:t>
            </a:r>
            <a:r>
              <a:rPr lang="en-US" dirty="0"/>
              <a:t>For he says to Moses, "I will have mercy on whom I have mercy, and I will have compassion on whom I have compassion."</a:t>
            </a:r>
          </a:p>
        </p:txBody>
      </p:sp>
    </p:spTree>
    <p:extLst>
      <p:ext uri="{BB962C8B-B14F-4D97-AF65-F5344CB8AC3E}">
        <p14:creationId xmlns:p14="http://schemas.microsoft.com/office/powerpoint/2010/main" val="227777599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ἐλεέω</a:t>
            </a:r>
            <a:endParaRPr lang="en-US" dirty="0"/>
          </a:p>
          <a:p>
            <a:pPr marL="0" indent="0">
              <a:buNone/>
            </a:pPr>
            <a:r>
              <a:rPr lang="en-US" dirty="0" smtClean="0"/>
              <a:t>				(</a:t>
            </a:r>
            <a:r>
              <a:rPr lang="en-US" dirty="0" err="1" smtClean="0"/>
              <a:t>elee</a:t>
            </a:r>
            <a:r>
              <a:rPr lang="en-US" dirty="0" err="1"/>
              <a:t>ō</a:t>
            </a:r>
            <a:r>
              <a:rPr lang="en-US" dirty="0" smtClean="0"/>
              <a:t>)</a:t>
            </a:r>
          </a:p>
          <a:p>
            <a:pPr marL="0" indent="0">
              <a:buNone/>
            </a:pPr>
            <a:endParaRPr lang="en-US" dirty="0"/>
          </a:p>
          <a:p>
            <a:pPr marL="0" indent="0">
              <a:buNone/>
            </a:pPr>
            <a:endParaRPr lang="en-US" dirty="0" smtClean="0"/>
          </a:p>
          <a:p>
            <a:pPr marL="0" indent="0">
              <a:buNone/>
            </a:pPr>
            <a:r>
              <a:rPr lang="en-US" baseline="30000" dirty="0" smtClean="0"/>
              <a:t>15</a:t>
            </a:r>
            <a:r>
              <a:rPr lang="en-US" dirty="0" smtClean="0"/>
              <a:t> </a:t>
            </a:r>
            <a:r>
              <a:rPr lang="en-US" dirty="0"/>
              <a:t>For he says to Moses, "I will have mercy on whom I have mercy, and I will have compassion on whom I have compassion."</a:t>
            </a:r>
          </a:p>
        </p:txBody>
      </p:sp>
      <p:sp>
        <p:nvSpPr>
          <p:cNvPr id="4" name="Oval 3"/>
          <p:cNvSpPr/>
          <p:nvPr/>
        </p:nvSpPr>
        <p:spPr>
          <a:xfrm>
            <a:off x="3703899" y="2083444"/>
            <a:ext cx="2037144" cy="155100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377651" y="4629873"/>
            <a:ext cx="1134319" cy="43983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2708476" y="5081286"/>
            <a:ext cx="1122744" cy="47456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stCxn id="6" idx="0"/>
            <a:endCxn id="4" idx="3"/>
          </p:cNvCxnSpPr>
          <p:nvPr/>
        </p:nvCxnSpPr>
        <p:spPr>
          <a:xfrm flipV="1">
            <a:off x="3269848" y="3407311"/>
            <a:ext cx="732384" cy="16739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5" idx="0"/>
            <a:endCxn id="4" idx="5"/>
          </p:cNvCxnSpPr>
          <p:nvPr/>
        </p:nvCxnSpPr>
        <p:spPr>
          <a:xfrm flipH="1" flipV="1">
            <a:off x="5442710" y="3407311"/>
            <a:ext cx="1502101" cy="1222562"/>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905643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Matthew 5:7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ἐλεέω</a:t>
            </a:r>
            <a:endParaRPr lang="en-US" dirty="0"/>
          </a:p>
          <a:p>
            <a:pPr marL="0" indent="0">
              <a:buNone/>
            </a:pPr>
            <a:r>
              <a:rPr lang="en-US" dirty="0"/>
              <a:t>				(</a:t>
            </a:r>
            <a:r>
              <a:rPr lang="en-US" dirty="0" err="1"/>
              <a:t>eleeō</a:t>
            </a:r>
            <a:r>
              <a:rPr lang="en-US" dirty="0"/>
              <a:t>)</a:t>
            </a:r>
          </a:p>
          <a:p>
            <a:pPr marL="0" indent="0">
              <a:buNone/>
            </a:pPr>
            <a:endParaRPr lang="en-US" dirty="0"/>
          </a:p>
          <a:p>
            <a:pPr marL="0" indent="0">
              <a:buNone/>
            </a:pPr>
            <a:r>
              <a:rPr lang="en-US" dirty="0" smtClean="0"/>
              <a:t>Blessed </a:t>
            </a:r>
            <a:r>
              <a:rPr lang="en-US" dirty="0"/>
              <a:t>are the merciful, </a:t>
            </a:r>
          </a:p>
          <a:p>
            <a:pPr marL="0" indent="0">
              <a:buNone/>
            </a:pPr>
            <a:r>
              <a:rPr lang="en-US" dirty="0"/>
              <a:t>for they will be shown mercy.</a:t>
            </a:r>
          </a:p>
          <a:p>
            <a:endParaRPr lang="en-US" dirty="0"/>
          </a:p>
        </p:txBody>
      </p:sp>
      <p:sp>
        <p:nvSpPr>
          <p:cNvPr id="4" name="Oval 3"/>
          <p:cNvSpPr/>
          <p:nvPr/>
        </p:nvSpPr>
        <p:spPr>
          <a:xfrm>
            <a:off x="3703899" y="2083444"/>
            <a:ext cx="2037144" cy="155100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224760" y="4641447"/>
            <a:ext cx="1134319" cy="43983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H="1" flipV="1">
            <a:off x="4722471" y="3634451"/>
            <a:ext cx="69449" cy="1006996"/>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394348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Exodus 33:19 </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And </a:t>
            </a:r>
            <a:r>
              <a:rPr lang="en-US" dirty="0"/>
              <a:t>the Lord said, “I will cause all my goodness to pass in front of you, and I will proclaim my name, the Lord, in your presence. I will have mercy on whom I will have mercy, and I will have compassion on whom I will have compassion.</a:t>
            </a:r>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9:16</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16</a:t>
            </a:r>
            <a:r>
              <a:rPr lang="en-US" dirty="0" smtClean="0"/>
              <a:t> </a:t>
            </a:r>
            <a:r>
              <a:rPr lang="en-US" dirty="0"/>
              <a:t>It does not, therefore, depend on man's desire or effort, but on God's mercy. </a:t>
            </a:r>
            <a:endParaRPr lang="en-US" dirty="0" smtClean="0"/>
          </a:p>
        </p:txBody>
      </p:sp>
    </p:spTree>
    <p:extLst>
      <p:ext uri="{BB962C8B-B14F-4D97-AF65-F5344CB8AC3E}">
        <p14:creationId xmlns:p14="http://schemas.microsoft.com/office/powerpoint/2010/main" val="41906061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John 1:12-13 </a:t>
            </a:r>
            <a:endParaRPr lang="en-US" dirty="0"/>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12 </a:t>
            </a:r>
            <a:r>
              <a:rPr lang="en-US" dirty="0"/>
              <a:t>Yet to all who received him, to those who believed in his name, he gave the right to become children of God—</a:t>
            </a:r>
            <a:r>
              <a:rPr lang="en-US" baseline="30000" dirty="0"/>
              <a:t> 13 </a:t>
            </a:r>
            <a:r>
              <a:rPr lang="en-US" dirty="0"/>
              <a:t>children born not of natural descent, nor of human decision or a husband’s will, but born of God. </a:t>
            </a:r>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17</a:t>
            </a:r>
            <a:r>
              <a:rPr lang="en-US" dirty="0" smtClean="0"/>
              <a:t> </a:t>
            </a:r>
            <a:r>
              <a:rPr lang="en-US" dirty="0"/>
              <a:t>For the Scripture says to Pharaoh: "I raised you up for this very purpose, that I might display my power in you and that my name might be proclaimed in all the earth."</a:t>
            </a:r>
          </a:p>
        </p:txBody>
      </p:sp>
    </p:spTree>
    <p:extLst>
      <p:ext uri="{BB962C8B-B14F-4D97-AF65-F5344CB8AC3E}">
        <p14:creationId xmlns:p14="http://schemas.microsoft.com/office/powerpoint/2010/main" val="41906061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ἐνδείκνυμι</a:t>
            </a:r>
            <a:endParaRPr lang="en-US" dirty="0"/>
          </a:p>
          <a:p>
            <a:pPr marL="0" indent="0">
              <a:buNone/>
            </a:pPr>
            <a:r>
              <a:rPr lang="en-US" dirty="0" smtClean="0"/>
              <a:t>						(</a:t>
            </a:r>
            <a:r>
              <a:rPr lang="en-US" dirty="0" err="1" smtClean="0"/>
              <a:t>endeiknumi</a:t>
            </a:r>
            <a:r>
              <a:rPr lang="en-US" dirty="0" smtClean="0"/>
              <a:t>)</a:t>
            </a:r>
          </a:p>
          <a:p>
            <a:pPr marL="0" indent="0">
              <a:buNone/>
            </a:pPr>
            <a:endParaRPr lang="en-US" dirty="0"/>
          </a:p>
          <a:p>
            <a:pPr marL="0" indent="0">
              <a:buNone/>
            </a:pPr>
            <a:r>
              <a:rPr lang="en-US" baseline="30000" dirty="0" smtClean="0"/>
              <a:t>17</a:t>
            </a:r>
            <a:r>
              <a:rPr lang="en-US" dirty="0" smtClean="0"/>
              <a:t> </a:t>
            </a:r>
            <a:r>
              <a:rPr lang="en-US" dirty="0"/>
              <a:t>For the Scripture says to Pharaoh: "I raised you up for this very purpose, that I might display my power in you and that my name might be proclaimed in all the earth."</a:t>
            </a:r>
          </a:p>
        </p:txBody>
      </p:sp>
      <p:sp>
        <p:nvSpPr>
          <p:cNvPr id="4" name="Rounded Rectangle 3"/>
          <p:cNvSpPr/>
          <p:nvPr/>
        </p:nvSpPr>
        <p:spPr>
          <a:xfrm>
            <a:off x="5868365" y="2210765"/>
            <a:ext cx="2534855" cy="125006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338349" y="4490977"/>
            <a:ext cx="1273216" cy="4977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7135793" y="3460830"/>
            <a:ext cx="839164" cy="1030147"/>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826723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Ephesians 2:7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ἐνδείκνυμι</a:t>
            </a:r>
            <a:endParaRPr lang="en-US" dirty="0"/>
          </a:p>
          <a:p>
            <a:pPr marL="0" indent="0">
              <a:buNone/>
            </a:pPr>
            <a:r>
              <a:rPr lang="en-US" dirty="0"/>
              <a:t>						(</a:t>
            </a:r>
            <a:r>
              <a:rPr lang="en-US" dirty="0" err="1"/>
              <a:t>endeiknumi</a:t>
            </a:r>
            <a:r>
              <a:rPr lang="en-US" dirty="0"/>
              <a:t>)</a:t>
            </a:r>
          </a:p>
          <a:p>
            <a:pPr marL="0" indent="0">
              <a:buNone/>
            </a:pPr>
            <a:endParaRPr lang="en-US" dirty="0"/>
          </a:p>
          <a:p>
            <a:pPr marL="0" indent="0">
              <a:buNone/>
            </a:pPr>
            <a:r>
              <a:rPr lang="en-US" dirty="0" smtClean="0"/>
              <a:t>in </a:t>
            </a:r>
            <a:r>
              <a:rPr lang="en-US" dirty="0"/>
              <a:t>order that in the coming ages he might show the incomparable riches of his grace, expressed in his kindness to us in Christ Jesus.</a:t>
            </a:r>
          </a:p>
        </p:txBody>
      </p:sp>
      <p:sp>
        <p:nvSpPr>
          <p:cNvPr id="4" name="Rounded Rectangle 3"/>
          <p:cNvSpPr/>
          <p:nvPr/>
        </p:nvSpPr>
        <p:spPr>
          <a:xfrm>
            <a:off x="5868365" y="2210765"/>
            <a:ext cx="2534855" cy="125006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407797" y="4004841"/>
            <a:ext cx="983849" cy="46298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7135793" y="3460830"/>
            <a:ext cx="763929" cy="54401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5822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Proverbs 16:4 </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The </a:t>
            </a:r>
            <a:r>
              <a:rPr lang="en-US" dirty="0"/>
              <a:t>Lord works out everything for his own ends— </a:t>
            </a:r>
          </a:p>
          <a:p>
            <a:pPr marL="0" indent="0">
              <a:buNone/>
            </a:pPr>
            <a:r>
              <a:rPr lang="en-US" dirty="0"/>
              <a:t>even the wicked for a day of disaster. </a:t>
            </a:r>
          </a:p>
          <a:p>
            <a:endParaRPr lang="en-US" dirty="0"/>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smtClean="0"/>
              <a:t> </a:t>
            </a:r>
            <a:endParaRPr lang="en-US" dirty="0"/>
          </a:p>
          <a:p>
            <a:pPr marL="0" indent="0">
              <a:buNone/>
            </a:pPr>
            <a:r>
              <a:rPr lang="en-US" dirty="0" smtClean="0"/>
              <a:t>			</a:t>
            </a:r>
            <a:r>
              <a:rPr lang="en-US" dirty="0" smtClean="0"/>
              <a:t> </a:t>
            </a:r>
            <a:endParaRPr lang="en-US" dirty="0" smtClean="0"/>
          </a:p>
          <a:p>
            <a:pPr marL="0" indent="0">
              <a:buNone/>
            </a:pPr>
            <a:endParaRPr lang="en-US" dirty="0"/>
          </a:p>
          <a:p>
            <a:pPr marL="0" indent="0">
              <a:buNone/>
            </a:pPr>
            <a:endParaRPr lang="en-US" dirty="0" smtClean="0"/>
          </a:p>
          <a:p>
            <a:pPr marL="0" indent="0">
              <a:buNone/>
            </a:pPr>
            <a:r>
              <a:rPr lang="en-US" baseline="30000" dirty="0" smtClean="0"/>
              <a:t>18</a:t>
            </a:r>
            <a:r>
              <a:rPr lang="en-US" dirty="0" smtClean="0"/>
              <a:t> </a:t>
            </a:r>
            <a:r>
              <a:rPr lang="en-US" dirty="0"/>
              <a:t>Therefore God has mercy on whom he wants to have mercy, and he hardens whom he wants to harden. </a:t>
            </a:r>
            <a:endParaRPr lang="en-US" dirty="0" smtClean="0"/>
          </a:p>
        </p:txBody>
      </p:sp>
    </p:spTree>
    <p:extLst>
      <p:ext uri="{BB962C8B-B14F-4D97-AF65-F5344CB8AC3E}">
        <p14:creationId xmlns:p14="http://schemas.microsoft.com/office/powerpoint/2010/main" val="205035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9:1-29</a:t>
            </a:r>
          </a:p>
        </p:txBody>
      </p:sp>
      <p:sp>
        <p:nvSpPr>
          <p:cNvPr id="3" name="Content Placeholder 2"/>
          <p:cNvSpPr>
            <a:spLocks noGrp="1"/>
          </p:cNvSpPr>
          <p:nvPr>
            <p:ph idx="1"/>
          </p:nvPr>
        </p:nvSpPr>
        <p:spPr/>
        <p:txBody>
          <a:bodyPr/>
          <a:lstStyle/>
          <a:p>
            <a:pPr marL="0" indent="0">
              <a:buNone/>
            </a:pPr>
            <a:r>
              <a:rPr lang="en-US" baseline="30000" dirty="0"/>
              <a:t>16</a:t>
            </a:r>
            <a:r>
              <a:rPr lang="en-US" dirty="0"/>
              <a:t> It does not, therefore, depend on man's desire or effort, but on God's mercy. </a:t>
            </a:r>
            <a:endParaRPr lang="en-US" dirty="0" smtClean="0"/>
          </a:p>
          <a:p>
            <a:pPr marL="0" indent="0">
              <a:buNone/>
            </a:pPr>
            <a:r>
              <a:rPr lang="en-US" baseline="30000" dirty="0" smtClean="0"/>
              <a:t>17</a:t>
            </a:r>
            <a:r>
              <a:rPr lang="en-US" dirty="0" smtClean="0"/>
              <a:t> </a:t>
            </a:r>
            <a:r>
              <a:rPr lang="en-US" dirty="0"/>
              <a:t>For the Scripture says to Pharaoh: "I raised you up for this very purpose, that I might display my power in you and that my name might be proclaimed in all the earth."</a:t>
            </a:r>
          </a:p>
        </p:txBody>
      </p:sp>
    </p:spTree>
    <p:extLst>
      <p:ext uri="{BB962C8B-B14F-4D97-AF65-F5344CB8AC3E}">
        <p14:creationId xmlns:p14="http://schemas.microsoft.com/office/powerpoint/2010/main" val="313169904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σκληρύνω</a:t>
            </a:r>
            <a:endParaRPr lang="en-US" dirty="0"/>
          </a:p>
          <a:p>
            <a:pPr marL="0" indent="0">
              <a:buNone/>
            </a:pPr>
            <a:r>
              <a:rPr lang="en-US" dirty="0" smtClean="0"/>
              <a:t>			(</a:t>
            </a:r>
            <a:r>
              <a:rPr lang="en-US" dirty="0" err="1" smtClean="0"/>
              <a:t>sklērun</a:t>
            </a:r>
            <a:r>
              <a:rPr lang="en-US" dirty="0" err="1"/>
              <a:t>ō</a:t>
            </a:r>
            <a:r>
              <a:rPr lang="en-US" dirty="0" smtClean="0"/>
              <a:t>)</a:t>
            </a:r>
          </a:p>
          <a:p>
            <a:pPr marL="0" indent="0">
              <a:buNone/>
            </a:pPr>
            <a:endParaRPr lang="en-US" dirty="0"/>
          </a:p>
          <a:p>
            <a:pPr marL="0" indent="0">
              <a:buNone/>
            </a:pPr>
            <a:endParaRPr lang="en-US" dirty="0" smtClean="0"/>
          </a:p>
          <a:p>
            <a:pPr marL="0" indent="0">
              <a:buNone/>
            </a:pPr>
            <a:r>
              <a:rPr lang="en-US" baseline="30000" dirty="0" smtClean="0"/>
              <a:t>18</a:t>
            </a:r>
            <a:r>
              <a:rPr lang="en-US" dirty="0" smtClean="0"/>
              <a:t> </a:t>
            </a:r>
            <a:r>
              <a:rPr lang="en-US" dirty="0"/>
              <a:t>Therefore God has mercy on whom he wants to have mercy, and he hardens whom he wants to harden. </a:t>
            </a:r>
            <a:endParaRPr lang="en-US" dirty="0" smtClean="0"/>
          </a:p>
        </p:txBody>
      </p:sp>
      <p:sp>
        <p:nvSpPr>
          <p:cNvPr id="4" name="Rounded Rectangle 3"/>
          <p:cNvSpPr/>
          <p:nvPr/>
        </p:nvSpPr>
        <p:spPr>
          <a:xfrm>
            <a:off x="3090441" y="2210765"/>
            <a:ext cx="2083443" cy="120376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201610" y="5081286"/>
            <a:ext cx="1446836" cy="47456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132163" y="3414532"/>
            <a:ext cx="792865" cy="1666754"/>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867299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Hebrews 3:13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smtClean="0"/>
              <a:t>σκληρύνω</a:t>
            </a:r>
            <a:endParaRPr lang="en-US" dirty="0"/>
          </a:p>
          <a:p>
            <a:pPr marL="0" indent="0">
              <a:buNone/>
            </a:pPr>
            <a:r>
              <a:rPr lang="en-US" dirty="0" smtClean="0"/>
              <a:t>(</a:t>
            </a:r>
            <a:r>
              <a:rPr lang="en-US" dirty="0" err="1"/>
              <a:t>sklērunō</a:t>
            </a:r>
            <a:r>
              <a:rPr lang="en-US" dirty="0"/>
              <a:t>)</a:t>
            </a:r>
          </a:p>
          <a:p>
            <a:pPr marL="0" indent="0">
              <a:buNone/>
            </a:pPr>
            <a:endParaRPr lang="en-US" dirty="0"/>
          </a:p>
          <a:p>
            <a:pPr marL="0" indent="0">
              <a:buNone/>
            </a:pPr>
            <a:r>
              <a:rPr lang="en-US" dirty="0" smtClean="0"/>
              <a:t>But </a:t>
            </a:r>
            <a:r>
              <a:rPr lang="en-US" dirty="0"/>
              <a:t>encourage one another daily, as long as it is called Today, so that none of you may be hardened by sin’s deceitfulness.</a:t>
            </a:r>
          </a:p>
        </p:txBody>
      </p:sp>
      <p:sp>
        <p:nvSpPr>
          <p:cNvPr id="4" name="Rounded Rectangle 3"/>
          <p:cNvSpPr/>
          <p:nvPr/>
        </p:nvSpPr>
        <p:spPr>
          <a:xfrm>
            <a:off x="358815" y="2210765"/>
            <a:ext cx="2083443" cy="120376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97711" y="4977114"/>
            <a:ext cx="1655180" cy="47456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325301" y="3414532"/>
            <a:ext cx="75236" cy="1562582"/>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787796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Joshua 11:20 </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For </a:t>
            </a:r>
            <a:r>
              <a:rPr lang="en-US" dirty="0"/>
              <a:t>it was the Lord himself who hardened their hearts to wage war against Israel, so that he might destroy them totally, exterminating them without mercy, as the Lord had commanded Moses.</a:t>
            </a:r>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9:19</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n-US" dirty="0" smtClean="0"/>
              <a:t> </a:t>
            </a:r>
            <a:endParaRPr lang="en-US" dirty="0"/>
          </a:p>
          <a:p>
            <a:pPr marL="0" indent="0">
              <a:buNone/>
            </a:pPr>
            <a:r>
              <a:rPr lang="en-US" dirty="0" smtClean="0"/>
              <a:t>	</a:t>
            </a:r>
            <a:r>
              <a:rPr lang="en-US" dirty="0" smtClean="0"/>
              <a:t> </a:t>
            </a: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19</a:t>
            </a:r>
            <a:r>
              <a:rPr lang="en-US" dirty="0" smtClean="0"/>
              <a:t> </a:t>
            </a:r>
            <a:r>
              <a:rPr lang="en-US" dirty="0"/>
              <a:t>One of you will say to me: "Then why does God still blame us? For who resists his will?"</a:t>
            </a:r>
          </a:p>
        </p:txBody>
      </p:sp>
    </p:spTree>
    <p:extLst>
      <p:ext uri="{BB962C8B-B14F-4D97-AF65-F5344CB8AC3E}">
        <p14:creationId xmlns:p14="http://schemas.microsoft.com/office/powerpoint/2010/main" val="2050350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74969" cy="6958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4045161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9:19</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smtClean="0"/>
              <a:t>μέμφομαι</a:t>
            </a:r>
            <a:endParaRPr lang="en-US" dirty="0"/>
          </a:p>
          <a:p>
            <a:pPr marL="0" indent="0">
              <a:buNone/>
            </a:pPr>
            <a:r>
              <a:rPr lang="en-US" dirty="0" smtClean="0"/>
              <a:t>	(</a:t>
            </a:r>
            <a:r>
              <a:rPr lang="en-US" dirty="0" err="1" smtClean="0"/>
              <a:t>memphomai</a:t>
            </a:r>
            <a:r>
              <a:rPr lang="en-US" dirty="0" smtClean="0"/>
              <a:t>)</a:t>
            </a:r>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19</a:t>
            </a:r>
            <a:r>
              <a:rPr lang="en-US" dirty="0" smtClean="0"/>
              <a:t> </a:t>
            </a:r>
            <a:r>
              <a:rPr lang="en-US" dirty="0"/>
              <a:t>One of you will say to me: "Then why does God still blame us? For who resists his will?"</a:t>
            </a:r>
          </a:p>
        </p:txBody>
      </p:sp>
      <p:sp>
        <p:nvSpPr>
          <p:cNvPr id="4" name="Rounded Rectangle 3"/>
          <p:cNvSpPr/>
          <p:nvPr/>
        </p:nvSpPr>
        <p:spPr>
          <a:xfrm>
            <a:off x="1307939" y="2129742"/>
            <a:ext cx="2650603" cy="116904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932972" y="5301205"/>
            <a:ext cx="1157469" cy="46298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2511707" y="3298785"/>
            <a:ext cx="121534" cy="200242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641783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Hebrews 8:8</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a:t>	   </a:t>
            </a:r>
            <a:r>
              <a:rPr lang="el-GR" dirty="0"/>
              <a:t>μέμφομαι</a:t>
            </a:r>
            <a:endParaRPr lang="en-US" dirty="0"/>
          </a:p>
          <a:p>
            <a:pPr marL="0" indent="0">
              <a:buNone/>
            </a:pPr>
            <a:r>
              <a:rPr lang="en-US" dirty="0"/>
              <a:t>	(</a:t>
            </a:r>
            <a:r>
              <a:rPr lang="en-US" dirty="0" err="1"/>
              <a:t>memphomai</a:t>
            </a:r>
            <a:r>
              <a:rPr lang="en-US" dirty="0"/>
              <a:t>)</a:t>
            </a:r>
          </a:p>
          <a:p>
            <a:pPr marL="0" indent="0">
              <a:buNone/>
            </a:pPr>
            <a:endParaRPr lang="en-US" dirty="0" smtClean="0"/>
          </a:p>
          <a:p>
            <a:pPr marL="0" indent="0">
              <a:buNone/>
            </a:pPr>
            <a:r>
              <a:rPr lang="en-US" dirty="0" smtClean="0"/>
              <a:t>But </a:t>
            </a:r>
            <a:r>
              <a:rPr lang="en-US" dirty="0"/>
              <a:t>God found fault with the people and said: </a:t>
            </a:r>
          </a:p>
          <a:p>
            <a:pPr marL="0" indent="0">
              <a:buNone/>
            </a:pPr>
            <a:r>
              <a:rPr lang="en-US" dirty="0"/>
              <a:t>“The time is coming, declares the Lord, </a:t>
            </a:r>
          </a:p>
          <a:p>
            <a:pPr marL="0" indent="0">
              <a:buNone/>
            </a:pPr>
            <a:r>
              <a:rPr lang="en-US" dirty="0"/>
              <a:t>when I will make a new covenant </a:t>
            </a:r>
          </a:p>
          <a:p>
            <a:pPr marL="0" indent="0">
              <a:buNone/>
            </a:pPr>
            <a:r>
              <a:rPr lang="en-US" dirty="0"/>
              <a:t>with the house of Israel </a:t>
            </a:r>
          </a:p>
          <a:p>
            <a:pPr marL="0" indent="0">
              <a:buNone/>
            </a:pPr>
            <a:r>
              <a:rPr lang="en-US" dirty="0"/>
              <a:t>and with the house of Judah. </a:t>
            </a:r>
          </a:p>
          <a:p>
            <a:endParaRPr lang="en-US" dirty="0"/>
          </a:p>
        </p:txBody>
      </p:sp>
      <p:sp>
        <p:nvSpPr>
          <p:cNvPr id="4" name="Rounded Rectangle 3"/>
          <p:cNvSpPr/>
          <p:nvPr/>
        </p:nvSpPr>
        <p:spPr>
          <a:xfrm>
            <a:off x="1307939" y="1562583"/>
            <a:ext cx="2650603" cy="116904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921397" y="3217762"/>
            <a:ext cx="1956122" cy="49771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2633241" y="2731626"/>
            <a:ext cx="266217" cy="486136"/>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302042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Reference Daniel 4:35</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All </a:t>
            </a:r>
            <a:r>
              <a:rPr lang="en-US" dirty="0"/>
              <a:t>the peoples of the earth </a:t>
            </a:r>
          </a:p>
          <a:p>
            <a:pPr marL="0" indent="0">
              <a:buNone/>
            </a:pPr>
            <a:r>
              <a:rPr lang="en-US" dirty="0"/>
              <a:t>are regarded as nothing. </a:t>
            </a:r>
          </a:p>
          <a:p>
            <a:pPr marL="0" indent="0">
              <a:buNone/>
            </a:pPr>
            <a:r>
              <a:rPr lang="en-US" dirty="0"/>
              <a:t>He does as he pleases </a:t>
            </a:r>
          </a:p>
          <a:p>
            <a:pPr marL="0" indent="0">
              <a:buNone/>
            </a:pPr>
            <a:r>
              <a:rPr lang="en-US" dirty="0"/>
              <a:t>with the powers of heaven </a:t>
            </a:r>
          </a:p>
          <a:p>
            <a:pPr marL="0" indent="0">
              <a:buNone/>
            </a:pPr>
            <a:r>
              <a:rPr lang="en-US" dirty="0"/>
              <a:t>and the peoples of the earth. </a:t>
            </a:r>
          </a:p>
          <a:p>
            <a:pPr marL="0" indent="0">
              <a:buNone/>
            </a:pPr>
            <a:r>
              <a:rPr lang="en-US" dirty="0"/>
              <a:t>No one can hold back his hand </a:t>
            </a:r>
          </a:p>
          <a:p>
            <a:pPr marL="0" indent="0">
              <a:buNone/>
            </a:pPr>
            <a:r>
              <a:rPr lang="en-US" dirty="0"/>
              <a:t>or say to him: “What have you done?”</a:t>
            </a:r>
          </a:p>
          <a:p>
            <a:endParaRPr lang="en-US" dirty="0"/>
          </a:p>
        </p:txBody>
      </p:sp>
    </p:spTree>
    <p:extLst>
      <p:ext uri="{BB962C8B-B14F-4D97-AF65-F5344CB8AC3E}">
        <p14:creationId xmlns:p14="http://schemas.microsoft.com/office/powerpoint/2010/main" val="356997485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9:20</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ἀνταποκρίνομαι</a:t>
            </a:r>
            <a:endParaRPr lang="en-US" dirty="0"/>
          </a:p>
          <a:p>
            <a:pPr marL="0" indent="0">
              <a:buNone/>
            </a:pPr>
            <a:r>
              <a:rPr lang="en-US" dirty="0" smtClean="0"/>
              <a:t>				(</a:t>
            </a:r>
            <a:r>
              <a:rPr lang="en-US" dirty="0" err="1" smtClean="0"/>
              <a:t>antapokrinomai</a:t>
            </a:r>
            <a:r>
              <a:rPr lang="en-US" dirty="0" smtClean="0"/>
              <a:t>)</a:t>
            </a:r>
          </a:p>
          <a:p>
            <a:pPr marL="0" indent="0">
              <a:buNone/>
            </a:pPr>
            <a:endParaRPr lang="en-US" dirty="0"/>
          </a:p>
          <a:p>
            <a:pPr marL="0" indent="0">
              <a:buNone/>
            </a:pPr>
            <a:endParaRPr lang="en-US" dirty="0" smtClean="0"/>
          </a:p>
          <a:p>
            <a:pPr marL="0" indent="0">
              <a:buNone/>
            </a:pPr>
            <a:r>
              <a:rPr lang="en-US" baseline="30000" dirty="0" smtClean="0"/>
              <a:t>20</a:t>
            </a:r>
            <a:r>
              <a:rPr lang="en-US" dirty="0" smtClean="0"/>
              <a:t> </a:t>
            </a:r>
            <a:r>
              <a:rPr lang="en-US" dirty="0"/>
              <a:t>But who are you, O man, to talk back to God? "Shall what is formed say to him who formed it, 'Why did you make me like this?' " </a:t>
            </a:r>
            <a:endParaRPr lang="en-US" dirty="0" smtClean="0"/>
          </a:p>
        </p:txBody>
      </p:sp>
      <p:sp>
        <p:nvSpPr>
          <p:cNvPr id="4" name="Rounded Rectangle 3"/>
          <p:cNvSpPr/>
          <p:nvPr/>
        </p:nvSpPr>
        <p:spPr>
          <a:xfrm>
            <a:off x="4062714" y="2187615"/>
            <a:ext cx="3136739" cy="126164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486400" y="4618299"/>
            <a:ext cx="1585732" cy="4514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631084" y="3449256"/>
            <a:ext cx="648182" cy="1169043"/>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412806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9:20</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smtClean="0"/>
              <a:t> </a:t>
            </a:r>
            <a:endParaRPr lang="en-US" dirty="0"/>
          </a:p>
          <a:p>
            <a:pPr marL="0" indent="0">
              <a:buNone/>
            </a:pPr>
            <a:r>
              <a:rPr lang="en-US" dirty="0" smtClean="0"/>
              <a:t>				</a:t>
            </a:r>
            <a:r>
              <a:rPr lang="en-US" dirty="0" smtClean="0"/>
              <a:t>   </a:t>
            </a:r>
            <a:endParaRPr lang="en-US" dirty="0" smtClean="0"/>
          </a:p>
          <a:p>
            <a:pPr marL="0" indent="0">
              <a:buNone/>
            </a:pPr>
            <a:endParaRPr lang="en-US" dirty="0"/>
          </a:p>
          <a:p>
            <a:pPr marL="0" indent="0">
              <a:buNone/>
            </a:pPr>
            <a:endParaRPr lang="en-US" dirty="0" smtClean="0"/>
          </a:p>
          <a:p>
            <a:pPr marL="0" indent="0">
              <a:buNone/>
            </a:pPr>
            <a:r>
              <a:rPr lang="en-US" baseline="30000" dirty="0" smtClean="0"/>
              <a:t>20</a:t>
            </a:r>
            <a:r>
              <a:rPr lang="en-US" dirty="0" smtClean="0"/>
              <a:t> </a:t>
            </a:r>
            <a:r>
              <a:rPr lang="en-US" dirty="0"/>
              <a:t>But who are you, O man, to talk back to God? "Shall what is formed say to him who formed it, 'Why did you make me like this?' " </a:t>
            </a:r>
            <a:endParaRPr lang="en-US" dirty="0" smtClean="0"/>
          </a:p>
        </p:txBody>
      </p:sp>
    </p:spTree>
    <p:extLst>
      <p:ext uri="{BB962C8B-B14F-4D97-AF65-F5344CB8AC3E}">
        <p14:creationId xmlns:p14="http://schemas.microsoft.com/office/powerpoint/2010/main" val="12382287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11742</TotalTime>
  <Words>16175</Words>
  <Application>Microsoft Office PowerPoint</Application>
  <PresentationFormat>On-screen Show (4:3)</PresentationFormat>
  <Paragraphs>3161</Paragraphs>
  <Slides>138</Slides>
  <Notes>138</Notes>
  <HiddenSlides>0</HiddenSlides>
  <MMClips>0</MMClips>
  <ScaleCrop>false</ScaleCrop>
  <HeadingPairs>
    <vt:vector size="4" baseType="variant">
      <vt:variant>
        <vt:lpstr>Theme</vt:lpstr>
      </vt:variant>
      <vt:variant>
        <vt:i4>1</vt:i4>
      </vt:variant>
      <vt:variant>
        <vt:lpstr>Slide Titles</vt:lpstr>
      </vt:variant>
      <vt:variant>
        <vt:i4>138</vt:i4>
      </vt:variant>
    </vt:vector>
  </HeadingPairs>
  <TitlesOfParts>
    <vt:vector size="139" baseType="lpstr">
      <vt:lpstr>Office Theme</vt:lpstr>
      <vt:lpstr>Romans 9:1-29 --- God’s Sovereign Choice</vt:lpstr>
      <vt:lpstr>PowerPoint Presentation</vt:lpstr>
      <vt:lpstr>Romans 9:1-29</vt:lpstr>
      <vt:lpstr>Romans 9:1-29</vt:lpstr>
      <vt:lpstr>Romans 9:1-29</vt:lpstr>
      <vt:lpstr>Romans 9:1-29</vt:lpstr>
      <vt:lpstr>Romans 9:1-29</vt:lpstr>
      <vt:lpstr>Romans 9:1-29</vt:lpstr>
      <vt:lpstr>Romans 9:1-29</vt:lpstr>
      <vt:lpstr>Romans 9:1-29</vt:lpstr>
      <vt:lpstr>Romans 9:1-29</vt:lpstr>
      <vt:lpstr>Romans 9:1-29</vt:lpstr>
      <vt:lpstr>Romans 9:1-29</vt:lpstr>
      <vt:lpstr>Romans 9:1-29</vt:lpstr>
      <vt:lpstr>Romans 9:1-29</vt:lpstr>
      <vt:lpstr>Romans 9:1</vt:lpstr>
      <vt:lpstr>PowerPoint Presentation</vt:lpstr>
      <vt:lpstr>Romans 9:1</vt:lpstr>
      <vt:lpstr>Hebrews 9:14</vt:lpstr>
      <vt:lpstr>Cross Reference 1 Timothy 2:7</vt:lpstr>
      <vt:lpstr>Romans 9:2</vt:lpstr>
      <vt:lpstr>PowerPoint Presentation</vt:lpstr>
      <vt:lpstr>Romans 9:2</vt:lpstr>
      <vt:lpstr>2 Timothy 1:3</vt:lpstr>
      <vt:lpstr>Cross Reference Romans 10:1</vt:lpstr>
      <vt:lpstr>Romans 9:3</vt:lpstr>
      <vt:lpstr>PowerPoint Presentation</vt:lpstr>
      <vt:lpstr>Romans 9:3</vt:lpstr>
      <vt:lpstr>Galatians 1:8</vt:lpstr>
      <vt:lpstr>Cross Reference Exodus 32:32</vt:lpstr>
      <vt:lpstr>Romans 9:4</vt:lpstr>
      <vt:lpstr>Romans 9:4</vt:lpstr>
      <vt:lpstr>Hebrews 8:6</vt:lpstr>
      <vt:lpstr>Cross Reference Ephesians 2:12</vt:lpstr>
      <vt:lpstr>Romans 9:5</vt:lpstr>
      <vt:lpstr>Romans 9:5 (NIV)</vt:lpstr>
      <vt:lpstr>Romans 9:5 (ESV)</vt:lpstr>
      <vt:lpstr>Romans 9:5 (RSV)</vt:lpstr>
      <vt:lpstr>...</vt:lpstr>
      <vt:lpstr>...</vt:lpstr>
      <vt:lpstr>Cross Reference 1 John 5:20 </vt:lpstr>
      <vt:lpstr>Romans 9:6</vt:lpstr>
      <vt:lpstr>Romans 9:6</vt:lpstr>
      <vt:lpstr>1 Corinthians 13:8</vt:lpstr>
      <vt:lpstr>Cross Reference Romans 2:28 </vt:lpstr>
      <vt:lpstr>Romans 9:7</vt:lpstr>
      <vt:lpstr>PowerPoint Presentation</vt:lpstr>
      <vt:lpstr>Romans 9:7</vt:lpstr>
      <vt:lpstr>Cross Reference Genesis 21:12 </vt:lpstr>
      <vt:lpstr>Romans 9:8</vt:lpstr>
      <vt:lpstr>Romans 9:8</vt:lpstr>
      <vt:lpstr>Luke 22:37</vt:lpstr>
      <vt:lpstr>Cross Reference Galatians 3:28-29 </vt:lpstr>
      <vt:lpstr>Romans 9:9</vt:lpstr>
      <vt:lpstr>Romans 9:9</vt:lpstr>
      <vt:lpstr>Cross Reference Genesis 18:14 </vt:lpstr>
      <vt:lpstr>Romans 9:10</vt:lpstr>
      <vt:lpstr>Cross Reference Genesis 25:21</vt:lpstr>
      <vt:lpstr>Romans 9:11</vt:lpstr>
      <vt:lpstr>Romans 9:11</vt:lpstr>
      <vt:lpstr>Ephesians 1:11</vt:lpstr>
      <vt:lpstr>2 Timothy 1:9</vt:lpstr>
      <vt:lpstr>Romans 9:11</vt:lpstr>
      <vt:lpstr>Acts 9:15</vt:lpstr>
      <vt:lpstr>Romans 11:28</vt:lpstr>
      <vt:lpstr>Cross Reference Ephesians 1:4-5</vt:lpstr>
      <vt:lpstr>Romans 9:12</vt:lpstr>
      <vt:lpstr>Cross Reference Genesis 25:23</vt:lpstr>
      <vt:lpstr>Romans 9:13</vt:lpstr>
      <vt:lpstr>Romans 9:13</vt:lpstr>
      <vt:lpstr>John 12:25</vt:lpstr>
      <vt:lpstr>Luke 14:26</vt:lpstr>
      <vt:lpstr>Malachi 1:2-3</vt:lpstr>
      <vt:lpstr>Romans 9:14</vt:lpstr>
      <vt:lpstr>PowerPoint Presentation</vt:lpstr>
      <vt:lpstr>Romans 9:14</vt:lpstr>
      <vt:lpstr>PowerPoint Presentation</vt:lpstr>
      <vt:lpstr>Cross Reference Psalm 145:17 </vt:lpstr>
      <vt:lpstr>Romans 9:15</vt:lpstr>
      <vt:lpstr>Romans 9:15</vt:lpstr>
      <vt:lpstr>Matthew 5:7</vt:lpstr>
      <vt:lpstr>Cross Reference Exodus 33:19 </vt:lpstr>
      <vt:lpstr>Romans 9:16</vt:lpstr>
      <vt:lpstr>Cross Reference John 1:12-13 </vt:lpstr>
      <vt:lpstr>Romans 9:17</vt:lpstr>
      <vt:lpstr>Romans 9:17</vt:lpstr>
      <vt:lpstr>Ephesians 2:7</vt:lpstr>
      <vt:lpstr>Cross Reference Proverbs 16:4 </vt:lpstr>
      <vt:lpstr>Romans 9:18</vt:lpstr>
      <vt:lpstr>Romans 9:18</vt:lpstr>
      <vt:lpstr>Hebrews 3:13</vt:lpstr>
      <vt:lpstr>Cross Reference Joshua 11:20 </vt:lpstr>
      <vt:lpstr>Romans 9:19</vt:lpstr>
      <vt:lpstr>PowerPoint Presentation</vt:lpstr>
      <vt:lpstr>Romans 9:19</vt:lpstr>
      <vt:lpstr>Hebrews 8:8</vt:lpstr>
      <vt:lpstr>Cross Reference Daniel 4:35</vt:lpstr>
      <vt:lpstr>Romans 9:20</vt:lpstr>
      <vt:lpstr>Romans 9:20</vt:lpstr>
      <vt:lpstr>Luke 14:6</vt:lpstr>
      <vt:lpstr>Cross Reference Isaiah 29:16</vt:lpstr>
      <vt:lpstr>Romans 9:21</vt:lpstr>
      <vt:lpstr>Romans 9:21</vt:lpstr>
      <vt:lpstr>1 Corinthians 9:4</vt:lpstr>
      <vt:lpstr>Cross Reference Isaiah 64:8</vt:lpstr>
      <vt:lpstr>Romans 9:22</vt:lpstr>
      <vt:lpstr>PowerPoint Presentation</vt:lpstr>
      <vt:lpstr>Romans 9:22</vt:lpstr>
      <vt:lpstr>1 Peter 3:20</vt:lpstr>
      <vt:lpstr>Cross Reference Jude 4</vt:lpstr>
      <vt:lpstr>Romans 9:23</vt:lpstr>
      <vt:lpstr>Romans 9:23</vt:lpstr>
      <vt:lpstr>Ephesians 2:10</vt:lpstr>
      <vt:lpstr>Cross Reference Ephesians 3:16</vt:lpstr>
      <vt:lpstr>Romans 9:24</vt:lpstr>
      <vt:lpstr>Romans 9:24</vt:lpstr>
      <vt:lpstr>Hebrews 5:4</vt:lpstr>
      <vt:lpstr>Cross Reference Colossians 3:11</vt:lpstr>
      <vt:lpstr>Romans 9:25</vt:lpstr>
      <vt:lpstr>Romans 9:25</vt:lpstr>
      <vt:lpstr>John 10:3</vt:lpstr>
      <vt:lpstr>Cross Reference 1 Peter 2:10 </vt:lpstr>
      <vt:lpstr>Romans 9:26</vt:lpstr>
      <vt:lpstr>Romans 9:26</vt:lpstr>
      <vt:lpstr>Galatians 3:7</vt:lpstr>
      <vt:lpstr>Cross Reference Galatians 3:26</vt:lpstr>
      <vt:lpstr>Romans 9:27</vt:lpstr>
      <vt:lpstr>Romans 9:27</vt:lpstr>
      <vt:lpstr>Cross Reference Isaiah 11:11 </vt:lpstr>
      <vt:lpstr>Romans 9:28</vt:lpstr>
      <vt:lpstr>Romans 9:28</vt:lpstr>
      <vt:lpstr>Mark 13:4</vt:lpstr>
      <vt:lpstr>Cross Reference Acts 17:31</vt:lpstr>
      <vt:lpstr>Romans 9:29</vt:lpstr>
      <vt:lpstr>Romans 9:29</vt:lpstr>
      <vt:lpstr>Matthew 27:46</vt:lpstr>
      <vt:lpstr>Cross Reference Lamentations 3:22 </vt:lpstr>
      <vt:lpstr>PowerPoint Presentation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Romans 1:1-7</dc:title>
  <dc:creator>MDJ</dc:creator>
  <cp:lastModifiedBy>MDJ</cp:lastModifiedBy>
  <cp:revision>220</cp:revision>
  <dcterms:created xsi:type="dcterms:W3CDTF">2014-03-14T14:55:41Z</dcterms:created>
  <dcterms:modified xsi:type="dcterms:W3CDTF">2016-09-16T17:58:41Z</dcterms:modified>
</cp:coreProperties>
</file>