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3"/>
  </p:notesMasterIdLst>
  <p:sldIdLst>
    <p:sldId id="320" r:id="rId2"/>
    <p:sldId id="334" r:id="rId3"/>
    <p:sldId id="321" r:id="rId4"/>
    <p:sldId id="322" r:id="rId5"/>
    <p:sldId id="323" r:id="rId6"/>
    <p:sldId id="324" r:id="rId7"/>
    <p:sldId id="428" r:id="rId8"/>
    <p:sldId id="429" r:id="rId9"/>
    <p:sldId id="430" r:id="rId10"/>
    <p:sldId id="431" r:id="rId11"/>
    <p:sldId id="432" r:id="rId12"/>
    <p:sldId id="433" r:id="rId13"/>
    <p:sldId id="434" r:id="rId14"/>
    <p:sldId id="435" r:id="rId15"/>
    <p:sldId id="436" r:id="rId16"/>
    <p:sldId id="325" r:id="rId17"/>
    <p:sldId id="426" r:id="rId18"/>
    <p:sldId id="427" r:id="rId19"/>
    <p:sldId id="356" r:id="rId20"/>
    <p:sldId id="357" r:id="rId21"/>
    <p:sldId id="358" r:id="rId22"/>
    <p:sldId id="355" r:id="rId23"/>
    <p:sldId id="359" r:id="rId24"/>
    <p:sldId id="360" r:id="rId25"/>
    <p:sldId id="354" r:id="rId26"/>
    <p:sldId id="362" r:id="rId27"/>
    <p:sldId id="361" r:id="rId28"/>
    <p:sldId id="353" r:id="rId29"/>
    <p:sldId id="363" r:id="rId30"/>
    <p:sldId id="364" r:id="rId31"/>
    <p:sldId id="350" r:id="rId32"/>
    <p:sldId id="349" r:id="rId33"/>
    <p:sldId id="326" r:id="rId34"/>
    <p:sldId id="438" r:id="rId35"/>
    <p:sldId id="368" r:id="rId36"/>
    <p:sldId id="367" r:id="rId37"/>
    <p:sldId id="370" r:id="rId38"/>
    <p:sldId id="369" r:id="rId39"/>
    <p:sldId id="366" r:id="rId40"/>
    <p:sldId id="371" r:id="rId41"/>
    <p:sldId id="348" r:id="rId42"/>
    <p:sldId id="347" r:id="rId43"/>
    <p:sldId id="327" r:id="rId44"/>
    <p:sldId id="439" r:id="rId45"/>
    <p:sldId id="376" r:id="rId46"/>
    <p:sldId id="375" r:id="rId47"/>
    <p:sldId id="377" r:id="rId48"/>
    <p:sldId id="378" r:id="rId49"/>
    <p:sldId id="374" r:id="rId50"/>
    <p:sldId id="379" r:id="rId51"/>
    <p:sldId id="380" r:id="rId52"/>
    <p:sldId id="373" r:id="rId53"/>
    <p:sldId id="372" r:id="rId54"/>
    <p:sldId id="346" r:id="rId55"/>
    <p:sldId id="345" r:id="rId56"/>
    <p:sldId id="328" r:id="rId57"/>
    <p:sldId id="437" r:id="rId58"/>
    <p:sldId id="386" r:id="rId59"/>
    <p:sldId id="387" r:id="rId60"/>
    <p:sldId id="388" r:id="rId61"/>
    <p:sldId id="385" r:id="rId62"/>
    <p:sldId id="384" r:id="rId63"/>
    <p:sldId id="389" r:id="rId64"/>
    <p:sldId id="383" r:id="rId65"/>
    <p:sldId id="390" r:id="rId66"/>
    <p:sldId id="391" r:id="rId67"/>
    <p:sldId id="382" r:id="rId68"/>
    <p:sldId id="392" r:id="rId69"/>
    <p:sldId id="393" r:id="rId70"/>
    <p:sldId id="381" r:id="rId71"/>
    <p:sldId id="394" r:id="rId72"/>
    <p:sldId id="395" r:id="rId73"/>
    <p:sldId id="344" r:id="rId74"/>
    <p:sldId id="343" r:id="rId75"/>
    <p:sldId id="329" r:id="rId76"/>
    <p:sldId id="440" r:id="rId77"/>
    <p:sldId id="351" r:id="rId78"/>
    <p:sldId id="396" r:id="rId79"/>
    <p:sldId id="399" r:id="rId80"/>
    <p:sldId id="397" r:id="rId81"/>
    <p:sldId id="400" r:id="rId82"/>
    <p:sldId id="401" r:id="rId83"/>
    <p:sldId id="398" r:id="rId84"/>
    <p:sldId id="402" r:id="rId85"/>
    <p:sldId id="403" r:id="rId86"/>
    <p:sldId id="342" r:id="rId87"/>
    <p:sldId id="341" r:id="rId88"/>
    <p:sldId id="330" r:id="rId89"/>
    <p:sldId id="441" r:id="rId90"/>
    <p:sldId id="406" r:id="rId91"/>
    <p:sldId id="408" r:id="rId92"/>
    <p:sldId id="407" r:id="rId93"/>
    <p:sldId id="405" r:id="rId94"/>
    <p:sldId id="409" r:id="rId95"/>
    <p:sldId id="410" r:id="rId96"/>
    <p:sldId id="411" r:id="rId97"/>
    <p:sldId id="404" r:id="rId98"/>
    <p:sldId id="412" r:id="rId99"/>
    <p:sldId id="413" r:id="rId100"/>
    <p:sldId id="340" r:id="rId101"/>
    <p:sldId id="339" r:id="rId102"/>
    <p:sldId id="331" r:id="rId103"/>
    <p:sldId id="442" r:id="rId104"/>
    <p:sldId id="416" r:id="rId105"/>
    <p:sldId id="417" r:id="rId106"/>
    <p:sldId id="418" r:id="rId107"/>
    <p:sldId id="415" r:id="rId108"/>
    <p:sldId id="419" r:id="rId109"/>
    <p:sldId id="420" r:id="rId110"/>
    <p:sldId id="414" r:id="rId111"/>
    <p:sldId id="421" r:id="rId112"/>
    <p:sldId id="422" r:id="rId113"/>
    <p:sldId id="338" r:id="rId114"/>
    <p:sldId id="337" r:id="rId115"/>
    <p:sldId id="332" r:id="rId116"/>
    <p:sldId id="443" r:id="rId117"/>
    <p:sldId id="423" r:id="rId118"/>
    <p:sldId id="424" r:id="rId119"/>
    <p:sldId id="425" r:id="rId120"/>
    <p:sldId id="450" r:id="rId121"/>
    <p:sldId id="444" r:id="rId122"/>
    <p:sldId id="445" r:id="rId123"/>
    <p:sldId id="446" r:id="rId124"/>
    <p:sldId id="451" r:id="rId125"/>
    <p:sldId id="447" r:id="rId126"/>
    <p:sldId id="448" r:id="rId127"/>
    <p:sldId id="449" r:id="rId128"/>
    <p:sldId id="452" r:id="rId129"/>
    <p:sldId id="336" r:id="rId130"/>
    <p:sldId id="352" r:id="rId131"/>
    <p:sldId id="333" r:id="rId1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69829" autoAdjust="0"/>
  </p:normalViewPr>
  <p:slideViewPr>
    <p:cSldViewPr snapToGrid="0">
      <p:cViewPr varScale="1">
        <p:scale>
          <a:sx n="80" d="100"/>
          <a:sy n="80" d="100"/>
        </p:scale>
        <p:origin x="-2490"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10/12/2017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385854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there is also an earlier stress in the Book of Romans, </a:t>
            </a:r>
          </a:p>
          <a:p>
            <a:r>
              <a:rPr lang="en-US" dirty="0" smtClean="0"/>
              <a:t>which is also apparent throughout the course of the </a:t>
            </a:r>
          </a:p>
          <a:p>
            <a:r>
              <a:rPr lang="en-US" dirty="0" smtClean="0"/>
              <a:t>Book.</a:t>
            </a:r>
          </a:p>
          <a:p>
            <a:endParaRPr lang="en-US" dirty="0" smtClean="0"/>
          </a:p>
          <a:p>
            <a:r>
              <a:rPr lang="en-US" dirty="0" smtClean="0"/>
              <a:t>N. T. Wright,</a:t>
            </a:r>
            <a:r>
              <a:rPr lang="en-US" baseline="0" dirty="0" smtClean="0"/>
              <a:t> the former Anglican Bishop of Durham, </a:t>
            </a:r>
          </a:p>
          <a:p>
            <a:r>
              <a:rPr lang="en-US" baseline="0" dirty="0" smtClean="0"/>
              <a:t>and currently the </a:t>
            </a:r>
            <a:r>
              <a:rPr lang="en-US" dirty="0" smtClean="0"/>
              <a:t>Research Professor of New Testament </a:t>
            </a:r>
          </a:p>
          <a:p>
            <a:r>
              <a:rPr lang="en-US" dirty="0" smtClean="0"/>
              <a:t>and Early Christianity at Saint Mary’s College in the </a:t>
            </a:r>
          </a:p>
          <a:p>
            <a:r>
              <a:rPr lang="en-US" dirty="0" smtClean="0"/>
              <a:t>University of St Andrews in Scotland, wrote in his book, </a:t>
            </a:r>
          </a:p>
          <a:p>
            <a:r>
              <a:rPr lang="en-US" dirty="0" smtClean="0"/>
              <a:t>The Resurrection of the Son of God:</a:t>
            </a:r>
          </a:p>
          <a:p>
            <a:endParaRPr lang="en-US" dirty="0" smtClean="0"/>
          </a:p>
          <a:p>
            <a:r>
              <a:rPr lang="en-US" dirty="0" smtClean="0"/>
              <a:t>“</a:t>
            </a:r>
            <a:r>
              <a:rPr lang="en-US" sz="1200" dirty="0" smtClean="0"/>
              <a:t>If Romans had not been hailed as the great epistle </a:t>
            </a:r>
          </a:p>
          <a:p>
            <a:r>
              <a:rPr lang="en-US" sz="1200" dirty="0" smtClean="0"/>
              <a:t>of justification by faith, it might easily have come to </a:t>
            </a:r>
          </a:p>
          <a:p>
            <a:r>
              <a:rPr lang="en-US" sz="1200" dirty="0" smtClean="0"/>
              <a:t>be known as the chief letter of resurrection (not, of </a:t>
            </a:r>
          </a:p>
          <a:p>
            <a:r>
              <a:rPr lang="en-US" sz="1200" dirty="0" smtClean="0"/>
              <a:t>course, that the two are unrelated); the Corinthian </a:t>
            </a:r>
          </a:p>
          <a:p>
            <a:r>
              <a:rPr lang="en-US" sz="1200" dirty="0" smtClean="0"/>
              <a:t>letters would be strong contenders for such a title, but </a:t>
            </a:r>
          </a:p>
          <a:p>
            <a:r>
              <a:rPr lang="en-US" sz="1200" dirty="0" smtClean="0"/>
              <a:t>Romans would give them a good run for their money.”</a:t>
            </a:r>
          </a:p>
          <a:p>
            <a:endParaRPr lang="en-US" sz="1200" dirty="0" smtClean="0"/>
          </a:p>
          <a:p>
            <a:r>
              <a:rPr lang="en-US" sz="1200" dirty="0" smtClean="0"/>
              <a:t>Very early in the Book of Romans, we find that it was </a:t>
            </a:r>
          </a:p>
          <a:p>
            <a:r>
              <a:rPr lang="en-US" sz="1200" dirty="0" smtClean="0"/>
              <a:t>written:</a:t>
            </a:r>
          </a:p>
          <a:p>
            <a:endParaRPr lang="en-US" sz="1200" dirty="0" smtClean="0"/>
          </a:p>
          <a:p>
            <a:r>
              <a:rPr lang="en-US" sz="1200" dirty="0" smtClean="0"/>
              <a:t>-----</a:t>
            </a:r>
          </a:p>
          <a:p>
            <a:endParaRPr lang="en-US" sz="1200" dirty="0" smtClean="0"/>
          </a:p>
          <a:p>
            <a:r>
              <a:rPr lang="en-US" b="0" i="0" u="none" strike="noStrike" baseline="0" dirty="0" smtClean="0"/>
              <a:t>Wright, N. T. (2003). </a:t>
            </a:r>
            <a:r>
              <a:rPr lang="en-US" b="0" i="1" u="none" strike="noStrike" baseline="0" dirty="0" smtClean="0"/>
              <a:t>The resurrection of the Son </a:t>
            </a:r>
          </a:p>
          <a:p>
            <a:r>
              <a:rPr lang="en-US" b="0" i="1" u="none" strike="noStrike" baseline="0" dirty="0" smtClean="0"/>
              <a:t>of God</a:t>
            </a:r>
            <a:r>
              <a:rPr lang="en-US" b="0" i="0" u="none" strike="noStrike" baseline="0" dirty="0" smtClean="0"/>
              <a:t> (p. 241). London: Society for Promoting </a:t>
            </a:r>
          </a:p>
          <a:p>
            <a:r>
              <a:rPr lang="en-US" b="0" i="0" u="none" strike="noStrike" baseline="0" dirty="0" smtClean="0"/>
              <a:t>Christian Knowledge.</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3110634629"/>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his sermon on July 17, 2011, Pastor Bill Parker of </a:t>
            </a:r>
          </a:p>
          <a:p>
            <a:r>
              <a:rPr lang="en-US" dirty="0" smtClean="0"/>
              <a:t>the 13</a:t>
            </a:r>
            <a:r>
              <a:rPr lang="en-US" baseline="30000" dirty="0" smtClean="0"/>
              <a:t>th</a:t>
            </a:r>
            <a:r>
              <a:rPr lang="en-US" dirty="0" smtClean="0"/>
              <a:t> Street Baptist Church in Ashland,</a:t>
            </a:r>
            <a:r>
              <a:rPr lang="en-US" baseline="0" dirty="0" smtClean="0"/>
              <a:t> Kentucky </a:t>
            </a:r>
          </a:p>
          <a:p>
            <a:r>
              <a:rPr lang="en-US" baseline="0" dirty="0" smtClean="0"/>
              <a:t>said:</a:t>
            </a:r>
          </a:p>
          <a:p>
            <a:endParaRPr lang="en-US" baseline="0" dirty="0" smtClean="0"/>
          </a:p>
          <a:p>
            <a:r>
              <a:rPr lang="en-US" baseline="0" dirty="0" smtClean="0"/>
              <a:t>Right doctrine is what we need.</a:t>
            </a:r>
          </a:p>
          <a:p>
            <a:endParaRPr lang="en-US" baseline="0" dirty="0" smtClean="0"/>
          </a:p>
          <a:p>
            <a:r>
              <a:rPr lang="en-US" baseline="0" dirty="0" smtClean="0"/>
              <a:t>In John 6:45, Jesus said, “</a:t>
            </a:r>
            <a:r>
              <a:rPr lang="en-US" sz="1200" dirty="0" smtClean="0"/>
              <a:t>It is written in the Prophets: </a:t>
            </a:r>
          </a:p>
          <a:p>
            <a:r>
              <a:rPr lang="en-US" sz="1200" dirty="0" smtClean="0"/>
              <a:t>‘They will all be taught by God.’ Everyone who listens </a:t>
            </a:r>
          </a:p>
          <a:p>
            <a:r>
              <a:rPr lang="en-US" sz="1200" dirty="0" smtClean="0"/>
              <a:t>to the Father and learns from him comes to me.” (NIV).</a:t>
            </a:r>
          </a:p>
          <a:p>
            <a:endParaRPr lang="en-US" sz="1200" dirty="0" smtClean="0"/>
          </a:p>
          <a:p>
            <a:r>
              <a:rPr lang="en-US" sz="1200" dirty="0" smtClean="0"/>
              <a:t>Christ is a teacher, and we are his disciples; both </a:t>
            </a:r>
          </a:p>
          <a:p>
            <a:r>
              <a:rPr lang="en-US" sz="1200" dirty="0" smtClean="0"/>
              <a:t>learners and followers.</a:t>
            </a:r>
          </a:p>
          <a:p>
            <a:endParaRPr lang="en-US" sz="1200" dirty="0" smtClean="0"/>
          </a:p>
          <a:p>
            <a:r>
              <a:rPr lang="en-US" sz="1200" dirty="0" smtClean="0"/>
              <a:t>We need to know what God requires.</a:t>
            </a:r>
          </a:p>
          <a:p>
            <a:endParaRPr lang="en-US" sz="1200" dirty="0" smtClean="0"/>
          </a:p>
          <a:p>
            <a:r>
              <a:rPr lang="en-US" sz="1200" dirty="0" smtClean="0"/>
              <a:t>And, we need to know what God provides.</a:t>
            </a:r>
          </a:p>
          <a:p>
            <a:endParaRPr lang="en-US" sz="1200" dirty="0" smtClean="0"/>
          </a:p>
          <a:p>
            <a:r>
              <a:rPr lang="en-US" sz="1200" dirty="0" smtClean="0"/>
              <a:t>God requires that we be righteous. To be righteous is</a:t>
            </a:r>
            <a:r>
              <a:rPr lang="en-US" sz="1200" baseline="0" dirty="0" smtClean="0"/>
              <a:t> </a:t>
            </a:r>
          </a:p>
          <a:p>
            <a:r>
              <a:rPr lang="en-US" sz="1200" baseline="0" dirty="0" smtClean="0"/>
              <a:t>to be “Not Guilty”.</a:t>
            </a:r>
          </a:p>
          <a:p>
            <a:endParaRPr lang="en-US" sz="1200" baseline="0" dirty="0" smtClean="0"/>
          </a:p>
          <a:p>
            <a:r>
              <a:rPr lang="en-US" sz="1200" baseline="0" dirty="0" smtClean="0"/>
              <a:t>But, we ARE guilty. We are criminals. We are sinners. </a:t>
            </a:r>
          </a:p>
          <a:p>
            <a:r>
              <a:rPr lang="en-US" sz="1200" baseline="0" dirty="0" smtClean="0"/>
              <a:t>And Romans 6:23 tells us that “...the wages of sin is </a:t>
            </a:r>
          </a:p>
          <a:p>
            <a:r>
              <a:rPr lang="en-US" sz="1200" baseline="0" dirty="0" smtClean="0"/>
              <a:t>death”. (KJV).</a:t>
            </a:r>
          </a:p>
          <a:p>
            <a:endParaRPr lang="en-US" sz="1200" baseline="0" dirty="0" smtClean="0"/>
          </a:p>
          <a:p>
            <a:r>
              <a:rPr lang="en-US" sz="1200" baseline="0" dirty="0" smtClean="0"/>
              <a:t>Who can bring a clean thing out of an unclean thing?</a:t>
            </a:r>
          </a:p>
          <a:p>
            <a:endParaRPr lang="en-US" sz="1200" baseline="0" dirty="0" smtClean="0"/>
          </a:p>
          <a:p>
            <a:r>
              <a:rPr lang="en-US" sz="1200" baseline="0" dirty="0" smtClean="0"/>
              <a:t>We cannot wash away one sin. Man at his best is </a:t>
            </a:r>
          </a:p>
          <a:p>
            <a:r>
              <a:rPr lang="en-US" sz="1200" baseline="0" dirty="0" smtClean="0"/>
              <a:t>altogether vanity.</a:t>
            </a:r>
          </a:p>
          <a:p>
            <a:endParaRPr lang="en-US" sz="1200" baseline="0" dirty="0" smtClean="0"/>
          </a:p>
          <a:p>
            <a:r>
              <a:rPr lang="en-US" sz="1200" baseline="0" dirty="0" smtClean="0"/>
              <a:t>If anybody rises above sin, it’s going to have to be God </a:t>
            </a:r>
          </a:p>
          <a:p>
            <a:r>
              <a:rPr lang="en-US" sz="1200" baseline="0" dirty="0" smtClean="0"/>
              <a:t>lifting a sinner off of the dung heap.</a:t>
            </a:r>
          </a:p>
          <a:p>
            <a:endParaRPr lang="en-US" sz="1200" baseline="0" dirty="0" smtClean="0"/>
          </a:p>
          <a:p>
            <a:pPr rtl="0"/>
            <a:r>
              <a:rPr lang="en-US" sz="1200" dirty="0" smtClean="0"/>
              <a:t>God’s requirements are clear. </a:t>
            </a:r>
            <a:r>
              <a:rPr lang="en-US" sz="1200" dirty="0" err="1" smtClean="0"/>
              <a:t>Ecclesiates</a:t>
            </a:r>
            <a:r>
              <a:rPr lang="en-US" sz="1200" dirty="0" smtClean="0"/>
              <a:t> 12:13 reads, </a:t>
            </a:r>
          </a:p>
          <a:p>
            <a:pPr rtl="0"/>
            <a:r>
              <a:rPr lang="en-US" sz="1200" dirty="0" smtClean="0"/>
              <a:t>“Now all has been heard; here is the conclusion of the </a:t>
            </a:r>
          </a:p>
          <a:p>
            <a:pPr rtl="0"/>
            <a:r>
              <a:rPr lang="en-US" sz="1200" dirty="0" smtClean="0"/>
              <a:t>matter: Fear God and keep his commandments, for </a:t>
            </a:r>
          </a:p>
          <a:p>
            <a:pPr rtl="0"/>
            <a:r>
              <a:rPr lang="en-US" sz="1200" dirty="0" smtClean="0"/>
              <a:t>this is the whole duty of man.” (NIV).</a:t>
            </a:r>
          </a:p>
          <a:p>
            <a:pPr rtl="0"/>
            <a:endParaRPr lang="en-US" sz="1200" dirty="0" smtClean="0"/>
          </a:p>
          <a:p>
            <a:pPr rtl="0"/>
            <a:r>
              <a:rPr lang="en-US" sz="1200" dirty="0" smtClean="0"/>
              <a:t>When people hear these requirements,</a:t>
            </a:r>
            <a:r>
              <a:rPr lang="en-US" sz="1200" baseline="0" dirty="0" smtClean="0"/>
              <a:t> they often say </a:t>
            </a:r>
          </a:p>
          <a:p>
            <a:pPr rtl="0"/>
            <a:r>
              <a:rPr lang="en-US" sz="1200" baseline="0" dirty="0" smtClean="0"/>
              <a:t>to themselves, “I’d better straighten up and do better. </a:t>
            </a:r>
          </a:p>
          <a:p>
            <a:pPr rtl="0"/>
            <a:r>
              <a:rPr lang="en-US" sz="1200" baseline="0" dirty="0" smtClean="0"/>
              <a:t>I’d better start doing right.” </a:t>
            </a:r>
          </a:p>
          <a:p>
            <a:pPr rtl="0"/>
            <a:r>
              <a:rPr lang="en-US" sz="1200" dirty="0" smtClean="0"/>
              <a:t> </a:t>
            </a:r>
          </a:p>
          <a:p>
            <a:r>
              <a:rPr lang="en-US" sz="1200" dirty="0" smtClean="0"/>
              <a:t>But, God never commanded any sinner to keep the </a:t>
            </a:r>
          </a:p>
          <a:p>
            <a:r>
              <a:rPr lang="en-US" sz="1200" dirty="0" smtClean="0"/>
              <a:t>law in order to be saved.</a:t>
            </a:r>
          </a:p>
          <a:p>
            <a:endParaRPr lang="en-US" sz="1200" dirty="0" smtClean="0"/>
          </a:p>
          <a:p>
            <a:r>
              <a:rPr lang="en-US" sz="1200" dirty="0" smtClean="0"/>
              <a:t>In fact, He forbids it.</a:t>
            </a:r>
          </a:p>
          <a:p>
            <a:endParaRPr lang="en-US" sz="1200" dirty="0" smtClean="0"/>
          </a:p>
          <a:p>
            <a:r>
              <a:rPr lang="en-US" sz="1200" dirty="0" smtClean="0"/>
              <a:t>Adam and Eve tried to cover their own nakedness with </a:t>
            </a:r>
          </a:p>
          <a:p>
            <a:r>
              <a:rPr lang="en-US" sz="1200" dirty="0" smtClean="0"/>
              <a:t>their own works. But, God removed the fig leaves, </a:t>
            </a:r>
          </a:p>
          <a:p>
            <a:r>
              <a:rPr lang="en-US" sz="1200" dirty="0" smtClean="0"/>
              <a:t>slew</a:t>
            </a:r>
            <a:r>
              <a:rPr lang="en-US" sz="1200" baseline="0" dirty="0" smtClean="0"/>
              <a:t> an animal, shed its blood, and made coats of </a:t>
            </a:r>
          </a:p>
          <a:p>
            <a:r>
              <a:rPr lang="en-US" sz="1200" baseline="0" dirty="0" smtClean="0"/>
              <a:t>skin.</a:t>
            </a:r>
          </a:p>
          <a:p>
            <a:endParaRPr lang="en-US" sz="1200" baseline="0" dirty="0" smtClean="0"/>
          </a:p>
          <a:p>
            <a:r>
              <a:rPr lang="en-US" sz="1200" baseline="0" dirty="0" smtClean="0"/>
              <a:t>God provided the first sacrifice. </a:t>
            </a:r>
          </a:p>
          <a:p>
            <a:endParaRPr lang="en-US" sz="1200" baseline="0" dirty="0" smtClean="0"/>
          </a:p>
          <a:p>
            <a:r>
              <a:rPr lang="en-US" sz="1200" baseline="0" dirty="0" smtClean="0"/>
              <a:t>And God has continued to provide everything we need.</a:t>
            </a:r>
          </a:p>
          <a:p>
            <a:endParaRPr lang="en-US" sz="1200" baseline="0" dirty="0" smtClean="0"/>
          </a:p>
          <a:p>
            <a:r>
              <a:rPr lang="en-US" sz="1200" baseline="0" dirty="0" smtClean="0"/>
              <a:t>In John 14:6, we read, “</a:t>
            </a:r>
            <a:r>
              <a:rPr lang="en-US" sz="1200" dirty="0" smtClean="0"/>
              <a:t>Jesus </a:t>
            </a:r>
            <a:r>
              <a:rPr lang="en-US" sz="1200" dirty="0" err="1" smtClean="0"/>
              <a:t>saith</a:t>
            </a:r>
            <a:r>
              <a:rPr lang="en-US" sz="1200" dirty="0" smtClean="0"/>
              <a:t> unto him, I am the </a:t>
            </a:r>
          </a:p>
          <a:p>
            <a:r>
              <a:rPr lang="en-US" sz="1200" dirty="0" smtClean="0"/>
              <a:t>way, the truth, and the life: no man cometh unto the </a:t>
            </a:r>
          </a:p>
          <a:p>
            <a:r>
              <a:rPr lang="en-US" sz="1200" dirty="0" smtClean="0"/>
              <a:t>Father, but by me.” (KJV).</a:t>
            </a:r>
          </a:p>
          <a:p>
            <a:endParaRPr lang="en-US" sz="1200" dirty="0" smtClean="0"/>
          </a:p>
          <a:p>
            <a:r>
              <a:rPr lang="en-US" sz="1200" dirty="0" smtClean="0"/>
              <a:t>And, in Romans 1:16, Paul wrote, “For I am not </a:t>
            </a:r>
          </a:p>
          <a:p>
            <a:r>
              <a:rPr lang="en-US" sz="1200" dirty="0" smtClean="0"/>
              <a:t>ashamed of the gospel of Christ: for it is the power </a:t>
            </a:r>
          </a:p>
          <a:p>
            <a:r>
              <a:rPr lang="en-US" sz="1200" dirty="0" smtClean="0"/>
              <a:t>of God unto salvation to every one that believeth; </a:t>
            </a:r>
          </a:p>
          <a:p>
            <a:r>
              <a:rPr lang="en-US" sz="1200" dirty="0" smtClean="0"/>
              <a:t>to the Jew first, and also to the Greek.” (KJV).</a:t>
            </a:r>
          </a:p>
          <a:p>
            <a:endParaRPr lang="en-US" sz="1200" dirty="0" smtClean="0"/>
          </a:p>
          <a:p>
            <a:r>
              <a:rPr lang="en-US" sz="1200" dirty="0" smtClean="0"/>
              <a:t>And, in Romans 3:21, we read, “But now a </a:t>
            </a:r>
          </a:p>
          <a:p>
            <a:r>
              <a:rPr lang="en-US" sz="1200" dirty="0" smtClean="0"/>
              <a:t>righteousness from God, apart from law, has been </a:t>
            </a:r>
          </a:p>
          <a:p>
            <a:r>
              <a:rPr lang="en-US" sz="1200" dirty="0" smtClean="0"/>
              <a:t>made known, to which the Law and the Prophets </a:t>
            </a:r>
          </a:p>
          <a:p>
            <a:r>
              <a:rPr lang="en-US" sz="1200" dirty="0" smtClean="0"/>
              <a:t>testify.” (NIV).</a:t>
            </a:r>
          </a:p>
          <a:p>
            <a:endParaRPr lang="en-US" sz="1200" dirty="0" smtClean="0"/>
          </a:p>
          <a:p>
            <a:r>
              <a:rPr lang="en-US" sz="1200" dirty="0" smtClean="0"/>
              <a:t>Jesus fulfilled the law by His</a:t>
            </a:r>
            <a:r>
              <a:rPr lang="en-US" sz="1200" baseline="0" dirty="0" smtClean="0"/>
              <a:t> death, burial, and </a:t>
            </a:r>
          </a:p>
          <a:p>
            <a:r>
              <a:rPr lang="en-US" sz="1200" baseline="0" dirty="0" smtClean="0"/>
              <a:t>resurrection.</a:t>
            </a:r>
          </a:p>
          <a:p>
            <a:endParaRPr lang="en-US" sz="1200" baseline="0" dirty="0" smtClean="0"/>
          </a:p>
          <a:p>
            <a:r>
              <a:rPr lang="en-US" sz="1200" baseline="0" dirty="0" smtClean="0"/>
              <a:t>Our righteousness is not our faith. Our righteousness </a:t>
            </a:r>
          </a:p>
          <a:p>
            <a:r>
              <a:rPr lang="en-US" sz="1200" baseline="0" dirty="0" smtClean="0"/>
              <a:t>is Christ Himself.</a:t>
            </a:r>
          </a:p>
          <a:p>
            <a:endParaRPr lang="en-US" sz="1200" baseline="0" dirty="0" smtClean="0"/>
          </a:p>
          <a:p>
            <a:r>
              <a:rPr lang="en-US" sz="1200" baseline="0" dirty="0" smtClean="0"/>
              <a:t>His death accomplishes all that God requires.</a:t>
            </a:r>
          </a:p>
          <a:p>
            <a:endParaRPr lang="en-US" sz="1200" baseline="0" dirty="0" smtClean="0"/>
          </a:p>
          <a:p>
            <a:r>
              <a:rPr lang="en-US" sz="1200" baseline="0" dirty="0" smtClean="0"/>
              <a:t>Jesus drank damnation dry!</a:t>
            </a:r>
            <a:endParaRPr lang="en-US" sz="1200" dirty="0" smtClean="0"/>
          </a:p>
          <a:p>
            <a:endParaRPr lang="en-US" baseline="0" dirty="0" smtClean="0"/>
          </a:p>
          <a:p>
            <a:r>
              <a:rPr lang="en-US" baseline="0" dirty="0" smtClean="0"/>
              <a:t>-----</a:t>
            </a:r>
          </a:p>
          <a:p>
            <a:endParaRPr lang="en-US" baseline="0" dirty="0" smtClean="0"/>
          </a:p>
          <a:p>
            <a:r>
              <a:rPr lang="en-US" baseline="0" dirty="0" smtClean="0"/>
              <a:t>Parker, Bill (2011). </a:t>
            </a:r>
            <a:r>
              <a:rPr lang="en-US" i="1" baseline="0" dirty="0" smtClean="0"/>
              <a:t>The Righteousness of God</a:t>
            </a:r>
            <a:r>
              <a:rPr lang="en-US" i="0" baseline="0" dirty="0" smtClean="0"/>
              <a:t>  </a:t>
            </a:r>
          </a:p>
          <a:p>
            <a:r>
              <a:rPr lang="en-US" i="0" baseline="0" dirty="0" smtClean="0"/>
              <a:t>(Romans 9:30 – 10:4). </a:t>
            </a:r>
            <a:r>
              <a:rPr lang="en-US" i="0" baseline="0" dirty="0" err="1" smtClean="0"/>
              <a:t>www.sermonaudio.com</a:t>
            </a:r>
            <a:r>
              <a:rPr lang="en-US" i="0" baseline="0" dirty="0" smtClean="0"/>
              <a:t> .</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3762274573"/>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2283072368"/>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zeteo</a:t>
            </a:r>
            <a:r>
              <a:rPr lang="en-US" dirty="0" smtClean="0"/>
              <a:t> means </a:t>
            </a:r>
            <a:r>
              <a:rPr lang="en-US" sz="1200" b="0" i="0" dirty="0" smtClean="0"/>
              <a:t>to devote serious effort to </a:t>
            </a:r>
          </a:p>
          <a:p>
            <a:r>
              <a:rPr lang="en-US" sz="1200" b="0" i="0" dirty="0" smtClean="0"/>
              <a:t>realize one’s desire or objective, that is, to strive for, to </a:t>
            </a:r>
          </a:p>
          <a:p>
            <a:r>
              <a:rPr lang="en-US" sz="1200" b="0" i="0" dirty="0" smtClean="0"/>
              <a:t>aim at, to try to obtain, to desire, or to wish for.</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3762274573"/>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105</a:t>
            </a:fld>
            <a:endParaRPr lang="en-US"/>
          </a:p>
        </p:txBody>
      </p:sp>
    </p:spTree>
    <p:extLst>
      <p:ext uri="{BB962C8B-B14F-4D97-AF65-F5344CB8AC3E}">
        <p14:creationId xmlns:p14="http://schemas.microsoft.com/office/powerpoint/2010/main" val="2726190536"/>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106</a:t>
            </a:fld>
            <a:endParaRPr lang="en-US"/>
          </a:p>
        </p:txBody>
      </p:sp>
    </p:spTree>
    <p:extLst>
      <p:ext uri="{BB962C8B-B14F-4D97-AF65-F5344CB8AC3E}">
        <p14:creationId xmlns:p14="http://schemas.microsoft.com/office/powerpoint/2010/main" val="932426908"/>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histemi</a:t>
            </a:r>
            <a:r>
              <a:rPr lang="en-US" dirty="0" smtClean="0"/>
              <a:t> means to </a:t>
            </a:r>
            <a:r>
              <a:rPr lang="en-US" sz="1200" b="0" i="0" dirty="0" smtClean="0"/>
              <a:t>set up or put into force, that is, </a:t>
            </a:r>
          </a:p>
          <a:p>
            <a:r>
              <a:rPr lang="en-US" sz="1200" b="0" i="0" dirty="0" smtClean="0"/>
              <a:t>to establish.</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107</a:t>
            </a:fld>
            <a:endParaRPr lang="en-US"/>
          </a:p>
        </p:txBody>
      </p:sp>
    </p:spTree>
    <p:extLst>
      <p:ext uri="{BB962C8B-B14F-4D97-AF65-F5344CB8AC3E}">
        <p14:creationId xmlns:p14="http://schemas.microsoft.com/office/powerpoint/2010/main" val="376227457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108</a:t>
            </a:fld>
            <a:endParaRPr lang="en-US"/>
          </a:p>
        </p:txBody>
      </p:sp>
    </p:spTree>
    <p:extLst>
      <p:ext uri="{BB962C8B-B14F-4D97-AF65-F5344CB8AC3E}">
        <p14:creationId xmlns:p14="http://schemas.microsoft.com/office/powerpoint/2010/main" val="556643925"/>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109</a:t>
            </a:fld>
            <a:endParaRPr lang="en-US"/>
          </a:p>
        </p:txBody>
      </p:sp>
    </p:spTree>
    <p:extLst>
      <p:ext uri="{BB962C8B-B14F-4D97-AF65-F5344CB8AC3E}">
        <p14:creationId xmlns:p14="http://schemas.microsoft.com/office/powerpoint/2010/main" val="4229586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very foundation of our faith.</a:t>
            </a:r>
          </a:p>
          <a:p>
            <a:endParaRPr lang="en-US" dirty="0" smtClean="0"/>
          </a:p>
          <a:p>
            <a:r>
              <a:rPr lang="en-US" dirty="0" smtClean="0"/>
              <a:t>God raised Jesus from the dead.</a:t>
            </a:r>
          </a:p>
          <a:p>
            <a:endParaRPr lang="en-US" dirty="0" smtClean="0"/>
          </a:p>
          <a:p>
            <a:r>
              <a:rPr lang="en-US" dirty="0" smtClean="0"/>
              <a:t>In fact, a</a:t>
            </a:r>
            <a:r>
              <a:rPr lang="en-US" baseline="0" dirty="0" smtClean="0"/>
              <a:t> few weeks from now, we’re going to be </a:t>
            </a:r>
          </a:p>
          <a:p>
            <a:r>
              <a:rPr lang="en-US" baseline="0" dirty="0" smtClean="0"/>
              <a:t>looking at what I consider to be God’s greatest promise </a:t>
            </a:r>
          </a:p>
          <a:p>
            <a:r>
              <a:rPr lang="en-US" baseline="0" dirty="0" smtClean="0"/>
              <a:t>in the entire Bible:</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1110510743"/>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Bible, </a:t>
            </a:r>
            <a:r>
              <a:rPr lang="en-US" dirty="0" err="1" smtClean="0"/>
              <a:t>hypotasso</a:t>
            </a:r>
            <a:r>
              <a:rPr lang="en-US" dirty="0" smtClean="0"/>
              <a:t> means </a:t>
            </a:r>
            <a:r>
              <a:rPr lang="en-US" sz="1200" b="0" i="0" dirty="0" smtClean="0"/>
              <a:t>to cause to be in a </a:t>
            </a:r>
          </a:p>
          <a:p>
            <a:r>
              <a:rPr lang="en-US" sz="1200" b="0" i="0" dirty="0" smtClean="0"/>
              <a:t>submissive relationship, that is, to subject to, or to </a:t>
            </a:r>
          </a:p>
          <a:p>
            <a:r>
              <a:rPr lang="en-US" sz="1200" b="0" i="0" dirty="0" smtClean="0"/>
              <a:t>subordinate.</a:t>
            </a:r>
            <a:endParaRPr lang="en-US"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110</a:t>
            </a:fld>
            <a:endParaRPr lang="en-US"/>
          </a:p>
        </p:txBody>
      </p:sp>
    </p:spTree>
    <p:extLst>
      <p:ext uri="{BB962C8B-B14F-4D97-AF65-F5344CB8AC3E}">
        <p14:creationId xmlns:p14="http://schemas.microsoft.com/office/powerpoint/2010/main" val="3762274573"/>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111</a:t>
            </a:fld>
            <a:endParaRPr lang="en-US"/>
          </a:p>
        </p:txBody>
      </p:sp>
    </p:spTree>
    <p:extLst>
      <p:ext uri="{BB962C8B-B14F-4D97-AF65-F5344CB8AC3E}">
        <p14:creationId xmlns:p14="http://schemas.microsoft.com/office/powerpoint/2010/main" val="378140860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kern="1200" dirty="0" smtClean="0">
                <a:solidFill>
                  <a:schemeClr val="tx1"/>
                </a:solidFill>
                <a:effectLst/>
                <a:latin typeface="+mn-lt"/>
                <a:ea typeface="+mn-ea"/>
                <a:cs typeface="+mn-cs"/>
              </a:rPr>
              <a:t>According to the </a:t>
            </a:r>
            <a:r>
              <a:rPr lang="en-US" sz="1200" i="1" kern="1200" dirty="0" smtClean="0">
                <a:solidFill>
                  <a:schemeClr val="tx1"/>
                </a:solidFill>
                <a:effectLst/>
                <a:latin typeface="+mn-lt"/>
                <a:ea typeface="+mn-ea"/>
                <a:cs typeface="+mn-cs"/>
              </a:rPr>
              <a:t>Chicago Tribune,</a:t>
            </a:r>
            <a:r>
              <a:rPr lang="en-US" sz="1200" kern="1200" dirty="0" smtClean="0">
                <a:solidFill>
                  <a:schemeClr val="tx1"/>
                </a:solidFill>
                <a:effectLst/>
                <a:latin typeface="+mn-lt"/>
                <a:ea typeface="+mn-ea"/>
                <a:cs typeface="+mn-cs"/>
              </a:rPr>
              <a:t> in the </a:t>
            </a:r>
          </a:p>
          <a:p>
            <a:r>
              <a:rPr lang="en-US" sz="1200" kern="1200" dirty="0" smtClean="0">
                <a:solidFill>
                  <a:schemeClr val="tx1"/>
                </a:solidFill>
                <a:effectLst/>
                <a:latin typeface="+mn-lt"/>
                <a:ea typeface="+mn-ea"/>
                <a:cs typeface="+mn-cs"/>
              </a:rPr>
              <a:t>summer of 1994, </a:t>
            </a:r>
            <a:r>
              <a:rPr lang="en-US" sz="1200" kern="1200" dirty="0" err="1" smtClean="0">
                <a:solidFill>
                  <a:schemeClr val="tx1"/>
                </a:solidFill>
                <a:effectLst/>
                <a:latin typeface="+mn-lt"/>
                <a:ea typeface="+mn-ea"/>
                <a:cs typeface="+mn-cs"/>
              </a:rPr>
              <a:t>Marcio</a:t>
            </a:r>
            <a:r>
              <a:rPr lang="en-US" sz="1200" kern="1200" dirty="0" smtClean="0">
                <a:solidFill>
                  <a:schemeClr val="tx1"/>
                </a:solidFill>
                <a:effectLst/>
                <a:latin typeface="+mn-lt"/>
                <a:ea typeface="+mn-ea"/>
                <a:cs typeface="+mn-cs"/>
              </a:rPr>
              <a:t> da Silva, a love-struck Brazilian </a:t>
            </a:r>
          </a:p>
          <a:p>
            <a:r>
              <a:rPr lang="en-US" sz="1200" kern="1200" dirty="0" smtClean="0">
                <a:solidFill>
                  <a:schemeClr val="tx1"/>
                </a:solidFill>
                <a:effectLst/>
                <a:latin typeface="+mn-lt"/>
                <a:ea typeface="+mn-ea"/>
                <a:cs typeface="+mn-cs"/>
              </a:rPr>
              <a:t>artist, was distraught over the breakup of a four-year </a:t>
            </a:r>
          </a:p>
          <a:p>
            <a:r>
              <a:rPr lang="en-US" sz="1200" kern="1200" dirty="0" smtClean="0">
                <a:solidFill>
                  <a:schemeClr val="tx1"/>
                </a:solidFill>
                <a:effectLst/>
                <a:latin typeface="+mn-lt"/>
                <a:ea typeface="+mn-ea"/>
                <a:cs typeface="+mn-cs"/>
              </a:rPr>
              <a:t>relationship with his girlfriend, Katia de </a:t>
            </a:r>
            <a:r>
              <a:rPr lang="en-US" sz="1200" kern="1200" dirty="0" err="1" smtClean="0">
                <a:solidFill>
                  <a:schemeClr val="tx1"/>
                </a:solidFill>
                <a:effectLst/>
                <a:latin typeface="+mn-lt"/>
                <a:ea typeface="+mn-ea"/>
                <a:cs typeface="+mn-cs"/>
              </a:rPr>
              <a:t>Nascimento</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 tried to win back her love by a gesture of great </a:t>
            </a:r>
          </a:p>
          <a:p>
            <a:r>
              <a:rPr lang="en-US" sz="1200" kern="1200" dirty="0" smtClean="0">
                <a:solidFill>
                  <a:schemeClr val="tx1"/>
                </a:solidFill>
                <a:effectLst/>
                <a:latin typeface="+mn-lt"/>
                <a:ea typeface="+mn-ea"/>
                <a:cs typeface="+mn-cs"/>
              </a:rPr>
              <a:t>devotion.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 walked on his knees for nine miles. With pieces of </a:t>
            </a:r>
          </a:p>
          <a:p>
            <a:r>
              <a:rPr lang="en-US" sz="1200" kern="1200" dirty="0" smtClean="0">
                <a:solidFill>
                  <a:schemeClr val="tx1"/>
                </a:solidFill>
                <a:effectLst/>
                <a:latin typeface="+mn-lt"/>
                <a:ea typeface="+mn-ea"/>
                <a:cs typeface="+mn-cs"/>
              </a:rPr>
              <a:t>car tires tied to his kneecaps, the twenty-one-year-old </a:t>
            </a:r>
          </a:p>
          <a:p>
            <a:r>
              <a:rPr lang="en-US" sz="1200" kern="1200" dirty="0" smtClean="0">
                <a:solidFill>
                  <a:schemeClr val="tx1"/>
                </a:solidFill>
                <a:effectLst/>
                <a:latin typeface="+mn-lt"/>
                <a:ea typeface="+mn-ea"/>
                <a:cs typeface="+mn-cs"/>
              </a:rPr>
              <a:t>man shuffled along for fourteen hours before he </a:t>
            </a:r>
          </a:p>
          <a:p>
            <a:r>
              <a:rPr lang="en-US" sz="1200" kern="1200" dirty="0" smtClean="0">
                <a:solidFill>
                  <a:schemeClr val="tx1"/>
                </a:solidFill>
                <a:effectLst/>
                <a:latin typeface="+mn-lt"/>
                <a:ea typeface="+mn-ea"/>
                <a:cs typeface="+mn-cs"/>
              </a:rPr>
              <a:t>reached her home in Santos, Brazil.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 was cheered on by motorists and passersby, but </a:t>
            </a:r>
          </a:p>
          <a:p>
            <a:r>
              <a:rPr lang="en-US" sz="1200" kern="1200" dirty="0" smtClean="0">
                <a:solidFill>
                  <a:schemeClr val="tx1"/>
                </a:solidFill>
                <a:effectLst/>
                <a:latin typeface="+mn-lt"/>
                <a:ea typeface="+mn-ea"/>
                <a:cs typeface="+mn-cs"/>
              </a:rPr>
              <a:t>when he reached the end of his marathon of love, </a:t>
            </a:r>
          </a:p>
          <a:p>
            <a:r>
              <a:rPr lang="en-US" sz="1200" kern="1200" dirty="0" smtClean="0">
                <a:solidFill>
                  <a:schemeClr val="tx1"/>
                </a:solidFill>
                <a:effectLst/>
                <a:latin typeface="+mn-lt"/>
                <a:ea typeface="+mn-ea"/>
                <a:cs typeface="+mn-cs"/>
              </a:rPr>
              <a:t>thoroughly exhausted, the nineteen-year-old woman </a:t>
            </a:r>
          </a:p>
          <a:p>
            <a:r>
              <a:rPr lang="en-US" sz="1200" kern="1200" dirty="0" smtClean="0">
                <a:solidFill>
                  <a:schemeClr val="tx1"/>
                </a:solidFill>
                <a:effectLst/>
                <a:latin typeface="+mn-lt"/>
                <a:ea typeface="+mn-ea"/>
                <a:cs typeface="+mn-cs"/>
              </a:rPr>
              <a:t>of his dreams was not impressed.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She had intentionally left her home to avoid seeing </a:t>
            </a:r>
          </a:p>
          <a:p>
            <a:r>
              <a:rPr lang="en-US" sz="1200" kern="1200" dirty="0" smtClean="0">
                <a:solidFill>
                  <a:schemeClr val="tx1"/>
                </a:solidFill>
                <a:effectLst/>
                <a:latin typeface="+mn-lt"/>
                <a:ea typeface="+mn-ea"/>
                <a:cs typeface="+mn-cs"/>
              </a:rPr>
              <a:t>him.</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Some people try similar acts of devotion to impress God </a:t>
            </a:r>
          </a:p>
          <a:p>
            <a:r>
              <a:rPr lang="en-US" sz="1200" kern="1200" dirty="0" smtClean="0">
                <a:solidFill>
                  <a:schemeClr val="tx1"/>
                </a:solidFill>
                <a:effectLst/>
                <a:latin typeface="+mn-lt"/>
                <a:ea typeface="+mn-ea"/>
                <a:cs typeface="+mn-cs"/>
              </a:rPr>
              <a:t>and earn salvation. Like Katia de </a:t>
            </a:r>
            <a:r>
              <a:rPr lang="en-US" sz="1200" kern="1200" dirty="0" err="1" smtClean="0">
                <a:solidFill>
                  <a:schemeClr val="tx1"/>
                </a:solidFill>
                <a:effectLst/>
                <a:latin typeface="+mn-lt"/>
                <a:ea typeface="+mn-ea"/>
                <a:cs typeface="+mn-cs"/>
              </a:rPr>
              <a:t>Nascimento</a:t>
            </a:r>
            <a:r>
              <a:rPr lang="en-US" sz="1200" kern="1200" dirty="0" smtClean="0">
                <a:solidFill>
                  <a:schemeClr val="tx1"/>
                </a:solidFill>
                <a:effectLst/>
                <a:latin typeface="+mn-lt"/>
                <a:ea typeface="+mn-ea"/>
                <a:cs typeface="+mn-cs"/>
              </a:rPr>
              <a:t>, God is </a:t>
            </a:r>
          </a:p>
          <a:p>
            <a:r>
              <a:rPr lang="en-US" sz="1200" kern="1200" dirty="0" smtClean="0">
                <a:solidFill>
                  <a:schemeClr val="tx1"/>
                </a:solidFill>
                <a:effectLst/>
                <a:latin typeface="+mn-lt"/>
                <a:ea typeface="+mn-ea"/>
                <a:cs typeface="+mn-cs"/>
              </a:rPr>
              <a:t>not impressed.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only thing that brings the forgiveness of sin is </a:t>
            </a:r>
          </a:p>
          <a:p>
            <a:r>
              <a:rPr lang="en-US" sz="1200" kern="1200" dirty="0" smtClean="0">
                <a:solidFill>
                  <a:schemeClr val="tx1"/>
                </a:solidFill>
                <a:effectLst/>
                <a:latin typeface="+mn-lt"/>
                <a:ea typeface="+mn-ea"/>
                <a:cs typeface="+mn-cs"/>
              </a:rPr>
              <a:t>faith in Jesus Christ, not sacrificial deeds.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Larson, C. B. (2002). </a:t>
            </a:r>
            <a:r>
              <a:rPr lang="en-US" sz="1200" i="1" kern="1200" dirty="0" smtClean="0">
                <a:solidFill>
                  <a:schemeClr val="tx1"/>
                </a:solidFill>
                <a:effectLst/>
                <a:latin typeface="+mn-lt"/>
                <a:ea typeface="+mn-ea"/>
                <a:cs typeface="+mn-cs"/>
              </a:rPr>
              <a:t>750 engaging illustrations for </a:t>
            </a:r>
          </a:p>
          <a:p>
            <a:r>
              <a:rPr lang="en-US" sz="1200" i="1" kern="1200" dirty="0" smtClean="0">
                <a:solidFill>
                  <a:schemeClr val="tx1"/>
                </a:solidFill>
                <a:effectLst/>
                <a:latin typeface="+mn-lt"/>
                <a:ea typeface="+mn-ea"/>
                <a:cs typeface="+mn-cs"/>
              </a:rPr>
              <a:t>preachers, teachers &amp; writers</a:t>
            </a:r>
            <a:r>
              <a:rPr lang="en-US" sz="1200" kern="1200" dirty="0" smtClean="0">
                <a:solidFill>
                  <a:schemeClr val="tx1"/>
                </a:solidFill>
                <a:effectLst/>
                <a:latin typeface="+mn-lt"/>
                <a:ea typeface="+mn-ea"/>
                <a:cs typeface="+mn-cs"/>
              </a:rPr>
              <a:t> (p. 212). Grand Rapids, </a:t>
            </a:r>
          </a:p>
          <a:p>
            <a:r>
              <a:rPr lang="en-US" sz="1200" kern="1200" dirty="0" smtClean="0">
                <a:solidFill>
                  <a:schemeClr val="tx1"/>
                </a:solidFill>
                <a:effectLst/>
                <a:latin typeface="+mn-lt"/>
                <a:ea typeface="+mn-ea"/>
                <a:cs typeface="+mn-cs"/>
              </a:rPr>
              <a:t>MI: Baker Books.</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112</a:t>
            </a:fld>
            <a:endParaRPr lang="en-US"/>
          </a:p>
        </p:txBody>
      </p:sp>
    </p:spTree>
    <p:extLst>
      <p:ext uri="{BB962C8B-B14F-4D97-AF65-F5344CB8AC3E}">
        <p14:creationId xmlns:p14="http://schemas.microsoft.com/office/powerpoint/2010/main" val="2128114793"/>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113</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114</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Way back</a:t>
            </a:r>
            <a:r>
              <a:rPr lang="en-US" baseline="0" dirty="0" smtClean="0"/>
              <a:t> in 1855, Edward Purdue, Master of the </a:t>
            </a:r>
          </a:p>
          <a:p>
            <a:r>
              <a:rPr lang="en-US" baseline="0" dirty="0" smtClean="0"/>
              <a:t>Endowed School in </a:t>
            </a:r>
            <a:r>
              <a:rPr lang="en-US" baseline="0" dirty="0" err="1" smtClean="0"/>
              <a:t>Kinsale</a:t>
            </a:r>
            <a:r>
              <a:rPr lang="en-US" baseline="0" dirty="0" smtClean="0"/>
              <a:t>, Ireland, wrote:</a:t>
            </a:r>
          </a:p>
          <a:p>
            <a:endParaRPr lang="en-US" baseline="0" dirty="0" smtClean="0"/>
          </a:p>
          <a:p>
            <a:r>
              <a:rPr lang="en-US" sz="1200" dirty="0" smtClean="0"/>
              <a:t>God designed that the law should be a conductor to </a:t>
            </a:r>
          </a:p>
          <a:p>
            <a:r>
              <a:rPr lang="en-US" sz="1200" dirty="0" smtClean="0"/>
              <a:t>lead men to Christ (Gal. 3:24); the sacrifices which it </a:t>
            </a:r>
          </a:p>
          <a:p>
            <a:r>
              <a:rPr lang="en-US" sz="1200" dirty="0" smtClean="0"/>
              <a:t>prescribed were but types and shadows of his great </a:t>
            </a:r>
          </a:p>
          <a:p>
            <a:r>
              <a:rPr lang="en-US" sz="1200" dirty="0" smtClean="0"/>
              <a:t>atonement. </a:t>
            </a:r>
          </a:p>
          <a:p>
            <a:endParaRPr lang="en-US" sz="1200" dirty="0" smtClean="0"/>
          </a:p>
          <a:p>
            <a:r>
              <a:rPr lang="en-US" sz="1200" dirty="0" smtClean="0"/>
              <a:t>A terrible curse was annexed to disobedience, that </a:t>
            </a:r>
          </a:p>
          <a:p>
            <a:r>
              <a:rPr lang="en-US" sz="1200" dirty="0" smtClean="0"/>
              <a:t>men might more keenly feel their need of a </a:t>
            </a:r>
            <a:r>
              <a:rPr lang="en-US" sz="1200" dirty="0" err="1" smtClean="0"/>
              <a:t>Saviour</a:t>
            </a:r>
            <a:r>
              <a:rPr lang="en-US" sz="1200" dirty="0" smtClean="0"/>
              <a:t>, </a:t>
            </a:r>
          </a:p>
          <a:p>
            <a:r>
              <a:rPr lang="en-US" sz="1200" dirty="0" smtClean="0"/>
              <a:t>and more eagerly flee to him for refuge. </a:t>
            </a:r>
          </a:p>
          <a:p>
            <a:endParaRPr lang="en-US" sz="1200" dirty="0" smtClean="0"/>
          </a:p>
          <a:p>
            <a:r>
              <a:rPr lang="en-US" sz="1200" dirty="0" smtClean="0"/>
              <a:t>Justification by the law depended on the strict </a:t>
            </a:r>
          </a:p>
          <a:p>
            <a:r>
              <a:rPr lang="en-US" sz="1200" dirty="0" smtClean="0"/>
              <a:t>performance of its commandments,—“The man that </a:t>
            </a:r>
          </a:p>
          <a:p>
            <a:r>
              <a:rPr lang="en-US" sz="1200" dirty="0" smtClean="0"/>
              <a:t>hath done these things shall live by them,” but to do </a:t>
            </a:r>
          </a:p>
          <a:p>
            <a:r>
              <a:rPr lang="en-US" sz="1200" dirty="0" smtClean="0"/>
              <a:t>them required a living spirit of holiness in the soul, </a:t>
            </a:r>
          </a:p>
          <a:p>
            <a:r>
              <a:rPr lang="en-US" sz="1200" dirty="0" smtClean="0"/>
              <a:t>which the law could not impart. </a:t>
            </a:r>
          </a:p>
          <a:p>
            <a:endParaRPr lang="en-US" sz="1200" dirty="0" smtClean="0"/>
          </a:p>
          <a:p>
            <a:r>
              <a:rPr lang="en-US" sz="1200" dirty="0" smtClean="0"/>
              <a:t>If a law had been given that could have given life—</a:t>
            </a:r>
          </a:p>
          <a:p>
            <a:r>
              <a:rPr lang="en-US" sz="1200" dirty="0" smtClean="0"/>
              <a:t>that could quicken the torpid soul, and endue it with </a:t>
            </a:r>
          </a:p>
          <a:p>
            <a:r>
              <a:rPr lang="en-US" sz="1200" dirty="0" smtClean="0"/>
              <a:t>a living energy of holiness—then justification might </a:t>
            </a:r>
          </a:p>
          <a:p>
            <a:r>
              <a:rPr lang="en-US" sz="1200" dirty="0" smtClean="0"/>
              <a:t>have been by the law (Ezek. 18:5, &amp;c.); but the law </a:t>
            </a:r>
          </a:p>
          <a:p>
            <a:r>
              <a:rPr lang="en-US" sz="1200" dirty="0" smtClean="0"/>
              <a:t>has no such power until Christ has it written in the </a:t>
            </a:r>
          </a:p>
          <a:p>
            <a:r>
              <a:rPr lang="en-US" sz="1200" dirty="0" smtClean="0"/>
              <a:t>heart by the Holy Spirit. </a:t>
            </a:r>
          </a:p>
          <a:p>
            <a:endParaRPr lang="en-US" sz="1200" dirty="0" smtClean="0"/>
          </a:p>
          <a:p>
            <a:r>
              <a:rPr lang="en-US" sz="1200" dirty="0" smtClean="0"/>
              <a:t>Thus whereas Moses was but the minister of a law of </a:t>
            </a:r>
          </a:p>
          <a:p>
            <a:r>
              <a:rPr lang="en-US" sz="1200" dirty="0" smtClean="0"/>
              <a:t>rites and shadows, Christ is the dispenser of grace </a:t>
            </a:r>
          </a:p>
          <a:p>
            <a:r>
              <a:rPr lang="en-US" sz="1200" dirty="0" smtClean="0"/>
              <a:t>and truth—of life and substance—of God’s free and </a:t>
            </a:r>
          </a:p>
          <a:p>
            <a:r>
              <a:rPr lang="en-US" sz="1200" dirty="0" smtClean="0"/>
              <a:t>gratuitous bounty. </a:t>
            </a:r>
          </a:p>
          <a:p>
            <a:endParaRPr lang="en-US" sz="1200" dirty="0" smtClean="0"/>
          </a:p>
          <a:p>
            <a:r>
              <a:rPr lang="en-US" sz="1200" dirty="0" smtClean="0"/>
              <a:t>His Gospel, the plan of justification revealed by him, </a:t>
            </a:r>
          </a:p>
          <a:p>
            <a:r>
              <a:rPr lang="en-US" sz="1200" dirty="0" smtClean="0"/>
              <a:t>speaks hope and comfort to the sinner; it tells him not </a:t>
            </a:r>
          </a:p>
          <a:p>
            <a:r>
              <a:rPr lang="en-US" sz="1200" dirty="0" smtClean="0"/>
              <a:t>to let doubt or despondency arise in his heart, as if it </a:t>
            </a:r>
          </a:p>
          <a:p>
            <a:r>
              <a:rPr lang="en-US" sz="1200" dirty="0" smtClean="0"/>
              <a:t>were necessary for his salvation to bring our Lord </a:t>
            </a:r>
          </a:p>
          <a:p>
            <a:r>
              <a:rPr lang="en-US" sz="1200" dirty="0" smtClean="0"/>
              <a:t>down again from heaven, or to raise him again from </a:t>
            </a:r>
          </a:p>
          <a:p>
            <a:r>
              <a:rPr lang="en-US" sz="1200" dirty="0" smtClean="0"/>
              <a:t>the dead. </a:t>
            </a:r>
          </a:p>
          <a:p>
            <a:endParaRPr lang="en-US" sz="1200" dirty="0" smtClean="0"/>
          </a:p>
          <a:p>
            <a:r>
              <a:rPr lang="en-US" sz="1200" dirty="0" smtClean="0"/>
              <a:t>No; the means of life and salvation have been already </a:t>
            </a:r>
          </a:p>
          <a:p>
            <a:r>
              <a:rPr lang="en-US" sz="1200" dirty="0" smtClean="0"/>
              <a:t>brought near to us by Christ and the Holy Spirit, to be </a:t>
            </a:r>
          </a:p>
          <a:p>
            <a:r>
              <a:rPr lang="en-US" sz="1200" dirty="0" smtClean="0"/>
              <a:t>in our hearts and in our mouths—the Gospel </a:t>
            </a:r>
          </a:p>
          <a:p>
            <a:r>
              <a:rPr lang="en-US" sz="1200" dirty="0" smtClean="0"/>
              <a:t>proclaimed by Christ and his apostles is that means. </a:t>
            </a:r>
          </a:p>
          <a:p>
            <a:endParaRPr lang="en-US" sz="1200" dirty="0" smtClean="0"/>
          </a:p>
          <a:p>
            <a:r>
              <a:rPr lang="en-US" sz="1200" dirty="0" smtClean="0"/>
              <a:t>In contrasting the two methods of justification, St. Paul </a:t>
            </a:r>
          </a:p>
          <a:p>
            <a:r>
              <a:rPr lang="en-US" sz="1200" dirty="0" smtClean="0"/>
              <a:t>applies to the Gospel system what Moses had written </a:t>
            </a:r>
          </a:p>
          <a:p>
            <a:r>
              <a:rPr lang="en-US" sz="1200" dirty="0" smtClean="0"/>
              <a:t>(Deut. 30:11–14) concerning the commandments of </a:t>
            </a:r>
          </a:p>
          <a:p>
            <a:r>
              <a:rPr lang="en-US" sz="1200" dirty="0" smtClean="0"/>
              <a:t>God, that they were not abstruse or hard to be </a:t>
            </a:r>
          </a:p>
          <a:p>
            <a:r>
              <a:rPr lang="en-US" sz="1200" dirty="0" smtClean="0"/>
              <a:t>understood, but plainly revealed, and easy to be </a:t>
            </a:r>
          </a:p>
          <a:p>
            <a:r>
              <a:rPr lang="en-US" sz="1200" dirty="0" smtClean="0"/>
              <a:t>known.... </a:t>
            </a:r>
          </a:p>
          <a:p>
            <a:endParaRPr lang="en-US" sz="1200" dirty="0" smtClean="0"/>
          </a:p>
          <a:p>
            <a:r>
              <a:rPr lang="en-US" sz="1200" kern="1200" dirty="0" smtClean="0">
                <a:solidFill>
                  <a:schemeClr val="tx1"/>
                </a:solidFill>
                <a:latin typeface="+mn-lt"/>
                <a:ea typeface="+mn-ea"/>
                <a:cs typeface="+mn-cs"/>
              </a:rPr>
              <a:t>It is as vain for Christians to plead the abstruseness or </a:t>
            </a:r>
          </a:p>
          <a:p>
            <a:r>
              <a:rPr lang="en-US" sz="1200" kern="1200" dirty="0" smtClean="0">
                <a:solidFill>
                  <a:schemeClr val="tx1"/>
                </a:solidFill>
                <a:latin typeface="+mn-lt"/>
                <a:ea typeface="+mn-ea"/>
                <a:cs typeface="+mn-cs"/>
              </a:rPr>
              <a:t>difficulty of the Gospel, as an excuse for neglecting it, </a:t>
            </a:r>
          </a:p>
          <a:p>
            <a:r>
              <a:rPr lang="en-US" sz="1200" kern="1200" dirty="0" smtClean="0">
                <a:solidFill>
                  <a:schemeClr val="tx1"/>
                </a:solidFill>
                <a:latin typeface="+mn-lt"/>
                <a:ea typeface="+mn-ea"/>
                <a:cs typeface="+mn-cs"/>
              </a:rPr>
              <a:t>as it would have been for the Jews to plead ignorance </a:t>
            </a:r>
          </a:p>
          <a:p>
            <a:r>
              <a:rPr lang="en-US" sz="1200" kern="1200" dirty="0" smtClean="0">
                <a:solidFill>
                  <a:schemeClr val="tx1"/>
                </a:solidFill>
                <a:latin typeface="+mn-lt"/>
                <a:ea typeface="+mn-ea"/>
                <a:cs typeface="+mn-cs"/>
              </a:rPr>
              <a:t>of God’s law.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As the law was brought near to the Jews by Moses, so </a:t>
            </a:r>
          </a:p>
          <a:p>
            <a:r>
              <a:rPr lang="en-US" sz="1200" kern="1200" dirty="0" smtClean="0">
                <a:solidFill>
                  <a:schemeClr val="tx1"/>
                </a:solidFill>
                <a:latin typeface="+mn-lt"/>
                <a:ea typeface="+mn-ea"/>
                <a:cs typeface="+mn-cs"/>
              </a:rPr>
              <a:t>has the Gospel been brought near to us by Christ and </a:t>
            </a:r>
          </a:p>
          <a:p>
            <a:r>
              <a:rPr lang="en-US" sz="1200" kern="1200" dirty="0" smtClean="0">
                <a:solidFill>
                  <a:schemeClr val="tx1"/>
                </a:solidFill>
                <a:latin typeface="+mn-lt"/>
                <a:ea typeface="+mn-ea"/>
                <a:cs typeface="+mn-cs"/>
              </a:rPr>
              <a:t>his apostles.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p>
          <a:p>
            <a:endParaRPr lang="en-US" sz="1200" b="0" i="0" u="none" strike="noStrike" kern="1200" baseline="0" dirty="0" smtClean="0">
              <a:solidFill>
                <a:schemeClr val="tx1"/>
              </a:solidFill>
              <a:latin typeface="+mn-lt"/>
              <a:ea typeface="+mn-ea"/>
              <a:cs typeface="+mn-cs"/>
            </a:endParaRPr>
          </a:p>
          <a:p>
            <a:r>
              <a:rPr lang="en-US" b="0" i="0" u="none" strike="noStrike" baseline="0" dirty="0" smtClean="0"/>
              <a:t>Purdue, E. (1855). </a:t>
            </a:r>
            <a:r>
              <a:rPr lang="en-US" b="0" i="1" u="none" strike="noStrike" baseline="0" dirty="0" smtClean="0"/>
              <a:t>A Commentary on the Epistle to </a:t>
            </a:r>
          </a:p>
          <a:p>
            <a:r>
              <a:rPr lang="en-US" b="0" i="1" u="none" strike="noStrike" baseline="0" dirty="0" smtClean="0"/>
              <a:t>the Romans with a Revised Translation</a:t>
            </a:r>
            <a:r>
              <a:rPr lang="en-US" b="0" i="0" u="none" strike="noStrike" baseline="0" dirty="0" smtClean="0"/>
              <a:t> (pp. 69–70). </a:t>
            </a:r>
          </a:p>
          <a:p>
            <a:r>
              <a:rPr lang="en-US" b="0" i="0" u="none" strike="noStrike" baseline="0" dirty="0" smtClean="0"/>
              <a:t>Dublin; London; Edinburgh: Samuel B. Oldham; </a:t>
            </a:r>
          </a:p>
          <a:p>
            <a:r>
              <a:rPr lang="en-US" b="0" i="0" u="none" strike="noStrike" baseline="0" dirty="0" smtClean="0"/>
              <a:t>Seeley, Jackson, and Halliday; R. Grant and Son.</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115</a:t>
            </a:fld>
            <a:endParaRPr lang="en-US"/>
          </a:p>
        </p:txBody>
      </p:sp>
    </p:spTree>
    <p:extLst>
      <p:ext uri="{BB962C8B-B14F-4D97-AF65-F5344CB8AC3E}">
        <p14:creationId xmlns:p14="http://schemas.microsoft.com/office/powerpoint/2010/main" val="401035356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116</a:t>
            </a:fld>
            <a:endParaRPr lang="en-US"/>
          </a:p>
        </p:txBody>
      </p:sp>
    </p:spTree>
    <p:extLst>
      <p:ext uri="{BB962C8B-B14F-4D97-AF65-F5344CB8AC3E}">
        <p14:creationId xmlns:p14="http://schemas.microsoft.com/office/powerpoint/2010/main" val="2011318208"/>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meaning of telos,</a:t>
            </a:r>
            <a:r>
              <a:rPr lang="en-US" baseline="0" dirty="0" smtClean="0"/>
              <a:t> here, is not completely clear.</a:t>
            </a:r>
          </a:p>
          <a:p>
            <a:endParaRPr lang="en-US" baseline="0" dirty="0" smtClean="0"/>
          </a:p>
          <a:p>
            <a:r>
              <a:rPr lang="en-US" baseline="0" dirty="0" smtClean="0"/>
              <a:t>On the one hand, it could mean </a:t>
            </a:r>
            <a:r>
              <a:rPr lang="en-US" sz="1200" b="0" i="0" dirty="0" smtClean="0"/>
              <a:t>a point of time </a:t>
            </a:r>
          </a:p>
          <a:p>
            <a:r>
              <a:rPr lang="en-US" sz="1200" b="0" i="0" dirty="0" smtClean="0"/>
              <a:t>marking the end of a duration, that is, the end, the </a:t>
            </a:r>
          </a:p>
          <a:p>
            <a:r>
              <a:rPr lang="en-US" sz="1200" b="0" i="0" dirty="0" smtClean="0"/>
              <a:t>termination, or the cessation of the law.</a:t>
            </a:r>
          </a:p>
          <a:p>
            <a:endParaRPr lang="en-US" sz="1200" b="0" i="0" dirty="0" smtClean="0"/>
          </a:p>
          <a:p>
            <a:r>
              <a:rPr lang="en-US" sz="1200" b="0" i="0" dirty="0" smtClean="0"/>
              <a:t>Alternatively, it could mean instead the goal toward </a:t>
            </a:r>
          </a:p>
          <a:p>
            <a:r>
              <a:rPr lang="en-US" sz="1200" b="0" i="0" dirty="0" smtClean="0"/>
              <a:t>which a movement is being directed, that is, the end, </a:t>
            </a:r>
          </a:p>
          <a:p>
            <a:r>
              <a:rPr lang="en-US" sz="1200" b="0" i="0" dirty="0" smtClean="0"/>
              <a:t>the goal, or the outcome of the law.</a:t>
            </a:r>
          </a:p>
          <a:p>
            <a:endParaRPr lang="en-US" sz="1200" b="0" i="0" dirty="0" smtClean="0"/>
          </a:p>
          <a:p>
            <a:r>
              <a:rPr lang="en-US" sz="1200" b="0" i="0" dirty="0" smtClean="0"/>
              <a:t>Or, yet again, it might possibly include both meanings.</a:t>
            </a:r>
          </a:p>
          <a:p>
            <a:endParaRPr lang="en-US" sz="1200" b="0" i="0" dirty="0" smtClean="0"/>
          </a:p>
          <a:p>
            <a:r>
              <a:rPr lang="en-US" sz="1200" b="0" i="0" dirty="0" smtClean="0"/>
              <a:t>For the first meaning, we might compare ...</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117</a:t>
            </a:fld>
            <a:endParaRPr lang="en-US"/>
          </a:p>
        </p:txBody>
      </p:sp>
    </p:spTree>
    <p:extLst>
      <p:ext uri="{BB962C8B-B14F-4D97-AF65-F5344CB8AC3E}">
        <p14:creationId xmlns:p14="http://schemas.microsoft.com/office/powerpoint/2010/main" val="4010353562"/>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for the second meaning, we might compare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118</a:t>
            </a:fld>
            <a:endParaRPr lang="en-US"/>
          </a:p>
        </p:txBody>
      </p:sp>
    </p:spTree>
    <p:extLst>
      <p:ext uri="{BB962C8B-B14F-4D97-AF65-F5344CB8AC3E}">
        <p14:creationId xmlns:p14="http://schemas.microsoft.com/office/powerpoint/2010/main" val="15582222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kern="1200" dirty="0" smtClean="0">
                <a:solidFill>
                  <a:schemeClr val="tx1"/>
                </a:solidFill>
                <a:effectLst/>
                <a:latin typeface="+mn-lt"/>
                <a:ea typeface="+mn-ea"/>
                <a:cs typeface="+mn-cs"/>
              </a:rPr>
              <a:t>In May 2006, the </a:t>
            </a:r>
            <a:r>
              <a:rPr lang="en-US" sz="1200" i="1" kern="1200" dirty="0" smtClean="0">
                <a:solidFill>
                  <a:schemeClr val="tx1"/>
                </a:solidFill>
                <a:effectLst/>
                <a:latin typeface="+mn-lt"/>
                <a:ea typeface="+mn-ea"/>
                <a:cs typeface="+mn-cs"/>
              </a:rPr>
              <a:t>Journal of the Air and Waste </a:t>
            </a:r>
          </a:p>
          <a:p>
            <a:r>
              <a:rPr lang="en-US" sz="1200" i="1" kern="1200" dirty="0" smtClean="0">
                <a:solidFill>
                  <a:schemeClr val="tx1"/>
                </a:solidFill>
                <a:effectLst/>
                <a:latin typeface="+mn-lt"/>
                <a:ea typeface="+mn-ea"/>
                <a:cs typeface="+mn-cs"/>
              </a:rPr>
              <a:t>Management Association</a:t>
            </a:r>
            <a:r>
              <a:rPr lang="en-US" sz="1200" kern="1200" dirty="0" smtClean="0">
                <a:solidFill>
                  <a:schemeClr val="tx1"/>
                </a:solidFill>
                <a:effectLst/>
                <a:latin typeface="+mn-lt"/>
                <a:ea typeface="+mn-ea"/>
                <a:cs typeface="+mn-cs"/>
              </a:rPr>
              <a:t>  published a study conducted </a:t>
            </a:r>
          </a:p>
          <a:p>
            <a:r>
              <a:rPr lang="en-US" sz="1200" kern="1200" dirty="0" smtClean="0">
                <a:solidFill>
                  <a:schemeClr val="tx1"/>
                </a:solidFill>
                <a:effectLst/>
                <a:latin typeface="+mn-lt"/>
                <a:ea typeface="+mn-ea"/>
                <a:cs typeface="+mn-cs"/>
              </a:rPr>
              <a:t>by the National Science Foundation revealing that </a:t>
            </a:r>
          </a:p>
          <a:p>
            <a:r>
              <a:rPr lang="en-US" sz="1200" kern="1200" dirty="0" smtClean="0">
                <a:solidFill>
                  <a:schemeClr val="tx1"/>
                </a:solidFill>
                <a:effectLst/>
                <a:latin typeface="+mn-lt"/>
                <a:ea typeface="+mn-ea"/>
                <a:cs typeface="+mn-cs"/>
              </a:rPr>
              <a:t>certain ionic air purifiers (those using a process called </a:t>
            </a:r>
          </a:p>
          <a:p>
            <a:r>
              <a:rPr lang="en-US" sz="1200" kern="1200" dirty="0" err="1" smtClean="0">
                <a:solidFill>
                  <a:schemeClr val="tx1"/>
                </a:solidFill>
                <a:effectLst/>
                <a:latin typeface="+mn-lt"/>
                <a:ea typeface="+mn-ea"/>
                <a:cs typeface="+mn-cs"/>
              </a:rPr>
              <a:t>ozonolysis</a:t>
            </a:r>
            <a:r>
              <a:rPr lang="en-US" sz="1200" kern="1200" dirty="0" smtClean="0">
                <a:solidFill>
                  <a:schemeClr val="tx1"/>
                </a:solidFill>
                <a:effectLst/>
                <a:latin typeface="+mn-lt"/>
                <a:ea typeface="+mn-ea"/>
                <a:cs typeface="+mn-cs"/>
              </a:rPr>
              <a:t>) actually pollute their environment.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Here’s how it works. Ionic air purifiers function by </a:t>
            </a:r>
          </a:p>
          <a:p>
            <a:r>
              <a:rPr lang="en-US" sz="1200" kern="1200" dirty="0" smtClean="0">
                <a:solidFill>
                  <a:schemeClr val="tx1"/>
                </a:solidFill>
                <a:effectLst/>
                <a:latin typeface="+mn-lt"/>
                <a:ea typeface="+mn-ea"/>
                <a:cs typeface="+mn-cs"/>
              </a:rPr>
              <a:t>charging airborne particles through a process called </a:t>
            </a:r>
          </a:p>
          <a:p>
            <a:r>
              <a:rPr lang="en-US" sz="1200" kern="1200" dirty="0" smtClean="0">
                <a:solidFill>
                  <a:schemeClr val="tx1"/>
                </a:solidFill>
                <a:effectLst/>
                <a:latin typeface="+mn-lt"/>
                <a:ea typeface="+mn-ea"/>
                <a:cs typeface="+mn-cs"/>
              </a:rPr>
              <a:t>ionization. Once charged, these particles then stick to </a:t>
            </a:r>
          </a:p>
          <a:p>
            <a:r>
              <a:rPr lang="en-US" sz="1200" kern="1200" dirty="0" smtClean="0">
                <a:solidFill>
                  <a:schemeClr val="tx1"/>
                </a:solidFill>
                <a:effectLst/>
                <a:latin typeface="+mn-lt"/>
                <a:ea typeface="+mn-ea"/>
                <a:cs typeface="+mn-cs"/>
              </a:rPr>
              <a:t>metal electrodes.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Theoretically, the air is cleaner after passing through </a:t>
            </a:r>
          </a:p>
          <a:p>
            <a:r>
              <a:rPr lang="en-US" sz="1200" kern="1200" dirty="0" smtClean="0">
                <a:solidFill>
                  <a:schemeClr val="tx1"/>
                </a:solidFill>
                <a:effectLst/>
                <a:latin typeface="+mn-lt"/>
                <a:ea typeface="+mn-ea"/>
                <a:cs typeface="+mn-cs"/>
              </a:rPr>
              <a:t>the purifier because it has fewer particles.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However, the study found that the ionization process </a:t>
            </a:r>
          </a:p>
          <a:p>
            <a:r>
              <a:rPr lang="en-US" sz="1200" kern="1200" dirty="0" smtClean="0">
                <a:solidFill>
                  <a:schemeClr val="tx1"/>
                </a:solidFill>
                <a:effectLst/>
                <a:latin typeface="+mn-lt"/>
                <a:ea typeface="+mn-ea"/>
                <a:cs typeface="+mn-cs"/>
              </a:rPr>
              <a:t>itself produces ozone. This gas is helpful when located </a:t>
            </a:r>
          </a:p>
          <a:p>
            <a:r>
              <a:rPr lang="en-US" sz="1200" kern="1200" dirty="0" smtClean="0">
                <a:solidFill>
                  <a:schemeClr val="tx1"/>
                </a:solidFill>
                <a:effectLst/>
                <a:latin typeface="+mn-lt"/>
                <a:ea typeface="+mn-ea"/>
                <a:cs typeface="+mn-cs"/>
              </a:rPr>
              <a:t>way up in the atmosphere because it blocks harmful </a:t>
            </a:r>
          </a:p>
          <a:p>
            <a:r>
              <a:rPr lang="en-US" sz="1200" kern="1200" dirty="0" smtClean="0">
                <a:solidFill>
                  <a:schemeClr val="tx1"/>
                </a:solidFill>
                <a:effectLst/>
                <a:latin typeface="+mn-lt"/>
                <a:ea typeface="+mn-ea"/>
                <a:cs typeface="+mn-cs"/>
              </a:rPr>
              <a:t>ultraviolet rays.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However, at the surface of the earth, ozone is better </a:t>
            </a:r>
          </a:p>
          <a:p>
            <a:r>
              <a:rPr lang="en-US" sz="1200" kern="1200" dirty="0" smtClean="0">
                <a:solidFill>
                  <a:schemeClr val="tx1"/>
                </a:solidFill>
                <a:effectLst/>
                <a:latin typeface="+mn-lt"/>
                <a:ea typeface="+mn-ea"/>
                <a:cs typeface="+mn-cs"/>
              </a:rPr>
              <a:t>known as smog. Human exposure to high levels of </a:t>
            </a:r>
          </a:p>
          <a:p>
            <a:r>
              <a:rPr lang="en-US" sz="1200" kern="1200" dirty="0" smtClean="0">
                <a:solidFill>
                  <a:schemeClr val="tx1"/>
                </a:solidFill>
                <a:effectLst/>
                <a:latin typeface="+mn-lt"/>
                <a:ea typeface="+mn-ea"/>
                <a:cs typeface="+mn-cs"/>
              </a:rPr>
              <a:t>ozone can cause damaged lungs, shortness of breath, </a:t>
            </a:r>
          </a:p>
          <a:p>
            <a:r>
              <a:rPr lang="en-US" sz="1200" kern="1200" dirty="0" smtClean="0">
                <a:solidFill>
                  <a:schemeClr val="tx1"/>
                </a:solidFill>
                <a:effectLst/>
                <a:latin typeface="+mn-lt"/>
                <a:ea typeface="+mn-ea"/>
                <a:cs typeface="+mn-cs"/>
              </a:rPr>
              <a:t>throat irritation, and a worsening of asthma.</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Study leader Sergey </a:t>
            </a:r>
            <a:r>
              <a:rPr lang="en-US" sz="1200" kern="1200" dirty="0" err="1" smtClean="0">
                <a:solidFill>
                  <a:schemeClr val="tx1"/>
                </a:solidFill>
                <a:effectLst/>
                <a:latin typeface="+mn-lt"/>
                <a:ea typeface="+mn-ea"/>
                <a:cs typeface="+mn-cs"/>
              </a:rPr>
              <a:t>Nizkorodov</a:t>
            </a:r>
            <a:r>
              <a:rPr lang="en-US" sz="1200" kern="1200" dirty="0" smtClean="0">
                <a:solidFill>
                  <a:schemeClr val="tx1"/>
                </a:solidFill>
                <a:effectLst/>
                <a:latin typeface="+mn-lt"/>
                <a:ea typeface="+mn-ea"/>
                <a:cs typeface="+mn-cs"/>
              </a:rPr>
              <a:t>, a chemistry professor </a:t>
            </a:r>
          </a:p>
          <a:p>
            <a:r>
              <a:rPr lang="en-US" sz="1200" kern="1200" dirty="0" smtClean="0">
                <a:solidFill>
                  <a:schemeClr val="tx1"/>
                </a:solidFill>
                <a:effectLst/>
                <a:latin typeface="+mn-lt"/>
                <a:ea typeface="+mn-ea"/>
                <a:cs typeface="+mn-cs"/>
              </a:rPr>
              <a:t>at the University of California, Irvine, said, “People </a:t>
            </a:r>
          </a:p>
          <a:p>
            <a:r>
              <a:rPr lang="en-US" sz="1200" kern="1200" dirty="0" smtClean="0">
                <a:solidFill>
                  <a:schemeClr val="tx1"/>
                </a:solidFill>
                <a:effectLst/>
                <a:latin typeface="+mn-lt"/>
                <a:ea typeface="+mn-ea"/>
                <a:cs typeface="+mn-cs"/>
              </a:rPr>
              <a:t>operating air purifiers indoors are more prone to being </a:t>
            </a:r>
          </a:p>
          <a:p>
            <a:r>
              <a:rPr lang="en-US" sz="1200" kern="1200" dirty="0" smtClean="0">
                <a:solidFill>
                  <a:schemeClr val="tx1"/>
                </a:solidFill>
                <a:effectLst/>
                <a:latin typeface="+mn-lt"/>
                <a:ea typeface="+mn-ea"/>
                <a:cs typeface="+mn-cs"/>
              </a:rPr>
              <a:t>exposed to ozone levels in excess of public health </a:t>
            </a:r>
          </a:p>
          <a:p>
            <a:r>
              <a:rPr lang="en-US" sz="1200" kern="1200" dirty="0" smtClean="0">
                <a:solidFill>
                  <a:schemeClr val="tx1"/>
                </a:solidFill>
                <a:effectLst/>
                <a:latin typeface="+mn-lt"/>
                <a:ea typeface="+mn-ea"/>
                <a:cs typeface="+mn-cs"/>
              </a:rPr>
              <a:t>standards.”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Indeed, the study revealed that some homes and cars </a:t>
            </a:r>
          </a:p>
          <a:p>
            <a:r>
              <a:rPr lang="en-US" sz="1200" kern="1200" dirty="0" smtClean="0">
                <a:solidFill>
                  <a:schemeClr val="tx1"/>
                </a:solidFill>
                <a:effectLst/>
                <a:latin typeface="+mn-lt"/>
                <a:ea typeface="+mn-ea"/>
                <a:cs typeface="+mn-cs"/>
              </a:rPr>
              <a:t>using indoor air purifiers registered ozone levels </a:t>
            </a:r>
          </a:p>
          <a:p>
            <a:r>
              <a:rPr lang="en-US" sz="1200" kern="1200" dirty="0" smtClean="0">
                <a:solidFill>
                  <a:schemeClr val="tx1"/>
                </a:solidFill>
                <a:effectLst/>
                <a:latin typeface="+mn-lt"/>
                <a:ea typeface="+mn-ea"/>
                <a:cs typeface="+mn-cs"/>
              </a:rPr>
              <a:t>exceeding 350 parts per billion, which would trigger a </a:t>
            </a:r>
          </a:p>
          <a:p>
            <a:r>
              <a:rPr lang="en-US" sz="1200" kern="1200" dirty="0" smtClean="0">
                <a:solidFill>
                  <a:schemeClr val="tx1"/>
                </a:solidFill>
                <a:effectLst/>
                <a:latin typeface="+mn-lt"/>
                <a:ea typeface="+mn-ea"/>
                <a:cs typeface="+mn-cs"/>
              </a:rPr>
              <a:t>Stage 2 Smog Alert if measured outside.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2005, the acting chairperson of the California Air </a:t>
            </a:r>
          </a:p>
          <a:p>
            <a:r>
              <a:rPr lang="en-US" sz="1200" kern="1200" dirty="0" smtClean="0">
                <a:solidFill>
                  <a:schemeClr val="tx1"/>
                </a:solidFill>
                <a:effectLst/>
                <a:latin typeface="+mn-lt"/>
                <a:ea typeface="+mn-ea"/>
                <a:cs typeface="+mn-cs"/>
              </a:rPr>
              <a:t>Resources Board (ARB) delivered this warning about </a:t>
            </a:r>
          </a:p>
          <a:p>
            <a:r>
              <a:rPr lang="en-US" sz="1200" kern="1200" dirty="0" smtClean="0">
                <a:solidFill>
                  <a:schemeClr val="tx1"/>
                </a:solidFill>
                <a:effectLst/>
                <a:latin typeface="+mn-lt"/>
                <a:ea typeface="+mn-ea"/>
                <a:cs typeface="+mn-cs"/>
              </a:rPr>
              <a:t>ionic air purifiers that use </a:t>
            </a:r>
            <a:r>
              <a:rPr lang="en-US" sz="1200" kern="1200" dirty="0" err="1" smtClean="0">
                <a:solidFill>
                  <a:schemeClr val="tx1"/>
                </a:solidFill>
                <a:effectLst/>
                <a:latin typeface="+mn-lt"/>
                <a:ea typeface="+mn-ea"/>
                <a:cs typeface="+mn-cs"/>
              </a:rPr>
              <a:t>ozonolysis</a:t>
            </a:r>
            <a:r>
              <a:rPr lang="en-US" sz="1200" kern="1200" dirty="0" smtClean="0">
                <a:solidFill>
                  <a:schemeClr val="tx1"/>
                </a:solidFill>
                <a:effectLst/>
                <a:latin typeface="+mn-lt"/>
                <a:ea typeface="+mn-ea"/>
                <a:cs typeface="+mn-cs"/>
              </a:rPr>
              <a:t>: “These machines </a:t>
            </a:r>
          </a:p>
          <a:p>
            <a:r>
              <a:rPr lang="en-US" sz="1200" kern="1200" dirty="0" smtClean="0">
                <a:solidFill>
                  <a:schemeClr val="tx1"/>
                </a:solidFill>
                <a:effectLst/>
                <a:latin typeface="+mn-lt"/>
                <a:ea typeface="+mn-ea"/>
                <a:cs typeface="+mn-cs"/>
              </a:rPr>
              <a:t>are insidious. Marketed as a strong defense against </a:t>
            </a:r>
          </a:p>
          <a:p>
            <a:r>
              <a:rPr lang="en-US" sz="1200" kern="1200" dirty="0" smtClean="0">
                <a:solidFill>
                  <a:schemeClr val="tx1"/>
                </a:solidFill>
                <a:effectLst/>
                <a:latin typeface="+mn-lt"/>
                <a:ea typeface="+mn-ea"/>
                <a:cs typeface="+mn-cs"/>
              </a:rPr>
              <a:t>indoor air pollution, they emit ozone, the same </a:t>
            </a:r>
          </a:p>
          <a:p>
            <a:r>
              <a:rPr lang="en-US" sz="1200" kern="1200" dirty="0" smtClean="0">
                <a:solidFill>
                  <a:schemeClr val="tx1"/>
                </a:solidFill>
                <a:effectLst/>
                <a:latin typeface="+mn-lt"/>
                <a:ea typeface="+mn-ea"/>
                <a:cs typeface="+mn-cs"/>
              </a:rPr>
              <a:t>chemical that the ARB and the U.S. Environmental </a:t>
            </a:r>
          </a:p>
          <a:p>
            <a:r>
              <a:rPr lang="en-US" sz="1200" kern="1200" dirty="0" smtClean="0">
                <a:solidFill>
                  <a:schemeClr val="tx1"/>
                </a:solidFill>
                <a:effectLst/>
                <a:latin typeface="+mn-lt"/>
                <a:ea typeface="+mn-ea"/>
                <a:cs typeface="+mn-cs"/>
              </a:rPr>
              <a:t>Protection Agency have been trying to eliminate from </a:t>
            </a:r>
          </a:p>
          <a:p>
            <a:r>
              <a:rPr lang="en-US" sz="1200" kern="1200" dirty="0" smtClean="0">
                <a:solidFill>
                  <a:schemeClr val="tx1"/>
                </a:solidFill>
                <a:effectLst/>
                <a:latin typeface="+mn-lt"/>
                <a:ea typeface="+mn-ea"/>
                <a:cs typeface="+mn-cs"/>
              </a:rPr>
              <a:t>our air for decades. More chilling is that some people </a:t>
            </a:r>
          </a:p>
          <a:p>
            <a:r>
              <a:rPr lang="en-US" sz="1200" kern="1200" dirty="0" smtClean="0">
                <a:solidFill>
                  <a:schemeClr val="tx1"/>
                </a:solidFill>
                <a:effectLst/>
                <a:latin typeface="+mn-lt"/>
                <a:ea typeface="+mn-ea"/>
                <a:cs typeface="+mn-cs"/>
              </a:rPr>
              <a:t>susceptible to the ill effects of ozone will eagerly bring </a:t>
            </a:r>
          </a:p>
          <a:p>
            <a:r>
              <a:rPr lang="en-US" sz="1200" kern="1200" dirty="0" smtClean="0">
                <a:solidFill>
                  <a:schemeClr val="tx1"/>
                </a:solidFill>
                <a:effectLst/>
                <a:latin typeface="+mn-lt"/>
                <a:ea typeface="+mn-ea"/>
                <a:cs typeface="+mn-cs"/>
              </a:rPr>
              <a:t>these Trojan horses home.”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the same way, in our efforts to be pure in God’s </a:t>
            </a:r>
          </a:p>
          <a:p>
            <a:r>
              <a:rPr lang="en-US" sz="1200" kern="1200" dirty="0" smtClean="0">
                <a:solidFill>
                  <a:schemeClr val="tx1"/>
                </a:solidFill>
                <a:effectLst/>
                <a:latin typeface="+mn-lt"/>
                <a:ea typeface="+mn-ea"/>
                <a:cs typeface="+mn-cs"/>
              </a:rPr>
              <a:t>sight, we can make our problems even worse. If we </a:t>
            </a:r>
          </a:p>
          <a:p>
            <a:r>
              <a:rPr lang="en-US" sz="1200" kern="1200" dirty="0" smtClean="0">
                <a:solidFill>
                  <a:schemeClr val="tx1"/>
                </a:solidFill>
                <a:effectLst/>
                <a:latin typeface="+mn-lt"/>
                <a:ea typeface="+mn-ea"/>
                <a:cs typeface="+mn-cs"/>
              </a:rPr>
              <a:t>try to make ourselves clean before God by relying on </a:t>
            </a:r>
          </a:p>
          <a:p>
            <a:r>
              <a:rPr lang="en-US" sz="1200" kern="1200" dirty="0" smtClean="0">
                <a:solidFill>
                  <a:schemeClr val="tx1"/>
                </a:solidFill>
                <a:effectLst/>
                <a:latin typeface="+mn-lt"/>
                <a:ea typeface="+mn-ea"/>
                <a:cs typeface="+mn-cs"/>
              </a:rPr>
              <a:t>our own goodness rather than on the cross of Jesus </a:t>
            </a:r>
          </a:p>
          <a:p>
            <a:r>
              <a:rPr lang="en-US" sz="1200" kern="1200" dirty="0" smtClean="0">
                <a:solidFill>
                  <a:schemeClr val="tx1"/>
                </a:solidFill>
                <a:effectLst/>
                <a:latin typeface="+mn-lt"/>
                <a:ea typeface="+mn-ea"/>
                <a:cs typeface="+mn-cs"/>
              </a:rPr>
              <a:t>Christ, we make ourselves even more unclean in the </a:t>
            </a:r>
          </a:p>
          <a:p>
            <a:r>
              <a:rPr lang="en-US" sz="1200" kern="1200" dirty="0" smtClean="0">
                <a:solidFill>
                  <a:schemeClr val="tx1"/>
                </a:solidFill>
                <a:effectLst/>
                <a:latin typeface="+mn-lt"/>
                <a:ea typeface="+mn-ea"/>
                <a:cs typeface="+mn-cs"/>
              </a:rPr>
              <a:t>sight of God.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Larson, C. B., &amp; Ten </a:t>
            </a:r>
            <a:r>
              <a:rPr lang="en-US" sz="1200" kern="1200" dirty="0" err="1" smtClean="0">
                <a:solidFill>
                  <a:schemeClr val="tx1"/>
                </a:solidFill>
                <a:effectLst/>
                <a:latin typeface="+mn-lt"/>
                <a:ea typeface="+mn-ea"/>
                <a:cs typeface="+mn-cs"/>
              </a:rPr>
              <a:t>Elshof</a:t>
            </a:r>
            <a:r>
              <a:rPr lang="en-US" sz="1200" kern="1200" dirty="0" smtClean="0">
                <a:solidFill>
                  <a:schemeClr val="tx1"/>
                </a:solidFill>
                <a:effectLst/>
                <a:latin typeface="+mn-lt"/>
                <a:ea typeface="+mn-ea"/>
                <a:cs typeface="+mn-cs"/>
              </a:rPr>
              <a:t>, P. (2008). </a:t>
            </a:r>
            <a:r>
              <a:rPr lang="en-US" sz="1200" i="1" kern="1200" dirty="0" smtClean="0">
                <a:solidFill>
                  <a:schemeClr val="tx1"/>
                </a:solidFill>
                <a:effectLst/>
                <a:latin typeface="+mn-lt"/>
                <a:ea typeface="+mn-ea"/>
                <a:cs typeface="+mn-cs"/>
              </a:rPr>
              <a:t>1001 </a:t>
            </a:r>
            <a:r>
              <a:rPr lang="en-US" sz="1200" i="1" kern="1200" dirty="0" err="1" smtClean="0">
                <a:solidFill>
                  <a:schemeClr val="tx1"/>
                </a:solidFill>
                <a:effectLst/>
                <a:latin typeface="+mn-lt"/>
                <a:ea typeface="+mn-ea"/>
                <a:cs typeface="+mn-cs"/>
              </a:rPr>
              <a:t>i</a:t>
            </a:r>
            <a:endParaRPr lang="en-US" sz="1200" i="1" kern="1200" dirty="0" smtClean="0">
              <a:solidFill>
                <a:schemeClr val="tx1"/>
              </a:solidFill>
              <a:effectLst/>
              <a:latin typeface="+mn-lt"/>
              <a:ea typeface="+mn-ea"/>
              <a:cs typeface="+mn-cs"/>
            </a:endParaRPr>
          </a:p>
          <a:p>
            <a:r>
              <a:rPr lang="en-US" sz="1200" i="1" kern="1200" dirty="0" err="1" smtClean="0">
                <a:solidFill>
                  <a:schemeClr val="tx1"/>
                </a:solidFill>
                <a:effectLst/>
                <a:latin typeface="+mn-lt"/>
                <a:ea typeface="+mn-ea"/>
                <a:cs typeface="+mn-cs"/>
              </a:rPr>
              <a:t>llustrations</a:t>
            </a:r>
            <a:r>
              <a:rPr lang="en-US" sz="1200" i="1" kern="1200" dirty="0" smtClean="0">
                <a:solidFill>
                  <a:schemeClr val="tx1"/>
                </a:solidFill>
                <a:effectLst/>
                <a:latin typeface="+mn-lt"/>
                <a:ea typeface="+mn-ea"/>
                <a:cs typeface="+mn-cs"/>
              </a:rPr>
              <a:t> that connect</a:t>
            </a:r>
            <a:r>
              <a:rPr lang="en-US" sz="1200" kern="1200" dirty="0" smtClean="0">
                <a:solidFill>
                  <a:schemeClr val="tx1"/>
                </a:solidFill>
                <a:effectLst/>
                <a:latin typeface="+mn-lt"/>
                <a:ea typeface="+mn-ea"/>
                <a:cs typeface="+mn-cs"/>
              </a:rPr>
              <a:t> (pp. 335–336). Grand Rapids, </a:t>
            </a:r>
          </a:p>
          <a:p>
            <a:r>
              <a:rPr lang="en-US" sz="1200" kern="1200" dirty="0" smtClean="0">
                <a:solidFill>
                  <a:schemeClr val="tx1"/>
                </a:solidFill>
                <a:effectLst/>
                <a:latin typeface="+mn-lt"/>
                <a:ea typeface="+mn-ea"/>
                <a:cs typeface="+mn-cs"/>
              </a:rPr>
              <a:t>MI: Zondervan Publishing House.</a:t>
            </a:r>
          </a:p>
          <a:p>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119</a:t>
            </a:fld>
            <a:endParaRPr lang="en-US"/>
          </a:p>
        </p:txBody>
      </p:sp>
    </p:spTree>
    <p:extLst>
      <p:ext uri="{BB962C8B-B14F-4D97-AF65-F5344CB8AC3E}">
        <p14:creationId xmlns:p14="http://schemas.microsoft.com/office/powerpoint/2010/main" val="3433293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we talk about “justification by faith”, this is the </a:t>
            </a:r>
          </a:p>
          <a:p>
            <a:r>
              <a:rPr lang="en-US" dirty="0" smtClean="0"/>
              <a:t>kind of faith we’re talking about: believing that God </a:t>
            </a:r>
          </a:p>
          <a:p>
            <a:r>
              <a:rPr lang="en-US" dirty="0" smtClean="0"/>
              <a:t>raised Jesus from the dead.</a:t>
            </a:r>
          </a:p>
          <a:p>
            <a:endParaRPr lang="en-US" dirty="0" smtClean="0"/>
          </a:p>
          <a:p>
            <a:r>
              <a:rPr lang="en-US" dirty="0" smtClean="0"/>
              <a:t>Paul expands upon this in:</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7755696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120</a:t>
            </a:fld>
            <a:endParaRPr lang="en-US"/>
          </a:p>
        </p:txBody>
      </p:sp>
    </p:spTree>
    <p:extLst>
      <p:ext uri="{BB962C8B-B14F-4D97-AF65-F5344CB8AC3E}">
        <p14:creationId xmlns:p14="http://schemas.microsoft.com/office/powerpoint/2010/main" val="729596836"/>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dikaiosune</a:t>
            </a:r>
            <a:r>
              <a:rPr lang="en-US" dirty="0" smtClean="0"/>
              <a:t> means the </a:t>
            </a:r>
            <a:r>
              <a:rPr lang="en-US" sz="1200" b="0" i="0" dirty="0" smtClean="0"/>
              <a:t>quality or state of </a:t>
            </a:r>
          </a:p>
          <a:p>
            <a:r>
              <a:rPr lang="en-US" sz="1200" b="0" i="0" dirty="0" smtClean="0"/>
              <a:t>juridical correctness with focus on redemptive action, </a:t>
            </a:r>
          </a:p>
          <a:p>
            <a:r>
              <a:rPr lang="en-US" sz="1200" b="0" i="0" dirty="0" smtClean="0"/>
              <a:t>that is righteousness.</a:t>
            </a:r>
          </a:p>
          <a:p>
            <a:endParaRPr lang="en-US" sz="1200" b="0" i="0" dirty="0" smtClean="0"/>
          </a:p>
          <a:p>
            <a:r>
              <a:rPr lang="en-US" sz="1200" b="0" i="0" dirty="0" smtClean="0"/>
              <a:t>Because it means juridical correctness, </a:t>
            </a:r>
            <a:r>
              <a:rPr lang="en-US" sz="1200" b="0" i="0" dirty="0" err="1" smtClean="0"/>
              <a:t>Dikaisune</a:t>
            </a:r>
            <a:r>
              <a:rPr lang="en-US" sz="1200" b="0" i="0" dirty="0" smtClean="0"/>
              <a:t> is </a:t>
            </a:r>
          </a:p>
          <a:p>
            <a:r>
              <a:rPr lang="en-US" sz="1200" b="0" i="0" dirty="0" smtClean="0"/>
              <a:t>also translated “justice” as in:</a:t>
            </a:r>
          </a:p>
          <a:p>
            <a:endParaRPr lang="en-US" sz="1200" b="0" i="0" dirty="0" smtClean="0"/>
          </a:p>
          <a:p>
            <a:r>
              <a:rPr lang="en-US" sz="1200" b="0" i="0"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t>121</a:t>
            </a:fld>
            <a:endParaRPr lang="en-US"/>
          </a:p>
        </p:txBody>
      </p:sp>
    </p:spTree>
    <p:extLst>
      <p:ext uri="{BB962C8B-B14F-4D97-AF65-F5344CB8AC3E}">
        <p14:creationId xmlns:p14="http://schemas.microsoft.com/office/powerpoint/2010/main" val="55130991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122</a:t>
            </a:fld>
            <a:endParaRPr lang="en-US"/>
          </a:p>
        </p:txBody>
      </p:sp>
    </p:spTree>
    <p:extLst>
      <p:ext uri="{BB962C8B-B14F-4D97-AF65-F5344CB8AC3E}">
        <p14:creationId xmlns:p14="http://schemas.microsoft.com/office/powerpoint/2010/main" val="144327544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123</a:t>
            </a:fld>
            <a:endParaRPr lang="en-US"/>
          </a:p>
        </p:txBody>
      </p:sp>
    </p:spTree>
    <p:extLst>
      <p:ext uri="{BB962C8B-B14F-4D97-AF65-F5344CB8AC3E}">
        <p14:creationId xmlns:p14="http://schemas.microsoft.com/office/powerpoint/2010/main" val="2310959078"/>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124</a:t>
            </a:fld>
            <a:endParaRPr lang="en-US"/>
          </a:p>
        </p:txBody>
      </p:sp>
    </p:spTree>
    <p:extLst>
      <p:ext uri="{BB962C8B-B14F-4D97-AF65-F5344CB8AC3E}">
        <p14:creationId xmlns:p14="http://schemas.microsoft.com/office/powerpoint/2010/main" val="1001341728"/>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pisteuo</a:t>
            </a:r>
            <a:r>
              <a:rPr lang="en-US" dirty="0" smtClean="0"/>
              <a:t> means </a:t>
            </a:r>
            <a:r>
              <a:rPr lang="en-US" sz="1200" b="0" i="0" dirty="0" smtClean="0"/>
              <a:t>to entrust oneself to an entity in </a:t>
            </a:r>
          </a:p>
          <a:p>
            <a:r>
              <a:rPr lang="en-US" sz="1200" b="0" i="0" dirty="0" smtClean="0"/>
              <a:t>complete confidence, that is to believe in, or to trust.</a:t>
            </a:r>
          </a:p>
          <a:p>
            <a:endParaRPr lang="en-US" sz="1200" b="0" i="0" dirty="0" smtClean="0"/>
          </a:p>
          <a:p>
            <a:r>
              <a:rPr lang="en-US" sz="1200" b="0" i="0" dirty="0" err="1" smtClean="0"/>
              <a:t>Pisteuo</a:t>
            </a:r>
            <a:r>
              <a:rPr lang="en-US" sz="1200" b="0" i="0" dirty="0" smtClean="0"/>
              <a:t> is also used this way in:</a:t>
            </a:r>
          </a:p>
          <a:p>
            <a:endParaRPr lang="en-US" sz="1200" b="0" i="0" dirty="0" smtClean="0"/>
          </a:p>
          <a:p>
            <a:r>
              <a:rPr lang="en-US" sz="1200" b="0" i="0"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t>125</a:t>
            </a:fld>
            <a:endParaRPr lang="en-US"/>
          </a:p>
        </p:txBody>
      </p:sp>
    </p:spTree>
    <p:extLst>
      <p:ext uri="{BB962C8B-B14F-4D97-AF65-F5344CB8AC3E}">
        <p14:creationId xmlns:p14="http://schemas.microsoft.com/office/powerpoint/2010/main" val="233754186"/>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126</a:t>
            </a:fld>
            <a:endParaRPr lang="en-US"/>
          </a:p>
        </p:txBody>
      </p:sp>
    </p:spTree>
    <p:extLst>
      <p:ext uri="{BB962C8B-B14F-4D97-AF65-F5344CB8AC3E}">
        <p14:creationId xmlns:p14="http://schemas.microsoft.com/office/powerpoint/2010/main" val="1818594700"/>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t>
            </a:r>
            <a:r>
              <a:rPr lang="en-US" baseline="0" dirty="0" err="1" smtClean="0"/>
              <a:t>pisteo</a:t>
            </a:r>
            <a:r>
              <a:rPr lang="en-US" baseline="0" dirty="0" smtClean="0"/>
              <a:t> means to believe, and </a:t>
            </a:r>
            <a:r>
              <a:rPr lang="en-US" baseline="0" dirty="0" err="1" smtClean="0"/>
              <a:t>apisteo</a:t>
            </a:r>
            <a:r>
              <a:rPr lang="en-US" baseline="0" dirty="0" smtClean="0"/>
              <a:t> means to </a:t>
            </a:r>
          </a:p>
          <a:p>
            <a:r>
              <a:rPr lang="en-US" baseline="0" dirty="0" smtClean="0"/>
              <a:t>not believe.</a:t>
            </a:r>
          </a:p>
          <a:p>
            <a:endParaRPr lang="en-US" baseline="0" dirty="0" smtClean="0"/>
          </a:p>
          <a:p>
            <a:r>
              <a:rPr lang="en-US" baseline="0" dirty="0" smtClean="0"/>
              <a:t>In Greek, as in some English words, putting an “a” in </a:t>
            </a:r>
          </a:p>
          <a:p>
            <a:r>
              <a:rPr lang="en-US" baseline="0" dirty="0" smtClean="0"/>
              <a:t>front of a word reverses its meaning.</a:t>
            </a:r>
          </a:p>
          <a:p>
            <a:endParaRPr lang="en-US" baseline="0" dirty="0" smtClean="0"/>
          </a:p>
          <a:p>
            <a:r>
              <a:rPr lang="en-US" baseline="0" dirty="0" smtClean="0"/>
              <a:t>English examples would include “atypical” and </a:t>
            </a:r>
          </a:p>
          <a:p>
            <a:r>
              <a:rPr lang="en-US" baseline="0" dirty="0" smtClean="0"/>
              <a:t>“aperiodic”. </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127</a:t>
            </a:fld>
            <a:endParaRPr lang="en-US"/>
          </a:p>
        </p:txBody>
      </p:sp>
    </p:spTree>
    <p:extLst>
      <p:ext uri="{BB962C8B-B14F-4D97-AF65-F5344CB8AC3E}">
        <p14:creationId xmlns:p14="http://schemas.microsoft.com/office/powerpoint/2010/main" val="1073328735"/>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128</a:t>
            </a:fld>
            <a:endParaRPr lang="en-US"/>
          </a:p>
        </p:txBody>
      </p:sp>
    </p:spTree>
    <p:extLst>
      <p:ext uri="{BB962C8B-B14F-4D97-AF65-F5344CB8AC3E}">
        <p14:creationId xmlns:p14="http://schemas.microsoft.com/office/powerpoint/2010/main" val="1416158767"/>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10:4</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129</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our resurrection is assured by Jesus’ resurrection.</a:t>
            </a:r>
          </a:p>
          <a:p>
            <a:endParaRPr lang="en-US" dirty="0" smtClean="0"/>
          </a:p>
          <a:p>
            <a:r>
              <a:rPr lang="en-US" dirty="0" smtClean="0"/>
              <a:t>We Christians</a:t>
            </a:r>
            <a:r>
              <a:rPr lang="en-US" baseline="0" dirty="0" smtClean="0"/>
              <a:t> often talk about going to Heaven when </a:t>
            </a:r>
          </a:p>
          <a:p>
            <a:r>
              <a:rPr lang="en-US" baseline="0" dirty="0" smtClean="0"/>
              <a:t>we die. But that’s only the first step.</a:t>
            </a:r>
          </a:p>
          <a:p>
            <a:endParaRPr lang="en-US" baseline="0" dirty="0" smtClean="0"/>
          </a:p>
          <a:p>
            <a:r>
              <a:rPr lang="en-US" baseline="0" dirty="0" smtClean="0"/>
              <a:t>Going to Heaven to be with Jesus is Life after Death.</a:t>
            </a:r>
          </a:p>
          <a:p>
            <a:endParaRPr lang="en-US" baseline="0" dirty="0" smtClean="0"/>
          </a:p>
          <a:p>
            <a:r>
              <a:rPr lang="en-US" baseline="0" dirty="0" smtClean="0"/>
              <a:t>But, there is also Life AFTER Life after Death.</a:t>
            </a:r>
          </a:p>
          <a:p>
            <a:endParaRPr lang="en-US" baseline="0" dirty="0" smtClean="0"/>
          </a:p>
          <a:p>
            <a:r>
              <a:rPr lang="en-US" baseline="0" dirty="0" smtClean="0"/>
              <a:t>When Jesus returns, we will also be resurrected.</a:t>
            </a:r>
          </a:p>
          <a:p>
            <a:endParaRPr lang="en-US" baseline="0" dirty="0" smtClean="0"/>
          </a:p>
          <a:p>
            <a:r>
              <a:rPr lang="en-US" baseline="0" dirty="0" smtClean="0"/>
              <a:t>And, just as Jesus’ resurrection body was the same as </a:t>
            </a:r>
          </a:p>
          <a:p>
            <a:r>
              <a:rPr lang="en-US" baseline="0" dirty="0" smtClean="0"/>
              <a:t>before (He could be touched and He could eat food) </a:t>
            </a:r>
          </a:p>
          <a:p>
            <a:r>
              <a:rPr lang="en-US" baseline="0" dirty="0" smtClean="0"/>
              <a:t>but was also transformed into something even greater </a:t>
            </a:r>
          </a:p>
          <a:p>
            <a:r>
              <a:rPr lang="en-US" baseline="0" dirty="0" smtClean="0"/>
              <a:t>(He could walk through walls, and was no longer </a:t>
            </a:r>
          </a:p>
          <a:p>
            <a:r>
              <a:rPr lang="en-US" baseline="0" dirty="0" smtClean="0"/>
              <a:t>subject to corruption and death);</a:t>
            </a:r>
          </a:p>
          <a:p>
            <a:endParaRPr lang="en-US" baseline="0" dirty="0" smtClean="0"/>
          </a:p>
          <a:p>
            <a:r>
              <a:rPr lang="en-US" baseline="0" dirty="0" smtClean="0"/>
              <a:t>So, also, will our resurrection bodies be both the </a:t>
            </a:r>
          </a:p>
          <a:p>
            <a:r>
              <a:rPr lang="en-US" baseline="0" dirty="0" smtClean="0"/>
              <a:t>same, and yet transformed:</a:t>
            </a:r>
          </a:p>
          <a:p>
            <a:endParaRPr lang="en-US" baseline="0" dirty="0" smtClean="0"/>
          </a:p>
          <a:p>
            <a:r>
              <a:rPr lang="en-US" baseline="0" dirty="0" smtClean="0"/>
              <a:t>***** </a:t>
            </a:r>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4217662628"/>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10:4</a:t>
            </a:r>
          </a:p>
          <a:p>
            <a:endParaRPr lang="en-US" dirty="0" smtClean="0"/>
          </a:p>
          <a:p>
            <a:r>
              <a:rPr lang="en-US"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130</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kern="1200" dirty="0" smtClean="0">
                <a:solidFill>
                  <a:schemeClr val="tx1"/>
                </a:solidFill>
                <a:effectLst/>
                <a:latin typeface="+mn-lt"/>
                <a:ea typeface="+mn-ea"/>
                <a:cs typeface="+mn-cs"/>
              </a:rPr>
              <a:t>Does the shame of sin weigh you down? Christ </a:t>
            </a:r>
          </a:p>
          <a:p>
            <a:r>
              <a:rPr lang="en-US" sz="1200" kern="1200" dirty="0" smtClean="0">
                <a:solidFill>
                  <a:schemeClr val="tx1"/>
                </a:solidFill>
                <a:effectLst/>
                <a:latin typeface="+mn-lt"/>
                <a:ea typeface="+mn-ea"/>
                <a:cs typeface="+mn-cs"/>
              </a:rPr>
              <a:t>wants you to face your sins, to confess them so that He </a:t>
            </a:r>
          </a:p>
          <a:p>
            <a:r>
              <a:rPr lang="en-US" sz="1200" kern="1200" dirty="0" smtClean="0">
                <a:solidFill>
                  <a:schemeClr val="tx1"/>
                </a:solidFill>
                <a:effectLst/>
                <a:latin typeface="+mn-lt"/>
                <a:ea typeface="+mn-ea"/>
                <a:cs typeface="+mn-cs"/>
              </a:rPr>
              <a:t>can forgive you and take away all your sin and shame.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Author Lee Strobel, Pastor of the </a:t>
            </a:r>
            <a:r>
              <a:rPr lang="en-US" dirty="0" smtClean="0">
                <a:effectLst/>
              </a:rPr>
              <a:t>Woodlands Church in </a:t>
            </a:r>
          </a:p>
          <a:p>
            <a:r>
              <a:rPr lang="en-US" dirty="0" smtClean="0">
                <a:effectLst/>
              </a:rPr>
              <a:t>Texas,</a:t>
            </a:r>
            <a:r>
              <a:rPr lang="en-US" sz="1200" kern="1200" dirty="0" smtClean="0">
                <a:solidFill>
                  <a:schemeClr val="tx1"/>
                </a:solidFill>
                <a:effectLst/>
                <a:latin typeface="+mn-lt"/>
                <a:ea typeface="+mn-ea"/>
                <a:cs typeface="+mn-cs"/>
              </a:rPr>
              <a:t> shares this account: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were doing a baptism service. We told people, </a:t>
            </a:r>
          </a:p>
          <a:p>
            <a:r>
              <a:rPr lang="en-US" sz="1200" kern="1200" dirty="0" smtClean="0">
                <a:solidFill>
                  <a:schemeClr val="tx1"/>
                </a:solidFill>
                <a:effectLst/>
                <a:latin typeface="+mn-lt"/>
                <a:ea typeface="+mn-ea"/>
                <a:cs typeface="+mn-cs"/>
              </a:rPr>
              <a:t>before they came up to the platform to be baptized, to </a:t>
            </a:r>
          </a:p>
          <a:p>
            <a:r>
              <a:rPr lang="en-US" sz="1200" kern="1200" dirty="0" smtClean="0">
                <a:solidFill>
                  <a:schemeClr val="tx1"/>
                </a:solidFill>
                <a:effectLst/>
                <a:latin typeface="+mn-lt"/>
                <a:ea typeface="+mn-ea"/>
                <a:cs typeface="+mn-cs"/>
              </a:rPr>
              <a:t>take a piece of paper, write down a few of the sins </a:t>
            </a:r>
          </a:p>
          <a:p>
            <a:r>
              <a:rPr lang="en-US" sz="1200" kern="1200" dirty="0" smtClean="0">
                <a:solidFill>
                  <a:schemeClr val="tx1"/>
                </a:solidFill>
                <a:effectLst/>
                <a:latin typeface="+mn-lt"/>
                <a:ea typeface="+mn-ea"/>
                <a:cs typeface="+mn-cs"/>
              </a:rPr>
              <a:t>they’ve committed, and fold the paper.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they [reached] the platform, [they would see] a </a:t>
            </a:r>
          </a:p>
          <a:p>
            <a:r>
              <a:rPr lang="en-US" sz="1200" kern="1200" dirty="0" smtClean="0">
                <a:solidFill>
                  <a:schemeClr val="tx1"/>
                </a:solidFill>
                <a:effectLst/>
                <a:latin typeface="+mn-lt"/>
                <a:ea typeface="+mn-ea"/>
                <a:cs typeface="+mn-cs"/>
              </a:rPr>
              <a:t>large wooden cross on the stage. [They were to] take </a:t>
            </a:r>
          </a:p>
          <a:p>
            <a:r>
              <a:rPr lang="en-US" sz="1200" kern="1200" dirty="0" smtClean="0">
                <a:solidFill>
                  <a:schemeClr val="tx1"/>
                </a:solidFill>
                <a:effectLst/>
                <a:latin typeface="+mn-lt"/>
                <a:ea typeface="+mn-ea"/>
                <a:cs typeface="+mn-cs"/>
              </a:rPr>
              <a:t>that piece of paper, take a pin, and pin it to the cross, </a:t>
            </a:r>
          </a:p>
          <a:p>
            <a:r>
              <a:rPr lang="en-US" sz="1200" kern="1200" dirty="0" smtClean="0">
                <a:solidFill>
                  <a:schemeClr val="tx1"/>
                </a:solidFill>
                <a:effectLst/>
                <a:latin typeface="+mn-lt"/>
                <a:ea typeface="+mn-ea"/>
                <a:cs typeface="+mn-cs"/>
              </a:rPr>
              <a:t>because the Bible says our sins are nailed to the cross </a:t>
            </a:r>
          </a:p>
          <a:p>
            <a:r>
              <a:rPr lang="en-US" sz="1200" kern="1200" dirty="0" smtClean="0">
                <a:solidFill>
                  <a:schemeClr val="tx1"/>
                </a:solidFill>
                <a:effectLst/>
                <a:latin typeface="+mn-lt"/>
                <a:ea typeface="+mn-ea"/>
                <a:cs typeface="+mn-cs"/>
              </a:rPr>
              <a:t>with Jesus Christ, and fully paid for by his death.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Then [the individuals were to] turn and come to the </a:t>
            </a:r>
          </a:p>
          <a:p>
            <a:r>
              <a:rPr lang="en-US" sz="1200" kern="1200" dirty="0" smtClean="0">
                <a:solidFill>
                  <a:schemeClr val="tx1"/>
                </a:solidFill>
                <a:effectLst/>
                <a:latin typeface="+mn-lt"/>
                <a:ea typeface="+mn-ea"/>
                <a:cs typeface="+mn-cs"/>
              </a:rPr>
              <a:t>pastor to be baptized.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want to read you a letter a woman wrote who was </a:t>
            </a:r>
          </a:p>
          <a:p>
            <a:r>
              <a:rPr lang="en-US" sz="1200" kern="1200" dirty="0" smtClean="0">
                <a:solidFill>
                  <a:schemeClr val="tx1"/>
                </a:solidFill>
                <a:effectLst/>
                <a:latin typeface="+mn-lt"/>
                <a:ea typeface="+mn-ea"/>
                <a:cs typeface="+mn-cs"/>
              </a:rPr>
              <a:t>baptized in one of those services. She said: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remember my fear. In fact, it was the most fear I </a:t>
            </a:r>
          </a:p>
          <a:p>
            <a:r>
              <a:rPr lang="en-US" sz="1200" kern="1200" dirty="0" smtClean="0">
                <a:solidFill>
                  <a:schemeClr val="tx1"/>
                </a:solidFill>
                <a:effectLst/>
                <a:latin typeface="+mn-lt"/>
                <a:ea typeface="+mn-ea"/>
                <a:cs typeface="+mn-cs"/>
              </a:rPr>
              <a:t>remember in my life. I wrote as tiny as I could on that </a:t>
            </a:r>
          </a:p>
          <a:p>
            <a:r>
              <a:rPr lang="en-US" sz="1200" kern="1200" dirty="0" smtClean="0">
                <a:solidFill>
                  <a:schemeClr val="tx1"/>
                </a:solidFill>
                <a:effectLst/>
                <a:latin typeface="+mn-lt"/>
                <a:ea typeface="+mn-ea"/>
                <a:cs typeface="+mn-cs"/>
              </a:rPr>
              <a:t>piece of paper the word abortion.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was so scared someone would open the paper and </a:t>
            </a:r>
          </a:p>
          <a:p>
            <a:r>
              <a:rPr lang="en-US" sz="1200" kern="1200" dirty="0" smtClean="0">
                <a:solidFill>
                  <a:schemeClr val="tx1"/>
                </a:solidFill>
                <a:effectLst/>
                <a:latin typeface="+mn-lt"/>
                <a:ea typeface="+mn-ea"/>
                <a:cs typeface="+mn-cs"/>
              </a:rPr>
              <a:t>read it and find out it was me.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wanted to get up and walk out of the auditorium </a:t>
            </a:r>
          </a:p>
          <a:p>
            <a:r>
              <a:rPr lang="en-US" sz="1200" kern="1200" dirty="0" smtClean="0">
                <a:solidFill>
                  <a:schemeClr val="tx1"/>
                </a:solidFill>
                <a:effectLst/>
                <a:latin typeface="+mn-lt"/>
                <a:ea typeface="+mn-ea"/>
                <a:cs typeface="+mn-cs"/>
              </a:rPr>
              <a:t>during the service, the guilt and fear were that strong.”</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my turn came, I walked toward the cross, and I </a:t>
            </a:r>
          </a:p>
          <a:p>
            <a:r>
              <a:rPr lang="en-US" sz="1200" kern="1200" dirty="0" smtClean="0">
                <a:solidFill>
                  <a:schemeClr val="tx1"/>
                </a:solidFill>
                <a:effectLst/>
                <a:latin typeface="+mn-lt"/>
                <a:ea typeface="+mn-ea"/>
                <a:cs typeface="+mn-cs"/>
              </a:rPr>
              <a:t>pinned the paper there. I was directed to a pastor to be </a:t>
            </a:r>
          </a:p>
          <a:p>
            <a:r>
              <a:rPr lang="en-US" sz="1200" kern="1200" dirty="0" smtClean="0">
                <a:solidFill>
                  <a:schemeClr val="tx1"/>
                </a:solidFill>
                <a:effectLst/>
                <a:latin typeface="+mn-lt"/>
                <a:ea typeface="+mn-ea"/>
                <a:cs typeface="+mn-cs"/>
              </a:rPr>
              <a:t>baptized. He looked me straight in the eyes, and I </a:t>
            </a:r>
          </a:p>
          <a:p>
            <a:r>
              <a:rPr lang="en-US" sz="1200" kern="1200" dirty="0" smtClean="0">
                <a:solidFill>
                  <a:schemeClr val="tx1"/>
                </a:solidFill>
                <a:effectLst/>
                <a:latin typeface="+mn-lt"/>
                <a:ea typeface="+mn-ea"/>
                <a:cs typeface="+mn-cs"/>
              </a:rPr>
              <a:t>thought for sure that he was going to read this terrible </a:t>
            </a:r>
          </a:p>
          <a:p>
            <a:r>
              <a:rPr lang="en-US" sz="1200" kern="1200" dirty="0" smtClean="0">
                <a:solidFill>
                  <a:schemeClr val="tx1"/>
                </a:solidFill>
                <a:effectLst/>
                <a:latin typeface="+mn-lt"/>
                <a:ea typeface="+mn-ea"/>
                <a:cs typeface="+mn-cs"/>
              </a:rPr>
              <a:t>secret I kept from everybody for so long.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But instead, I felt like God was telling me, I love you. It’s </a:t>
            </a:r>
          </a:p>
          <a:p>
            <a:r>
              <a:rPr lang="en-US" sz="1200" kern="1200" dirty="0" smtClean="0">
                <a:solidFill>
                  <a:schemeClr val="tx1"/>
                </a:solidFill>
                <a:effectLst/>
                <a:latin typeface="+mn-lt"/>
                <a:ea typeface="+mn-ea"/>
                <a:cs typeface="+mn-cs"/>
              </a:rPr>
              <a:t>okay. You’ve been forgiven. I felt so much love for me, </a:t>
            </a:r>
          </a:p>
          <a:p>
            <a:r>
              <a:rPr lang="en-US" sz="1200" kern="1200" dirty="0" smtClean="0">
                <a:solidFill>
                  <a:schemeClr val="tx1"/>
                </a:solidFill>
                <a:effectLst/>
                <a:latin typeface="+mn-lt"/>
                <a:ea typeface="+mn-ea"/>
                <a:cs typeface="+mn-cs"/>
              </a:rPr>
              <a:t>a terrible sinner.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It’s the first time I ever really felt forgiveness and </a:t>
            </a:r>
          </a:p>
          <a:p>
            <a:r>
              <a:rPr lang="en-US" sz="1200" kern="1200" dirty="0" smtClean="0">
                <a:solidFill>
                  <a:schemeClr val="tx1"/>
                </a:solidFill>
                <a:effectLst/>
                <a:latin typeface="+mn-lt"/>
                <a:ea typeface="+mn-ea"/>
                <a:cs typeface="+mn-cs"/>
              </a:rPr>
              <a:t>unconditional love. It was unbelievable, indescribable.”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Do you have inside of you a secret sin … you wouldn’t … </a:t>
            </a:r>
          </a:p>
          <a:p>
            <a:r>
              <a:rPr lang="en-US" sz="1200" kern="1200" dirty="0" smtClean="0">
                <a:solidFill>
                  <a:schemeClr val="tx1"/>
                </a:solidFill>
                <a:effectLst/>
                <a:latin typeface="+mn-lt"/>
                <a:ea typeface="+mn-ea"/>
                <a:cs typeface="+mn-cs"/>
              </a:rPr>
              <a:t>want to write down … out of fear somebody might open</a:t>
            </a:r>
          </a:p>
          <a:p>
            <a:r>
              <a:rPr lang="en-US" sz="1200" kern="1200" dirty="0" smtClean="0">
                <a:solidFill>
                  <a:schemeClr val="tx1"/>
                </a:solidFill>
                <a:effectLst/>
                <a:latin typeface="+mn-lt"/>
                <a:ea typeface="+mn-ea"/>
                <a:cs typeface="+mn-cs"/>
              </a:rPr>
              <a:t> it up and find out?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Let me tell you something about the </a:t>
            </a:r>
            <a:r>
              <a:rPr lang="en-US" sz="1200" kern="1200" dirty="0" smtClean="0">
                <a:solidFill>
                  <a:schemeClr val="tx1"/>
                </a:solidFill>
                <a:effectLst/>
                <a:latin typeface="+mn-lt"/>
                <a:ea typeface="+mn-ea"/>
                <a:cs typeface="+mn-cs"/>
              </a:rPr>
              <a:t>[God] </a:t>
            </a:r>
            <a:r>
              <a:rPr lang="en-US" sz="1200" kern="1200" dirty="0" smtClean="0">
                <a:solidFill>
                  <a:schemeClr val="tx1"/>
                </a:solidFill>
                <a:effectLst/>
                <a:latin typeface="+mn-lt"/>
                <a:ea typeface="+mn-ea"/>
                <a:cs typeface="+mn-cs"/>
              </a:rPr>
              <a:t>I know. Not </a:t>
            </a:r>
          </a:p>
          <a:p>
            <a:r>
              <a:rPr lang="en-US" sz="1200" kern="1200" dirty="0" smtClean="0">
                <a:solidFill>
                  <a:schemeClr val="tx1"/>
                </a:solidFill>
                <a:effectLst/>
                <a:latin typeface="+mn-lt"/>
                <a:ea typeface="+mn-ea"/>
                <a:cs typeface="+mn-cs"/>
              </a:rPr>
              <a:t>only does he want to adopt you as his child, he wants </a:t>
            </a:r>
          </a:p>
          <a:p>
            <a:r>
              <a:rPr lang="en-US" sz="1200" kern="1200" dirty="0" smtClean="0">
                <a:solidFill>
                  <a:schemeClr val="tx1"/>
                </a:solidFill>
                <a:effectLst/>
                <a:latin typeface="+mn-lt"/>
                <a:ea typeface="+mn-ea"/>
                <a:cs typeface="+mn-cs"/>
              </a:rPr>
              <a:t>to lift the weight of guilt off your shoulders.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You’ve probably heard the saying, “Confession is good </a:t>
            </a:r>
          </a:p>
          <a:p>
            <a:r>
              <a:rPr lang="en-US" sz="1200" kern="1200" dirty="0" smtClean="0">
                <a:solidFill>
                  <a:schemeClr val="tx1"/>
                </a:solidFill>
                <a:effectLst/>
                <a:latin typeface="+mn-lt"/>
                <a:ea typeface="+mn-ea"/>
                <a:cs typeface="+mn-cs"/>
              </a:rPr>
              <a:t>for the soul.” This is true in more ways than one. Once </a:t>
            </a:r>
          </a:p>
          <a:p>
            <a:r>
              <a:rPr lang="en-US" sz="1200" kern="1200" dirty="0" smtClean="0">
                <a:solidFill>
                  <a:schemeClr val="tx1"/>
                </a:solidFill>
                <a:effectLst/>
                <a:latin typeface="+mn-lt"/>
                <a:ea typeface="+mn-ea"/>
                <a:cs typeface="+mn-cs"/>
              </a:rPr>
              <a:t>you’ve confessed and repented of your sin, you can </a:t>
            </a:r>
          </a:p>
          <a:p>
            <a:r>
              <a:rPr lang="en-US" sz="1200" kern="1200" dirty="0" smtClean="0">
                <a:solidFill>
                  <a:schemeClr val="tx1"/>
                </a:solidFill>
                <a:effectLst/>
                <a:latin typeface="+mn-lt"/>
                <a:ea typeface="+mn-ea"/>
                <a:cs typeface="+mn-cs"/>
              </a:rPr>
              <a:t>stand before God covered in Christ’s righteousness, </a:t>
            </a:r>
          </a:p>
          <a:p>
            <a:r>
              <a:rPr lang="en-US" sz="1200" kern="1200" dirty="0" smtClean="0">
                <a:solidFill>
                  <a:schemeClr val="tx1"/>
                </a:solidFill>
                <a:effectLst/>
                <a:latin typeface="+mn-lt"/>
                <a:ea typeface="+mn-ea"/>
                <a:cs typeface="+mn-cs"/>
              </a:rPr>
              <a:t>without shame.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But just as important, once you are saved you can—</a:t>
            </a:r>
          </a:p>
          <a:p>
            <a:r>
              <a:rPr lang="en-US" sz="1200" kern="1200" dirty="0" smtClean="0">
                <a:solidFill>
                  <a:schemeClr val="tx1"/>
                </a:solidFill>
                <a:effectLst/>
                <a:latin typeface="+mn-lt"/>
                <a:ea typeface="+mn-ea"/>
                <a:cs typeface="+mn-cs"/>
              </a:rPr>
              <a:t>and should—confess Christ, that is, tell others about </a:t>
            </a:r>
          </a:p>
          <a:p>
            <a:r>
              <a:rPr lang="en-US" sz="1200" kern="1200" dirty="0" smtClean="0">
                <a:solidFill>
                  <a:schemeClr val="tx1"/>
                </a:solidFill>
                <a:effectLst/>
                <a:latin typeface="+mn-lt"/>
                <a:ea typeface="+mn-ea"/>
                <a:cs typeface="+mn-cs"/>
              </a:rPr>
              <a:t>Christ, without shame, proclaiming His glorious </a:t>
            </a:r>
          </a:p>
          <a:p>
            <a:r>
              <a:rPr lang="en-US" sz="1200" kern="1200" dirty="0" smtClean="0">
                <a:solidFill>
                  <a:schemeClr val="tx1"/>
                </a:solidFill>
                <a:effectLst/>
                <a:latin typeface="+mn-lt"/>
                <a:ea typeface="+mn-ea"/>
                <a:cs typeface="+mn-cs"/>
              </a:rPr>
              <a:t>salvation.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Leadership Ministries Worldwide. (2004). </a:t>
            </a:r>
            <a:r>
              <a:rPr lang="en-US" sz="1200" i="1" kern="1200" dirty="0" smtClean="0">
                <a:solidFill>
                  <a:schemeClr val="tx1"/>
                </a:solidFill>
                <a:effectLst/>
                <a:latin typeface="+mn-lt"/>
                <a:ea typeface="+mn-ea"/>
                <a:cs typeface="+mn-cs"/>
              </a:rPr>
              <a:t>Practical </a:t>
            </a:r>
          </a:p>
          <a:p>
            <a:r>
              <a:rPr lang="en-US" sz="1200" i="1" kern="1200" dirty="0" smtClean="0">
                <a:solidFill>
                  <a:schemeClr val="tx1"/>
                </a:solidFill>
                <a:effectLst/>
                <a:latin typeface="+mn-lt"/>
                <a:ea typeface="+mn-ea"/>
                <a:cs typeface="+mn-cs"/>
              </a:rPr>
              <a:t>Illustrations: Romans</a:t>
            </a:r>
            <a:r>
              <a:rPr lang="en-US" sz="1200" kern="1200" dirty="0" smtClean="0">
                <a:solidFill>
                  <a:schemeClr val="tx1"/>
                </a:solidFill>
                <a:effectLst/>
                <a:latin typeface="+mn-lt"/>
                <a:ea typeface="+mn-ea"/>
                <a:cs typeface="+mn-cs"/>
              </a:rPr>
              <a:t> (pp. 78–79). Chattanooga, </a:t>
            </a:r>
          </a:p>
          <a:p>
            <a:r>
              <a:rPr lang="en-US" sz="1200" kern="1200" dirty="0" smtClean="0">
                <a:solidFill>
                  <a:schemeClr val="tx1"/>
                </a:solidFill>
                <a:effectLst/>
                <a:latin typeface="+mn-lt"/>
                <a:ea typeface="+mn-ea"/>
                <a:cs typeface="+mn-cs"/>
              </a:rPr>
              <a:t>TN: Leadership Ministries Worldwide.</a:t>
            </a:r>
            <a:r>
              <a:rPr lang="en-US" dirty="0" smtClean="0"/>
              <a:t> </a:t>
            </a:r>
          </a:p>
          <a:p>
            <a:endParaRPr lang="en-US" dirty="0" smtClean="0"/>
          </a:p>
          <a:p>
            <a:r>
              <a:rPr lang="en-US" dirty="0" smtClean="0"/>
              <a:t>*** END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131</a:t>
            </a:fld>
            <a:endParaRPr lang="en-US"/>
          </a:p>
        </p:txBody>
      </p:sp>
    </p:spTree>
    <p:extLst>
      <p:ext uri="{BB962C8B-B14F-4D97-AF65-F5344CB8AC3E}">
        <p14:creationId xmlns:p14="http://schemas.microsoft.com/office/powerpoint/2010/main" val="13345954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p>
          <a:p>
            <a:endParaRPr lang="en-US" dirty="0" smtClean="0"/>
          </a:p>
          <a:p>
            <a:r>
              <a:rPr lang="en-US" dirty="0" smtClean="0"/>
              <a:t>Our faith is both that God raised Jesus from the dead...</a:t>
            </a:r>
          </a:p>
          <a:p>
            <a:endParaRPr lang="en-US" dirty="0" smtClean="0"/>
          </a:p>
          <a:p>
            <a:r>
              <a:rPr lang="en-US" dirty="0" smtClean="0"/>
              <a:t>And also that He will raise us from the dead at His </a:t>
            </a:r>
          </a:p>
          <a:p>
            <a:r>
              <a:rPr lang="en-US" dirty="0" smtClean="0"/>
              <a:t>return.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2894576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aseline="30000" dirty="0" smtClean="0"/>
              <a:t>13 </a:t>
            </a:r>
            <a:r>
              <a:rPr lang="en-US" sz="1200" baseline="0" dirty="0" smtClean="0"/>
              <a:t>If there is no resurrection of the dead, then not even </a:t>
            </a:r>
          </a:p>
          <a:p>
            <a:r>
              <a:rPr lang="en-US" sz="1200" baseline="0" dirty="0" smtClean="0"/>
              <a:t>Christ has been raised.</a:t>
            </a:r>
            <a:r>
              <a:rPr lang="en-US" sz="1200" baseline="30000" dirty="0" smtClean="0"/>
              <a:t> </a:t>
            </a:r>
          </a:p>
          <a:p>
            <a:endParaRPr lang="en-US" sz="1200" baseline="30000" dirty="0" smtClean="0"/>
          </a:p>
          <a:p>
            <a:r>
              <a:rPr lang="en-US" sz="1200" baseline="30000" dirty="0" smtClean="0"/>
              <a:t>14 </a:t>
            </a:r>
            <a:r>
              <a:rPr lang="en-US" sz="1200" baseline="0" dirty="0" smtClean="0"/>
              <a:t>And if Christ has not been raised, our preaching is </a:t>
            </a:r>
          </a:p>
          <a:p>
            <a:r>
              <a:rPr lang="en-US" sz="1200" baseline="0" dirty="0" smtClean="0"/>
              <a:t>useless and so is your faith.</a:t>
            </a:r>
            <a:r>
              <a:rPr lang="en-US" sz="1200" baseline="30000" dirty="0" smtClean="0"/>
              <a:t> </a:t>
            </a:r>
          </a:p>
          <a:p>
            <a:endParaRPr lang="en-US" sz="1200" baseline="30000" dirty="0" smtClean="0"/>
          </a:p>
          <a:p>
            <a:r>
              <a:rPr lang="en-US" sz="1200" baseline="30000" dirty="0" smtClean="0"/>
              <a:t>15 </a:t>
            </a:r>
            <a:r>
              <a:rPr lang="en-US" sz="1200" baseline="0" dirty="0" smtClean="0"/>
              <a:t>More than that, we are then found to be false </a:t>
            </a:r>
          </a:p>
          <a:p>
            <a:r>
              <a:rPr lang="en-US" sz="1200" baseline="0" dirty="0" smtClean="0"/>
              <a:t>witnesses about God, for we have testified about </a:t>
            </a:r>
          </a:p>
          <a:p>
            <a:r>
              <a:rPr lang="en-US" sz="1200" baseline="0" dirty="0" smtClean="0"/>
              <a:t>God that he raised Christ from the dead. But he did </a:t>
            </a:r>
          </a:p>
          <a:p>
            <a:r>
              <a:rPr lang="en-US" sz="1200" baseline="0" dirty="0" smtClean="0"/>
              <a:t>not raise him if in fact the dead are not raised. </a:t>
            </a:r>
          </a:p>
          <a:p>
            <a:endParaRPr lang="en-US" sz="1200" baseline="0" dirty="0" smtClean="0"/>
          </a:p>
          <a:p>
            <a:r>
              <a:rPr lang="en-US" sz="1200" baseline="30000" dirty="0" smtClean="0"/>
              <a:t>16 </a:t>
            </a:r>
            <a:r>
              <a:rPr lang="en-US" sz="1200" baseline="0" dirty="0" smtClean="0"/>
              <a:t>For if the dead are not raised, then Christ has not </a:t>
            </a:r>
          </a:p>
          <a:p>
            <a:r>
              <a:rPr lang="en-US" sz="1200" baseline="0" dirty="0" smtClean="0"/>
              <a:t>been raised either.</a:t>
            </a:r>
            <a:r>
              <a:rPr lang="en-US" sz="1200" baseline="30000" dirty="0" smtClean="0"/>
              <a:t> </a:t>
            </a:r>
          </a:p>
          <a:p>
            <a:endParaRPr lang="en-US" sz="1200" baseline="30000" dirty="0" smtClean="0"/>
          </a:p>
          <a:p>
            <a:r>
              <a:rPr lang="en-US" sz="1200" baseline="30000" dirty="0" smtClean="0"/>
              <a:t>17 </a:t>
            </a:r>
            <a:r>
              <a:rPr lang="en-US" sz="1200" baseline="0" dirty="0" smtClean="0"/>
              <a:t>And if Christ has not been raised, your faith is </a:t>
            </a:r>
          </a:p>
          <a:p>
            <a:r>
              <a:rPr lang="en-US" sz="1200" baseline="0" dirty="0" smtClean="0"/>
              <a:t>futile; you are still in your sins. </a:t>
            </a:r>
          </a:p>
          <a:p>
            <a:endParaRPr lang="en-US" sz="1200" baseline="0" dirty="0" smtClean="0"/>
          </a:p>
          <a:p>
            <a:r>
              <a:rPr lang="en-US" sz="1200" baseline="30000" dirty="0" smtClean="0"/>
              <a:t>18 </a:t>
            </a:r>
            <a:r>
              <a:rPr lang="en-US" sz="1200" baseline="0" dirty="0" smtClean="0"/>
              <a:t>Then those also who have fallen asleep in Christ </a:t>
            </a:r>
          </a:p>
          <a:p>
            <a:r>
              <a:rPr lang="en-US" sz="1200" baseline="0" dirty="0" smtClean="0"/>
              <a:t>are lost. </a:t>
            </a:r>
          </a:p>
          <a:p>
            <a:endParaRPr lang="en-US" sz="1200" baseline="0" dirty="0" smtClean="0"/>
          </a:p>
          <a:p>
            <a:r>
              <a:rPr lang="en-US" sz="1200" baseline="30000" dirty="0" smtClean="0"/>
              <a:t>19 </a:t>
            </a:r>
            <a:r>
              <a:rPr lang="en-US" sz="1200" baseline="0" dirty="0" smtClean="0"/>
              <a:t>If only for this life we have hope in Christ, we </a:t>
            </a:r>
          </a:p>
          <a:p>
            <a:r>
              <a:rPr lang="en-US" sz="1200" baseline="0" dirty="0" smtClean="0"/>
              <a:t>are to be pitied more than all men.</a:t>
            </a:r>
          </a:p>
          <a:p>
            <a:endParaRPr lang="en-US" sz="1200" baseline="0" dirty="0" smtClean="0"/>
          </a:p>
          <a:p>
            <a:r>
              <a:rPr lang="en-US" sz="1200" baseline="30000" dirty="0" smtClean="0"/>
              <a:t>20 </a:t>
            </a:r>
            <a:r>
              <a:rPr lang="en-US" sz="1200" baseline="0" dirty="0" smtClean="0"/>
              <a:t>But Christ has indeed been raised from the dead, </a:t>
            </a:r>
          </a:p>
          <a:p>
            <a:r>
              <a:rPr lang="en-US" sz="1200" baseline="0" dirty="0" smtClean="0"/>
              <a:t>the </a:t>
            </a:r>
            <a:r>
              <a:rPr lang="en-US" sz="1200" baseline="0" dirty="0" err="1" smtClean="0"/>
              <a:t>firstfruits</a:t>
            </a:r>
            <a:r>
              <a:rPr lang="en-US" sz="1200" baseline="0" dirty="0" smtClean="0"/>
              <a:t> of those who have fallen asleep.</a:t>
            </a:r>
          </a:p>
          <a:p>
            <a:endParaRPr lang="en-US" sz="1200" baseline="0" dirty="0" smtClean="0"/>
          </a:p>
          <a:p>
            <a:r>
              <a:rPr lang="en-US" sz="1200" baseline="0" dirty="0" smtClean="0"/>
              <a:t>-----</a:t>
            </a:r>
          </a:p>
          <a:p>
            <a:endParaRPr lang="en-US" sz="1200" baseline="0" dirty="0" smtClean="0"/>
          </a:p>
          <a:p>
            <a:r>
              <a:rPr lang="en-US" dirty="0" smtClean="0"/>
              <a:t>Our faith is both that God raised Jesus from the dead...</a:t>
            </a:r>
          </a:p>
          <a:p>
            <a:endParaRPr lang="en-US" dirty="0" smtClean="0"/>
          </a:p>
          <a:p>
            <a:r>
              <a:rPr lang="en-US" dirty="0" smtClean="0"/>
              <a:t>And also that He will raise us from the dead at His </a:t>
            </a:r>
          </a:p>
          <a:p>
            <a:r>
              <a:rPr lang="en-US" dirty="0" smtClean="0"/>
              <a:t>return.</a:t>
            </a:r>
          </a:p>
          <a:p>
            <a:endParaRPr lang="en-US" dirty="0" smtClean="0"/>
          </a:p>
          <a:p>
            <a:r>
              <a:rPr lang="en-US" dirty="0" smtClean="0"/>
              <a:t>And THAT faith is the faith which we will beginning </a:t>
            </a:r>
          </a:p>
          <a:p>
            <a:r>
              <a:rPr lang="en-US" dirty="0" smtClean="0"/>
              <a:t>to look at today in:</a:t>
            </a:r>
          </a:p>
          <a:p>
            <a:endParaRPr lang="en-US" dirty="0" smtClean="0"/>
          </a:p>
          <a:p>
            <a:r>
              <a:rPr lang="en-US" sz="1200" baseline="0" dirty="0" smtClean="0"/>
              <a:t>*****</a:t>
            </a:r>
            <a:endParaRPr lang="en-US" baseline="0"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272302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Righteousness is necessary for salvation and for a </a:t>
            </a:r>
          </a:p>
          <a:p>
            <a:r>
              <a:rPr lang="en-US" dirty="0" smtClean="0"/>
              <a:t>relationship with God. </a:t>
            </a:r>
          </a:p>
          <a:p>
            <a:endParaRPr lang="en-US" dirty="0" smtClean="0"/>
          </a:p>
          <a:p>
            <a:r>
              <a:rPr lang="en-US" dirty="0" smtClean="0"/>
              <a:t>In Matthew 5:20, Jesus said,</a:t>
            </a:r>
          </a:p>
          <a:p>
            <a:endParaRPr lang="en-US" dirty="0" smtClean="0"/>
          </a:p>
          <a:p>
            <a:r>
              <a:rPr lang="en-US" dirty="0" smtClean="0"/>
              <a:t>“</a:t>
            </a:r>
            <a:r>
              <a:rPr lang="en-US" sz="1200" dirty="0" smtClean="0"/>
              <a:t>For I tell you that unless your righteousness surpasses </a:t>
            </a:r>
          </a:p>
          <a:p>
            <a:r>
              <a:rPr lang="en-US" sz="1200" dirty="0" smtClean="0"/>
              <a:t>that of the Pharisees and the teachers of the law, you </a:t>
            </a:r>
          </a:p>
          <a:p>
            <a:r>
              <a:rPr lang="en-US" sz="1200" dirty="0" smtClean="0"/>
              <a:t>will certainly not enter the kingdom of heaven.</a:t>
            </a:r>
            <a:r>
              <a:rPr lang="en-US" sz="1200" i="0" dirty="0" smtClean="0"/>
              <a:t>” (NIV).</a:t>
            </a:r>
            <a:r>
              <a:rPr lang="en-US" sz="1200" i="1" dirty="0" smtClean="0"/>
              <a:t> </a:t>
            </a:r>
          </a:p>
          <a:p>
            <a:endParaRPr lang="en-US" sz="1200" i="1" dirty="0" smtClean="0"/>
          </a:p>
          <a:p>
            <a:r>
              <a:rPr lang="en-US" sz="1200" i="0" dirty="0" smtClean="0"/>
              <a:t>And,</a:t>
            </a:r>
            <a:r>
              <a:rPr lang="en-US" sz="1200" i="0" baseline="0" dirty="0" smtClean="0"/>
              <a:t> in Matthew 5:48, He said,</a:t>
            </a:r>
          </a:p>
          <a:p>
            <a:endParaRPr lang="en-US" sz="1200" i="0" baseline="0" dirty="0" smtClean="0"/>
          </a:p>
          <a:p>
            <a:r>
              <a:rPr lang="en-US" sz="1200" dirty="0" smtClean="0"/>
              <a:t>“Be perfect, therefore, as your heavenly Father is </a:t>
            </a:r>
          </a:p>
          <a:p>
            <a:r>
              <a:rPr lang="en-US" sz="1200" dirty="0" smtClean="0"/>
              <a:t>perfect.”</a:t>
            </a:r>
          </a:p>
          <a:p>
            <a:endParaRPr lang="en-US" sz="1200" dirty="0" smtClean="0"/>
          </a:p>
          <a:p>
            <a:r>
              <a:rPr lang="en-US" sz="1200" dirty="0" smtClean="0"/>
              <a:t>But, now, we see in Romans 9:30 that we have </a:t>
            </a:r>
          </a:p>
          <a:p>
            <a:r>
              <a:rPr lang="en-US" sz="1200" dirty="0" smtClean="0"/>
              <a:t>obtained “a righteousness that is by faith.” </a:t>
            </a:r>
            <a:endParaRPr lang="en-US" i="0" dirty="0" smtClean="0"/>
          </a:p>
          <a:p>
            <a:endParaRPr lang="en-US" dirty="0" smtClean="0"/>
          </a:p>
          <a:p>
            <a:r>
              <a:rPr lang="en-US" dirty="0" smtClean="0"/>
              <a:t>And, Ephesians 2:8-9 says, </a:t>
            </a:r>
          </a:p>
          <a:p>
            <a:endParaRPr lang="en-US" dirty="0" smtClean="0"/>
          </a:p>
          <a:p>
            <a:r>
              <a:rPr lang="en-US" dirty="0" smtClean="0"/>
              <a:t>“</a:t>
            </a:r>
            <a:r>
              <a:rPr lang="en-US" sz="1200" baseline="30000" dirty="0" smtClean="0"/>
              <a:t>8</a:t>
            </a:r>
            <a:r>
              <a:rPr lang="en-US" sz="1200" baseline="0" dirty="0" smtClean="0"/>
              <a:t> For it is by grace you have been saved, through</a:t>
            </a:r>
          </a:p>
          <a:p>
            <a:r>
              <a:rPr lang="en-US" sz="1200" baseline="0" dirty="0" smtClean="0"/>
              <a:t> faith—and this not from yourselves, it is the gift of </a:t>
            </a:r>
          </a:p>
          <a:p>
            <a:r>
              <a:rPr lang="en-US" sz="1200" baseline="0" dirty="0" smtClean="0"/>
              <a:t>God—</a:t>
            </a:r>
            <a:r>
              <a:rPr lang="en-US" sz="1200" baseline="30000" dirty="0" smtClean="0"/>
              <a:t> 9 </a:t>
            </a:r>
            <a:r>
              <a:rPr lang="en-US" sz="1200" baseline="0" dirty="0" smtClean="0"/>
              <a:t>not by works, so that no one can boast.” (NIV).</a:t>
            </a:r>
          </a:p>
          <a:p>
            <a:endParaRPr lang="en-US" sz="1200" baseline="0" dirty="0" smtClean="0"/>
          </a:p>
          <a:p>
            <a:r>
              <a:rPr lang="en-US" sz="1200" baseline="0" dirty="0" smtClean="0"/>
              <a:t>However, Leviticus 18:5 says,</a:t>
            </a:r>
          </a:p>
          <a:p>
            <a:endParaRPr lang="en-US" sz="1200" baseline="0" dirty="0" smtClean="0"/>
          </a:p>
          <a:p>
            <a:r>
              <a:rPr lang="en-US" sz="1200" dirty="0" smtClean="0"/>
              <a:t>“Keep my decrees and laws, for the man who obeys </a:t>
            </a:r>
          </a:p>
          <a:p>
            <a:r>
              <a:rPr lang="en-US" sz="1200" dirty="0" smtClean="0"/>
              <a:t>them will live by them. I am the Lord.” (NIV).</a:t>
            </a:r>
          </a:p>
          <a:p>
            <a:endParaRPr lang="en-US" sz="1200" baseline="0" dirty="0" smtClean="0"/>
          </a:p>
          <a:p>
            <a:r>
              <a:rPr lang="en-US" sz="1200" baseline="0" dirty="0" smtClean="0"/>
              <a:t>And, Nehemiah 9:29 says,</a:t>
            </a:r>
          </a:p>
          <a:p>
            <a:endParaRPr lang="en-US" sz="1200" baseline="0" dirty="0" smtClean="0"/>
          </a:p>
          <a:p>
            <a:r>
              <a:rPr lang="en-US" sz="1200" baseline="0" dirty="0" smtClean="0"/>
              <a:t>“</a:t>
            </a:r>
            <a:r>
              <a:rPr lang="en-US" sz="1200" dirty="0" smtClean="0"/>
              <a:t>You warned them to return to your law, but they </a:t>
            </a:r>
          </a:p>
          <a:p>
            <a:r>
              <a:rPr lang="en-US" sz="1200" dirty="0" smtClean="0"/>
              <a:t>became arrogant and disobeyed your commands. </a:t>
            </a:r>
          </a:p>
          <a:p>
            <a:r>
              <a:rPr lang="en-US" sz="1200" dirty="0" smtClean="0"/>
              <a:t>They sinned against your ordinances, by which a man </a:t>
            </a:r>
          </a:p>
          <a:p>
            <a:r>
              <a:rPr lang="en-US" sz="1200" dirty="0" smtClean="0"/>
              <a:t>will live if he obeys them. Stubbornly they turned their </a:t>
            </a:r>
          </a:p>
          <a:p>
            <a:r>
              <a:rPr lang="en-US" sz="1200" dirty="0" smtClean="0"/>
              <a:t>backs on you, became stiff-necked and refused to </a:t>
            </a:r>
          </a:p>
          <a:p>
            <a:r>
              <a:rPr lang="en-US" sz="1200" dirty="0" smtClean="0"/>
              <a:t>listen.” (NIV).</a:t>
            </a:r>
          </a:p>
          <a:p>
            <a:endParaRPr lang="en-US" sz="1200" baseline="0" dirty="0" smtClean="0"/>
          </a:p>
          <a:p>
            <a:r>
              <a:rPr lang="en-US" sz="1200" baseline="0" dirty="0" smtClean="0"/>
              <a:t>And, Ezekiel 20:11 says,</a:t>
            </a:r>
          </a:p>
          <a:p>
            <a:endParaRPr lang="en-US" sz="1200" baseline="0" dirty="0" smtClean="0"/>
          </a:p>
          <a:p>
            <a:r>
              <a:rPr lang="en-US" sz="1200" baseline="0" dirty="0" smtClean="0"/>
              <a:t>“</a:t>
            </a:r>
            <a:r>
              <a:rPr lang="en-US" sz="1200" dirty="0" smtClean="0"/>
              <a:t>I gave them my decrees and made known to them my </a:t>
            </a:r>
          </a:p>
          <a:p>
            <a:r>
              <a:rPr lang="en-US" sz="1200" dirty="0" smtClean="0"/>
              <a:t>laws, for the man who obeys them will live by them.”</a:t>
            </a:r>
          </a:p>
          <a:p>
            <a:r>
              <a:rPr lang="en-US" sz="1200" baseline="0" dirty="0" smtClean="0"/>
              <a:t>(NIV).</a:t>
            </a:r>
          </a:p>
          <a:p>
            <a:endParaRPr lang="en-US" sz="1200" baseline="0" dirty="0" smtClean="0"/>
          </a:p>
          <a:p>
            <a:r>
              <a:rPr lang="en-US" sz="1200" baseline="0" dirty="0" smtClean="0"/>
              <a:t>These three Old Testament passages all say that the</a:t>
            </a:r>
          </a:p>
          <a:p>
            <a:r>
              <a:rPr lang="en-US" sz="1200" baseline="0" dirty="0" smtClean="0"/>
              <a:t>one who obeys God’s laws and decrees will live as a </a:t>
            </a:r>
          </a:p>
          <a:p>
            <a:r>
              <a:rPr lang="en-US" sz="1200" baseline="0" dirty="0" smtClean="0"/>
              <a:t>result.</a:t>
            </a:r>
          </a:p>
          <a:p>
            <a:endParaRPr lang="en-US" sz="1200" baseline="0" dirty="0" smtClean="0"/>
          </a:p>
          <a:p>
            <a:r>
              <a:rPr lang="en-US" sz="1200" baseline="0" dirty="0" smtClean="0"/>
              <a:t>But, once again, Ephesians 2:8-9 says,</a:t>
            </a:r>
          </a:p>
          <a:p>
            <a:endParaRPr lang="en-US" sz="1200" baseline="0" dirty="0" smtClean="0"/>
          </a:p>
          <a:p>
            <a:r>
              <a:rPr lang="en-US" dirty="0" smtClean="0"/>
              <a:t>“</a:t>
            </a:r>
            <a:r>
              <a:rPr lang="en-US" sz="1200" baseline="30000" dirty="0" smtClean="0"/>
              <a:t>8</a:t>
            </a:r>
            <a:r>
              <a:rPr lang="en-US" sz="1200" baseline="0" dirty="0" smtClean="0"/>
              <a:t> For it is by grace you have been saved, through</a:t>
            </a:r>
          </a:p>
          <a:p>
            <a:r>
              <a:rPr lang="en-US" sz="1200" baseline="0" dirty="0" smtClean="0"/>
              <a:t> faith—and this not from yourselves, it is the gift of </a:t>
            </a:r>
          </a:p>
          <a:p>
            <a:r>
              <a:rPr lang="en-US" sz="1200" baseline="0" dirty="0" smtClean="0"/>
              <a:t>God—</a:t>
            </a:r>
            <a:r>
              <a:rPr lang="en-US" sz="1200" baseline="30000" dirty="0" smtClean="0"/>
              <a:t> 9 </a:t>
            </a:r>
            <a:r>
              <a:rPr lang="en-US" sz="1200" baseline="0" dirty="0" smtClean="0"/>
              <a:t>not by works, so that no one can boast.” (NIV).</a:t>
            </a:r>
          </a:p>
          <a:p>
            <a:endParaRPr lang="en-US" sz="1200" baseline="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25902977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in the Old Testament itself, Psalms 14:3 says,</a:t>
            </a:r>
          </a:p>
          <a:p>
            <a:endParaRPr lang="en-US" dirty="0" smtClean="0"/>
          </a:p>
          <a:p>
            <a:pPr rtl="0"/>
            <a:r>
              <a:rPr lang="en-US" dirty="0" smtClean="0"/>
              <a:t>“</a:t>
            </a:r>
            <a:r>
              <a:rPr lang="en-US" sz="1200" dirty="0" smtClean="0"/>
              <a:t>All have turned aside, they have together become </a:t>
            </a:r>
          </a:p>
          <a:p>
            <a:pPr rtl="0"/>
            <a:r>
              <a:rPr lang="en-US" sz="1200" dirty="0" smtClean="0"/>
              <a:t>corrupt; there is no one who does good, not even </a:t>
            </a:r>
          </a:p>
          <a:p>
            <a:pPr rtl="0"/>
            <a:r>
              <a:rPr lang="en-US" sz="1200" dirty="0" smtClean="0"/>
              <a:t>one.” (NIV).</a:t>
            </a:r>
          </a:p>
          <a:p>
            <a:pPr rtl="0"/>
            <a:endParaRPr lang="en-US" sz="1200" dirty="0" smtClean="0"/>
          </a:p>
          <a:p>
            <a:pPr rtl="0"/>
            <a:r>
              <a:rPr lang="en-US" sz="1200" dirty="0" smtClean="0"/>
              <a:t>And, Paul echoes that verse in Romans 3:10-12,</a:t>
            </a:r>
          </a:p>
          <a:p>
            <a:pPr rtl="0"/>
            <a:endParaRPr lang="en-US" sz="1200" dirty="0" smtClean="0"/>
          </a:p>
          <a:p>
            <a:pPr rtl="0"/>
            <a:r>
              <a:rPr lang="en-US" sz="1200" dirty="0" smtClean="0"/>
              <a:t>“</a:t>
            </a:r>
            <a:r>
              <a:rPr lang="en-US" sz="1200" baseline="30000" dirty="0" smtClean="0"/>
              <a:t>10 </a:t>
            </a:r>
            <a:r>
              <a:rPr lang="en-US" sz="1200" baseline="0" dirty="0" smtClean="0"/>
              <a:t>As it is written: </a:t>
            </a:r>
            <a:r>
              <a:rPr lang="en-US" sz="1200" dirty="0" smtClean="0"/>
              <a:t>‘There is no one righteous, not even </a:t>
            </a:r>
          </a:p>
          <a:p>
            <a:pPr rtl="0"/>
            <a:r>
              <a:rPr lang="en-US" sz="1200" dirty="0" smtClean="0"/>
              <a:t>one; </a:t>
            </a:r>
            <a:r>
              <a:rPr lang="en-US" sz="1200" baseline="30000" dirty="0" smtClean="0"/>
              <a:t>11</a:t>
            </a:r>
            <a:r>
              <a:rPr lang="en-US" sz="1200" baseline="0" dirty="0" smtClean="0"/>
              <a:t> there is no one who understands, </a:t>
            </a:r>
            <a:r>
              <a:rPr lang="en-US" sz="1200" dirty="0" smtClean="0"/>
              <a:t>no one who </a:t>
            </a:r>
          </a:p>
          <a:p>
            <a:pPr rtl="0"/>
            <a:r>
              <a:rPr lang="en-US" sz="1200" dirty="0" smtClean="0"/>
              <a:t>seeks God. </a:t>
            </a:r>
            <a:r>
              <a:rPr lang="en-US" sz="1200" baseline="30000" dirty="0" smtClean="0"/>
              <a:t>12</a:t>
            </a:r>
            <a:r>
              <a:rPr lang="en-US" sz="1200" baseline="0" dirty="0" smtClean="0"/>
              <a:t> All have turned away, </a:t>
            </a:r>
            <a:r>
              <a:rPr lang="en-US" sz="1200" dirty="0" smtClean="0"/>
              <a:t>they have together </a:t>
            </a:r>
          </a:p>
          <a:p>
            <a:pPr rtl="0"/>
            <a:r>
              <a:rPr lang="en-US" sz="1200" dirty="0" smtClean="0"/>
              <a:t>become worthless; there is no one who does good, not </a:t>
            </a:r>
          </a:p>
          <a:p>
            <a:pPr rtl="0"/>
            <a:r>
              <a:rPr lang="en-US" sz="1200" dirty="0" smtClean="0"/>
              <a:t>even one.’” (NIV).</a:t>
            </a:r>
          </a:p>
          <a:p>
            <a:pPr rtl="0"/>
            <a:endParaRPr lang="en-US" sz="1200" dirty="0" smtClean="0"/>
          </a:p>
          <a:p>
            <a:pPr rtl="0"/>
            <a:r>
              <a:rPr lang="en-US" sz="1200" dirty="0" smtClean="0"/>
              <a:t>And, Psalm 143:2 says,</a:t>
            </a:r>
          </a:p>
          <a:p>
            <a:pPr rtl="0"/>
            <a:endParaRPr lang="en-US" sz="1200" dirty="0" smtClean="0"/>
          </a:p>
          <a:p>
            <a:pPr rtl="0"/>
            <a:r>
              <a:rPr lang="en-US" sz="1200" dirty="0" smtClean="0"/>
              <a:t>“Do not bring your servant into judgment, for no one </a:t>
            </a:r>
          </a:p>
          <a:p>
            <a:pPr rtl="0"/>
            <a:r>
              <a:rPr lang="en-US" sz="1200" dirty="0" smtClean="0"/>
              <a:t>living is righteous before you.” (NIV). </a:t>
            </a:r>
          </a:p>
          <a:p>
            <a:pPr rtl="0"/>
            <a:endParaRPr lang="en-US" sz="1200" dirty="0" smtClean="0"/>
          </a:p>
          <a:p>
            <a:pPr rtl="0"/>
            <a:r>
              <a:rPr lang="en-US" sz="1200" dirty="0" smtClean="0"/>
              <a:t>which Paul again echoes in Romans 3:20,</a:t>
            </a:r>
          </a:p>
          <a:p>
            <a:pPr rtl="0"/>
            <a:endParaRPr lang="en-US" sz="1200" dirty="0" smtClean="0"/>
          </a:p>
          <a:p>
            <a:pPr rtl="0"/>
            <a:r>
              <a:rPr lang="en-US" sz="1200" dirty="0" smtClean="0"/>
              <a:t>“Therefore no one will be declared righteous in his sight </a:t>
            </a:r>
          </a:p>
          <a:p>
            <a:pPr rtl="0"/>
            <a:r>
              <a:rPr lang="en-US" sz="1200" dirty="0" smtClean="0"/>
              <a:t>by observing the law; rather, through the law we </a:t>
            </a:r>
          </a:p>
          <a:p>
            <a:pPr rtl="0"/>
            <a:r>
              <a:rPr lang="en-US" sz="1200" dirty="0" smtClean="0"/>
              <a:t>become conscious of sin.” (NIV).</a:t>
            </a:r>
          </a:p>
          <a:p>
            <a:pPr rtl="0"/>
            <a:endParaRPr lang="en-US" sz="1200" dirty="0" smtClean="0"/>
          </a:p>
          <a:p>
            <a:pPr rtl="0"/>
            <a:r>
              <a:rPr lang="en-US" sz="1200" dirty="0" smtClean="0"/>
              <a:t>And,</a:t>
            </a:r>
            <a:r>
              <a:rPr lang="en-US" sz="1200" baseline="0" dirty="0" smtClean="0"/>
              <a:t> Isaiah 64:6-7 says,</a:t>
            </a:r>
          </a:p>
          <a:p>
            <a:pPr rtl="0"/>
            <a:endParaRPr lang="en-US" sz="1200" baseline="0" dirty="0" smtClean="0"/>
          </a:p>
          <a:p>
            <a:pPr rtl="0"/>
            <a:r>
              <a:rPr lang="en-US" sz="1200" baseline="0" dirty="0" smtClean="0"/>
              <a:t>“</a:t>
            </a:r>
            <a:r>
              <a:rPr lang="en-US" sz="1200" baseline="30000" dirty="0" smtClean="0"/>
              <a:t>6</a:t>
            </a:r>
            <a:r>
              <a:rPr lang="en-US" sz="1200" baseline="0" dirty="0" smtClean="0"/>
              <a:t> All of us have become like one who is unclean, </a:t>
            </a:r>
            <a:r>
              <a:rPr lang="en-US" sz="1200" dirty="0" smtClean="0"/>
              <a:t>and </a:t>
            </a:r>
          </a:p>
          <a:p>
            <a:pPr rtl="0"/>
            <a:r>
              <a:rPr lang="en-US" sz="1200" dirty="0" smtClean="0"/>
              <a:t>all our righteous acts are like filthy rags; we all shrivel </a:t>
            </a:r>
          </a:p>
          <a:p>
            <a:pPr rtl="0"/>
            <a:r>
              <a:rPr lang="en-US" sz="1200" dirty="0" smtClean="0"/>
              <a:t>up like a leaf, and like the wind our sins sweep us </a:t>
            </a:r>
          </a:p>
          <a:p>
            <a:pPr rtl="0"/>
            <a:r>
              <a:rPr lang="en-US" sz="1200" dirty="0" smtClean="0"/>
              <a:t>away. </a:t>
            </a:r>
            <a:r>
              <a:rPr lang="en-US" sz="1200" baseline="30000" dirty="0" smtClean="0"/>
              <a:t>7</a:t>
            </a:r>
            <a:r>
              <a:rPr lang="en-US" sz="1200" baseline="0" dirty="0" smtClean="0"/>
              <a:t> No one calls on your name </a:t>
            </a:r>
            <a:r>
              <a:rPr lang="en-US" sz="1200" dirty="0" smtClean="0"/>
              <a:t>or strives to lay </a:t>
            </a:r>
          </a:p>
          <a:p>
            <a:pPr rtl="0"/>
            <a:r>
              <a:rPr lang="en-US" sz="1200" dirty="0" smtClean="0"/>
              <a:t>hold of you; for you have hidden your face from us </a:t>
            </a:r>
          </a:p>
          <a:p>
            <a:pPr rtl="0"/>
            <a:r>
              <a:rPr lang="en-US" sz="1200" dirty="0" smtClean="0"/>
              <a:t>and made us waste away because of our sins.” (NIV). </a:t>
            </a:r>
          </a:p>
          <a:p>
            <a:pPr rtl="0"/>
            <a:endParaRPr lang="en-US" sz="1200" dirty="0" smtClean="0"/>
          </a:p>
          <a:p>
            <a:pPr rtl="0"/>
            <a:r>
              <a:rPr lang="en-US" sz="1200" dirty="0" smtClean="0"/>
              <a:t>So, if salvation was by works in the Old Testament, then </a:t>
            </a:r>
          </a:p>
          <a:p>
            <a:pPr rtl="0"/>
            <a:r>
              <a:rPr lang="en-US" sz="1200" dirty="0" smtClean="0"/>
              <a:t>no one was saved in the Old Testament, because </a:t>
            </a:r>
          </a:p>
          <a:p>
            <a:pPr rtl="0"/>
            <a:r>
              <a:rPr lang="en-US" sz="1200" dirty="0" smtClean="0"/>
              <a:t>everyone failed to perform the works of the law </a:t>
            </a:r>
          </a:p>
          <a:p>
            <a:pPr rtl="0"/>
            <a:r>
              <a:rPr lang="en-US" sz="1200" dirty="0" smtClean="0"/>
              <a:t>perfectly.</a:t>
            </a:r>
          </a:p>
          <a:p>
            <a:pPr rtl="0"/>
            <a:endParaRPr lang="en-US" sz="1200" dirty="0" smtClean="0"/>
          </a:p>
          <a:p>
            <a:pPr rtl="0"/>
            <a:r>
              <a:rPr lang="en-US" sz="1200" dirty="0" smtClean="0"/>
              <a:t>But, if we go back to Genesis 3:15, where God is </a:t>
            </a:r>
          </a:p>
          <a:p>
            <a:pPr rtl="0"/>
            <a:r>
              <a:rPr lang="en-US" sz="1200" dirty="0" smtClean="0"/>
              <a:t>speaking to the serpent, we find:</a:t>
            </a:r>
          </a:p>
          <a:p>
            <a:pPr rtl="0"/>
            <a:endParaRPr lang="en-US" sz="1200" dirty="0" smtClean="0"/>
          </a:p>
          <a:p>
            <a:pPr rtl="0"/>
            <a:r>
              <a:rPr lang="en-US" sz="1200" dirty="0" smtClean="0"/>
              <a:t>“And I will put enmity between you and the woman, </a:t>
            </a:r>
          </a:p>
          <a:p>
            <a:pPr rtl="0"/>
            <a:r>
              <a:rPr lang="en-US" sz="1200" dirty="0" smtClean="0"/>
              <a:t>and between your offspring and hers; he will crush </a:t>
            </a:r>
          </a:p>
          <a:p>
            <a:pPr rtl="0"/>
            <a:r>
              <a:rPr lang="en-US" sz="1200" dirty="0" smtClean="0"/>
              <a:t>your head, and you will strike his heel.” (NIV).</a:t>
            </a:r>
          </a:p>
          <a:p>
            <a:pPr rtl="0"/>
            <a:endParaRPr lang="en-US" sz="1200" dirty="0" smtClean="0"/>
          </a:p>
          <a:p>
            <a:pPr rtl="0"/>
            <a:r>
              <a:rPr lang="en-US" sz="1200" dirty="0" smtClean="0"/>
              <a:t>This is a prophecy of the promised Messiah. In the </a:t>
            </a:r>
          </a:p>
          <a:p>
            <a:pPr rtl="0"/>
            <a:r>
              <a:rPr lang="en-US" sz="1200" dirty="0" smtClean="0"/>
              <a:t>Old Testament, salvation was also by faith; faith in </a:t>
            </a:r>
          </a:p>
          <a:p>
            <a:pPr rtl="0"/>
            <a:r>
              <a:rPr lang="en-US" sz="1200" dirty="0" smtClean="0"/>
              <a:t>God’s promise. </a:t>
            </a:r>
          </a:p>
          <a:p>
            <a:pPr rtl="0"/>
            <a:endParaRPr lang="en-US" sz="1200" dirty="0" smtClean="0"/>
          </a:p>
          <a:p>
            <a:r>
              <a:rPr lang="en-US" dirty="0" smtClean="0"/>
              <a:t>In Galatians 2:15, 16, &amp; 21, we find,</a:t>
            </a:r>
          </a:p>
          <a:p>
            <a:endParaRPr lang="en-US" dirty="0" smtClean="0"/>
          </a:p>
          <a:p>
            <a:r>
              <a:rPr lang="en-US" dirty="0" smtClean="0"/>
              <a:t>“</a:t>
            </a:r>
            <a:r>
              <a:rPr lang="en-US" sz="1200" baseline="30000" dirty="0" smtClean="0"/>
              <a:t>15 </a:t>
            </a:r>
            <a:r>
              <a:rPr lang="en-US" sz="1200" baseline="0" dirty="0" smtClean="0"/>
              <a:t>We who are Jews by birth and not ‘Gentile sinners’</a:t>
            </a:r>
            <a:r>
              <a:rPr lang="en-US" sz="1200" baseline="30000" dirty="0" smtClean="0"/>
              <a:t> </a:t>
            </a:r>
          </a:p>
          <a:p>
            <a:r>
              <a:rPr lang="en-US" sz="1200" baseline="30000" dirty="0" smtClean="0"/>
              <a:t>16 </a:t>
            </a:r>
            <a:r>
              <a:rPr lang="en-US" sz="1200" baseline="0" dirty="0" smtClean="0"/>
              <a:t>know that a man is not justified by observing the </a:t>
            </a:r>
          </a:p>
          <a:p>
            <a:r>
              <a:rPr lang="en-US" sz="1200" baseline="0" dirty="0" smtClean="0"/>
              <a:t>law, but by faith in Jesus Christ. So we, too, have put </a:t>
            </a:r>
          </a:p>
          <a:p>
            <a:r>
              <a:rPr lang="en-US" sz="1200" baseline="0" dirty="0" smtClean="0"/>
              <a:t>our faith in Christ Jesus that we may be justified by </a:t>
            </a:r>
          </a:p>
          <a:p>
            <a:r>
              <a:rPr lang="en-US" sz="1200" baseline="0" dirty="0" smtClean="0"/>
              <a:t>faith in Christ and not by observing the law, because </a:t>
            </a:r>
          </a:p>
          <a:p>
            <a:r>
              <a:rPr lang="en-US" sz="1200" baseline="0" dirty="0" smtClean="0"/>
              <a:t>by observing the law no one will be justified.... </a:t>
            </a:r>
            <a:r>
              <a:rPr lang="en-US" sz="1200" baseline="30000" dirty="0" smtClean="0"/>
              <a:t>21 </a:t>
            </a:r>
            <a:r>
              <a:rPr lang="en-US" sz="1200" baseline="0" dirty="0" smtClean="0"/>
              <a:t>I do </a:t>
            </a:r>
          </a:p>
          <a:p>
            <a:r>
              <a:rPr lang="en-US" sz="1200" baseline="0" dirty="0" smtClean="0"/>
              <a:t>not set aside the grace of God, for if righteousness </a:t>
            </a:r>
          </a:p>
          <a:p>
            <a:r>
              <a:rPr lang="en-US" sz="1200" baseline="0" dirty="0" smtClean="0"/>
              <a:t>could be gained through the law, Christ died for </a:t>
            </a:r>
          </a:p>
          <a:p>
            <a:r>
              <a:rPr lang="en-US" sz="1200" baseline="0" dirty="0" smtClean="0"/>
              <a:t>nothing!” (NIV).</a:t>
            </a:r>
          </a:p>
          <a:p>
            <a:endParaRPr lang="en-US" sz="1200" baseline="0" dirty="0" smtClean="0"/>
          </a:p>
          <a:p>
            <a:r>
              <a:rPr lang="en-US" sz="1200" baseline="0" dirty="0" smtClean="0"/>
              <a:t>*****</a:t>
            </a:r>
            <a:endParaRPr lang="en-US" baseline="0"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5788710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Habakkuk 2:4 says,</a:t>
            </a:r>
          </a:p>
          <a:p>
            <a:endParaRPr lang="en-US" dirty="0" smtClean="0"/>
          </a:p>
          <a:p>
            <a:pPr rtl="0"/>
            <a:r>
              <a:rPr lang="en-US" dirty="0" smtClean="0"/>
              <a:t>“</a:t>
            </a:r>
            <a:r>
              <a:rPr lang="en-US" sz="1200" dirty="0" smtClean="0"/>
              <a:t>See, he is puffed up; his desires are not upright—but </a:t>
            </a:r>
          </a:p>
          <a:p>
            <a:pPr rtl="0"/>
            <a:r>
              <a:rPr lang="en-US" sz="1200" dirty="0" smtClean="0"/>
              <a:t>the righteous will live by his faith”. (NIV).</a:t>
            </a:r>
          </a:p>
          <a:p>
            <a:pPr rtl="0"/>
            <a:endParaRPr lang="en-US" sz="1200" dirty="0" smtClean="0"/>
          </a:p>
          <a:p>
            <a:pPr rtl="0"/>
            <a:r>
              <a:rPr lang="en-US" sz="1200" dirty="0" smtClean="0"/>
              <a:t>which</a:t>
            </a:r>
            <a:r>
              <a:rPr lang="en-US" sz="1200" baseline="0" dirty="0" smtClean="0"/>
              <a:t> Paul echoes in Romans 1:17,</a:t>
            </a:r>
          </a:p>
          <a:p>
            <a:pPr rtl="0"/>
            <a:endParaRPr lang="en-US" sz="1200" baseline="0" dirty="0" smtClean="0"/>
          </a:p>
          <a:p>
            <a:pPr rtl="0"/>
            <a:r>
              <a:rPr lang="en-US" sz="1200" baseline="0" dirty="0" smtClean="0"/>
              <a:t>“</a:t>
            </a:r>
            <a:r>
              <a:rPr lang="en-US" sz="1200" dirty="0" smtClean="0"/>
              <a:t>For in the gospel a righteousness from God is revealed, </a:t>
            </a:r>
          </a:p>
          <a:p>
            <a:pPr rtl="0"/>
            <a:r>
              <a:rPr lang="en-US" sz="1200" dirty="0" smtClean="0"/>
              <a:t>a righteousness that is by faith from first to last, just as </a:t>
            </a:r>
          </a:p>
          <a:p>
            <a:pPr rtl="0"/>
            <a:r>
              <a:rPr lang="en-US" sz="1200" dirty="0" smtClean="0"/>
              <a:t>it is written: ‘The righteous will live by faith.’” (NIV).</a:t>
            </a:r>
          </a:p>
          <a:p>
            <a:pPr rtl="0"/>
            <a:endParaRPr lang="en-US" sz="1200" dirty="0" smtClean="0"/>
          </a:p>
          <a:p>
            <a:pPr rtl="0"/>
            <a:r>
              <a:rPr lang="en-US" sz="1200" dirty="0" smtClean="0"/>
              <a:t>And, Deuteronomy 32:20 decries the lack</a:t>
            </a:r>
            <a:r>
              <a:rPr lang="en-US" sz="1200" baseline="0" dirty="0" smtClean="0"/>
              <a:t> of faith:</a:t>
            </a:r>
          </a:p>
          <a:p>
            <a:pPr rtl="0"/>
            <a:endParaRPr lang="en-US" sz="1200" baseline="0" dirty="0" smtClean="0"/>
          </a:p>
          <a:p>
            <a:pPr rtl="0"/>
            <a:r>
              <a:rPr lang="en-US" sz="1200" baseline="0" dirty="0" smtClean="0"/>
              <a:t>“</a:t>
            </a:r>
            <a:r>
              <a:rPr lang="en-US" sz="1200" dirty="0" smtClean="0"/>
              <a:t>And he said, I will hide my face from them, I will see </a:t>
            </a:r>
          </a:p>
          <a:p>
            <a:pPr rtl="0"/>
            <a:r>
              <a:rPr lang="en-US" sz="1200" dirty="0" smtClean="0"/>
              <a:t>what their end</a:t>
            </a:r>
            <a:r>
              <a:rPr lang="en-US" sz="1200" i="1" dirty="0" smtClean="0"/>
              <a:t> </a:t>
            </a:r>
            <a:r>
              <a:rPr lang="en-US" sz="1200" i="0" dirty="0" smtClean="0"/>
              <a:t>shall be: for they are a very </a:t>
            </a:r>
            <a:r>
              <a:rPr lang="en-US" sz="1200" i="0" dirty="0" err="1" smtClean="0"/>
              <a:t>froward</a:t>
            </a:r>
            <a:r>
              <a:rPr lang="en-US" sz="1200" i="0" dirty="0" smtClean="0"/>
              <a:t> </a:t>
            </a:r>
          </a:p>
          <a:p>
            <a:pPr rtl="0"/>
            <a:r>
              <a:rPr lang="en-US" sz="1200" i="0" dirty="0" smtClean="0"/>
              <a:t>generation, children in whom is no faith.” (KJV).</a:t>
            </a:r>
          </a:p>
          <a:p>
            <a:pPr rtl="0"/>
            <a:endParaRPr lang="en-US" sz="1200" i="0" dirty="0" smtClean="0"/>
          </a:p>
          <a:p>
            <a:pPr rtl="0"/>
            <a:r>
              <a:rPr lang="en-US" sz="1200" i="0" dirty="0" smtClean="0"/>
              <a:t>We see Jesus also decrying that lack of faith in </a:t>
            </a:r>
          </a:p>
          <a:p>
            <a:pPr rtl="0"/>
            <a:r>
              <a:rPr lang="en-US" sz="1200" i="0" dirty="0" smtClean="0"/>
              <a:t>Matthew 17:17,  </a:t>
            </a:r>
          </a:p>
          <a:p>
            <a:pPr rtl="0"/>
            <a:endParaRPr lang="en-US" sz="1200" i="0" dirty="0" smtClean="0"/>
          </a:p>
          <a:p>
            <a:pPr rtl="0"/>
            <a:r>
              <a:rPr lang="en-US" sz="1200" i="0" dirty="0" smtClean="0"/>
              <a:t>“’</a:t>
            </a:r>
            <a:r>
              <a:rPr lang="en-US" sz="1200" dirty="0" smtClean="0"/>
              <a:t> O unbelieving and perverse generation,’ Jesus </a:t>
            </a:r>
          </a:p>
          <a:p>
            <a:pPr rtl="0"/>
            <a:r>
              <a:rPr lang="en-US" sz="1200" dirty="0" smtClean="0"/>
              <a:t>replied, ‘how long shall I stay with you? How long </a:t>
            </a:r>
          </a:p>
          <a:p>
            <a:pPr rtl="0"/>
            <a:r>
              <a:rPr lang="en-US" sz="1200" dirty="0" smtClean="0"/>
              <a:t>shall I put up with you?...’” (NIV).</a:t>
            </a:r>
          </a:p>
          <a:p>
            <a:pPr rtl="0"/>
            <a:endParaRPr lang="en-US" sz="1200" i="0" dirty="0" smtClean="0"/>
          </a:p>
          <a:p>
            <a:pPr rtl="0"/>
            <a:r>
              <a:rPr lang="en-US" sz="1200" i="0" dirty="0" smtClean="0"/>
              <a:t>-----</a:t>
            </a:r>
          </a:p>
          <a:p>
            <a:pPr rtl="0"/>
            <a:endParaRPr lang="en-US" sz="1200" i="0" dirty="0" smtClean="0"/>
          </a:p>
          <a:p>
            <a:r>
              <a:rPr lang="en-US" sz="1200" i="0" dirty="0" smtClean="0"/>
              <a:t>As for examples, when Abram and Sarai</a:t>
            </a:r>
            <a:r>
              <a:rPr lang="en-US" sz="1200" i="0" baseline="0" dirty="0" smtClean="0"/>
              <a:t> came to Egypt, </a:t>
            </a:r>
          </a:p>
          <a:p>
            <a:r>
              <a:rPr lang="en-US" sz="1200" i="0" baseline="0" dirty="0" smtClean="0"/>
              <a:t>Genesis 12:13 tells us that Abram told his wife Sarai, </a:t>
            </a:r>
          </a:p>
          <a:p>
            <a:r>
              <a:rPr lang="en-US" sz="1200" i="0" baseline="0" dirty="0" smtClean="0"/>
              <a:t>“</a:t>
            </a:r>
            <a:r>
              <a:rPr lang="en-US" sz="1200" dirty="0" smtClean="0"/>
              <a:t>Say you are my sister, so that I will be treated well for </a:t>
            </a:r>
          </a:p>
          <a:p>
            <a:r>
              <a:rPr lang="en-US" sz="1200" dirty="0" smtClean="0"/>
              <a:t>your sake and my life will be spared because of you.</a:t>
            </a:r>
            <a:r>
              <a:rPr lang="en-US" sz="1200" i="0" baseline="0" dirty="0" smtClean="0"/>
              <a:t>”</a:t>
            </a:r>
            <a:r>
              <a:rPr lang="en-US" sz="1200" i="0" dirty="0" smtClean="0"/>
              <a:t> </a:t>
            </a:r>
          </a:p>
          <a:p>
            <a:r>
              <a:rPr lang="en-US" sz="1200" i="0" dirty="0" smtClean="0"/>
              <a:t>(NIV) So Pharaoh was deceived and took Sarai</a:t>
            </a:r>
            <a:r>
              <a:rPr lang="en-US" sz="1200" i="0" baseline="0" dirty="0" smtClean="0"/>
              <a:t> as his </a:t>
            </a:r>
          </a:p>
          <a:p>
            <a:r>
              <a:rPr lang="en-US" sz="1200" i="0" baseline="0" dirty="0" smtClean="0"/>
              <a:t>wife, and God rained disaster on Pharaoh because of it.</a:t>
            </a:r>
            <a:endParaRPr lang="en-US" sz="1200" i="0" dirty="0" smtClean="0"/>
          </a:p>
          <a:p>
            <a:pPr rtl="0"/>
            <a:endParaRPr lang="en-US" sz="1200" i="0" dirty="0" smtClean="0"/>
          </a:p>
          <a:p>
            <a:pPr rtl="0"/>
            <a:r>
              <a:rPr lang="en-US" sz="1200" i="0" dirty="0" smtClean="0"/>
              <a:t>But then Genesis 15:6 testifies, “</a:t>
            </a:r>
            <a:r>
              <a:rPr lang="en-US" sz="1200" dirty="0" smtClean="0"/>
              <a:t>Abram believed the </a:t>
            </a:r>
          </a:p>
          <a:p>
            <a:pPr rtl="0"/>
            <a:r>
              <a:rPr lang="en-US" sz="1200" dirty="0" smtClean="0"/>
              <a:t>Lord, and he credited it to him as righteousness.” </a:t>
            </a:r>
          </a:p>
          <a:p>
            <a:pPr rtl="0"/>
            <a:r>
              <a:rPr lang="en-US" sz="1200" dirty="0" smtClean="0"/>
              <a:t>(NIV).</a:t>
            </a:r>
          </a:p>
          <a:p>
            <a:pPr rtl="0"/>
            <a:endParaRPr lang="en-US" sz="1200" i="0" dirty="0" smtClean="0"/>
          </a:p>
          <a:p>
            <a:r>
              <a:rPr lang="en-US" sz="1200" i="0" dirty="0" smtClean="0"/>
              <a:t>But,</a:t>
            </a:r>
            <a:r>
              <a:rPr lang="en-US" sz="1200" i="0" baseline="0" dirty="0" smtClean="0"/>
              <a:t> later, after God had changed their names, when </a:t>
            </a:r>
          </a:p>
          <a:p>
            <a:r>
              <a:rPr lang="en-US" sz="1200" i="0" baseline="0" dirty="0" smtClean="0"/>
              <a:t>Abraham and Sarah came to </a:t>
            </a:r>
            <a:r>
              <a:rPr lang="en-US" sz="1200" i="0" baseline="0" dirty="0" err="1" smtClean="0"/>
              <a:t>Gerar</a:t>
            </a:r>
            <a:r>
              <a:rPr lang="en-US" sz="1200" i="0" baseline="0" dirty="0" smtClean="0"/>
              <a:t>, we find in Genesis </a:t>
            </a:r>
          </a:p>
          <a:p>
            <a:r>
              <a:rPr lang="en-US" sz="1200" i="0" baseline="0" dirty="0" smtClean="0"/>
              <a:t>20:2, “</a:t>
            </a:r>
            <a:r>
              <a:rPr lang="en-US" sz="1200" dirty="0" smtClean="0"/>
              <a:t>and there Abraham said of his wife Sarah, ‘She is </a:t>
            </a:r>
          </a:p>
          <a:p>
            <a:r>
              <a:rPr lang="en-US" sz="1200" dirty="0" smtClean="0"/>
              <a:t>my sister.’ Then Abimelech king of </a:t>
            </a:r>
            <a:r>
              <a:rPr lang="en-US" sz="1200" dirty="0" err="1" smtClean="0"/>
              <a:t>Gerar</a:t>
            </a:r>
            <a:r>
              <a:rPr lang="en-US" sz="1200" dirty="0" smtClean="0"/>
              <a:t> sent for Sarah </a:t>
            </a:r>
          </a:p>
          <a:p>
            <a:r>
              <a:rPr lang="en-US" sz="1200" dirty="0" smtClean="0"/>
              <a:t>and took her.” (NIV). But God appeared to Abimelech </a:t>
            </a:r>
          </a:p>
          <a:p>
            <a:r>
              <a:rPr lang="en-US" sz="1200" dirty="0" smtClean="0"/>
              <a:t>and told him he was a dead man. But, since Abimelech </a:t>
            </a:r>
          </a:p>
          <a:p>
            <a:r>
              <a:rPr lang="en-US" sz="1200" dirty="0" smtClean="0"/>
              <a:t>had not yet touched Sarah, he gave her back to </a:t>
            </a:r>
          </a:p>
          <a:p>
            <a:r>
              <a:rPr lang="en-US" sz="1200" dirty="0" smtClean="0"/>
              <a:t>Abraham and did not die.</a:t>
            </a:r>
          </a:p>
          <a:p>
            <a:endParaRPr lang="en-US" sz="1200" i="0" dirty="0" smtClean="0"/>
          </a:p>
          <a:p>
            <a:r>
              <a:rPr lang="en-US" sz="1200" i="0" dirty="0" smtClean="0"/>
              <a:t>So, Abraham committed the same sin of deception after </a:t>
            </a:r>
          </a:p>
          <a:p>
            <a:r>
              <a:rPr lang="en-US" sz="1200" i="0" dirty="0" smtClean="0"/>
              <a:t>God had credited him with righteousness as he did </a:t>
            </a:r>
          </a:p>
          <a:p>
            <a:r>
              <a:rPr lang="en-US" sz="1200" i="0" dirty="0" smtClean="0"/>
              <a:t>before he was so credited.</a:t>
            </a:r>
          </a:p>
          <a:p>
            <a:endParaRPr lang="en-US" sz="1200" i="0" baseline="0" dirty="0" smtClean="0"/>
          </a:p>
          <a:p>
            <a:r>
              <a:rPr lang="en-US" sz="1200" i="0" baseline="0" dirty="0" smtClean="0"/>
              <a:t>And, yet, James 2:23, many hundreds of years after </a:t>
            </a:r>
          </a:p>
          <a:p>
            <a:r>
              <a:rPr lang="en-US" sz="1200" i="0" baseline="0" dirty="0" smtClean="0"/>
              <a:t>Abraham’s death, records, “</a:t>
            </a:r>
            <a:r>
              <a:rPr lang="en-US" sz="1200" dirty="0" smtClean="0"/>
              <a:t>And the scripture was </a:t>
            </a:r>
          </a:p>
          <a:p>
            <a:r>
              <a:rPr lang="en-US" sz="1200" dirty="0" smtClean="0"/>
              <a:t>fulfilled that says, “Abraham believed God, and it was </a:t>
            </a:r>
          </a:p>
          <a:p>
            <a:r>
              <a:rPr lang="en-US" sz="1200" dirty="0" smtClean="0"/>
              <a:t>credited to him as righteousness,” and he was called </a:t>
            </a:r>
          </a:p>
          <a:p>
            <a:r>
              <a:rPr lang="en-US" sz="1200" dirty="0" smtClean="0"/>
              <a:t>God’s friend.” (NIV).</a:t>
            </a:r>
          </a:p>
          <a:p>
            <a:endParaRPr lang="en-US" sz="1200" dirty="0" smtClean="0"/>
          </a:p>
          <a:p>
            <a:r>
              <a:rPr lang="en-US" sz="1200" dirty="0" smtClean="0"/>
              <a:t>Abraham</a:t>
            </a:r>
            <a:r>
              <a:rPr lang="en-US" sz="1200" baseline="0" dirty="0" smtClean="0"/>
              <a:t> sinned and fell short of the glory of God.</a:t>
            </a:r>
          </a:p>
          <a:p>
            <a:endParaRPr lang="en-US" sz="1200" baseline="0" dirty="0" smtClean="0"/>
          </a:p>
          <a:p>
            <a:r>
              <a:rPr lang="en-US" sz="1200" baseline="0" dirty="0" smtClean="0"/>
              <a:t>But God saved him, by grace through faith.</a:t>
            </a:r>
          </a:p>
          <a:p>
            <a:endParaRPr lang="en-US" sz="1200" baseline="0" dirty="0" smtClean="0"/>
          </a:p>
          <a:p>
            <a:r>
              <a:rPr lang="en-US" sz="1200" baseline="0" dirty="0" smtClean="0"/>
              <a:t>-----</a:t>
            </a:r>
          </a:p>
          <a:p>
            <a:endParaRPr lang="en-US" sz="1200" baseline="0" dirty="0" smtClean="0"/>
          </a:p>
          <a:p>
            <a:r>
              <a:rPr lang="en-US" sz="1200" baseline="0" dirty="0" smtClean="0"/>
              <a:t>King David committed adultery with Bathsheba and then </a:t>
            </a:r>
          </a:p>
          <a:p>
            <a:r>
              <a:rPr lang="en-US" sz="1200" baseline="0" dirty="0" smtClean="0"/>
              <a:t>murdered her husband, Uriah the Hittite.</a:t>
            </a:r>
          </a:p>
          <a:p>
            <a:endParaRPr lang="en-US" sz="1200" baseline="0" dirty="0" smtClean="0"/>
          </a:p>
          <a:p>
            <a:r>
              <a:rPr lang="en-US" sz="1200" baseline="0" dirty="0" smtClean="0"/>
              <a:t>David deserved to die.</a:t>
            </a:r>
          </a:p>
          <a:p>
            <a:endParaRPr lang="en-US" sz="1200" baseline="0" dirty="0" smtClean="0"/>
          </a:p>
          <a:p>
            <a:pPr rtl="0"/>
            <a:r>
              <a:rPr lang="en-US" sz="1200" baseline="0" dirty="0" smtClean="0"/>
              <a:t>But, when the prophet Nathan confronted him with his </a:t>
            </a:r>
          </a:p>
          <a:p>
            <a:pPr rtl="0"/>
            <a:r>
              <a:rPr lang="en-US" sz="1200" baseline="0" dirty="0" smtClean="0"/>
              <a:t>sin, David confessed to God in Psalm 51:4, “</a:t>
            </a:r>
            <a:r>
              <a:rPr lang="en-US" sz="1200" dirty="0" smtClean="0"/>
              <a:t>Against you, </a:t>
            </a:r>
          </a:p>
          <a:p>
            <a:pPr rtl="0"/>
            <a:r>
              <a:rPr lang="en-US" sz="1200" dirty="0" smtClean="0"/>
              <a:t>you only, have I sinned and done what is evil in your </a:t>
            </a:r>
          </a:p>
          <a:p>
            <a:pPr rtl="0"/>
            <a:r>
              <a:rPr lang="en-US" sz="1200" dirty="0" smtClean="0"/>
              <a:t>sight, so that you are proved right when you speak and </a:t>
            </a:r>
          </a:p>
          <a:p>
            <a:pPr rtl="0"/>
            <a:r>
              <a:rPr lang="en-US" sz="1200" dirty="0" smtClean="0"/>
              <a:t>justified when you judge.” (NIV)</a:t>
            </a:r>
          </a:p>
          <a:p>
            <a:pPr rtl="0"/>
            <a:endParaRPr lang="en-US" sz="1200" baseline="0" dirty="0" smtClean="0"/>
          </a:p>
          <a:p>
            <a:pPr rtl="0"/>
            <a:r>
              <a:rPr lang="en-US" sz="1200" baseline="0" dirty="0" smtClean="0"/>
              <a:t>And, 2 Samuel 12:13 records, “</a:t>
            </a:r>
            <a:r>
              <a:rPr lang="en-US" sz="1200" dirty="0" smtClean="0"/>
              <a:t>Then David said to </a:t>
            </a:r>
          </a:p>
          <a:p>
            <a:pPr rtl="0"/>
            <a:r>
              <a:rPr lang="en-US" sz="1200" dirty="0" smtClean="0"/>
              <a:t>Nathan, ‘I have sinned against the Lord.’ Nathan replied, </a:t>
            </a:r>
          </a:p>
          <a:p>
            <a:pPr rtl="0"/>
            <a:r>
              <a:rPr lang="en-US" sz="1200" dirty="0" smtClean="0"/>
              <a:t>‘The Lord has taken away your sin. You are not going to </a:t>
            </a:r>
          </a:p>
          <a:p>
            <a:pPr rtl="0"/>
            <a:r>
              <a:rPr lang="en-US" sz="1200" dirty="0" smtClean="0"/>
              <a:t>die.’”</a:t>
            </a:r>
          </a:p>
          <a:p>
            <a:pPr rtl="0"/>
            <a:endParaRPr lang="en-US" sz="1200" baseline="0" dirty="0" smtClean="0"/>
          </a:p>
          <a:p>
            <a:r>
              <a:rPr lang="en-US" sz="1200" baseline="0" dirty="0" smtClean="0"/>
              <a:t>And Acts 13:22 testifies that God, “</a:t>
            </a:r>
            <a:r>
              <a:rPr lang="en-US" sz="1200" dirty="0" smtClean="0"/>
              <a:t>After removing Saul, </a:t>
            </a:r>
          </a:p>
          <a:p>
            <a:r>
              <a:rPr lang="en-US" sz="1200" dirty="0" smtClean="0"/>
              <a:t>he made David their king. He testified concerning him: </a:t>
            </a:r>
          </a:p>
          <a:p>
            <a:r>
              <a:rPr lang="en-US" sz="1200" dirty="0" smtClean="0"/>
              <a:t>‘I have found David son of Jesse a man after my own </a:t>
            </a:r>
          </a:p>
          <a:p>
            <a:r>
              <a:rPr lang="en-US" sz="1200" dirty="0" smtClean="0"/>
              <a:t>heart; he will do everything I want him to do.’” (NIV).</a:t>
            </a:r>
            <a:endParaRPr lang="en-US" sz="1200" baseline="0" dirty="0" smtClean="0"/>
          </a:p>
          <a:p>
            <a:endParaRPr lang="en-US" dirty="0" smtClean="0"/>
          </a:p>
          <a:p>
            <a:r>
              <a:rPr lang="en-US" sz="1200" dirty="0" smtClean="0"/>
              <a:t>David</a:t>
            </a:r>
            <a:r>
              <a:rPr lang="en-US" sz="1200" baseline="0" dirty="0" smtClean="0"/>
              <a:t> sinned and fell short of the glory of God.</a:t>
            </a:r>
          </a:p>
          <a:p>
            <a:endParaRPr lang="en-US" sz="1200" baseline="0" dirty="0" smtClean="0"/>
          </a:p>
          <a:p>
            <a:r>
              <a:rPr lang="en-US" sz="1200" baseline="0" dirty="0" smtClean="0"/>
              <a:t>But God saved him, by grace through faith.</a:t>
            </a:r>
          </a:p>
          <a:p>
            <a:endParaRPr lang="en-US" sz="1200" baseline="0" dirty="0" smtClean="0"/>
          </a:p>
          <a:p>
            <a:r>
              <a:rPr lang="en-US" sz="1200" baseline="0" dirty="0" smtClean="0"/>
              <a:t>-----</a:t>
            </a:r>
          </a:p>
          <a:p>
            <a:endParaRPr lang="en-US" sz="1200" baseline="0" dirty="0" smtClean="0"/>
          </a:p>
          <a:p>
            <a:r>
              <a:rPr lang="en-US" sz="1200" baseline="0" dirty="0" smtClean="0"/>
              <a:t>These are but two of the most prominent examples.</a:t>
            </a:r>
          </a:p>
          <a:p>
            <a:endParaRPr lang="en-US" sz="1200" baseline="0" dirty="0" smtClean="0"/>
          </a:p>
          <a:p>
            <a:r>
              <a:rPr lang="en-US" sz="1200" baseline="0" dirty="0" smtClean="0"/>
              <a:t>When you have a chance, look at Hebrews Chapter </a:t>
            </a:r>
          </a:p>
          <a:p>
            <a:r>
              <a:rPr lang="en-US" sz="1200" baseline="0" dirty="0" smtClean="0"/>
              <a:t>Eleven, a more comprehensive list of the Old </a:t>
            </a:r>
          </a:p>
          <a:p>
            <a:r>
              <a:rPr lang="en-US" sz="1200" baseline="0" dirty="0" smtClean="0"/>
              <a:t>Testament Heroes of the Faith who were saved by </a:t>
            </a:r>
          </a:p>
          <a:p>
            <a:r>
              <a:rPr lang="en-US" sz="1200" baseline="0" dirty="0" smtClean="0"/>
              <a:t>grace through faith.</a:t>
            </a:r>
          </a:p>
          <a:p>
            <a:endParaRPr lang="en-US" sz="1200" baseline="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38144614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dioko</a:t>
            </a:r>
            <a:r>
              <a:rPr lang="en-US" dirty="0" smtClean="0"/>
              <a:t> means </a:t>
            </a:r>
            <a:r>
              <a:rPr lang="en-US" sz="1200" b="0" i="0" dirty="0" smtClean="0"/>
              <a:t>to follow in haste in order </a:t>
            </a:r>
          </a:p>
          <a:p>
            <a:r>
              <a:rPr lang="en-US" sz="1200" b="0" i="0" dirty="0" smtClean="0"/>
              <a:t>to find something, that is, to run after or to pursue.</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590297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The Egyptians scored immense gains in the </a:t>
            </a:r>
          </a:p>
          <a:p>
            <a:pPr rtl="0"/>
            <a:r>
              <a:rPr lang="en-US" sz="1200" dirty="0" smtClean="0"/>
              <a:t>first few days of the Yom Kippur War in 1973. But on </a:t>
            </a:r>
          </a:p>
          <a:p>
            <a:pPr rtl="0"/>
            <a:r>
              <a:rPr lang="en-US" sz="1200" dirty="0" smtClean="0"/>
              <a:t>the tenth to twelfth day the initiative shifted to the </a:t>
            </a:r>
          </a:p>
          <a:p>
            <a:pPr rtl="0"/>
            <a:r>
              <a:rPr lang="en-US" sz="1200" dirty="0" smtClean="0"/>
              <a:t>Israelis when their armor smashed an Egyptian </a:t>
            </a:r>
          </a:p>
          <a:p>
            <a:pPr rtl="0"/>
            <a:r>
              <a:rPr lang="en-US" sz="1200" dirty="0" smtClean="0"/>
              <a:t>advance and opened the prospect of a swift, </a:t>
            </a:r>
          </a:p>
          <a:p>
            <a:pPr rtl="0"/>
            <a:r>
              <a:rPr lang="en-US" sz="1200" dirty="0" smtClean="0"/>
              <a:t>punishing Israeli counterattack. </a:t>
            </a:r>
          </a:p>
          <a:p>
            <a:pPr rtl="0"/>
            <a:endParaRPr lang="en-US" sz="1200" dirty="0" smtClean="0"/>
          </a:p>
          <a:p>
            <a:pPr rtl="0"/>
            <a:r>
              <a:rPr lang="en-US" sz="1200" dirty="0" smtClean="0"/>
              <a:t>The Israeli chief of staff called Premier Golda Meir </a:t>
            </a:r>
          </a:p>
          <a:p>
            <a:pPr rtl="0"/>
            <a:r>
              <a:rPr lang="en-US" sz="1200" dirty="0" smtClean="0"/>
              <a:t>from the Sinai. His message—simplicity itself—told </a:t>
            </a:r>
          </a:p>
          <a:p>
            <a:pPr rtl="0"/>
            <a:r>
              <a:rPr lang="en-US" sz="1200" dirty="0" smtClean="0"/>
              <a:t>Golda all she needed to know: “Both the Israelis and </a:t>
            </a:r>
          </a:p>
          <a:p>
            <a:pPr rtl="0"/>
            <a:r>
              <a:rPr lang="en-US" sz="1200" dirty="0" smtClean="0"/>
              <a:t>the Egyptians are back at being themselves.”</a:t>
            </a:r>
          </a:p>
          <a:p>
            <a:pPr rtl="0"/>
            <a:endParaRPr lang="en-US" sz="1200" dirty="0" smtClean="0"/>
          </a:p>
          <a:p>
            <a:pPr rtl="0"/>
            <a:r>
              <a:rPr lang="en-US" sz="1200" dirty="0" smtClean="0"/>
              <a:t>God’s people sometimes fall from grace in setbacks </a:t>
            </a:r>
          </a:p>
          <a:p>
            <a:pPr rtl="0"/>
            <a:r>
              <a:rPr lang="en-US" sz="1200" dirty="0" smtClean="0"/>
              <a:t>that humiliate them and disgrace Him. Caught by </a:t>
            </a:r>
          </a:p>
          <a:p>
            <a:pPr rtl="0"/>
            <a:r>
              <a:rPr lang="en-US" sz="1200" dirty="0" smtClean="0"/>
              <a:t>surprise, as the Israelis were in the Sinai, we fall </a:t>
            </a:r>
          </a:p>
          <a:p>
            <a:pPr rtl="0"/>
            <a:r>
              <a:rPr lang="en-US" sz="1200" dirty="0" smtClean="0"/>
              <a:t>before Satan’s sneak attack, our righteousness </a:t>
            </a:r>
          </a:p>
          <a:p>
            <a:pPr rtl="0"/>
            <a:r>
              <a:rPr lang="en-US" sz="1200" dirty="0" smtClean="0"/>
              <a:t>collapsing before his overwhelming advances. </a:t>
            </a:r>
          </a:p>
          <a:p>
            <a:pPr rtl="0"/>
            <a:endParaRPr lang="en-US" sz="1200" dirty="0" smtClean="0"/>
          </a:p>
          <a:p>
            <a:pPr rtl="0"/>
            <a:r>
              <a:rPr lang="en-US" sz="1200" dirty="0" smtClean="0"/>
              <a:t>However, we need not worry. The faith that serves as </a:t>
            </a:r>
          </a:p>
          <a:p>
            <a:pPr rtl="0"/>
            <a:r>
              <a:rPr lang="en-US" sz="1200" dirty="0" smtClean="0"/>
              <a:t>our vanguard serves also as our rearguard. It will </a:t>
            </a:r>
          </a:p>
          <a:p>
            <a:pPr rtl="0"/>
            <a:r>
              <a:rPr lang="en-US" sz="1200" dirty="0" smtClean="0"/>
              <a:t>stop the panicked chaos of retreat, stabilize our lines, </a:t>
            </a:r>
          </a:p>
          <a:p>
            <a:pPr rtl="0"/>
            <a:r>
              <a:rPr lang="en-US" sz="1200" dirty="0" smtClean="0"/>
              <a:t>rush reinforcements into the breach, and begin a </a:t>
            </a:r>
          </a:p>
          <a:p>
            <a:pPr rtl="0"/>
            <a:r>
              <a:rPr lang="en-US" sz="1200" dirty="0" smtClean="0"/>
              <a:t>counterattack! </a:t>
            </a:r>
          </a:p>
          <a:p>
            <a:pPr rtl="0"/>
            <a:endParaRPr lang="en-US" sz="1200" dirty="0" smtClean="0"/>
          </a:p>
          <a:p>
            <a:pPr rtl="0"/>
            <a:r>
              <a:rPr lang="en-US" sz="1200" dirty="0" smtClean="0"/>
              <a:t>We can be ourselves again, rebounding from sin to </a:t>
            </a:r>
          </a:p>
          <a:p>
            <a:pPr rtl="0"/>
            <a:r>
              <a:rPr lang="en-US" sz="1200" dirty="0" smtClean="0"/>
              <a:t>righteousness, from defeat to victory. Temporary </a:t>
            </a:r>
          </a:p>
          <a:p>
            <a:pPr rtl="0"/>
            <a:r>
              <a:rPr lang="en-US" sz="1200" dirty="0" smtClean="0"/>
              <a:t>defeats are expected in any war, even when the enemy </a:t>
            </a:r>
          </a:p>
          <a:p>
            <a:pPr rtl="0"/>
            <a:r>
              <a:rPr lang="en-US" sz="1200" dirty="0" smtClean="0"/>
              <a:t>is being beaten. What God wants from us is consistent </a:t>
            </a:r>
          </a:p>
          <a:p>
            <a:pPr rtl="0"/>
            <a:r>
              <a:rPr lang="en-US" sz="1200" dirty="0" smtClean="0"/>
              <a:t>effort and a forward-looking witness.</a:t>
            </a:r>
          </a:p>
          <a:p>
            <a:pPr rtl="0"/>
            <a:endParaRPr lang="en-US" sz="1200" dirty="0" smtClean="0"/>
          </a:p>
          <a:p>
            <a:pPr rtl="0"/>
            <a:r>
              <a:rPr lang="en-US" sz="1200" dirty="0" smtClean="0"/>
              <a:t>-----</a:t>
            </a:r>
          </a:p>
          <a:p>
            <a:pPr rtl="0"/>
            <a:endParaRPr lang="en-US" dirty="0" smtClean="0"/>
          </a:p>
          <a:p>
            <a:r>
              <a:rPr lang="en-US" b="0" i="0" u="none" strike="noStrike" baseline="0" dirty="0" smtClean="0"/>
              <a:t>Hurley, V. (2000). </a:t>
            </a:r>
            <a:r>
              <a:rPr lang="en-US" b="0" i="1" u="none" strike="noStrike" baseline="0" dirty="0" smtClean="0"/>
              <a:t>Speaker’s sourcebook of new </a:t>
            </a:r>
          </a:p>
          <a:p>
            <a:r>
              <a:rPr lang="en-US" b="0" i="1" u="none" strike="noStrike" baseline="0" dirty="0" smtClean="0"/>
              <a:t>illustrations</a:t>
            </a:r>
            <a:r>
              <a:rPr lang="en-US" b="0" i="0" u="none" strike="noStrike" baseline="0" dirty="0" smtClean="0"/>
              <a:t> (electronic ed., p. 33). </a:t>
            </a:r>
          </a:p>
          <a:p>
            <a:r>
              <a:rPr lang="en-US" b="0" i="0" u="none" strike="noStrike" baseline="0" dirty="0" smtClean="0"/>
              <a:t>Dallas: Word Publishers.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789892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40981430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851092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dikaiosyne</a:t>
            </a:r>
            <a:r>
              <a:rPr lang="en-US" dirty="0" smtClean="0"/>
              <a:t> means the </a:t>
            </a:r>
            <a:r>
              <a:rPr lang="en-US" sz="1200" b="0" i="0" dirty="0" smtClean="0"/>
              <a:t>quality or state of juridical </a:t>
            </a:r>
          </a:p>
          <a:p>
            <a:r>
              <a:rPr lang="en-US" sz="1200" b="0" i="0" dirty="0" smtClean="0"/>
              <a:t>correctness with focus on redemptive action, that is, </a:t>
            </a:r>
          </a:p>
          <a:p>
            <a:r>
              <a:rPr lang="en-US" sz="1200" b="0" i="0" dirty="0" smtClean="0"/>
              <a:t>righteousness.</a:t>
            </a:r>
          </a:p>
          <a:p>
            <a:endParaRPr lang="en-US" sz="1200" b="0" i="0" dirty="0" smtClean="0"/>
          </a:p>
          <a:p>
            <a:r>
              <a:rPr lang="en-US" sz="1200" b="0" i="0" dirty="0" err="1" smtClean="0"/>
              <a:t>Dikaiosyne</a:t>
            </a:r>
            <a:r>
              <a:rPr lang="en-US" sz="1200" b="0" i="0" dirty="0" smtClean="0"/>
              <a:t> appears three times in this verse.</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2590297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17829558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12925733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katalambano</a:t>
            </a:r>
            <a:r>
              <a:rPr lang="en-US" dirty="0" smtClean="0"/>
              <a:t> means </a:t>
            </a:r>
            <a:r>
              <a:rPr lang="en-US" sz="1200" b="0" i="0" dirty="0" smtClean="0"/>
              <a:t>to make something one’s </a:t>
            </a:r>
          </a:p>
          <a:p>
            <a:r>
              <a:rPr lang="en-US" sz="1200" b="0" i="0" dirty="0" smtClean="0"/>
              <a:t>own, that is, to win it, or to attain it.</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5902977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18506590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10610874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pistis</a:t>
            </a:r>
            <a:r>
              <a:rPr lang="en-US" baseline="0" dirty="0" smtClean="0"/>
              <a:t> is the </a:t>
            </a:r>
            <a:r>
              <a:rPr lang="en-US" sz="1200" b="0" i="0" dirty="0" smtClean="0"/>
              <a:t>state of believing on the </a:t>
            </a:r>
          </a:p>
          <a:p>
            <a:r>
              <a:rPr lang="en-US" sz="1200" b="0" i="0" dirty="0" smtClean="0"/>
              <a:t>basis of the reliability of the one trusted, that is, trust, </a:t>
            </a:r>
          </a:p>
          <a:p>
            <a:r>
              <a:rPr lang="en-US" sz="1200" b="0" i="0" dirty="0" smtClean="0"/>
              <a:t>confidence, or faith.</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25902977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832299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38075372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Humanist Benjamin Franklin rejected the graces </a:t>
            </a:r>
          </a:p>
          <a:p>
            <a:pPr rtl="0"/>
            <a:r>
              <a:rPr lang="en-US" sz="1200" i="0" dirty="0" smtClean="0"/>
              <a:t>of religion and wrote his own. For example:</a:t>
            </a:r>
          </a:p>
          <a:p>
            <a:pPr rtl="0"/>
            <a:endParaRPr lang="en-US" sz="1200" i="0" dirty="0" smtClean="0"/>
          </a:p>
          <a:p>
            <a:pPr rtl="0"/>
            <a:r>
              <a:rPr lang="en-US" sz="1200" i="0" dirty="0" smtClean="0"/>
              <a:t>Silence: “Speak not but what may benefit others or </a:t>
            </a:r>
          </a:p>
          <a:p>
            <a:pPr rtl="0"/>
            <a:r>
              <a:rPr lang="en-US" sz="1200" i="0" dirty="0" smtClean="0"/>
              <a:t>yourself; avoid trifling conversation.”</a:t>
            </a:r>
          </a:p>
          <a:p>
            <a:pPr rtl="0"/>
            <a:endParaRPr lang="en-US" sz="1200" i="0" dirty="0" smtClean="0"/>
          </a:p>
          <a:p>
            <a:pPr rtl="0"/>
            <a:r>
              <a:rPr lang="en-US" sz="1200" i="0" dirty="0" smtClean="0"/>
              <a:t>Frugality: “Make no expense but to do good to others </a:t>
            </a:r>
          </a:p>
          <a:p>
            <a:pPr rtl="0"/>
            <a:r>
              <a:rPr lang="en-US" sz="1200" i="0" dirty="0" smtClean="0"/>
              <a:t>or yourself, that is, waste nothing.”</a:t>
            </a:r>
          </a:p>
          <a:p>
            <a:pPr rtl="0"/>
            <a:endParaRPr lang="en-US" sz="1200" i="0" dirty="0" smtClean="0"/>
          </a:p>
          <a:p>
            <a:pPr rtl="0"/>
            <a:r>
              <a:rPr lang="en-US" sz="1200" i="0" dirty="0" smtClean="0"/>
              <a:t>Industry: “Lose no time, be always employed in </a:t>
            </a:r>
          </a:p>
          <a:p>
            <a:pPr rtl="0"/>
            <a:r>
              <a:rPr lang="en-US" sz="1200" i="0" dirty="0" smtClean="0"/>
              <a:t>something useful, cut off all unnecessary actions.”</a:t>
            </a:r>
          </a:p>
          <a:p>
            <a:pPr rtl="0"/>
            <a:endParaRPr lang="en-US" sz="1200" i="0" dirty="0" smtClean="0"/>
          </a:p>
          <a:p>
            <a:pPr rtl="0"/>
            <a:r>
              <a:rPr lang="en-US" sz="1200" i="0" dirty="0" smtClean="0"/>
              <a:t>Tranquility: “Be not disturbed at trifles or accidents </a:t>
            </a:r>
          </a:p>
          <a:p>
            <a:pPr rtl="0"/>
            <a:r>
              <a:rPr lang="en-US" sz="1200" i="0" dirty="0" smtClean="0"/>
              <a:t>common or unavoidable.”</a:t>
            </a:r>
          </a:p>
          <a:p>
            <a:pPr rtl="0"/>
            <a:endParaRPr lang="en-US" sz="1200" i="0" dirty="0" smtClean="0"/>
          </a:p>
          <a:p>
            <a:pPr rtl="0"/>
            <a:r>
              <a:rPr lang="en-US" sz="1200" i="0" dirty="0" smtClean="0"/>
              <a:t>Franklin set up a book with a page for each virtue, with </a:t>
            </a:r>
          </a:p>
          <a:p>
            <a:pPr rtl="0"/>
            <a:r>
              <a:rPr lang="en-US" sz="1200" i="0" dirty="0" smtClean="0"/>
              <a:t>a column in which to record “defects.” Choosing a </a:t>
            </a:r>
          </a:p>
          <a:p>
            <a:pPr rtl="0"/>
            <a:r>
              <a:rPr lang="en-US" sz="1200" i="0" dirty="0" smtClean="0"/>
              <a:t>different virtue to work on each week, he daily noted </a:t>
            </a:r>
          </a:p>
          <a:p>
            <a:pPr rtl="0"/>
            <a:r>
              <a:rPr lang="en-US" sz="1200" i="0" dirty="0" smtClean="0"/>
              <a:t>every mistake, starting over every thirteen weeks to </a:t>
            </a:r>
          </a:p>
          <a:p>
            <a:pPr rtl="0"/>
            <a:r>
              <a:rPr lang="en-US" sz="1200" i="0" dirty="0" smtClean="0"/>
              <a:t>cycle through the list four times a year. </a:t>
            </a:r>
          </a:p>
          <a:p>
            <a:pPr rtl="0"/>
            <a:endParaRPr lang="en-US" sz="1200" i="0" dirty="0" smtClean="0"/>
          </a:p>
          <a:p>
            <a:pPr rtl="0"/>
            <a:r>
              <a:rPr lang="en-US" sz="1200" i="0" dirty="0" smtClean="0"/>
              <a:t>For many decades Franklin carried his little book with </a:t>
            </a:r>
          </a:p>
          <a:p>
            <a:pPr rtl="0"/>
            <a:r>
              <a:rPr lang="en-US" sz="1200" i="0" dirty="0" smtClean="0"/>
              <a:t>him, striving for a clean thirteen-week cycle.</a:t>
            </a:r>
          </a:p>
          <a:p>
            <a:pPr rtl="0"/>
            <a:endParaRPr lang="en-US" sz="1200" i="0" dirty="0" smtClean="0"/>
          </a:p>
          <a:p>
            <a:pPr rtl="0"/>
            <a:r>
              <a:rPr lang="en-US" sz="1200" i="0" dirty="0" smtClean="0"/>
              <a:t>As he made progress, he found himself struggling with </a:t>
            </a:r>
          </a:p>
          <a:p>
            <a:pPr rtl="0"/>
            <a:r>
              <a:rPr lang="en-US" sz="1200" i="0" dirty="0" smtClean="0"/>
              <a:t>yet another defect: pride. Franklin wrote, “There is </a:t>
            </a:r>
          </a:p>
          <a:p>
            <a:pPr rtl="0"/>
            <a:r>
              <a:rPr lang="en-US" sz="1200" i="0" dirty="0" smtClean="0"/>
              <a:t>perhaps no one of the natural </a:t>
            </a:r>
            <a:r>
              <a:rPr lang="en-US" sz="1200" i="0" kern="1200" dirty="0" smtClean="0">
                <a:solidFill>
                  <a:schemeClr val="tx1"/>
                </a:solidFill>
                <a:latin typeface="+mn-lt"/>
                <a:ea typeface="+mn-ea"/>
                <a:cs typeface="+mn-cs"/>
              </a:rPr>
              <a:t>passions so hard to </a:t>
            </a:r>
          </a:p>
          <a:p>
            <a:pPr rtl="0"/>
            <a:r>
              <a:rPr lang="en-US" sz="1200" i="0" kern="1200" dirty="0" smtClean="0">
                <a:solidFill>
                  <a:schemeClr val="tx1"/>
                </a:solidFill>
                <a:latin typeface="+mn-lt"/>
                <a:ea typeface="+mn-ea"/>
                <a:cs typeface="+mn-cs"/>
              </a:rPr>
              <a:t>subdue as pride.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Disguise it. Struggle with it. Stifle it. Mortify it as much </a:t>
            </a:r>
          </a:p>
          <a:p>
            <a:pPr rtl="0"/>
            <a:r>
              <a:rPr lang="en-US" sz="1200" i="0" kern="1200" dirty="0" smtClean="0">
                <a:solidFill>
                  <a:schemeClr val="tx1"/>
                </a:solidFill>
                <a:latin typeface="+mn-lt"/>
                <a:ea typeface="+mn-ea"/>
                <a:cs typeface="+mn-cs"/>
              </a:rPr>
              <a:t>as one pleases. It is still alive, and will every now and </a:t>
            </a:r>
          </a:p>
          <a:p>
            <a:pPr rtl="0"/>
            <a:r>
              <a:rPr lang="en-US" sz="1200" i="0" kern="1200" dirty="0" smtClean="0">
                <a:solidFill>
                  <a:schemeClr val="tx1"/>
                </a:solidFill>
                <a:latin typeface="+mn-lt"/>
                <a:ea typeface="+mn-ea"/>
                <a:cs typeface="+mn-cs"/>
              </a:rPr>
              <a:t>then peep out and show itself.…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Even if I could conceive that I had completely </a:t>
            </a:r>
          </a:p>
          <a:p>
            <a:pPr rtl="0"/>
            <a:r>
              <a:rPr lang="en-US" sz="1200" i="0" kern="1200" dirty="0" smtClean="0">
                <a:solidFill>
                  <a:schemeClr val="tx1"/>
                </a:solidFill>
                <a:latin typeface="+mn-lt"/>
                <a:ea typeface="+mn-ea"/>
                <a:cs typeface="+mn-cs"/>
              </a:rPr>
              <a:t>overcome it, I should probably be proud of my </a:t>
            </a:r>
          </a:p>
          <a:p>
            <a:pPr rtl="0"/>
            <a:r>
              <a:rPr lang="en-US" sz="1200" i="0" kern="1200" dirty="0" smtClean="0">
                <a:solidFill>
                  <a:schemeClr val="tx1"/>
                </a:solidFill>
                <a:latin typeface="+mn-lt"/>
                <a:ea typeface="+mn-ea"/>
                <a:cs typeface="+mn-cs"/>
              </a:rPr>
              <a:t>humility. *</a:t>
            </a:r>
          </a:p>
          <a:p>
            <a:pPr rtl="0"/>
            <a:endParaRPr lang="en-US" sz="1200" i="1" kern="1200" dirty="0" smtClean="0">
              <a:solidFill>
                <a:schemeClr val="tx1"/>
              </a:solidFill>
              <a:latin typeface="+mn-lt"/>
              <a:ea typeface="+mn-ea"/>
              <a:cs typeface="+mn-cs"/>
            </a:endParaRPr>
          </a:p>
          <a:p>
            <a:pPr rtl="0"/>
            <a:r>
              <a:rPr lang="en-US" sz="1200" i="1" kern="1200" dirty="0" smtClean="0">
                <a:solidFill>
                  <a:schemeClr val="tx1"/>
                </a:solidFill>
                <a:latin typeface="+mn-lt"/>
                <a:ea typeface="+mn-ea"/>
                <a:cs typeface="+mn-cs"/>
              </a:rPr>
              <a:t>-----</a:t>
            </a:r>
          </a:p>
          <a:p>
            <a:pPr rtl="0"/>
            <a:endParaRPr lang="en-US" sz="1200" i="1" kern="1200" dirty="0" smtClean="0">
              <a:solidFill>
                <a:schemeClr val="tx1"/>
              </a:solidFill>
              <a:latin typeface="+mn-lt"/>
              <a:ea typeface="+mn-ea"/>
              <a:cs typeface="+mn-cs"/>
            </a:endParaRPr>
          </a:p>
          <a:p>
            <a:pPr rtl="0"/>
            <a:r>
              <a:rPr lang="en-US" sz="1200" dirty="0" smtClean="0"/>
              <a:t>Picture this: Let your left hand represent Christ, and </a:t>
            </a:r>
          </a:p>
          <a:p>
            <a:pPr rtl="0"/>
            <a:r>
              <a:rPr lang="en-US" sz="1200" dirty="0" smtClean="0"/>
              <a:t>your right index finger represent you. </a:t>
            </a:r>
          </a:p>
          <a:p>
            <a:pPr rtl="0"/>
            <a:endParaRPr lang="en-US" sz="1200" dirty="0" smtClean="0"/>
          </a:p>
          <a:p>
            <a:pPr rtl="0"/>
            <a:r>
              <a:rPr lang="en-US" sz="1200" dirty="0" smtClean="0"/>
              <a:t>Now, wrap your left hand around your index finger. </a:t>
            </a:r>
          </a:p>
          <a:p>
            <a:pPr rtl="0"/>
            <a:endParaRPr lang="en-US" sz="1200" dirty="0" smtClean="0"/>
          </a:p>
          <a:p>
            <a:pPr rtl="0"/>
            <a:r>
              <a:rPr lang="en-US" sz="1200" dirty="0" smtClean="0"/>
              <a:t>What do you see? You see Christ, not yourself, for </a:t>
            </a:r>
          </a:p>
          <a:p>
            <a:pPr rtl="0"/>
            <a:r>
              <a:rPr lang="en-US" sz="1200" dirty="0" smtClean="0"/>
              <a:t>Christ is covering you. </a:t>
            </a:r>
          </a:p>
          <a:p>
            <a:pPr rtl="0"/>
            <a:endParaRPr lang="en-US" sz="1200" dirty="0" smtClean="0"/>
          </a:p>
          <a:p>
            <a:pPr rtl="0"/>
            <a:r>
              <a:rPr lang="en-US" sz="1200" dirty="0" smtClean="0"/>
              <a:t>So it is with faith. When you believe in Jesus Christ, </a:t>
            </a:r>
          </a:p>
          <a:p>
            <a:pPr rtl="0"/>
            <a:r>
              <a:rPr lang="en-US" sz="1200" dirty="0" smtClean="0"/>
              <a:t>your faith covers you with Jesus Christ and His </a:t>
            </a:r>
          </a:p>
          <a:p>
            <a:pPr rtl="0"/>
            <a:r>
              <a:rPr lang="en-US" sz="1200" dirty="0" smtClean="0"/>
              <a:t>righteousness.</a:t>
            </a:r>
          </a:p>
          <a:p>
            <a:pPr rtl="0"/>
            <a:endParaRPr lang="en-US" sz="1200" dirty="0" smtClean="0"/>
          </a:p>
          <a:p>
            <a:pPr rtl="0"/>
            <a:r>
              <a:rPr lang="en-US" sz="1200" b="0" dirty="0" smtClean="0"/>
              <a:t>2 Corinthians</a:t>
            </a:r>
            <a:r>
              <a:rPr lang="en-US" sz="1200" b="0" baseline="0" dirty="0" smtClean="0"/>
              <a:t> 5:21 says, </a:t>
            </a:r>
            <a:r>
              <a:rPr lang="en-US" sz="1200" b="0" dirty="0" smtClean="0"/>
              <a:t>“For he hath made him to be </a:t>
            </a:r>
          </a:p>
          <a:p>
            <a:pPr rtl="0"/>
            <a:r>
              <a:rPr lang="en-US" sz="1200" b="0" dirty="0" smtClean="0"/>
              <a:t>sin for us, who knew no sin; that we might be made </a:t>
            </a:r>
          </a:p>
          <a:p>
            <a:pPr rtl="0"/>
            <a:r>
              <a:rPr lang="en-US" sz="1200" b="0" dirty="0" smtClean="0"/>
              <a:t>the righteousness of God in him.”</a:t>
            </a:r>
          </a:p>
          <a:p>
            <a:pPr rtl="0"/>
            <a:endParaRPr lang="en-US" sz="1200" b="0" i="1" kern="1200" dirty="0" smtClean="0">
              <a:solidFill>
                <a:schemeClr val="tx1"/>
              </a:solidFill>
              <a:latin typeface="+mn-lt"/>
              <a:ea typeface="+mn-ea"/>
              <a:cs typeface="+mn-cs"/>
            </a:endParaRPr>
          </a:p>
          <a:p>
            <a:pPr rtl="0"/>
            <a:r>
              <a:rPr lang="en-US" sz="1200" i="1" kern="1200" dirty="0" smtClean="0">
                <a:solidFill>
                  <a:schemeClr val="tx1"/>
                </a:solidFill>
                <a:latin typeface="+mn-lt"/>
                <a:ea typeface="+mn-ea"/>
                <a:cs typeface="+mn-cs"/>
              </a:rPr>
              <a:t>-----</a:t>
            </a:r>
          </a:p>
          <a:p>
            <a:pPr rtl="0"/>
            <a:endParaRPr lang="en-US" dirty="0" smtClean="0"/>
          </a:p>
          <a:p>
            <a:r>
              <a:rPr lang="en-US" b="0" i="0" u="none" strike="noStrike" baseline="0" dirty="0" smtClean="0"/>
              <a:t>* 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r>
              <a:rPr lang="en-US" b="0" i="1" u="none" strike="noStrike" baseline="0" dirty="0" err="1" smtClean="0"/>
              <a:t>i</a:t>
            </a:r>
            <a:endParaRPr lang="en-US" b="0" i="1" u="none" strike="noStrike" baseline="0" dirty="0" smtClean="0"/>
          </a:p>
          <a:p>
            <a:r>
              <a:rPr lang="en-US" b="0" i="1" u="none" strike="noStrike" baseline="0" dirty="0" err="1" smtClean="0"/>
              <a:t>llustrations</a:t>
            </a:r>
            <a:r>
              <a:rPr lang="en-US" b="0" i="1" u="none" strike="noStrike" baseline="0" dirty="0" smtClean="0"/>
              <a:t> that connect</a:t>
            </a:r>
            <a:r>
              <a:rPr lang="en-US" b="0" i="0" u="none" strike="noStrike" baseline="0" dirty="0" smtClean="0"/>
              <a:t> (pp. 492–493). Grand Rapids, </a:t>
            </a:r>
          </a:p>
          <a:p>
            <a:r>
              <a:rPr lang="en-US" b="0" i="0" u="none" strike="noStrike" baseline="0" dirty="0" smtClean="0"/>
              <a:t>MI: Zondervan Publishing House.</a:t>
            </a:r>
          </a:p>
          <a:p>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 Leadership Ministries Worldwide. (2001). </a:t>
            </a:r>
            <a:r>
              <a:rPr lang="en-US" b="0" i="1" u="none" strike="noStrike" baseline="0" dirty="0" smtClean="0"/>
              <a:t>Practical I</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err="1" smtClean="0"/>
              <a:t>llustrations</a:t>
            </a:r>
            <a:r>
              <a:rPr lang="en-US" b="0" i="1" u="none" strike="noStrike" baseline="0" dirty="0" smtClean="0"/>
              <a:t>: Galatians, Ephesians, Philippians,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Colossians</a:t>
            </a:r>
            <a:r>
              <a:rPr lang="en-US" b="0" i="0" u="none" strike="noStrike" baseline="0" dirty="0" smtClean="0"/>
              <a:t> (p. 54). Chattanooga, TN: Leadership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1597012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9:30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9:30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dirty="0" smtClean="0"/>
              <a:t>Between 1914 and 1918,  Frederick </a:t>
            </a:r>
            <a:r>
              <a:rPr lang="en-US" sz="1200" dirty="0" err="1" smtClean="0"/>
              <a:t>Brotherton</a:t>
            </a:r>
            <a:r>
              <a:rPr lang="en-US" sz="1200" dirty="0" smtClean="0"/>
              <a:t> Meyer, </a:t>
            </a:r>
          </a:p>
          <a:p>
            <a:pPr rtl="0"/>
            <a:r>
              <a:rPr lang="en-US" sz="1200" dirty="0" smtClean="0"/>
              <a:t>a Baptist Pastor in England, and a friend of D. L. Moody, </a:t>
            </a:r>
          </a:p>
          <a:p>
            <a:pPr rtl="0"/>
            <a:r>
              <a:rPr lang="en-US" sz="1200" dirty="0" smtClean="0"/>
              <a:t>wrote Through the Bible Day-by-Day; a seven volume </a:t>
            </a:r>
          </a:p>
          <a:p>
            <a:pPr rtl="0"/>
            <a:r>
              <a:rPr lang="en-US" sz="1200" dirty="0" smtClean="0"/>
              <a:t>devotional commentary.</a:t>
            </a:r>
          </a:p>
          <a:p>
            <a:pPr rtl="0"/>
            <a:endParaRPr lang="en-US" sz="1200" dirty="0" smtClean="0"/>
          </a:p>
          <a:p>
            <a:pPr rtl="0"/>
            <a:r>
              <a:rPr lang="en-US" sz="1200" dirty="0" smtClean="0"/>
              <a:t>His entry for Romans 9:25-33 is:</a:t>
            </a:r>
          </a:p>
          <a:p>
            <a:pPr rtl="0"/>
            <a:endParaRPr lang="en-US" sz="1200" dirty="0" smtClean="0"/>
          </a:p>
          <a:p>
            <a:pPr rtl="0"/>
            <a:r>
              <a:rPr lang="en-US" sz="1200" dirty="0" smtClean="0"/>
              <a:t>There has been a notable transference of privilege from </a:t>
            </a:r>
          </a:p>
          <a:p>
            <a:pPr rtl="0"/>
            <a:r>
              <a:rPr lang="en-US" sz="1200" dirty="0" smtClean="0"/>
              <a:t>the Jew to the Gentile believer. This is not due to </a:t>
            </a:r>
          </a:p>
          <a:p>
            <a:pPr rtl="0"/>
            <a:r>
              <a:rPr lang="en-US" sz="1200" dirty="0" smtClean="0"/>
              <a:t>fickleness on God’s part, but to a fatal defect in the </a:t>
            </a:r>
          </a:p>
          <a:p>
            <a:pPr rtl="0"/>
            <a:r>
              <a:rPr lang="en-US" sz="1200" dirty="0" smtClean="0"/>
              <a:t>Hebrew people. </a:t>
            </a:r>
          </a:p>
          <a:p>
            <a:pPr rtl="0"/>
            <a:endParaRPr lang="en-US" sz="1200" dirty="0" smtClean="0"/>
          </a:p>
          <a:p>
            <a:pPr rtl="0"/>
            <a:r>
              <a:rPr lang="en-US" sz="1200" dirty="0" smtClean="0"/>
              <a:t>The vessel that was marred in the potter’s hand </a:t>
            </a:r>
          </a:p>
          <a:p>
            <a:pPr rtl="0"/>
            <a:r>
              <a:rPr lang="en-US" sz="1200" dirty="0" smtClean="0"/>
              <a:t>suffered not from the clumsiness of the potter, but </a:t>
            </a:r>
          </a:p>
          <a:p>
            <a:pPr rtl="0"/>
            <a:r>
              <a:rPr lang="en-US" sz="1200" dirty="0" smtClean="0"/>
              <a:t>from something inherent </a:t>
            </a:r>
            <a:r>
              <a:rPr lang="en-US" sz="1200" kern="1200" dirty="0" smtClean="0">
                <a:solidFill>
                  <a:schemeClr val="tx1"/>
                </a:solidFill>
                <a:latin typeface="+mn-lt"/>
                <a:ea typeface="+mn-ea"/>
                <a:cs typeface="+mn-cs"/>
              </a:rPr>
              <a:t>in the clay. The Chosen </a:t>
            </a:r>
          </a:p>
          <a:p>
            <a:pPr rtl="0"/>
            <a:r>
              <a:rPr lang="en-US" sz="1200" kern="1200" dirty="0" smtClean="0">
                <a:solidFill>
                  <a:schemeClr val="tx1"/>
                </a:solidFill>
                <a:latin typeface="+mn-lt"/>
                <a:ea typeface="+mn-ea"/>
                <a:cs typeface="+mn-cs"/>
              </a:rPr>
              <a:t>People stumbled over the law of faith and rejected </a:t>
            </a:r>
          </a:p>
          <a:p>
            <a:pPr rtl="0"/>
            <a:r>
              <a:rPr lang="en-US" sz="1200" kern="1200" dirty="0" smtClean="0">
                <a:solidFill>
                  <a:schemeClr val="tx1"/>
                </a:solidFill>
                <a:latin typeface="+mn-lt"/>
                <a:ea typeface="+mn-ea"/>
                <a:cs typeface="+mn-cs"/>
              </a:rPr>
              <a:t>their Messiah.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Gentiles, on the other hand, have exercised faith </a:t>
            </a:r>
          </a:p>
          <a:p>
            <a:pPr rtl="0"/>
            <a:r>
              <a:rPr lang="en-US" sz="1200" kern="1200" dirty="0" smtClean="0">
                <a:solidFill>
                  <a:schemeClr val="tx1"/>
                </a:solidFill>
                <a:latin typeface="+mn-lt"/>
                <a:ea typeface="+mn-ea"/>
                <a:cs typeface="+mn-cs"/>
              </a:rPr>
              <a:t>in him, and have thereby attained a justifying </a:t>
            </a:r>
          </a:p>
          <a:p>
            <a:pPr rtl="0"/>
            <a:r>
              <a:rPr lang="en-US" sz="1200" kern="1200" dirty="0" smtClean="0">
                <a:solidFill>
                  <a:schemeClr val="tx1"/>
                </a:solidFill>
                <a:latin typeface="+mn-lt"/>
                <a:ea typeface="+mn-ea"/>
                <a:cs typeface="+mn-cs"/>
              </a:rPr>
              <a:t>righteousness. There is no caprice with God, “neither </a:t>
            </a:r>
          </a:p>
          <a:p>
            <a:pPr rtl="0"/>
            <a:r>
              <a:rPr lang="en-US" sz="1200" kern="1200" dirty="0" smtClean="0">
                <a:solidFill>
                  <a:schemeClr val="tx1"/>
                </a:solidFill>
                <a:latin typeface="+mn-lt"/>
                <a:ea typeface="+mn-ea"/>
                <a:cs typeface="+mn-cs"/>
              </a:rPr>
              <a:t>shadow that is cast by turning,” as it says in James </a:t>
            </a:r>
          </a:p>
          <a:p>
            <a:pPr rtl="0"/>
            <a:r>
              <a:rPr lang="en-US" sz="1200" kern="1200" dirty="0" smtClean="0">
                <a:solidFill>
                  <a:schemeClr val="tx1"/>
                </a:solidFill>
                <a:latin typeface="+mn-lt"/>
                <a:ea typeface="+mn-ea"/>
                <a:cs typeface="+mn-cs"/>
              </a:rPr>
              <a:t>1:17. Any apparent </a:t>
            </a:r>
            <a:r>
              <a:rPr lang="en-US" sz="1200" i="0" kern="1200" dirty="0" smtClean="0">
                <a:solidFill>
                  <a:schemeClr val="tx1"/>
                </a:solidFill>
                <a:latin typeface="+mn-lt"/>
                <a:ea typeface="+mn-ea"/>
                <a:cs typeface="+mn-cs"/>
              </a:rPr>
              <a:t>change in his dealings is </a:t>
            </a:r>
          </a:p>
          <a:p>
            <a:pPr rtl="0"/>
            <a:r>
              <a:rPr lang="en-US" sz="1200" i="0" kern="1200" dirty="0" smtClean="0">
                <a:solidFill>
                  <a:schemeClr val="tx1"/>
                </a:solidFill>
                <a:latin typeface="+mn-lt"/>
                <a:ea typeface="+mn-ea"/>
                <a:cs typeface="+mn-cs"/>
              </a:rPr>
              <a:t>determined by our attitude toward him.</a:t>
            </a:r>
          </a:p>
          <a:p>
            <a:pPr rtl="0"/>
            <a:endParaRPr lang="en-US" sz="1200" i="1" kern="1200" dirty="0" smtClean="0">
              <a:solidFill>
                <a:schemeClr val="tx1"/>
              </a:solidFill>
              <a:latin typeface="+mn-lt"/>
              <a:ea typeface="+mn-ea"/>
              <a:cs typeface="+mn-cs"/>
            </a:endParaRPr>
          </a:p>
          <a:p>
            <a:pPr rtl="0"/>
            <a:r>
              <a:rPr lang="en-US" sz="1200" dirty="0" smtClean="0"/>
              <a:t>Jesus is a stone of stumbling to the blind, but all who </a:t>
            </a:r>
          </a:p>
          <a:p>
            <a:pPr rtl="0"/>
            <a:r>
              <a:rPr lang="en-US" sz="1200" dirty="0" smtClean="0"/>
              <a:t>confide in him and rest on him shall not be put to </a:t>
            </a:r>
          </a:p>
          <a:p>
            <a:pPr rtl="0"/>
            <a:r>
              <a:rPr lang="en-US" sz="1200" dirty="0" smtClean="0"/>
              <a:t>shame. God has laid the foundation of our salvation </a:t>
            </a:r>
          </a:p>
          <a:p>
            <a:pPr rtl="0"/>
            <a:r>
              <a:rPr lang="en-US" sz="1200" dirty="0" smtClean="0"/>
              <a:t>deep in the waters of death and judgment. </a:t>
            </a:r>
          </a:p>
          <a:p>
            <a:pPr rtl="0"/>
            <a:endParaRPr lang="en-US" sz="1200" dirty="0" smtClean="0"/>
          </a:p>
          <a:p>
            <a:pPr rtl="0"/>
            <a:r>
              <a:rPr lang="en-US" sz="1200" dirty="0" smtClean="0"/>
              <a:t>In the death of Christ he condemned sin in the flesh, </a:t>
            </a:r>
          </a:p>
          <a:p>
            <a:pPr rtl="0"/>
            <a:r>
              <a:rPr lang="en-US" sz="1200" dirty="0" smtClean="0"/>
              <a:t>and now we who are built into him, as a stone is </a:t>
            </a:r>
          </a:p>
          <a:p>
            <a:pPr rtl="0"/>
            <a:r>
              <a:rPr lang="en-US" sz="1200" dirty="0" smtClean="0"/>
              <a:t>clamped to the foundation, shall rest secure when the </a:t>
            </a:r>
          </a:p>
          <a:p>
            <a:pPr rtl="0"/>
            <a:r>
              <a:rPr lang="en-US" sz="1200" dirty="0" smtClean="0"/>
              <a:t>last great storms sweep over land and sea.</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Meyer, F. B. (1914–1918). </a:t>
            </a:r>
            <a:r>
              <a:rPr lang="en-US" b="0" i="1" u="none" strike="noStrike" baseline="0" dirty="0" smtClean="0"/>
              <a:t>Through the Bible Day by </a:t>
            </a:r>
          </a:p>
          <a:p>
            <a:r>
              <a:rPr lang="en-US" b="0" i="1" u="none" strike="noStrike" baseline="0" dirty="0" smtClean="0"/>
              <a:t>Day: A Devotional Commentary</a:t>
            </a:r>
            <a:r>
              <a:rPr lang="en-US" b="0" i="0" u="none" strike="noStrike" baseline="0" dirty="0" smtClean="0"/>
              <a:t> (Vol. 6, pp. 89–90). </a:t>
            </a:r>
          </a:p>
          <a:p>
            <a:r>
              <a:rPr lang="en-US" b="0" i="0" u="none" strike="noStrike" baseline="0" dirty="0" smtClean="0"/>
              <a:t>Philadelphia: American Sunday-School Union.</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7201517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8773691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Dioko</a:t>
            </a:r>
            <a:r>
              <a:rPr lang="en-US" dirty="0" smtClean="0"/>
              <a:t> means pursued.</a:t>
            </a:r>
          </a:p>
          <a:p>
            <a:endParaRPr lang="en-US" dirty="0" smtClean="0"/>
          </a:p>
          <a:p>
            <a:r>
              <a:rPr lang="en-US" dirty="0" smtClean="0"/>
              <a:t>This is the same word we saw in the last verse.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7201517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phrase, “nomos </a:t>
            </a:r>
            <a:r>
              <a:rPr lang="en-US" dirty="0" err="1" smtClean="0"/>
              <a:t>dikaiosyne</a:t>
            </a:r>
            <a:r>
              <a:rPr lang="en-US" dirty="0" smtClean="0"/>
              <a:t>” appears twice in the </a:t>
            </a:r>
          </a:p>
          <a:p>
            <a:r>
              <a:rPr lang="en-US" dirty="0" smtClean="0"/>
              <a:t>Greek</a:t>
            </a:r>
            <a:r>
              <a:rPr lang="en-US" baseline="0" dirty="0" smtClean="0"/>
              <a:t> of this verse.</a:t>
            </a:r>
          </a:p>
          <a:p>
            <a:endParaRPr lang="en-US" baseline="0" dirty="0" smtClean="0"/>
          </a:p>
          <a:p>
            <a:r>
              <a:rPr lang="en-US" baseline="0" dirty="0" smtClean="0"/>
              <a:t>In this context, nomos means a </a:t>
            </a:r>
            <a:r>
              <a:rPr lang="en-US" sz="1200" b="0" i="0" dirty="0" smtClean="0"/>
              <a:t>constitutional or </a:t>
            </a:r>
          </a:p>
          <a:p>
            <a:r>
              <a:rPr lang="en-US" sz="1200" b="0" i="0" dirty="0" smtClean="0"/>
              <a:t>statutory legal system,  that is, the law.</a:t>
            </a:r>
          </a:p>
          <a:p>
            <a:endParaRPr lang="en-US" sz="1200" b="0" i="0" dirty="0" smtClean="0"/>
          </a:p>
          <a:p>
            <a:r>
              <a:rPr lang="en-US" sz="1200" b="0" i="0" dirty="0" err="1" smtClean="0"/>
              <a:t>Dikaiosyne</a:t>
            </a:r>
            <a:r>
              <a:rPr lang="en-US" sz="1200" b="0" i="0" dirty="0" smtClean="0"/>
              <a:t> means righteousness. This is the same </a:t>
            </a:r>
          </a:p>
          <a:p>
            <a:r>
              <a:rPr lang="en-US" sz="1200" b="0" i="0" dirty="0" smtClean="0"/>
              <a:t>word we saw in verse 30.</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7201517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22858015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23614009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phthano</a:t>
            </a:r>
            <a:r>
              <a:rPr lang="en-US" dirty="0" smtClean="0"/>
              <a:t> means </a:t>
            </a:r>
            <a:r>
              <a:rPr lang="en-US" sz="1200" b="0" i="0" dirty="0" smtClean="0"/>
              <a:t>to come to or arrive at a particular </a:t>
            </a:r>
          </a:p>
          <a:p>
            <a:r>
              <a:rPr lang="en-US" sz="1200" b="0" i="0" dirty="0" smtClean="0"/>
              <a:t>state, that is, to attain.</a:t>
            </a:r>
          </a:p>
          <a:p>
            <a:endParaRPr lang="en-US" sz="1200" b="0" i="0" dirty="0" smtClean="0"/>
          </a:p>
          <a:p>
            <a:r>
              <a:rPr lang="en-US" sz="1200" b="0" i="0" dirty="0" smtClean="0"/>
              <a:t>In verse 30, we saw that the Greek word “</a:t>
            </a:r>
            <a:r>
              <a:rPr lang="en-US" sz="1200" b="0" i="0" dirty="0" err="1" smtClean="0"/>
              <a:t>katalambano</a:t>
            </a:r>
            <a:r>
              <a:rPr lang="en-US" sz="1200" b="0" i="0" dirty="0" smtClean="0"/>
              <a:t>” </a:t>
            </a:r>
          </a:p>
          <a:p>
            <a:r>
              <a:rPr lang="en-US" sz="1200" b="0" i="0" dirty="0" smtClean="0"/>
              <a:t>was translated as “obtained”, an</a:t>
            </a:r>
            <a:r>
              <a:rPr lang="en-US" sz="1200" b="0" i="0" baseline="0" dirty="0" smtClean="0"/>
              <a:t> English word close to </a:t>
            </a:r>
          </a:p>
          <a:p>
            <a:r>
              <a:rPr lang="en-US" sz="1200" b="0" i="0" baseline="0" dirty="0" smtClean="0"/>
              <a:t>our word “attained” here.</a:t>
            </a:r>
            <a:endParaRPr lang="en-US" sz="1200" b="0" i="0" dirty="0" smtClean="0"/>
          </a:p>
          <a:p>
            <a:endParaRPr lang="en-US" sz="1200" b="0" i="0" dirty="0" smtClean="0"/>
          </a:p>
          <a:p>
            <a:r>
              <a:rPr lang="en-US" dirty="0" smtClean="0"/>
              <a:t>There, </a:t>
            </a:r>
            <a:r>
              <a:rPr lang="en-US" dirty="0" err="1" smtClean="0"/>
              <a:t>katalambano</a:t>
            </a:r>
            <a:r>
              <a:rPr lang="en-US" dirty="0" smtClean="0"/>
              <a:t> meant </a:t>
            </a:r>
            <a:r>
              <a:rPr lang="en-US" sz="1200" b="0" i="0" dirty="0" smtClean="0"/>
              <a:t>to make something one’s </a:t>
            </a:r>
          </a:p>
          <a:p>
            <a:r>
              <a:rPr lang="en-US" sz="1200" b="0" i="0" dirty="0" smtClean="0"/>
              <a:t>own, that is, to win it, or to attain it.</a:t>
            </a:r>
            <a:endParaRPr lang="en-US" b="0" i="0" dirty="0" smtClean="0"/>
          </a:p>
          <a:p>
            <a:endParaRPr lang="en-US" b="0" i="0" dirty="0" smtClean="0"/>
          </a:p>
          <a:p>
            <a:r>
              <a:rPr lang="en-US" dirty="0" smtClean="0"/>
              <a:t>Here, </a:t>
            </a:r>
            <a:r>
              <a:rPr lang="en-US" dirty="0" err="1" smtClean="0"/>
              <a:t>phthano</a:t>
            </a:r>
            <a:r>
              <a:rPr lang="en-US" dirty="0" smtClean="0"/>
              <a:t> means </a:t>
            </a:r>
            <a:r>
              <a:rPr lang="en-US" sz="1200" b="0" i="0" dirty="0" smtClean="0"/>
              <a:t>to come to or arrive at a particular </a:t>
            </a:r>
          </a:p>
          <a:p>
            <a:r>
              <a:rPr lang="en-US" sz="1200" b="0" i="0" dirty="0" smtClean="0"/>
              <a:t>state, that is, to attain.</a:t>
            </a:r>
          </a:p>
          <a:p>
            <a:endParaRPr lang="en-US" sz="1200" b="0" i="0" dirty="0" smtClean="0"/>
          </a:p>
          <a:p>
            <a:r>
              <a:rPr lang="en-US" sz="1200" b="0" i="0" dirty="0" smtClean="0"/>
              <a:t>Elsewhere, </a:t>
            </a:r>
            <a:r>
              <a:rPr lang="en-US" sz="1200" b="0" i="0" dirty="0" err="1" smtClean="0"/>
              <a:t>katalambano</a:t>
            </a:r>
            <a:r>
              <a:rPr lang="en-US" sz="1200" b="0" i="0" dirty="0" smtClean="0"/>
              <a:t> carries the meaning of:</a:t>
            </a:r>
          </a:p>
          <a:p>
            <a:endParaRPr lang="en-US" sz="1200" b="0" i="0" dirty="0" smtClean="0"/>
          </a:p>
          <a:p>
            <a:pPr marL="0" indent="0">
              <a:buNone/>
            </a:pPr>
            <a:r>
              <a:rPr lang="en-US" sz="1200" b="0" i="0" dirty="0" smtClean="0"/>
              <a:t>1. to gain control of someone through pursuit, that </a:t>
            </a:r>
          </a:p>
          <a:p>
            <a:pPr marL="0" indent="0">
              <a:buNone/>
            </a:pPr>
            <a:r>
              <a:rPr lang="en-US" sz="1200" b="0" i="0" dirty="0" smtClean="0"/>
              <a:t>is, to catch up with them, or to seize them; or</a:t>
            </a:r>
          </a:p>
          <a:p>
            <a:pPr marL="0" indent="0">
              <a:buNone/>
            </a:pPr>
            <a:endParaRPr lang="en-US" sz="1200" b="0" i="0" dirty="0" smtClean="0"/>
          </a:p>
          <a:p>
            <a:pPr marL="0" indent="0">
              <a:buNone/>
            </a:pPr>
            <a:r>
              <a:rPr lang="en-US" sz="1200" b="0" i="0" dirty="0" smtClean="0"/>
              <a:t>2. to come upon someone, with implication of surprise, </a:t>
            </a:r>
          </a:p>
          <a:p>
            <a:pPr marL="0" indent="0">
              <a:buNone/>
            </a:pPr>
            <a:r>
              <a:rPr lang="en-US" sz="1200" b="0" i="0" dirty="0" smtClean="0"/>
              <a:t>that is, to catch them; or</a:t>
            </a:r>
          </a:p>
          <a:p>
            <a:pPr marL="0" indent="0">
              <a:buNone/>
            </a:pPr>
            <a:endParaRPr lang="en-US" sz="1200" b="0" i="0" dirty="0" smtClean="0"/>
          </a:p>
          <a:p>
            <a:pPr marL="0" indent="0">
              <a:buNone/>
            </a:pPr>
            <a:r>
              <a:rPr lang="en-US" sz="1200" b="0" i="0" dirty="0" smtClean="0"/>
              <a:t>3. to process information, that is, to understand it, </a:t>
            </a:r>
          </a:p>
          <a:p>
            <a:pPr marL="0" indent="0">
              <a:buNone/>
            </a:pPr>
            <a:r>
              <a:rPr lang="en-US" sz="1200" b="0" i="0" dirty="0" smtClean="0"/>
              <a:t>or to grasp it.</a:t>
            </a:r>
          </a:p>
          <a:p>
            <a:pPr marL="0" indent="0">
              <a:buNone/>
            </a:pPr>
            <a:endParaRPr lang="en-US" sz="1200" b="0" i="0" dirty="0" smtClean="0"/>
          </a:p>
          <a:p>
            <a:pPr marL="0" indent="0">
              <a:buNone/>
            </a:pPr>
            <a:r>
              <a:rPr lang="en-US" sz="1200" b="0" i="0" dirty="0" err="1" smtClean="0"/>
              <a:t>Phthano</a:t>
            </a:r>
            <a:r>
              <a:rPr lang="en-US" sz="1200" b="0" i="0" dirty="0" smtClean="0"/>
              <a:t>, on the other hand, elsewhere means:</a:t>
            </a:r>
          </a:p>
          <a:p>
            <a:pPr marL="0" indent="0">
              <a:buNone/>
            </a:pPr>
            <a:endParaRPr lang="en-US" sz="1200" b="0" i="0" dirty="0" smtClean="0"/>
          </a:p>
          <a:p>
            <a:pPr marL="0" indent="0">
              <a:buNone/>
            </a:pPr>
            <a:r>
              <a:rPr lang="en-US" sz="1200" b="0" i="0" dirty="0" smtClean="0"/>
              <a:t>1. to be beforehand in moving to a position, that is, </a:t>
            </a:r>
          </a:p>
          <a:p>
            <a:pPr marL="0" indent="0">
              <a:buNone/>
            </a:pPr>
            <a:r>
              <a:rPr lang="en-US" sz="1200" b="0" i="0" dirty="0" smtClean="0"/>
              <a:t>to come before, or to precede; or</a:t>
            </a:r>
          </a:p>
          <a:p>
            <a:pPr marL="0" indent="0">
              <a:buNone/>
            </a:pPr>
            <a:endParaRPr lang="en-US" sz="1200" b="0" i="0" dirty="0" smtClean="0"/>
          </a:p>
          <a:p>
            <a:pPr marL="0" indent="0">
              <a:buNone/>
            </a:pPr>
            <a:r>
              <a:rPr lang="en-US" sz="1200" b="0" i="0" dirty="0" smtClean="0"/>
              <a:t>2. to get to or reach a position, or to have just arrived.</a:t>
            </a:r>
          </a:p>
          <a:p>
            <a:pPr marL="0" indent="0">
              <a:buNone/>
            </a:pPr>
            <a:endParaRPr lang="en-US" sz="1200" b="0" i="0" dirty="0" smtClean="0"/>
          </a:p>
          <a:p>
            <a:pPr marL="0" indent="0">
              <a:buNone/>
            </a:pPr>
            <a:r>
              <a:rPr lang="en-US" sz="1200" b="0" i="0" dirty="0" smtClean="0"/>
              <a:t>So, to perhaps oversimplify, we might say that </a:t>
            </a:r>
          </a:p>
          <a:p>
            <a:pPr marL="0" indent="0">
              <a:buNone/>
            </a:pPr>
            <a:r>
              <a:rPr lang="en-US" sz="1200" b="0" i="0" dirty="0" err="1" smtClean="0"/>
              <a:t>katalambano</a:t>
            </a:r>
            <a:r>
              <a:rPr lang="en-US" sz="1200" b="0" i="0" dirty="0" smtClean="0"/>
              <a:t> means to grab hold of something, while </a:t>
            </a:r>
          </a:p>
          <a:p>
            <a:pPr marL="0" indent="0">
              <a:buNone/>
            </a:pPr>
            <a:r>
              <a:rPr lang="en-US" sz="1200" b="0" i="0" dirty="0" err="1" smtClean="0"/>
              <a:t>phthano</a:t>
            </a:r>
            <a:r>
              <a:rPr lang="en-US" sz="1200" b="0" i="0" dirty="0" smtClean="0"/>
              <a:t> means to achieve something.</a:t>
            </a:r>
          </a:p>
          <a:p>
            <a:endParaRPr lang="en-US" sz="1200"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720151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5296372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kern="1200" dirty="0" smtClean="0">
                <a:solidFill>
                  <a:schemeClr val="tx1"/>
                </a:solidFill>
                <a:latin typeface="+mn-lt"/>
                <a:ea typeface="+mn-ea"/>
                <a:cs typeface="+mn-cs"/>
              </a:rPr>
              <a:t>Soren Kierkegaard, the Danish theologian, told </a:t>
            </a:r>
          </a:p>
          <a:p>
            <a:pPr rtl="0"/>
            <a:r>
              <a:rPr lang="en-US" sz="1200" b="0" kern="1200" dirty="0" smtClean="0">
                <a:solidFill>
                  <a:schemeClr val="tx1"/>
                </a:solidFill>
                <a:latin typeface="+mn-lt"/>
                <a:ea typeface="+mn-ea"/>
                <a:cs typeface="+mn-cs"/>
              </a:rPr>
              <a:t>a story about a certain kingdom wherein there was a </a:t>
            </a:r>
          </a:p>
          <a:p>
            <a:pPr rtl="0"/>
            <a:r>
              <a:rPr lang="en-US" sz="1200" b="0" kern="1200" dirty="0" smtClean="0">
                <a:solidFill>
                  <a:schemeClr val="tx1"/>
                </a:solidFill>
                <a:latin typeface="+mn-lt"/>
                <a:ea typeface="+mn-ea"/>
                <a:cs typeface="+mn-cs"/>
              </a:rPr>
              <a:t>handsome prince, searching for a woman worthy </a:t>
            </a:r>
          </a:p>
          <a:p>
            <a:pPr rtl="0"/>
            <a:r>
              <a:rPr lang="en-US" sz="1200" b="0" kern="1200" dirty="0" smtClean="0">
                <a:solidFill>
                  <a:schemeClr val="tx1"/>
                </a:solidFill>
                <a:latin typeface="+mn-lt"/>
                <a:ea typeface="+mn-ea"/>
                <a:cs typeface="+mn-cs"/>
              </a:rPr>
              <a:t>enough to be his wife and to become queen of the land. </a:t>
            </a:r>
          </a:p>
          <a:p>
            <a:pPr rtl="0"/>
            <a:endParaRPr lang="en-US" sz="1200" b="0" kern="1200" dirty="0" smtClean="0">
              <a:solidFill>
                <a:schemeClr val="tx1"/>
              </a:solidFill>
              <a:latin typeface="+mn-lt"/>
              <a:ea typeface="+mn-ea"/>
              <a:cs typeface="+mn-cs"/>
            </a:endParaRPr>
          </a:p>
          <a:p>
            <a:pPr rtl="0"/>
            <a:r>
              <a:rPr lang="en-US" sz="1200" b="0" kern="1200" dirty="0" smtClean="0">
                <a:solidFill>
                  <a:schemeClr val="tx1"/>
                </a:solidFill>
                <a:latin typeface="+mn-lt"/>
                <a:ea typeface="+mn-ea"/>
                <a:cs typeface="+mn-cs"/>
              </a:rPr>
              <a:t>One day while running an errand for his father he </a:t>
            </a:r>
          </a:p>
          <a:p>
            <a:pPr rtl="0"/>
            <a:r>
              <a:rPr lang="en-US" sz="1200" b="0" kern="1200" dirty="0" smtClean="0">
                <a:solidFill>
                  <a:schemeClr val="tx1"/>
                </a:solidFill>
                <a:latin typeface="+mn-lt"/>
                <a:ea typeface="+mn-ea"/>
                <a:cs typeface="+mn-cs"/>
              </a:rPr>
              <a:t>passed through a poor village. As he glanced out the </a:t>
            </a:r>
          </a:p>
          <a:p>
            <a:pPr rtl="0"/>
            <a:r>
              <a:rPr lang="en-US" sz="1200" b="0" kern="1200" dirty="0" smtClean="0">
                <a:solidFill>
                  <a:schemeClr val="tx1"/>
                </a:solidFill>
                <a:latin typeface="+mn-lt"/>
                <a:ea typeface="+mn-ea"/>
                <a:cs typeface="+mn-cs"/>
              </a:rPr>
              <a:t>window of his carriage his eyes fell on a beautiful </a:t>
            </a:r>
          </a:p>
          <a:p>
            <a:pPr rtl="0"/>
            <a:r>
              <a:rPr lang="en-US" sz="1200" b="0" kern="1200" dirty="0" smtClean="0">
                <a:solidFill>
                  <a:schemeClr val="tx1"/>
                </a:solidFill>
                <a:latin typeface="+mn-lt"/>
                <a:ea typeface="+mn-ea"/>
                <a:cs typeface="+mn-cs"/>
              </a:rPr>
              <a:t>peasant maiden. During ensuing days, he often </a:t>
            </a:r>
          </a:p>
          <a:p>
            <a:pPr rtl="0"/>
            <a:r>
              <a:rPr lang="en-US" sz="1200" b="0" kern="1200" dirty="0" smtClean="0">
                <a:solidFill>
                  <a:schemeClr val="tx1"/>
                </a:solidFill>
                <a:latin typeface="+mn-lt"/>
                <a:ea typeface="+mn-ea"/>
                <a:cs typeface="+mn-cs"/>
              </a:rPr>
              <a:t>passed by the young lady and soon fell in love with </a:t>
            </a:r>
          </a:p>
          <a:p>
            <a:pPr rtl="0"/>
            <a:r>
              <a:rPr lang="en-US" sz="1200" b="0" kern="1200" dirty="0" smtClean="0">
                <a:solidFill>
                  <a:schemeClr val="tx1"/>
                </a:solidFill>
                <a:latin typeface="+mn-lt"/>
                <a:ea typeface="+mn-ea"/>
                <a:cs typeface="+mn-cs"/>
              </a:rPr>
              <a:t>her by sight. </a:t>
            </a:r>
          </a:p>
          <a:p>
            <a:pPr rtl="0"/>
            <a:endParaRPr lang="en-US" sz="1200" b="0" kern="1200" dirty="0" smtClean="0">
              <a:solidFill>
                <a:schemeClr val="tx1"/>
              </a:solidFill>
              <a:latin typeface="+mn-lt"/>
              <a:ea typeface="+mn-ea"/>
              <a:cs typeface="+mn-cs"/>
            </a:endParaRPr>
          </a:p>
          <a:p>
            <a:pPr rtl="0"/>
            <a:r>
              <a:rPr lang="en-US" sz="1200" b="0" kern="1200" dirty="0" smtClean="0">
                <a:solidFill>
                  <a:schemeClr val="tx1"/>
                </a:solidFill>
                <a:latin typeface="+mn-lt"/>
                <a:ea typeface="+mn-ea"/>
                <a:cs typeface="+mn-cs"/>
              </a:rPr>
              <a:t>But he had a problem. How could he seek her hand?</a:t>
            </a:r>
          </a:p>
          <a:p>
            <a:pPr rtl="0"/>
            <a:endParaRPr lang="en-US" sz="1200" b="0" kern="1200" dirty="0" smtClean="0">
              <a:solidFill>
                <a:schemeClr val="tx1"/>
              </a:solidFill>
              <a:latin typeface="+mn-lt"/>
              <a:ea typeface="+mn-ea"/>
              <a:cs typeface="+mn-cs"/>
            </a:endParaRPr>
          </a:p>
          <a:p>
            <a:pPr rtl="0"/>
            <a:r>
              <a:rPr lang="en-US" sz="1200" dirty="0" smtClean="0"/>
              <a:t>He could command her to marry him, but the prince </a:t>
            </a:r>
          </a:p>
          <a:p>
            <a:pPr rtl="0"/>
            <a:r>
              <a:rPr lang="en-US" sz="1200" dirty="0" smtClean="0"/>
              <a:t>wanted someone who would marry him out of love, </a:t>
            </a:r>
          </a:p>
          <a:p>
            <a:pPr rtl="0"/>
            <a:r>
              <a:rPr lang="en-US" sz="1200" dirty="0" smtClean="0"/>
              <a:t>not coercion. </a:t>
            </a:r>
          </a:p>
          <a:p>
            <a:pPr rtl="0"/>
            <a:endParaRPr lang="en-US" sz="1200" dirty="0" smtClean="0"/>
          </a:p>
          <a:p>
            <a:pPr rtl="0"/>
            <a:r>
              <a:rPr lang="en-US" sz="1200" dirty="0" smtClean="0"/>
              <a:t>He could show up at her door in his splendid uniform in </a:t>
            </a:r>
          </a:p>
          <a:p>
            <a:pPr rtl="0"/>
            <a:r>
              <a:rPr lang="en-US" sz="1200" dirty="0" smtClean="0"/>
              <a:t>a gold carriage drawn by six horses, attendants in tow, </a:t>
            </a:r>
          </a:p>
          <a:p>
            <a:pPr rtl="0"/>
            <a:r>
              <a:rPr lang="en-US" sz="1200" dirty="0" smtClean="0"/>
              <a:t>and bearing a chest of jewels and gold coins. But then </a:t>
            </a:r>
          </a:p>
          <a:p>
            <a:pPr rtl="0"/>
            <a:r>
              <a:rPr lang="en-US" sz="1200" dirty="0" smtClean="0"/>
              <a:t>how would he know if she really loved him or if she was j</a:t>
            </a:r>
          </a:p>
          <a:p>
            <a:pPr rtl="0"/>
            <a:r>
              <a:rPr lang="en-US" sz="1200" dirty="0" err="1" smtClean="0"/>
              <a:t>ust</a:t>
            </a:r>
            <a:r>
              <a:rPr lang="en-US" sz="1200" dirty="0" smtClean="0"/>
              <a:t> overawed and overwhelmed with his splendor? </a:t>
            </a:r>
          </a:p>
          <a:p>
            <a:pPr rtl="0"/>
            <a:endParaRPr lang="en-US" sz="1200" dirty="0" smtClean="0"/>
          </a:p>
          <a:p>
            <a:pPr rtl="0"/>
            <a:r>
              <a:rPr lang="en-US" sz="1200" dirty="0" smtClean="0"/>
              <a:t>Finally he came up with another solution.</a:t>
            </a:r>
          </a:p>
          <a:p>
            <a:pPr rtl="0"/>
            <a:endParaRPr lang="en-US" sz="1200" dirty="0" smtClean="0"/>
          </a:p>
          <a:p>
            <a:pPr rtl="0"/>
            <a:r>
              <a:rPr lang="en-US" sz="1200" dirty="0" smtClean="0"/>
              <a:t>He stripped off his royal robes, put on common dress, </a:t>
            </a:r>
          </a:p>
          <a:p>
            <a:pPr rtl="0"/>
            <a:r>
              <a:rPr lang="en-US" sz="1200" dirty="0" smtClean="0"/>
              <a:t>moved into the village, and got to know her without </a:t>
            </a:r>
          </a:p>
          <a:p>
            <a:pPr rtl="0"/>
            <a:r>
              <a:rPr lang="en-US" sz="1200" dirty="0" smtClean="0"/>
              <a:t>revealing his identity. As he lived among the people, the </a:t>
            </a:r>
          </a:p>
          <a:p>
            <a:pPr rtl="0"/>
            <a:r>
              <a:rPr lang="en-US" sz="1200" dirty="0" smtClean="0"/>
              <a:t>prince and the maiden became friends, shared each </a:t>
            </a:r>
          </a:p>
          <a:p>
            <a:pPr rtl="0"/>
            <a:r>
              <a:rPr lang="en-US" sz="1200" dirty="0" smtClean="0"/>
              <a:t>other’s interests, and talked about their concerns. </a:t>
            </a:r>
          </a:p>
          <a:p>
            <a:pPr rtl="0"/>
            <a:endParaRPr lang="en-US" sz="1200" dirty="0" smtClean="0"/>
          </a:p>
          <a:p>
            <a:pPr rtl="0"/>
            <a:r>
              <a:rPr lang="en-US" sz="1200" dirty="0" smtClean="0"/>
              <a:t>By and by, the young lady grew to love him for who he </a:t>
            </a:r>
          </a:p>
          <a:p>
            <a:pPr rtl="0"/>
            <a:r>
              <a:rPr lang="en-US" sz="1200" dirty="0" smtClean="0"/>
              <a:t>was and because he had first loved her.</a:t>
            </a:r>
          </a:p>
          <a:p>
            <a:pPr rtl="0"/>
            <a:endParaRPr lang="en-US" sz="1200" dirty="0" smtClean="0"/>
          </a:p>
          <a:p>
            <a:pPr rtl="0"/>
            <a:r>
              <a:rPr lang="en-US" sz="1200" dirty="0" smtClean="0"/>
              <a:t>This is exactly the Gospel. The Prince of Peace Himself, </a:t>
            </a:r>
          </a:p>
          <a:p>
            <a:pPr rtl="0"/>
            <a:r>
              <a:rPr lang="en-US" sz="1200" dirty="0" smtClean="0"/>
              <a:t>Jesus Christ, laid aside the robes of his glory, garbed </a:t>
            </a:r>
          </a:p>
          <a:p>
            <a:pPr rtl="0"/>
            <a:r>
              <a:rPr lang="en-US" sz="1200" dirty="0" smtClean="0"/>
              <a:t>himself as a peasant, became a human being, and </a:t>
            </a:r>
          </a:p>
          <a:p>
            <a:pPr rtl="0"/>
            <a:r>
              <a:rPr lang="en-US" sz="1200" dirty="0" smtClean="0"/>
              <a:t>moved into our village, onto our planet, to woo us to </a:t>
            </a:r>
          </a:p>
          <a:p>
            <a:pPr rtl="0"/>
            <a:r>
              <a:rPr lang="en-US" sz="1200" dirty="0" smtClean="0"/>
              <a:t>himself. </a:t>
            </a:r>
          </a:p>
          <a:p>
            <a:pPr rtl="0"/>
            <a:endParaRPr lang="en-US" sz="1200" dirty="0" smtClean="0"/>
          </a:p>
          <a:p>
            <a:pPr rtl="0"/>
            <a:r>
              <a:rPr lang="en-US" sz="1200" dirty="0" smtClean="0"/>
              <a:t>Both the one who makes us holy and those who are </a:t>
            </a:r>
          </a:p>
          <a:p>
            <a:pPr rtl="0"/>
            <a:r>
              <a:rPr lang="en-US" sz="1200" dirty="0" smtClean="0"/>
              <a:t>being made holy are of the same family. So Jesus is </a:t>
            </a:r>
          </a:p>
          <a:p>
            <a:pPr rtl="0"/>
            <a:r>
              <a:rPr lang="en-US" sz="1200" dirty="0" smtClean="0"/>
              <a:t>not ashamed to call us brothers.</a:t>
            </a:r>
          </a:p>
          <a:p>
            <a:pPr rtl="0"/>
            <a:endParaRPr lang="en-US" sz="1200" dirty="0" smtClean="0"/>
          </a:p>
          <a:p>
            <a:pPr rtl="0"/>
            <a:r>
              <a:rPr lang="en-US" sz="1200" dirty="0" smtClean="0"/>
              <a:t>He who was shadowed out in Eden, He to whom Abel </a:t>
            </a:r>
          </a:p>
          <a:p>
            <a:pPr rtl="0"/>
            <a:r>
              <a:rPr lang="en-US" sz="1200" dirty="0" smtClean="0"/>
              <a:t>looked, He who was Abraham’s seed and David’s </a:t>
            </a:r>
          </a:p>
          <a:p>
            <a:pPr rtl="0"/>
            <a:r>
              <a:rPr lang="en-US" sz="1200" dirty="0" smtClean="0"/>
              <a:t>offspring and the sweet theme of every prophet’s word, </a:t>
            </a:r>
          </a:p>
          <a:p>
            <a:pPr rtl="0"/>
            <a:r>
              <a:rPr lang="en-US" sz="1200" dirty="0" smtClean="0"/>
              <a:t>He who was pierced on Calvary and laid in the grave, </a:t>
            </a:r>
          </a:p>
          <a:p>
            <a:pPr rtl="0"/>
            <a:r>
              <a:rPr lang="en-US" sz="1200" dirty="0" smtClean="0"/>
              <a:t>is the same Jesus who shall shortly come again. </a:t>
            </a:r>
          </a:p>
          <a:p>
            <a:pPr rtl="0"/>
            <a:endParaRPr lang="en-US" sz="1200" dirty="0" smtClean="0"/>
          </a:p>
          <a:p>
            <a:pPr rtl="0"/>
            <a:r>
              <a:rPr lang="en-US" sz="1200" dirty="0" smtClean="0"/>
              <a:t>No sinner escapes death, but through one victim, one </a:t>
            </a:r>
          </a:p>
          <a:p>
            <a:pPr rtl="0"/>
            <a:r>
              <a:rPr lang="en-US" sz="1200" dirty="0" smtClean="0"/>
              <a:t>righteousness, one faith, one hope, one clinging to </a:t>
            </a:r>
          </a:p>
          <a:p>
            <a:pPr rtl="0"/>
            <a:r>
              <a:rPr lang="en-US" sz="1200" dirty="0" smtClean="0"/>
              <a:t>the cross, one cleaving to one Lord, one journeying in </a:t>
            </a:r>
          </a:p>
          <a:p>
            <a:pPr rtl="0"/>
            <a:r>
              <a:rPr lang="en-US" sz="1200" dirty="0" smtClean="0"/>
              <a:t>one blood-stained path. There is one only Savior of all </a:t>
            </a:r>
          </a:p>
          <a:p>
            <a:pPr rtl="0"/>
            <a:r>
              <a:rPr lang="en-US" sz="1200" dirty="0" smtClean="0"/>
              <a:t>the saved, one only door of heaven, one only plea </a:t>
            </a:r>
          </a:p>
          <a:p>
            <a:pPr rtl="0"/>
            <a:r>
              <a:rPr lang="en-US" sz="1200" dirty="0" smtClean="0"/>
              <a:t>before the judgment seat, one only ransom of a </a:t>
            </a:r>
          </a:p>
          <a:p>
            <a:pPr rtl="0"/>
            <a:r>
              <a:rPr lang="en-US" sz="1200" dirty="0" smtClean="0"/>
              <a:t>guilty soul.</a:t>
            </a:r>
          </a:p>
          <a:p>
            <a:pPr rtl="0"/>
            <a:endParaRPr lang="en-US" dirty="0" smtClean="0"/>
          </a:p>
          <a:p>
            <a:pPr rtl="0"/>
            <a:r>
              <a:rPr lang="en-US" dirty="0" smtClean="0"/>
              <a:t>-----</a:t>
            </a:r>
          </a:p>
          <a:p>
            <a:pPr rtl="0"/>
            <a:endParaRPr lang="en-US" dirty="0" smtClean="0"/>
          </a:p>
          <a:p>
            <a:r>
              <a:rPr lang="en-US" b="0" i="0" u="none" strike="noStrike" baseline="0" dirty="0" smtClean="0"/>
              <a:t>Morgan, R. J. (2000). </a:t>
            </a:r>
            <a:r>
              <a:rPr lang="en-US" b="0" i="1" u="none" strike="noStrike" baseline="0" dirty="0" smtClean="0"/>
              <a:t>Nelson’s complete book of </a:t>
            </a:r>
          </a:p>
          <a:p>
            <a:r>
              <a:rPr lang="en-US" b="0" i="1" u="none" strike="noStrike" baseline="0" dirty="0" smtClean="0"/>
              <a:t>stories, illustrations, and quotes</a:t>
            </a:r>
            <a:r>
              <a:rPr lang="en-US" b="0" i="0" u="none" strike="noStrike" baseline="0" dirty="0" smtClean="0"/>
              <a:t> (electronic ed., </a:t>
            </a:r>
          </a:p>
          <a:p>
            <a:r>
              <a:rPr lang="en-US" b="0" i="0" u="none" strike="noStrike" baseline="0" dirty="0" smtClean="0"/>
              <a:t>p. 483). Nashville: 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16194587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9:31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9:31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The first mention of Christ “the stone” is found </a:t>
            </a:r>
          </a:p>
          <a:p>
            <a:r>
              <a:rPr lang="en-US" sz="1200" b="0" dirty="0" smtClean="0"/>
              <a:t>parenthetically in Jacob’s deathbed blessing upon his </a:t>
            </a:r>
          </a:p>
          <a:p>
            <a:r>
              <a:rPr lang="en-US" sz="1200" b="0" dirty="0" smtClean="0"/>
              <a:t>son Joseph: “from thence is the shepherd, the stone </a:t>
            </a:r>
          </a:p>
          <a:p>
            <a:r>
              <a:rPr lang="en-US" sz="1200" b="0" dirty="0" smtClean="0"/>
              <a:t>of Israel” (Genesis 49:24). </a:t>
            </a:r>
          </a:p>
          <a:p>
            <a:endParaRPr lang="en-US" sz="1200" b="0" dirty="0" smtClean="0"/>
          </a:p>
          <a:p>
            <a:r>
              <a:rPr lang="en-US" sz="1200" b="0" dirty="0" smtClean="0"/>
              <a:t>God intended this Stone for a “sure foundation,” “a tried </a:t>
            </a:r>
          </a:p>
          <a:p>
            <a:r>
              <a:rPr lang="en-US" sz="1200" b="0" dirty="0" smtClean="0"/>
              <a:t>Stone, a precious corner Stone” (Isaiah 28:16). </a:t>
            </a:r>
          </a:p>
          <a:p>
            <a:endParaRPr lang="en-US" sz="1200" b="0" dirty="0" smtClean="0"/>
          </a:p>
          <a:p>
            <a:r>
              <a:rPr lang="en-US" sz="1200" b="0" dirty="0" smtClean="0"/>
              <a:t>Unfortunately, the builders rejected the Stone </a:t>
            </a:r>
          </a:p>
          <a:p>
            <a:r>
              <a:rPr lang="en-US" sz="1200" b="0" dirty="0" smtClean="0"/>
              <a:t>(Psalm 118:22 and Matthew 21:42–44). </a:t>
            </a:r>
          </a:p>
          <a:p>
            <a:endParaRPr lang="en-US" sz="1200" b="0" dirty="0" smtClean="0"/>
          </a:p>
          <a:p>
            <a:r>
              <a:rPr lang="en-US" sz="1200" b="0" dirty="0" smtClean="0"/>
              <a:t>To Israel, “the sure foundation” had become a “stone </a:t>
            </a:r>
          </a:p>
          <a:p>
            <a:r>
              <a:rPr lang="en-US" sz="1200" b="0" dirty="0" smtClean="0"/>
              <a:t>of stumbling” (I Peter 2:8). </a:t>
            </a:r>
          </a:p>
          <a:p>
            <a:endParaRPr lang="en-US" sz="1200" b="0" dirty="0" smtClean="0"/>
          </a:p>
          <a:p>
            <a:r>
              <a:rPr lang="en-US" sz="1200" b="0" dirty="0" smtClean="0"/>
              <a:t>And so, “Many...shall stumble, and fall, and be broken,</a:t>
            </a:r>
          </a:p>
          <a:p>
            <a:r>
              <a:rPr lang="en-US" sz="1200" b="0" dirty="0" smtClean="0"/>
              <a:t>and be snared, and be taken” (Isaiah 8:15), all </a:t>
            </a:r>
          </a:p>
          <a:p>
            <a:r>
              <a:rPr lang="en-US" sz="1200" b="0" dirty="0" smtClean="0"/>
              <a:t>because Jesus came as a humble stone, and Israel </a:t>
            </a:r>
          </a:p>
          <a:p>
            <a:r>
              <a:rPr lang="en-US" sz="1200" b="0" dirty="0" smtClean="0"/>
              <a:t>desired a mighty rock! </a:t>
            </a:r>
          </a:p>
          <a:p>
            <a:endParaRPr lang="en-US" sz="1200" b="0" dirty="0" smtClean="0"/>
          </a:p>
          <a:p>
            <a:r>
              <a:rPr lang="en-US" sz="1200" b="0" dirty="0" smtClean="0"/>
              <a:t>Ironically, in refusing Jesus Christ, Israel rejected the </a:t>
            </a:r>
          </a:p>
          <a:p>
            <a:r>
              <a:rPr lang="en-US" sz="1200" b="0" dirty="0" smtClean="0"/>
              <a:t>very Rock for which it continues to seek. For, as Paul </a:t>
            </a:r>
          </a:p>
          <a:p>
            <a:r>
              <a:rPr lang="en-US" sz="1200" b="0" dirty="0" smtClean="0"/>
              <a:t>points out, the Israelites, who came out of Egypt under </a:t>
            </a:r>
          </a:p>
          <a:p>
            <a:r>
              <a:rPr lang="en-US" sz="1200" b="0" dirty="0" smtClean="0"/>
              <a:t>Moses’ leadership, “did all drink the same spiritual </a:t>
            </a:r>
          </a:p>
          <a:p>
            <a:r>
              <a:rPr lang="en-US" sz="1200" b="0" dirty="0" smtClean="0"/>
              <a:t>drink: for they drank of that spiritual Rock that followed </a:t>
            </a:r>
          </a:p>
          <a:p>
            <a:r>
              <a:rPr lang="en-US" sz="1200" b="0" dirty="0" smtClean="0"/>
              <a:t>them: and that Rock was Christ” (1 Corinthians 10:4). </a:t>
            </a:r>
          </a:p>
          <a:p>
            <a:endParaRPr lang="en-US" sz="1200" b="0" dirty="0" smtClean="0"/>
          </a:p>
          <a:p>
            <a:r>
              <a:rPr lang="en-US" sz="1200" b="0" dirty="0" smtClean="0"/>
              <a:t>But for Israel, Jesus Christ remains a “rock of offense.” </a:t>
            </a:r>
          </a:p>
          <a:p>
            <a:r>
              <a:rPr lang="en-US" sz="1200" b="0" dirty="0" smtClean="0"/>
              <a:t>To us who believe, however, the Lord is a “living </a:t>
            </a:r>
          </a:p>
          <a:p>
            <a:r>
              <a:rPr lang="en-US" sz="1200" b="0" dirty="0" smtClean="0"/>
              <a:t>stone, disallowed indeed of men, but chosen of God, </a:t>
            </a:r>
          </a:p>
          <a:p>
            <a:r>
              <a:rPr lang="en-US" sz="1200" b="0" dirty="0" smtClean="0"/>
              <a:t>and precious” (I Peter 2:4). </a:t>
            </a:r>
          </a:p>
          <a:p>
            <a:endParaRPr lang="en-US" sz="1200" b="0" dirty="0" smtClean="0"/>
          </a:p>
          <a:p>
            <a:r>
              <a:rPr lang="en-US" sz="1200" b="0" dirty="0" smtClean="0"/>
              <a:t>Instead of stumbling over this stone, “He that believeth </a:t>
            </a:r>
          </a:p>
          <a:p>
            <a:r>
              <a:rPr lang="en-US" sz="1200" b="0" dirty="0" smtClean="0"/>
              <a:t>on Him shall not be confounded” (I Peter 2:6). </a:t>
            </a:r>
          </a:p>
          <a:p>
            <a:endParaRPr lang="en-US" sz="1200" b="0" dirty="0" smtClean="0"/>
          </a:p>
          <a:p>
            <a:r>
              <a:rPr lang="en-US" sz="1200" b="0" dirty="0" smtClean="0"/>
              <a:t>Be reminded that “...whoever shall fall on this stone </a:t>
            </a:r>
          </a:p>
          <a:p>
            <a:r>
              <a:rPr lang="en-US" sz="1200" b="0" dirty="0" smtClean="0"/>
              <a:t>shall be broken: but on whomsoever it shall fall, it will </a:t>
            </a:r>
          </a:p>
          <a:p>
            <a:r>
              <a:rPr lang="en-US" sz="1200" b="0" dirty="0" smtClean="0"/>
              <a:t>grind him to powder.” (Matthew 21:44).</a:t>
            </a:r>
          </a:p>
          <a:p>
            <a:endParaRPr lang="en-US" sz="1200" b="0" dirty="0" smtClean="0"/>
          </a:p>
          <a:p>
            <a:r>
              <a:rPr lang="en-US" sz="1200" b="0" dirty="0" smtClean="0"/>
              <a:t>-----</a:t>
            </a:r>
          </a:p>
          <a:p>
            <a:pPr lvl="1"/>
            <a:endParaRPr lang="en-US"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33279000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185989000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Pistis</a:t>
            </a:r>
            <a:r>
              <a:rPr lang="en-US" dirty="0" smtClean="0"/>
              <a:t> means faith.</a:t>
            </a:r>
          </a:p>
          <a:p>
            <a:endParaRPr lang="en-US" dirty="0" smtClean="0"/>
          </a:p>
          <a:p>
            <a:r>
              <a:rPr lang="en-US" dirty="0" smtClean="0"/>
              <a:t>This is the same word we saw in verse 30.</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3279000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some of the Greek manuscripts, we find the word </a:t>
            </a:r>
          </a:p>
          <a:p>
            <a:r>
              <a:rPr lang="en-US" dirty="0" smtClean="0"/>
              <a:t>“ergon” here. Those manuscripts are followed by the </a:t>
            </a:r>
          </a:p>
          <a:p>
            <a:r>
              <a:rPr lang="en-US" dirty="0" smtClean="0"/>
              <a:t>New International Version, the English Standard </a:t>
            </a:r>
          </a:p>
          <a:p>
            <a:r>
              <a:rPr lang="en-US" dirty="0" smtClean="0"/>
              <a:t>Version, and others.</a:t>
            </a:r>
          </a:p>
          <a:p>
            <a:endParaRPr lang="en-US" dirty="0" smtClean="0"/>
          </a:p>
          <a:p>
            <a:r>
              <a:rPr lang="en-US" dirty="0" smtClean="0"/>
              <a:t>In this context,</a:t>
            </a:r>
            <a:r>
              <a:rPr lang="en-US" baseline="0" dirty="0" smtClean="0"/>
              <a:t> ergon means </a:t>
            </a:r>
            <a:r>
              <a:rPr lang="en-US" sz="1200" b="0" i="0" dirty="0" smtClean="0"/>
              <a:t>that which displays itself </a:t>
            </a:r>
          </a:p>
          <a:p>
            <a:r>
              <a:rPr lang="en-US" sz="1200" b="0" i="0" dirty="0" smtClean="0"/>
              <a:t>in activity of any kind, that is a deed, or an action. </a:t>
            </a:r>
          </a:p>
          <a:p>
            <a:r>
              <a:rPr lang="en-US" sz="1200" b="0" i="0" dirty="0" smtClean="0"/>
              <a:t>Here,</a:t>
            </a:r>
            <a:r>
              <a:rPr lang="en-US" sz="1200" b="0" i="0" baseline="0" dirty="0" smtClean="0"/>
              <a:t> it is plural, and</a:t>
            </a:r>
            <a:r>
              <a:rPr lang="en-US" sz="1200" b="0" i="0" dirty="0" smtClean="0"/>
              <a:t> is translated</a:t>
            </a:r>
            <a:r>
              <a:rPr lang="en-US" sz="1200" b="0" i="0" baseline="0" dirty="0" smtClean="0"/>
              <a:t> as “works”.</a:t>
            </a:r>
          </a:p>
          <a:p>
            <a:endParaRPr lang="en-US" sz="1200" b="0" i="0" baseline="0" dirty="0" smtClean="0"/>
          </a:p>
          <a:p>
            <a:r>
              <a:rPr lang="en-US" sz="1200" b="0" i="0" baseline="0" dirty="0" smtClean="0"/>
              <a:t>In other Greek manuscripts, we find the words </a:t>
            </a:r>
          </a:p>
          <a:p>
            <a:r>
              <a:rPr lang="en-US" sz="1200" b="0" i="0" baseline="0" dirty="0" smtClean="0"/>
              <a:t>“ergon nomos” at this location. Those manuscripts </a:t>
            </a:r>
          </a:p>
          <a:p>
            <a:r>
              <a:rPr lang="en-US" sz="1200" b="0" i="0" baseline="0" dirty="0" smtClean="0"/>
              <a:t>are followed by the King James Version, and others, </a:t>
            </a:r>
          </a:p>
          <a:p>
            <a:r>
              <a:rPr lang="en-US" sz="1200" b="0" i="0" baseline="0" dirty="0" smtClean="0"/>
              <a:t>where the phrase is translated as “works of the law”.</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33279000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10836011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2583950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proskopto</a:t>
            </a:r>
            <a:r>
              <a:rPr lang="en-US" dirty="0" smtClean="0"/>
              <a:t> means to </a:t>
            </a:r>
            <a:r>
              <a:rPr lang="en-US" sz="1200" b="0" i="0" dirty="0" smtClean="0"/>
              <a:t>take offense at, to </a:t>
            </a:r>
          </a:p>
          <a:p>
            <a:r>
              <a:rPr lang="en-US" sz="1200" b="0" i="0" dirty="0" smtClean="0"/>
              <a:t>feel repugnance for, or to reject.</a:t>
            </a:r>
          </a:p>
          <a:p>
            <a:endParaRPr lang="en-US" sz="1200" b="0" i="0" dirty="0" smtClean="0"/>
          </a:p>
          <a:p>
            <a:r>
              <a:rPr lang="en-US" sz="1200" b="0" i="0" dirty="0" smtClean="0"/>
              <a:t>Elsewhere, it is used of</a:t>
            </a:r>
            <a:r>
              <a:rPr lang="en-US" sz="1200" b="0" i="0" baseline="0" dirty="0" smtClean="0"/>
              <a:t> physical stumbling.</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3327900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36110740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299529081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1133635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Proskomma</a:t>
            </a:r>
            <a:r>
              <a:rPr lang="en-US" dirty="0" smtClean="0"/>
              <a:t> is the noun which corresponds to the verb </a:t>
            </a:r>
            <a:r>
              <a:rPr lang="en-US" dirty="0" err="1" smtClean="0"/>
              <a:t>proskopto</a:t>
            </a:r>
            <a:r>
              <a:rPr lang="en-US" dirty="0" smtClean="0"/>
              <a:t>.</a:t>
            </a:r>
          </a:p>
          <a:p>
            <a:endParaRPr lang="en-US" dirty="0" smtClean="0"/>
          </a:p>
          <a:p>
            <a:r>
              <a:rPr lang="en-US" dirty="0" smtClean="0"/>
              <a:t>Here, it means the</a:t>
            </a:r>
            <a:r>
              <a:rPr lang="en-US" baseline="0" dirty="0" smtClean="0"/>
              <a:t> act of stumbling itself.</a:t>
            </a:r>
            <a:r>
              <a:rPr lang="en-US" dirty="0" smtClean="0"/>
              <a:t> </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332790006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r>
              <a:rPr lang="en-US" dirty="0" err="1" smtClean="0"/>
              <a:t>lithos</a:t>
            </a:r>
            <a:r>
              <a:rPr lang="en-US" dirty="0" smtClean="0"/>
              <a:t> means a stone.</a:t>
            </a:r>
          </a:p>
          <a:p>
            <a:endParaRPr lang="en-US" dirty="0" smtClean="0"/>
          </a:p>
          <a:p>
            <a:r>
              <a:rPr lang="en-US" dirty="0" smtClean="0"/>
              <a:t>Together,</a:t>
            </a:r>
            <a:r>
              <a:rPr lang="en-US" baseline="0" dirty="0" smtClean="0"/>
              <a:t> the phrase “</a:t>
            </a:r>
            <a:r>
              <a:rPr lang="en-US" baseline="0" dirty="0" err="1" smtClean="0"/>
              <a:t>lithos</a:t>
            </a:r>
            <a:r>
              <a:rPr lang="en-US" baseline="0" dirty="0" smtClean="0"/>
              <a:t> </a:t>
            </a:r>
            <a:r>
              <a:rPr lang="en-US" baseline="0" dirty="0" err="1" smtClean="0"/>
              <a:t>proskomma</a:t>
            </a:r>
            <a:r>
              <a:rPr lang="en-US" baseline="0" dirty="0" smtClean="0"/>
              <a:t>” literally means </a:t>
            </a:r>
          </a:p>
          <a:p>
            <a:r>
              <a:rPr lang="en-US" baseline="0" dirty="0" smtClean="0"/>
              <a:t>a stone that causes people to stumble.</a:t>
            </a:r>
          </a:p>
          <a:p>
            <a:endParaRPr lang="en-US" baseline="0" dirty="0" smtClean="0"/>
          </a:p>
          <a:p>
            <a:r>
              <a:rPr lang="en-US" baseline="0" dirty="0" smtClean="0"/>
              <a:t>But, here, “</a:t>
            </a:r>
            <a:r>
              <a:rPr lang="en-US" baseline="0" dirty="0" err="1" smtClean="0"/>
              <a:t>lithos</a:t>
            </a:r>
            <a:r>
              <a:rPr lang="en-US" baseline="0" dirty="0" smtClean="0"/>
              <a:t> </a:t>
            </a:r>
            <a:r>
              <a:rPr lang="en-US" baseline="0" dirty="0" err="1" smtClean="0"/>
              <a:t>proskomma</a:t>
            </a:r>
            <a:r>
              <a:rPr lang="en-US" baseline="0" dirty="0" smtClean="0"/>
              <a:t>” stands as a metaphor </a:t>
            </a:r>
          </a:p>
          <a:p>
            <a:r>
              <a:rPr lang="en-US" baseline="0" dirty="0" smtClean="0"/>
              <a:t>for Jesus Christ. </a:t>
            </a:r>
            <a:r>
              <a:rPr lang="en-US" dirty="0" smtClean="0"/>
              <a:t> </a:t>
            </a:r>
          </a:p>
          <a:p>
            <a:endParaRPr lang="en-US" dirty="0" smtClean="0"/>
          </a:p>
          <a:p>
            <a:pPr rtl="0"/>
            <a:r>
              <a:rPr lang="en-US" b="1" dirty="0" err="1" smtClean="0"/>
              <a:t>ILLUS</a:t>
            </a:r>
            <a:r>
              <a:rPr lang="en-US" b="1" dirty="0" smtClean="0"/>
              <a:t>:</a:t>
            </a:r>
            <a:r>
              <a:rPr lang="en-US" dirty="0" smtClean="0"/>
              <a:t> </a:t>
            </a:r>
            <a:r>
              <a:rPr lang="en-US" sz="1200" dirty="0" smtClean="0"/>
              <a:t>Some time ago, psychologist William Moulton </a:t>
            </a:r>
          </a:p>
          <a:p>
            <a:pPr rtl="0"/>
            <a:r>
              <a:rPr lang="en-US" sz="1200" dirty="0" smtClean="0"/>
              <a:t>Marston asked three thousand persons, “What have </a:t>
            </a:r>
          </a:p>
          <a:p>
            <a:pPr rtl="0"/>
            <a:r>
              <a:rPr lang="en-US" sz="1200" dirty="0" smtClean="0"/>
              <a:t>you to live for?”</a:t>
            </a:r>
          </a:p>
          <a:p>
            <a:pPr rtl="0"/>
            <a:endParaRPr lang="en-US" sz="1200" dirty="0" smtClean="0"/>
          </a:p>
          <a:p>
            <a:pPr rtl="0"/>
            <a:r>
              <a:rPr lang="en-US" sz="1200" dirty="0" smtClean="0"/>
              <a:t>He was shocked to find that 94 percent were simply </a:t>
            </a:r>
          </a:p>
          <a:p>
            <a:pPr rtl="0"/>
            <a:r>
              <a:rPr lang="en-US" sz="1200" dirty="0" smtClean="0"/>
              <a:t>enduring the present while waiting for the future. </a:t>
            </a:r>
          </a:p>
          <a:p>
            <a:pPr rtl="0"/>
            <a:endParaRPr lang="en-US" sz="1200" dirty="0" smtClean="0"/>
          </a:p>
          <a:p>
            <a:pPr rtl="0"/>
            <a:r>
              <a:rPr lang="en-US" sz="1200" dirty="0" smtClean="0"/>
              <a:t>They would describe this as waiting for “something” to </a:t>
            </a:r>
          </a:p>
          <a:p>
            <a:pPr rtl="0"/>
            <a:r>
              <a:rPr lang="en-US" sz="1200" dirty="0" smtClean="0"/>
              <a:t>happen—waiting for children to grow up and leave </a:t>
            </a:r>
          </a:p>
          <a:p>
            <a:pPr rtl="0"/>
            <a:r>
              <a:rPr lang="en-US" sz="1200" dirty="0" smtClean="0"/>
              <a:t>home, waiting for next year, waiting for another </a:t>
            </a:r>
          </a:p>
          <a:p>
            <a:pPr rtl="0"/>
            <a:r>
              <a:rPr lang="en-US" sz="1200" dirty="0" smtClean="0"/>
              <a:t>time to take a long-dreamed-about trip, waiting </a:t>
            </a:r>
          </a:p>
          <a:p>
            <a:pPr rtl="0"/>
            <a:r>
              <a:rPr lang="en-US" sz="1200" dirty="0" smtClean="0"/>
              <a:t>for tomorrow. </a:t>
            </a:r>
          </a:p>
          <a:p>
            <a:pPr rtl="0"/>
            <a:endParaRPr lang="en-US" sz="1200" dirty="0" smtClean="0"/>
          </a:p>
          <a:p>
            <a:pPr rtl="0"/>
            <a:r>
              <a:rPr lang="en-US" sz="1200" dirty="0" smtClean="0"/>
              <a:t>They were all waiting without realizing that all anyone </a:t>
            </a:r>
          </a:p>
          <a:p>
            <a:pPr rtl="0"/>
            <a:r>
              <a:rPr lang="en-US" sz="1200" dirty="0" smtClean="0"/>
              <a:t>ever has is today because yesterday is gone and </a:t>
            </a:r>
          </a:p>
          <a:p>
            <a:pPr rtl="0"/>
            <a:r>
              <a:rPr lang="en-US" sz="1200" dirty="0" smtClean="0"/>
              <a:t>tomorrow never comes.</a:t>
            </a:r>
          </a:p>
          <a:p>
            <a:pPr rtl="0"/>
            <a:endParaRPr lang="en-US" sz="1200" baseline="30000" dirty="0" smtClean="0"/>
          </a:p>
          <a:p>
            <a:pPr rtl="0"/>
            <a:r>
              <a:rPr lang="en-US" sz="1200" dirty="0" smtClean="0"/>
              <a:t>All have been given a bag of tools,</a:t>
            </a:r>
          </a:p>
          <a:p>
            <a:pPr rtl="0"/>
            <a:r>
              <a:rPr lang="en-US" sz="1200" dirty="0" smtClean="0"/>
              <a:t>A formless rock and a book of rules.</a:t>
            </a:r>
          </a:p>
          <a:p>
            <a:pPr rtl="0"/>
            <a:r>
              <a:rPr lang="en-US" sz="1200" dirty="0" smtClean="0"/>
              <a:t>And each must make ere life has flown,</a:t>
            </a:r>
          </a:p>
          <a:p>
            <a:pPr rtl="0"/>
            <a:r>
              <a:rPr lang="en-US" sz="1200" dirty="0" smtClean="0"/>
              <a:t>A stumbling block or a stepping stone. *</a:t>
            </a:r>
            <a:r>
              <a:rPr lang="en-US" b="0" i="0" u="none" strike="noStrike" baseline="0" dirty="0" smtClean="0"/>
              <a:t> </a:t>
            </a:r>
            <a:endParaRPr lang="en-US" dirty="0" smtClean="0"/>
          </a:p>
          <a:p>
            <a:pPr rtl="0"/>
            <a:endParaRPr lang="en-US" sz="1200" dirty="0" smtClean="0"/>
          </a:p>
          <a:p>
            <a:pPr rtl="0"/>
            <a:r>
              <a:rPr lang="en-US" sz="1200" dirty="0" smtClean="0"/>
              <a:t>-----</a:t>
            </a:r>
          </a:p>
          <a:p>
            <a:pPr rtl="0"/>
            <a:endParaRPr lang="en-US" sz="1200" dirty="0" smtClean="0"/>
          </a:p>
          <a:p>
            <a:pPr rtl="0"/>
            <a:r>
              <a:rPr lang="en-US" sz="1200" dirty="0" smtClean="0"/>
              <a:t>A father went into a toy store to buy his son </a:t>
            </a:r>
          </a:p>
          <a:p>
            <a:pPr rtl="0"/>
            <a:r>
              <a:rPr lang="en-US" sz="1200" dirty="0" smtClean="0"/>
              <a:t>a Christmas present. The salesman showed him a new </a:t>
            </a:r>
          </a:p>
          <a:p>
            <a:pPr rtl="0"/>
            <a:r>
              <a:rPr lang="en-US" sz="1200" dirty="0" smtClean="0"/>
              <a:t>educational toy. It came unassembled, but no matter </a:t>
            </a:r>
          </a:p>
          <a:p>
            <a:pPr rtl="0"/>
            <a:r>
              <a:rPr lang="en-US" sz="1200" dirty="0" smtClean="0"/>
              <a:t>how the child put the pieces together, they wouldn’t </a:t>
            </a:r>
          </a:p>
          <a:p>
            <a:pPr rtl="0"/>
            <a:r>
              <a:rPr lang="en-US" sz="1200" dirty="0" smtClean="0"/>
              <a:t>fit. </a:t>
            </a:r>
          </a:p>
          <a:p>
            <a:pPr rtl="0"/>
            <a:endParaRPr lang="en-US" sz="1200" dirty="0" smtClean="0"/>
          </a:p>
          <a:p>
            <a:pPr rtl="0"/>
            <a:r>
              <a:rPr lang="en-US" sz="1200" dirty="0" smtClean="0"/>
              <a:t>You see, the toy was designed to teach the child how </a:t>
            </a:r>
          </a:p>
          <a:p>
            <a:pPr rtl="0"/>
            <a:r>
              <a:rPr lang="en-US" sz="1200" dirty="0" smtClean="0"/>
              <a:t>to deal with life.</a:t>
            </a:r>
          </a:p>
          <a:p>
            <a:pPr rtl="0"/>
            <a:endParaRPr lang="en-US" sz="1200" dirty="0" smtClean="0"/>
          </a:p>
          <a:p>
            <a:pPr rtl="0"/>
            <a:r>
              <a:rPr lang="en-US" sz="1200" dirty="0" smtClean="0"/>
              <a:t>Such is the predicament of man without God. He is </a:t>
            </a:r>
          </a:p>
          <a:p>
            <a:pPr rtl="0"/>
            <a:r>
              <a:rPr lang="en-US" sz="1200" dirty="0" smtClean="0"/>
              <a:t>never able to put his life together. A life without </a:t>
            </a:r>
          </a:p>
          <a:p>
            <a:pPr rtl="0"/>
            <a:r>
              <a:rPr lang="en-US" sz="1200" dirty="0" smtClean="0"/>
              <a:t>Christ is a life of futility. **</a:t>
            </a:r>
          </a:p>
          <a:p>
            <a:pPr rtl="0"/>
            <a:endParaRPr lang="en-US" sz="1200" dirty="0" smtClean="0"/>
          </a:p>
          <a:p>
            <a:pPr rtl="0"/>
            <a:r>
              <a:rPr lang="en-US" sz="1200" dirty="0" smtClean="0"/>
              <a:t>-----</a:t>
            </a:r>
          </a:p>
          <a:p>
            <a:pPr rtl="0"/>
            <a:endParaRPr lang="en-US" sz="1200" dirty="0" smtClean="0"/>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 Michael P. Green. (2000). </a:t>
            </a:r>
            <a:r>
              <a:rPr lang="en-US" b="0" i="1" u="none" strike="noStrike" baseline="0" dirty="0" smtClean="0"/>
              <a:t>1500 illustrations for biblical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1" u="none" strike="noStrike" baseline="0" dirty="0" smtClean="0"/>
              <a:t>preaching</a:t>
            </a:r>
            <a:r>
              <a:rPr lang="en-US" b="0" i="0" u="none" strike="noStrike" baseline="0" dirty="0" smtClean="0"/>
              <a:t> (p. 220). Grand Rapids, MI: Baker Books.</a:t>
            </a:r>
          </a:p>
          <a:p>
            <a:pPr rtl="0"/>
            <a:endParaRPr lang="en-US" dirty="0" smtClean="0"/>
          </a:p>
          <a:p>
            <a:r>
              <a:rPr lang="en-US" b="0" i="0" u="none" strike="noStrike" baseline="0" dirty="0" smtClean="0"/>
              <a:t>** Green, M. P. (Ed.). (1989). </a:t>
            </a:r>
            <a:r>
              <a:rPr lang="en-US" b="0" i="1" u="none" strike="noStrike" baseline="0" dirty="0" smtClean="0"/>
              <a:t>Illustrations for Biblical </a:t>
            </a:r>
          </a:p>
          <a:p>
            <a:r>
              <a:rPr lang="en-US" b="0" i="1" u="none" strike="noStrike" baseline="0" dirty="0" smtClean="0"/>
              <a:t>Preaching: Over 1500 sermon illustrations arranged </a:t>
            </a:r>
          </a:p>
          <a:p>
            <a:r>
              <a:rPr lang="en-US" b="0" i="1" u="none" strike="noStrike" baseline="0" dirty="0" smtClean="0"/>
              <a:t>by topic and indexed exhaustively</a:t>
            </a:r>
            <a:r>
              <a:rPr lang="en-US" b="0" i="0" u="none" strike="noStrike" baseline="0" dirty="0" smtClean="0"/>
              <a:t> (Revised edition </a:t>
            </a:r>
          </a:p>
          <a:p>
            <a:r>
              <a:rPr lang="en-US" b="0" i="0" u="none" strike="noStrike" baseline="0" dirty="0" smtClean="0"/>
              <a:t>of: The expositor’s illustration file). Grand Rapids: </a:t>
            </a:r>
          </a:p>
          <a:p>
            <a:r>
              <a:rPr lang="en-US" b="0" i="0" u="none" strike="noStrike" baseline="0" dirty="0" smtClean="0"/>
              <a:t>Baker Book 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33279000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9:32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9:32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4000" i="0" dirty="0" smtClean="0"/>
              <a:t>James Montgomery </a:t>
            </a:r>
            <a:r>
              <a:rPr lang="en-US" sz="4000" i="0" dirty="0" err="1" smtClean="0"/>
              <a:t>Boice</a:t>
            </a:r>
            <a:r>
              <a:rPr lang="en-US" sz="4000" i="0" dirty="0" smtClean="0"/>
              <a:t>, the late Pastor of the Tenth </a:t>
            </a:r>
          </a:p>
          <a:p>
            <a:r>
              <a:rPr lang="en-US" sz="4000" i="0" dirty="0" smtClean="0"/>
              <a:t>Presbyterian Church in Philadelphia, wrote:</a:t>
            </a:r>
          </a:p>
          <a:p>
            <a:endParaRPr lang="en-US" sz="4000" i="0" dirty="0" smtClean="0"/>
          </a:p>
          <a:p>
            <a:r>
              <a:rPr lang="en-US" sz="4000" i="0" dirty="0" smtClean="0"/>
              <a:t>O</a:t>
            </a:r>
            <a:r>
              <a:rPr lang="en-US" sz="1200" i="0" dirty="0" smtClean="0"/>
              <a:t>ne of the most important principles of biblical </a:t>
            </a:r>
          </a:p>
          <a:p>
            <a:r>
              <a:rPr lang="en-US" sz="1200" i="0" dirty="0" smtClean="0"/>
              <a:t>interpretation is that Scripture interprets Scripture. </a:t>
            </a:r>
          </a:p>
          <a:p>
            <a:endParaRPr lang="en-US" sz="1200" i="0" dirty="0" smtClean="0"/>
          </a:p>
          <a:p>
            <a:r>
              <a:rPr lang="en-US" sz="1200" i="0" dirty="0" smtClean="0"/>
              <a:t>This means that the best way to discover what a </a:t>
            </a:r>
          </a:p>
          <a:p>
            <a:r>
              <a:rPr lang="en-US" sz="1200" i="0" dirty="0" smtClean="0"/>
              <a:t>problem passage means is to see what other verses </a:t>
            </a:r>
          </a:p>
          <a:p>
            <a:r>
              <a:rPr lang="en-US" sz="1200" i="0" dirty="0" smtClean="0"/>
              <a:t>dealing with the same theme say. </a:t>
            </a:r>
          </a:p>
          <a:p>
            <a:endParaRPr lang="en-US" sz="1200" i="0" dirty="0" smtClean="0"/>
          </a:p>
          <a:p>
            <a:r>
              <a:rPr lang="en-US" sz="1200" i="0" dirty="0" smtClean="0"/>
              <a:t>The related passages may, and usually do, speak more </a:t>
            </a:r>
          </a:p>
          <a:p>
            <a:r>
              <a:rPr lang="en-US" sz="1200" i="0" dirty="0" smtClean="0"/>
              <a:t>clearly. Scripture always illuminates Scripture, and the </a:t>
            </a:r>
          </a:p>
          <a:p>
            <a:r>
              <a:rPr lang="en-US" sz="1200" i="0" dirty="0" smtClean="0"/>
              <a:t>comparison of Scripture with Scripture is the only sure </a:t>
            </a:r>
          </a:p>
          <a:p>
            <a:r>
              <a:rPr lang="en-US" sz="1200" i="0" dirty="0" smtClean="0"/>
              <a:t>way to study the Bible accurately.*</a:t>
            </a:r>
            <a:endParaRPr lang="en-US" dirty="0" smtClean="0"/>
          </a:p>
          <a:p>
            <a:endParaRPr lang="en-US" b="0" i="0" u="none" strike="noStrike" baseline="0" dirty="0" smtClean="0"/>
          </a:p>
          <a:p>
            <a:r>
              <a:rPr lang="en-US" b="0" i="0" u="none" strike="noStrike" baseline="0" dirty="0" smtClean="0"/>
              <a:t>-----</a:t>
            </a:r>
          </a:p>
          <a:p>
            <a:endParaRPr lang="en-US" b="0" i="0" u="none" strike="noStrike" baseline="0" dirty="0" smtClean="0"/>
          </a:p>
          <a:p>
            <a:r>
              <a:rPr lang="en-US" sz="1200" b="0" dirty="0" smtClean="0"/>
              <a:t>The place to begin is with the quotations from Isaiah. </a:t>
            </a:r>
          </a:p>
          <a:p>
            <a:endParaRPr lang="en-US" sz="1200" b="0" dirty="0" smtClean="0"/>
          </a:p>
          <a:p>
            <a:r>
              <a:rPr lang="en-US" sz="1200" b="0" dirty="0" smtClean="0"/>
              <a:t>There are two of them, Isaiah 8:14 and 28:16, even </a:t>
            </a:r>
          </a:p>
          <a:p>
            <a:r>
              <a:rPr lang="en-US" sz="1200" b="0" dirty="0" smtClean="0"/>
              <a:t>though Paul has combined them into what seems to be </a:t>
            </a:r>
          </a:p>
          <a:p>
            <a:r>
              <a:rPr lang="en-US" sz="1200" b="0" dirty="0" smtClean="0"/>
              <a:t>a single quotation in Romans 9:33. </a:t>
            </a:r>
          </a:p>
          <a:p>
            <a:endParaRPr lang="en-US" sz="1200" b="0" dirty="0" smtClean="0"/>
          </a:p>
          <a:p>
            <a:r>
              <a:rPr lang="en-US" sz="1200" b="0" dirty="0" smtClean="0"/>
              <a:t>Isaiah 28:16 says, “See, I lay a stone in Zion, a tested </a:t>
            </a:r>
          </a:p>
          <a:p>
            <a:r>
              <a:rPr lang="en-US" sz="1200" b="0" dirty="0" smtClean="0"/>
              <a:t>stone, a precious cornerstone for a sure foundation; </a:t>
            </a:r>
          </a:p>
          <a:p>
            <a:r>
              <a:rPr lang="en-US" sz="1200" b="0" dirty="0" smtClean="0"/>
              <a:t>the one who trusts will never be dismayed.” </a:t>
            </a:r>
          </a:p>
          <a:p>
            <a:endParaRPr lang="en-US" sz="1200" b="0" dirty="0" smtClean="0"/>
          </a:p>
          <a:p>
            <a:r>
              <a:rPr lang="en-US" sz="1200" b="0" dirty="0" smtClean="0"/>
              <a:t>Isaiah 8:14 says that “for both houses of Israel he [that </a:t>
            </a:r>
          </a:p>
          <a:p>
            <a:r>
              <a:rPr lang="en-US" sz="1200" b="0" dirty="0" smtClean="0"/>
              <a:t>is, Jehovah] will be a stone that causes men to stumble </a:t>
            </a:r>
          </a:p>
          <a:p>
            <a:r>
              <a:rPr lang="en-US" sz="1200" b="0" dirty="0" smtClean="0"/>
              <a:t>and a rock that makes them fall. …” </a:t>
            </a:r>
          </a:p>
          <a:p>
            <a:endParaRPr lang="en-US" sz="1200" b="0" dirty="0" smtClean="0"/>
          </a:p>
          <a:p>
            <a:r>
              <a:rPr lang="en-US" sz="1200" b="0" dirty="0" smtClean="0"/>
              <a:t>In his citation Paul has used the first and last part of </a:t>
            </a:r>
          </a:p>
          <a:p>
            <a:r>
              <a:rPr lang="en-US" sz="1200" b="0" dirty="0" smtClean="0"/>
              <a:t>Isaiah 28:16, but has substituted Isaiah 8:14 for what </a:t>
            </a:r>
          </a:p>
          <a:p>
            <a:r>
              <a:rPr lang="en-US" sz="1200" b="0" dirty="0" smtClean="0"/>
              <a:t>comes between.**</a:t>
            </a:r>
          </a:p>
          <a:p>
            <a:endParaRPr lang="en-US" b="0" i="0" u="none" strike="noStrike" baseline="0" dirty="0" smtClean="0"/>
          </a:p>
          <a:p>
            <a:r>
              <a:rPr lang="en-US" b="0" i="0" u="none" strike="noStrike" baseline="0" dirty="0" smtClean="0"/>
              <a:t>-----</a:t>
            </a:r>
          </a:p>
          <a:p>
            <a:endParaRPr lang="en-US" b="0" i="0" u="none" strike="noStrike" baseline="0" dirty="0" smtClean="0"/>
          </a:p>
          <a:p>
            <a:pPr marL="0" indent="0">
              <a:buFont typeface="Arial" charset="0"/>
              <a:buNone/>
            </a:pPr>
            <a:r>
              <a:rPr lang="en-US" b="0" i="0" u="none" strike="noStrike" baseline="0" dirty="0" smtClean="0"/>
              <a:t>* </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marL="0" indent="0">
              <a:buFont typeface="Arial" charset="0"/>
              <a:buNone/>
            </a:pPr>
            <a:r>
              <a:rPr lang="en-US" b="0" i="0" u="none" strike="noStrike" baseline="0" dirty="0" smtClean="0"/>
              <a:t>(Vol. 3, p. 1141). Grand Rapids, MI: </a:t>
            </a:r>
          </a:p>
          <a:p>
            <a:pPr marL="0" indent="0">
              <a:buFont typeface="Arial" charset="0"/>
              <a:buNone/>
            </a:pPr>
            <a:r>
              <a:rPr lang="en-US" b="0" i="0" u="none" strike="noStrike" baseline="0" dirty="0" smtClean="0"/>
              <a:t>Baker Book House.</a:t>
            </a:r>
          </a:p>
          <a:p>
            <a:pPr marL="171450" indent="-171450">
              <a:buFont typeface="Arial" charset="0"/>
              <a:buChar char="•"/>
            </a:pPr>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(Vol. 3, p. 1142). Grand Rapids, MI: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Baker Book 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300119797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baseline="0" dirty="0" err="1" smtClean="0"/>
              <a:t>Boice</a:t>
            </a:r>
            <a:r>
              <a:rPr lang="en-US" b="0" i="0" u="none" strike="noStrike" baseline="0" dirty="0" smtClean="0"/>
              <a:t> continues with this response:</a:t>
            </a:r>
          </a:p>
          <a:p>
            <a:endParaRPr lang="en-US" b="0" i="0" u="none" strike="noStrike" baseline="0" dirty="0" smtClean="0"/>
          </a:p>
          <a:p>
            <a:pPr rtl="0"/>
            <a:r>
              <a:rPr lang="en-US" sz="1200" dirty="0" smtClean="0"/>
              <a:t>The answer is exactly the opposite. Instead of distorting </a:t>
            </a:r>
          </a:p>
          <a:p>
            <a:pPr rtl="0"/>
            <a:r>
              <a:rPr lang="en-US" sz="1200" dirty="0" smtClean="0"/>
              <a:t>Scripture, Paul is doing what I was referring to earlier </a:t>
            </a:r>
          </a:p>
          <a:p>
            <a:pPr rtl="0"/>
            <a:r>
              <a:rPr lang="en-US" sz="1200" dirty="0" smtClean="0"/>
              <a:t>when I spoke of the manner in which one verse of the </a:t>
            </a:r>
          </a:p>
          <a:p>
            <a:pPr rtl="0"/>
            <a:r>
              <a:rPr lang="en-US" sz="1200" dirty="0" smtClean="0"/>
              <a:t>Bible interprets another. </a:t>
            </a:r>
          </a:p>
          <a:p>
            <a:pPr rtl="0"/>
            <a:endParaRPr lang="en-US" sz="1200" dirty="0" smtClean="0"/>
          </a:p>
          <a:p>
            <a:pPr rtl="0"/>
            <a:r>
              <a:rPr lang="en-US" sz="1200" dirty="0" smtClean="0"/>
              <a:t>In Isaiah 8:14, the prophet seems to be saying that </a:t>
            </a:r>
          </a:p>
          <a:p>
            <a:pPr rtl="0"/>
            <a:r>
              <a:rPr lang="en-US" sz="1200" dirty="0" smtClean="0"/>
              <a:t>Jehovah is the stone that causes people to stumble, the </a:t>
            </a:r>
          </a:p>
          <a:p>
            <a:pPr rtl="0"/>
            <a:r>
              <a:rPr lang="en-US" sz="1200" dirty="0" smtClean="0"/>
              <a:t>idea that Paul wants to emphasize. </a:t>
            </a:r>
          </a:p>
          <a:p>
            <a:pPr rtl="0"/>
            <a:endParaRPr lang="en-US" sz="1200" dirty="0" smtClean="0"/>
          </a:p>
          <a:p>
            <a:pPr rtl="0"/>
            <a:r>
              <a:rPr lang="en-US" sz="1200" dirty="0" smtClean="0"/>
              <a:t>But the later verse, Isaiah 28:16, makes clear that the </a:t>
            </a:r>
          </a:p>
          <a:p>
            <a:pPr rtl="0"/>
            <a:r>
              <a:rPr lang="en-US" sz="1200" dirty="0" smtClean="0"/>
              <a:t>stumbling stone is another individual whom God is going </a:t>
            </a:r>
          </a:p>
          <a:p>
            <a:pPr rtl="0"/>
            <a:r>
              <a:rPr lang="en-US" sz="1200" dirty="0" smtClean="0"/>
              <a:t>to set “in Zion.” </a:t>
            </a:r>
          </a:p>
          <a:p>
            <a:pPr rtl="0"/>
            <a:endParaRPr lang="en-US" sz="1200" dirty="0" smtClean="0"/>
          </a:p>
          <a:p>
            <a:pPr rtl="0"/>
            <a:r>
              <a:rPr lang="en-US" sz="1200" dirty="0" smtClean="0"/>
              <a:t>This means that the latter passage explains the earlier </a:t>
            </a:r>
          </a:p>
          <a:p>
            <a:pPr rtl="0"/>
            <a:r>
              <a:rPr lang="en-US" sz="1200" dirty="0" smtClean="0"/>
              <a:t>one, showing that the stumbling stone is actually the </a:t>
            </a:r>
          </a:p>
          <a:p>
            <a:pPr rtl="0"/>
            <a:r>
              <a:rPr lang="en-US" sz="1200" dirty="0" smtClean="0"/>
              <a:t>Lord Jesus Christ whom the Father sent into the world.</a:t>
            </a:r>
          </a:p>
          <a:p>
            <a:pPr rtl="0"/>
            <a:endParaRPr lang="en-US" sz="1200" dirty="0" smtClean="0"/>
          </a:p>
          <a:p>
            <a:pPr rtl="0"/>
            <a:r>
              <a:rPr lang="en-US" sz="1200" dirty="0" smtClean="0"/>
              <a:t>Robert Haldane summarizes many of the implications of </a:t>
            </a:r>
          </a:p>
          <a:p>
            <a:pPr rtl="0"/>
            <a:r>
              <a:rPr lang="en-US" sz="1200" dirty="0" smtClean="0"/>
              <a:t>this image when he writes:</a:t>
            </a:r>
          </a:p>
          <a:p>
            <a:pPr rtl="0"/>
            <a:endParaRPr lang="en-US" sz="1200" dirty="0" smtClean="0"/>
          </a:p>
          <a:p>
            <a:pPr rtl="0"/>
            <a:r>
              <a:rPr lang="en-US" sz="1200" dirty="0" smtClean="0"/>
              <a:t>The designations of a stone and a rock are given to </a:t>
            </a:r>
          </a:p>
          <a:p>
            <a:pPr rtl="0"/>
            <a:r>
              <a:rPr lang="en-US" sz="1200" dirty="0" smtClean="0"/>
              <a:t>Jesus Christ, both presenting the idea that the great </a:t>
            </a:r>
          </a:p>
          <a:p>
            <a:pPr rtl="0"/>
            <a:r>
              <a:rPr lang="en-US" sz="1200" dirty="0" smtClean="0"/>
              <a:t>work of redemption rests solely on him. </a:t>
            </a:r>
          </a:p>
          <a:p>
            <a:pPr rtl="0"/>
            <a:endParaRPr lang="en-US" sz="1200" dirty="0" smtClean="0"/>
          </a:p>
          <a:p>
            <a:pPr rtl="0"/>
            <a:r>
              <a:rPr lang="en-US" sz="1200" dirty="0" smtClean="0"/>
              <a:t>He is its author, the foundation on which it rests, the </a:t>
            </a:r>
          </a:p>
          <a:p>
            <a:pPr rtl="0"/>
            <a:r>
              <a:rPr lang="en-US" sz="1200" dirty="0" smtClean="0"/>
              <a:t>center in which all its lines meet, and the origin from </a:t>
            </a:r>
          </a:p>
          <a:p>
            <a:pPr rtl="0"/>
            <a:r>
              <a:rPr lang="en-US" sz="1200" dirty="0" smtClean="0"/>
              <a:t>which they proceed.</a:t>
            </a:r>
          </a:p>
          <a:p>
            <a:pPr rtl="0"/>
            <a:r>
              <a:rPr lang="en-US" sz="1200" dirty="0" smtClean="0"/>
              <a:t> </a:t>
            </a:r>
          </a:p>
          <a:p>
            <a:pPr rtl="0"/>
            <a:r>
              <a:rPr lang="en-US" sz="1200" dirty="0" smtClean="0"/>
              <a:t>He is to that work, what the foundation stone and the </a:t>
            </a:r>
          </a:p>
          <a:p>
            <a:pPr rtl="0"/>
            <a:r>
              <a:rPr lang="en-US" sz="1200" dirty="0" smtClean="0"/>
              <a:t>rock on which it is erected are to the building, </a:t>
            </a:r>
          </a:p>
          <a:p>
            <a:pPr rtl="0"/>
            <a:r>
              <a:rPr lang="en-US" sz="1200" dirty="0" smtClean="0"/>
              <a:t>sustaining it and imparting to it form and stability. </a:t>
            </a:r>
          </a:p>
          <a:p>
            <a:pPr rtl="0"/>
            <a:endParaRPr lang="en-US" sz="1200" dirty="0" smtClean="0"/>
          </a:p>
          <a:p>
            <a:pPr rtl="0"/>
            <a:r>
              <a:rPr lang="en-US" sz="1200" dirty="0" smtClean="0"/>
              <a:t>In another sense, he is a stone of stumbling, occasioning </a:t>
            </a:r>
          </a:p>
          <a:p>
            <a:pPr rtl="0"/>
            <a:r>
              <a:rPr lang="en-US" sz="1200" dirty="0" smtClean="0"/>
              <a:t>his rejection by those who, not believing in him, are cut </a:t>
            </a:r>
          </a:p>
          <a:p>
            <a:pPr rtl="0"/>
            <a:r>
              <a:rPr lang="en-US" sz="1200" dirty="0" smtClean="0"/>
              <a:t>off from communion with God.</a:t>
            </a:r>
          </a:p>
          <a:p>
            <a:pPr rtl="0"/>
            <a:endParaRPr lang="en-US" sz="1200" dirty="0" smtClean="0"/>
          </a:p>
          <a:p>
            <a:pPr rtl="0"/>
            <a:r>
              <a:rPr lang="en-US" sz="1200" dirty="0" smtClean="0"/>
              <a:t>It works the other way, too—for the passages in Isaiah </a:t>
            </a:r>
          </a:p>
          <a:p>
            <a:pPr rtl="0"/>
            <a:r>
              <a:rPr lang="en-US" sz="1200" dirty="0" smtClean="0"/>
              <a:t>not only identify Jesus as the rock, they also identify </a:t>
            </a:r>
          </a:p>
          <a:p>
            <a:pPr rtl="0"/>
            <a:r>
              <a:rPr lang="en-US" sz="1200" dirty="0" smtClean="0"/>
              <a:t>him with Jehovah, on the mathematical principle that </a:t>
            </a:r>
          </a:p>
          <a:p>
            <a:pPr rtl="0"/>
            <a:r>
              <a:rPr lang="en-US" sz="1200" dirty="0" smtClean="0"/>
              <a:t>“things equal to the same thing are equal to each </a:t>
            </a:r>
          </a:p>
          <a:p>
            <a:pPr rtl="0"/>
            <a:r>
              <a:rPr lang="en-US" sz="1200" dirty="0" smtClean="0"/>
              <a:t>other.”</a:t>
            </a:r>
          </a:p>
          <a:p>
            <a:pPr rtl="0"/>
            <a:endParaRPr lang="en-US" sz="1200" dirty="0" smtClean="0"/>
          </a:p>
          <a:p>
            <a:pPr rtl="0"/>
            <a:r>
              <a:rPr lang="en-US" sz="1200" dirty="0" smtClean="0"/>
              <a:t> By </a:t>
            </a:r>
            <a:r>
              <a:rPr lang="en-US" sz="1200" kern="1200" dirty="0" smtClean="0">
                <a:solidFill>
                  <a:schemeClr val="tx1"/>
                </a:solidFill>
                <a:latin typeface="+mn-lt"/>
                <a:ea typeface="+mn-ea"/>
                <a:cs typeface="+mn-cs"/>
              </a:rPr>
              <a:t>establishing Jesus as a rock in Zion, God also </a:t>
            </a:r>
          </a:p>
          <a:p>
            <a:pPr rtl="0"/>
            <a:r>
              <a:rPr lang="en-US" sz="1200" kern="1200" dirty="0" smtClean="0">
                <a:solidFill>
                  <a:schemeClr val="tx1"/>
                </a:solidFill>
                <a:latin typeface="+mn-lt"/>
                <a:ea typeface="+mn-ea"/>
                <a:cs typeface="+mn-cs"/>
              </a:rPr>
              <a:t>proclaims him as the divine rock upon which his people </a:t>
            </a:r>
          </a:p>
          <a:p>
            <a:pPr rtl="0"/>
            <a:r>
              <a:rPr lang="en-US" sz="1200" kern="1200" dirty="0" smtClean="0">
                <a:solidFill>
                  <a:schemeClr val="tx1"/>
                </a:solidFill>
                <a:latin typeface="+mn-lt"/>
                <a:ea typeface="+mn-ea"/>
                <a:cs typeface="+mn-cs"/>
              </a:rPr>
              <a:t>are to build. Texts identifying God as “the Rock” or “my </a:t>
            </a:r>
          </a:p>
          <a:p>
            <a:pPr rtl="0"/>
            <a:r>
              <a:rPr lang="en-US" sz="1200" kern="1200" dirty="0" smtClean="0">
                <a:solidFill>
                  <a:schemeClr val="tx1"/>
                </a:solidFill>
                <a:latin typeface="+mn-lt"/>
                <a:ea typeface="+mn-ea"/>
                <a:cs typeface="+mn-cs"/>
              </a:rPr>
              <a:t>rock” are frequent in the Old Testament.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 Paul’s use of the image is evidence of his belief in </a:t>
            </a:r>
          </a:p>
          <a:p>
            <a:pPr rtl="0"/>
            <a:r>
              <a:rPr lang="en-US" sz="1200" kern="1200" dirty="0" smtClean="0">
                <a:solidFill>
                  <a:schemeClr val="tx1"/>
                </a:solidFill>
                <a:latin typeface="+mn-lt"/>
                <a:ea typeface="+mn-ea"/>
                <a:cs typeface="+mn-cs"/>
              </a:rPr>
              <a:t>the deity of Jesus Christ.</a:t>
            </a:r>
          </a:p>
          <a:p>
            <a:pPr rtl="0"/>
            <a:endParaRPr lang="en-US" sz="1200" kern="1200" dirty="0" smtClean="0">
              <a:solidFill>
                <a:schemeClr val="tx1"/>
              </a:solidFill>
              <a:latin typeface="+mn-lt"/>
              <a:ea typeface="+mn-ea"/>
              <a:cs typeface="+mn-cs"/>
            </a:endParaRPr>
          </a:p>
          <a:p>
            <a:pPr rtl="0"/>
            <a:r>
              <a:rPr lang="en-US" sz="1200" dirty="0" smtClean="0"/>
              <a:t>This was an offense to Israel, of course. In fact, it was </a:t>
            </a:r>
          </a:p>
          <a:p>
            <a:pPr rtl="0"/>
            <a:r>
              <a:rPr lang="en-US" sz="1200" dirty="0" smtClean="0"/>
              <a:t>the root or foundational offense they found in Paul’s </a:t>
            </a:r>
          </a:p>
          <a:p>
            <a:pPr rtl="0"/>
            <a:r>
              <a:rPr lang="en-US" sz="1200" dirty="0" smtClean="0"/>
              <a:t>teaching.**</a:t>
            </a:r>
          </a:p>
          <a:p>
            <a:endParaRPr lang="en-US" b="0" i="0" u="none" strike="noStrike" baseline="0" dirty="0" smtClean="0"/>
          </a:p>
          <a:p>
            <a:r>
              <a:rPr lang="en-US" b="0" i="0" u="none" strike="noStrike" baseline="0" dirty="0" smtClean="0"/>
              <a:t>-----</a:t>
            </a:r>
          </a:p>
          <a:p>
            <a:endParaRPr lang="en-US" b="0" i="0" u="none" strike="noStrike" baseline="0" dirty="0" smtClean="0"/>
          </a:p>
          <a:p>
            <a:pPr marL="0" indent="0">
              <a:buFont typeface="Arial" charset="0"/>
              <a:buNone/>
            </a:pPr>
            <a:r>
              <a:rPr lang="en-US" b="0" i="0" u="none" strike="noStrike" baseline="0" dirty="0" smtClean="0"/>
              <a:t>* </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marL="0" indent="0">
              <a:buFont typeface="Arial" charset="0"/>
              <a:buNone/>
            </a:pPr>
            <a:r>
              <a:rPr lang="en-US" b="0" i="0" u="none" strike="noStrike" baseline="0" dirty="0" smtClean="0"/>
              <a:t>(Vol. 3, p. 1142). Grand Rapids, MI: </a:t>
            </a:r>
          </a:p>
          <a:p>
            <a:pPr marL="0" indent="0">
              <a:buFont typeface="Arial" charset="0"/>
              <a:buNone/>
            </a:pPr>
            <a:r>
              <a:rPr lang="en-US" b="0" i="0" u="none" strike="noStrike" baseline="0" dirty="0" smtClean="0"/>
              <a:t>Baker Book House.</a:t>
            </a:r>
          </a:p>
          <a:p>
            <a:pPr marL="0" indent="0">
              <a:buFont typeface="Arial" charset="0"/>
              <a:buNone/>
            </a:pPr>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 </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(Vol. 3, pp. 1142–1143). Grand Rapids, MI: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Baker Book House.</a:t>
            </a:r>
          </a:p>
          <a:p>
            <a:pPr marL="0" indent="0">
              <a:buFont typeface="Arial" charset="0"/>
              <a:buNone/>
            </a:pPr>
            <a:endParaRPr lang="en-US" b="0" i="0" u="none" strike="noStrike" baseline="0" dirty="0" smtClean="0"/>
          </a:p>
          <a:p>
            <a:pPr marL="0" indent="0">
              <a:buFont typeface="Arial" charset="0"/>
              <a:buNone/>
            </a:pPr>
            <a:r>
              <a:rPr lang="en-US" b="0" i="0" u="none" strike="noStrike" baseline="0" dirty="0" smtClean="0"/>
              <a:t>*****</a:t>
            </a:r>
          </a:p>
          <a:p>
            <a:pPr marL="171450" indent="-171450">
              <a:buFont typeface="Arial" charset="0"/>
              <a:buChar char="•"/>
            </a:pPr>
            <a:endParaRPr lang="en-US" b="0" i="0" u="none" strike="noStrike" baseline="0" dirty="0" smtClean="0"/>
          </a:p>
          <a:p>
            <a:pPr marL="0" indent="0">
              <a:buFont typeface="Arial" charset="0"/>
              <a:buNone/>
            </a:pPr>
            <a:endParaRPr lang="en-US" b="0" i="0" u="none" strike="noStrike" baseline="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27161439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Idou</a:t>
            </a:r>
            <a:r>
              <a:rPr lang="en-US" dirty="0" smtClean="0"/>
              <a:t> is a prompter of attention. It’s a command:</a:t>
            </a:r>
          </a:p>
          <a:p>
            <a:endParaRPr lang="en-US" dirty="0" smtClean="0"/>
          </a:p>
          <a:p>
            <a:r>
              <a:rPr lang="en-US" dirty="0" smtClean="0"/>
              <a:t>Behold !!     Look !!     See !!</a:t>
            </a:r>
            <a:r>
              <a:rPr lang="en-US" baseline="0" dirty="0" smtClean="0"/>
              <a:t>     Listen !!</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300119797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3294261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242710607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13127048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Lithos</a:t>
            </a:r>
            <a:r>
              <a:rPr lang="en-US" dirty="0" smtClean="0"/>
              <a:t> </a:t>
            </a:r>
            <a:r>
              <a:rPr lang="en-US" dirty="0" err="1" smtClean="0"/>
              <a:t>proskomma</a:t>
            </a:r>
            <a:r>
              <a:rPr lang="en-US" dirty="0" smtClean="0"/>
              <a:t>” is the same phrase that we saw </a:t>
            </a:r>
          </a:p>
          <a:p>
            <a:r>
              <a:rPr lang="en-US" dirty="0" smtClean="0"/>
              <a:t>in verse 32.</a:t>
            </a:r>
          </a:p>
          <a:p>
            <a:endParaRPr lang="en-US" dirty="0" smtClean="0"/>
          </a:p>
          <a:p>
            <a:r>
              <a:rPr lang="en-US" dirty="0" smtClean="0"/>
              <a:t>It means “stumbling</a:t>
            </a:r>
            <a:r>
              <a:rPr lang="en-US" baseline="0" dirty="0" smtClean="0"/>
              <a:t> stone”.</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300119797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Petra means rock.</a:t>
            </a:r>
          </a:p>
          <a:p>
            <a:endParaRPr lang="en-US" dirty="0" smtClean="0"/>
          </a:p>
          <a:p>
            <a:r>
              <a:rPr lang="en-US" dirty="0" smtClean="0"/>
              <a:t>In many cases, it is used to mean bedrock,</a:t>
            </a:r>
            <a:r>
              <a:rPr lang="en-US" baseline="0" dirty="0" smtClean="0"/>
              <a:t> or a </a:t>
            </a:r>
          </a:p>
          <a:p>
            <a:r>
              <a:rPr lang="en-US" baseline="0" dirty="0" smtClean="0"/>
              <a:t>massive rock formation.</a:t>
            </a:r>
          </a:p>
          <a:p>
            <a:endParaRPr lang="en-US" baseline="0" dirty="0" smtClean="0"/>
          </a:p>
          <a:p>
            <a:r>
              <a:rPr lang="en-US" baseline="0" dirty="0" smtClean="0"/>
              <a:t>But, here in Romans 9:33, and also in 1 Peter 2:8 </a:t>
            </a:r>
          </a:p>
          <a:p>
            <a:r>
              <a:rPr lang="en-US" baseline="0" dirty="0" smtClean="0"/>
              <a:t>which we saw a few moments ago, it means a piece </a:t>
            </a:r>
          </a:p>
          <a:p>
            <a:r>
              <a:rPr lang="en-US" baseline="0" dirty="0" smtClean="0"/>
              <a:t>of rock; sort of a parallel to </a:t>
            </a:r>
            <a:r>
              <a:rPr lang="en-US" baseline="0" dirty="0" err="1" smtClean="0"/>
              <a:t>lithos</a:t>
            </a:r>
            <a:r>
              <a:rPr lang="en-US" baseline="0" dirty="0" smtClean="0"/>
              <a:t> or stone which also </a:t>
            </a:r>
          </a:p>
          <a:p>
            <a:r>
              <a:rPr lang="en-US" baseline="0" dirty="0" smtClean="0"/>
              <a:t>appears in both of these verses.</a:t>
            </a:r>
          </a:p>
          <a:p>
            <a:endParaRPr lang="en-US" baseline="0" dirty="0" smtClean="0"/>
          </a:p>
          <a:p>
            <a:r>
              <a:rPr lang="en-US" baseline="0" dirty="0" smtClean="0"/>
              <a:t>These are the only two verses in the New Testament </a:t>
            </a:r>
          </a:p>
          <a:p>
            <a:r>
              <a:rPr lang="en-US" baseline="0" dirty="0" smtClean="0"/>
              <a:t>which use </a:t>
            </a:r>
            <a:r>
              <a:rPr lang="en-US" baseline="0" dirty="0" err="1" smtClean="0"/>
              <a:t>petra</a:t>
            </a:r>
            <a:r>
              <a:rPr lang="en-US" baseline="0" dirty="0" smtClean="0"/>
              <a:t> with this particular meaning.</a:t>
            </a:r>
          </a:p>
          <a:p>
            <a:endParaRPr lang="en-US" baseline="0" dirty="0" smtClean="0"/>
          </a:p>
          <a:p>
            <a:r>
              <a:rPr lang="en-US" baseline="0" dirty="0" smtClean="0"/>
              <a:t>And, both of these verses are quoting ... </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30011979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Isaiah 8:14, </a:t>
            </a:r>
            <a:r>
              <a:rPr lang="en-US" dirty="0" err="1" smtClean="0"/>
              <a:t>eben</a:t>
            </a:r>
            <a:r>
              <a:rPr lang="en-US" dirty="0" smtClean="0"/>
              <a:t> means a single stone,</a:t>
            </a:r>
          </a:p>
          <a:p>
            <a:endParaRPr lang="en-US" dirty="0" smtClean="0"/>
          </a:p>
          <a:p>
            <a:r>
              <a:rPr lang="en-US" dirty="0" smtClean="0"/>
              <a:t>while</a:t>
            </a:r>
            <a:r>
              <a:rPr lang="en-US" baseline="0" dirty="0" smtClean="0"/>
              <a:t> sur means a boulder, that is, a free-standing rock.</a:t>
            </a:r>
          </a:p>
          <a:p>
            <a:endParaRPr lang="en-US" baseline="0" dirty="0" smtClean="0"/>
          </a:p>
          <a:p>
            <a:r>
              <a:rPr lang="en-US" baseline="0" dirty="0" smtClean="0"/>
              <a:t>So that in ...</a:t>
            </a:r>
          </a:p>
          <a:p>
            <a:endParaRPr lang="en-US" baseline="0" dirty="0" smtClean="0"/>
          </a:p>
          <a:p>
            <a:r>
              <a:rPr lang="en-US" baseline="0"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414614397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Romans 9:33,</a:t>
            </a:r>
          </a:p>
          <a:p>
            <a:endParaRPr lang="en-US" dirty="0" smtClean="0"/>
          </a:p>
          <a:p>
            <a:r>
              <a:rPr lang="en-US" dirty="0" smtClean="0"/>
              <a:t>we might say that a rock (or</a:t>
            </a:r>
            <a:r>
              <a:rPr lang="en-US" baseline="0" dirty="0" smtClean="0"/>
              <a:t> </a:t>
            </a:r>
            <a:r>
              <a:rPr lang="en-US" baseline="0" dirty="0" err="1" smtClean="0"/>
              <a:t>petra</a:t>
            </a:r>
            <a:r>
              <a:rPr lang="en-US" baseline="0" dirty="0" smtClean="0"/>
              <a:t>) is somewhat larger </a:t>
            </a:r>
          </a:p>
          <a:p>
            <a:endParaRPr lang="en-US" baseline="0" dirty="0" smtClean="0"/>
          </a:p>
          <a:p>
            <a:r>
              <a:rPr lang="en-US" baseline="0" dirty="0" smtClean="0"/>
              <a:t>than a stone (or </a:t>
            </a:r>
            <a:r>
              <a:rPr lang="en-US" baseline="0" dirty="0" err="1" smtClean="0"/>
              <a:t>lithos</a:t>
            </a:r>
            <a:r>
              <a:rPr lang="en-US" baseline="0" dirty="0" smtClean="0"/>
              <a:t>),</a:t>
            </a:r>
          </a:p>
          <a:p>
            <a:endParaRPr lang="en-US" baseline="0" dirty="0" smtClean="0"/>
          </a:p>
          <a:p>
            <a:r>
              <a:rPr lang="en-US" baseline="0" dirty="0" smtClean="0"/>
              <a:t>but that, otherwise, the two are rather similar.</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300119797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skandalon</a:t>
            </a:r>
            <a:r>
              <a:rPr lang="en-US" dirty="0" smtClean="0"/>
              <a:t> means </a:t>
            </a:r>
            <a:r>
              <a:rPr lang="en-US" sz="1200" b="0" i="0" dirty="0" smtClean="0"/>
              <a:t>an action or circumstance that </a:t>
            </a:r>
          </a:p>
          <a:p>
            <a:r>
              <a:rPr lang="en-US" sz="1200" b="0" i="0" dirty="0" smtClean="0"/>
              <a:t>leads one to act contrary to a proper course of action or </a:t>
            </a:r>
          </a:p>
          <a:p>
            <a:r>
              <a:rPr lang="en-US" sz="1200" b="0" i="0" dirty="0" smtClean="0"/>
              <a:t>set of beliefs, that is, a temptation to sin, an enticement </a:t>
            </a:r>
          </a:p>
          <a:p>
            <a:r>
              <a:rPr lang="en-US" sz="1200" b="0" i="0" dirty="0" smtClean="0"/>
              <a:t>to apostasy, or a false belief, etc.</a:t>
            </a:r>
          </a:p>
          <a:p>
            <a:endParaRPr lang="en-US" sz="1200" b="0" i="0" dirty="0" smtClean="0"/>
          </a:p>
          <a:p>
            <a:r>
              <a:rPr lang="en-US" sz="1200" b="0" i="0" dirty="0" smtClean="0"/>
              <a:t>This doesn’t seem</a:t>
            </a:r>
            <a:r>
              <a:rPr lang="en-US" sz="1200" b="0" i="0" baseline="0" dirty="0" smtClean="0"/>
              <a:t> far different from </a:t>
            </a:r>
            <a:r>
              <a:rPr lang="en-US" sz="1200" b="0" i="0" baseline="0" dirty="0" err="1" smtClean="0"/>
              <a:t>proskomma</a:t>
            </a:r>
            <a:r>
              <a:rPr lang="en-US" sz="1200" b="0" i="0" baseline="0" dirty="0" smtClean="0"/>
              <a:t>, to </a:t>
            </a:r>
          </a:p>
          <a:p>
            <a:r>
              <a:rPr lang="en-US" sz="1200" b="0" i="0" baseline="0" dirty="0" smtClean="0"/>
              <a:t>stumble.</a:t>
            </a:r>
            <a:endParaRPr lang="en-US" sz="1200" b="0" i="0" dirty="0" smtClean="0"/>
          </a:p>
          <a:p>
            <a:endParaRPr lang="en-US" sz="1200" b="0" i="0" dirty="0" smtClean="0"/>
          </a:p>
          <a:p>
            <a:r>
              <a:rPr lang="en-US" sz="1200" b="0" i="0" dirty="0" smtClean="0"/>
              <a:t>In Isaiah 8:14 ...</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300119797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Negep</a:t>
            </a:r>
            <a:r>
              <a:rPr lang="en-US" dirty="0" smtClean="0"/>
              <a:t> (or stumble) means collision with a literal </a:t>
            </a:r>
          </a:p>
          <a:p>
            <a:r>
              <a:rPr lang="en-US" dirty="0" smtClean="0"/>
              <a:t>stumbling block,</a:t>
            </a:r>
          </a:p>
          <a:p>
            <a:endParaRPr lang="en-US" baseline="0" dirty="0" smtClean="0"/>
          </a:p>
          <a:p>
            <a:r>
              <a:rPr lang="en-US" baseline="0" dirty="0" smtClean="0"/>
              <a:t>while </a:t>
            </a:r>
            <a:r>
              <a:rPr lang="en-US" baseline="0" dirty="0" err="1" smtClean="0"/>
              <a:t>mikshal</a:t>
            </a:r>
            <a:r>
              <a:rPr lang="en-US" baseline="0" dirty="0" smtClean="0"/>
              <a:t> means </a:t>
            </a:r>
            <a:r>
              <a:rPr lang="en-US" sz="1200" dirty="0" smtClean="0"/>
              <a:t>something on which someone </a:t>
            </a:r>
          </a:p>
          <a:p>
            <a:r>
              <a:rPr lang="en-US" sz="1200" dirty="0" smtClean="0"/>
              <a:t>stumbles, that is, a </a:t>
            </a:r>
            <a:r>
              <a:rPr lang="en-US" sz="1200" b="0" dirty="0" smtClean="0"/>
              <a:t>hindrance, or an offence.</a:t>
            </a:r>
          </a:p>
          <a:p>
            <a:endParaRPr lang="en-US" sz="1200" b="0" baseline="0" dirty="0" smtClean="0"/>
          </a:p>
          <a:p>
            <a:r>
              <a:rPr lang="en-US" sz="1200" b="0" baseline="0" dirty="0" smtClean="0"/>
              <a:t>So that Romans 9:33, 1 Peter 2:8, and Isaiah 8:14 all </a:t>
            </a:r>
          </a:p>
          <a:p>
            <a:r>
              <a:rPr lang="en-US" sz="1200" b="0" baseline="0" dirty="0" smtClean="0"/>
              <a:t>seem to be making a metaphorical comparison between </a:t>
            </a:r>
          </a:p>
          <a:p>
            <a:r>
              <a:rPr lang="en-US" sz="1200" b="0" baseline="0" dirty="0" smtClean="0"/>
              <a:t>an actual stone which can trip you up as you’re walking </a:t>
            </a:r>
          </a:p>
          <a:p>
            <a:r>
              <a:rPr lang="en-US" sz="1200" b="0" baseline="0" dirty="0" smtClean="0"/>
              <a:t>along, and a theological concept which can cause you to </a:t>
            </a:r>
          </a:p>
          <a:p>
            <a:r>
              <a:rPr lang="en-US" sz="1200" b="0" baseline="0" dirty="0" smtClean="0"/>
              <a:t>stumble philosophically and miss the truth.</a:t>
            </a:r>
          </a:p>
          <a:p>
            <a:endParaRPr lang="en-US" sz="1200" b="0" baseline="0" dirty="0" smtClean="0"/>
          </a:p>
          <a:p>
            <a:r>
              <a:rPr lang="en-US" sz="1200" b="0" baseline="0" dirty="0" smtClean="0"/>
              <a:t>The gospel is, of course, just such a theological concept. </a:t>
            </a:r>
          </a:p>
          <a:p>
            <a:endParaRPr lang="en-US" sz="1200" b="0" baseline="0" dirty="0" smtClean="0"/>
          </a:p>
          <a:p>
            <a:r>
              <a:rPr lang="en-US" sz="1200" b="0" baseline="0" dirty="0" smtClean="0"/>
              <a:t>The idea that Jesus saves means there is something </a:t>
            </a:r>
          </a:p>
          <a:p>
            <a:r>
              <a:rPr lang="en-US" sz="1200" b="0" baseline="0" dirty="0" smtClean="0"/>
              <a:t>from which we need to be saved; namely, our sin. </a:t>
            </a:r>
          </a:p>
          <a:p>
            <a:endParaRPr lang="en-US" sz="1200" b="0" baseline="0" dirty="0" smtClean="0"/>
          </a:p>
          <a:p>
            <a:r>
              <a:rPr lang="en-US" sz="1200" b="0" baseline="0" dirty="0" smtClean="0"/>
              <a:t>But, when someone tells us that we’re sinful, the most </a:t>
            </a:r>
          </a:p>
          <a:p>
            <a:r>
              <a:rPr lang="en-US" sz="1200" b="0" baseline="0" dirty="0" smtClean="0"/>
              <a:t>natural reaction is to deny our sin, and to take offence </a:t>
            </a:r>
          </a:p>
          <a:p>
            <a:r>
              <a:rPr lang="en-US" sz="1200" b="0" baseline="0" dirty="0" smtClean="0"/>
              <a:t>at the very suggestion.</a:t>
            </a:r>
          </a:p>
          <a:p>
            <a:endParaRPr lang="en-US" sz="1200" b="0" baseline="0" dirty="0" smtClean="0"/>
          </a:p>
          <a:p>
            <a:r>
              <a:rPr lang="en-US" sz="1200" b="0" baseline="0" dirty="0" smtClean="0"/>
              <a:t>And, thus, we stumble and miss the truth.</a:t>
            </a:r>
          </a:p>
          <a:p>
            <a:endParaRPr lang="en-US" sz="1200" b="0" baseline="0" dirty="0" smtClean="0"/>
          </a:p>
          <a:p>
            <a:r>
              <a:rPr lang="en-US" baseline="0"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414614397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pisteuo</a:t>
            </a:r>
            <a:r>
              <a:rPr lang="en-US" dirty="0" smtClean="0"/>
              <a:t> means </a:t>
            </a:r>
            <a:r>
              <a:rPr lang="en-US" sz="1200" b="0" i="0" dirty="0" smtClean="0"/>
              <a:t>to consider something to </a:t>
            </a:r>
          </a:p>
          <a:p>
            <a:r>
              <a:rPr lang="en-US" sz="1200" b="0" i="0" dirty="0" smtClean="0"/>
              <a:t>be true and therefore worthy of one’s trust, that</a:t>
            </a:r>
            <a:r>
              <a:rPr lang="en-US" sz="1200" b="0" i="0" baseline="0" dirty="0" smtClean="0"/>
              <a:t> is, to </a:t>
            </a:r>
          </a:p>
          <a:p>
            <a:r>
              <a:rPr lang="en-US" sz="1200" b="0" i="0" dirty="0" smtClean="0"/>
              <a:t>believe.</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300119797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309935770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2442796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Throughout our study of Romans so far, we have </a:t>
            </a:r>
          </a:p>
          <a:p>
            <a:r>
              <a:rPr lang="en-US" dirty="0" smtClean="0"/>
              <a:t>stressed that the Book of Romans is Paul’s treatise on </a:t>
            </a:r>
          </a:p>
          <a:p>
            <a:r>
              <a:rPr lang="en-US" dirty="0" smtClean="0"/>
              <a:t>Justification by faith.</a:t>
            </a:r>
          </a:p>
          <a:p>
            <a:endParaRPr lang="en-US" dirty="0" smtClean="0"/>
          </a:p>
          <a:p>
            <a:r>
              <a:rPr lang="en-US" dirty="0" smtClean="0"/>
              <a:t>And so it is, as is clearly indicated by Romans 1:17.</a:t>
            </a:r>
          </a:p>
          <a:p>
            <a:endParaRPr lang="en-US" dirty="0" smtClean="0"/>
          </a:p>
          <a:p>
            <a:r>
              <a:rPr lang="en-US" dirty="0" smtClean="0"/>
              <a:t>And by: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109977829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kataischuno</a:t>
            </a:r>
            <a:r>
              <a:rPr lang="en-US" dirty="0" smtClean="0"/>
              <a:t> means to be disappointed </a:t>
            </a:r>
          </a:p>
          <a:p>
            <a:r>
              <a:rPr lang="en-US" dirty="0" smtClean="0"/>
              <a:t>or to be put to shame.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300119797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216492239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Dr. Boris </a:t>
            </a:r>
            <a:r>
              <a:rPr lang="en-US" sz="1200" dirty="0" err="1" smtClean="0"/>
              <a:t>Kornfeld</a:t>
            </a:r>
            <a:r>
              <a:rPr lang="en-US" sz="1200" dirty="0" smtClean="0"/>
              <a:t> was a Jew who lived in </a:t>
            </a:r>
          </a:p>
          <a:p>
            <a:pPr rtl="0"/>
            <a:r>
              <a:rPr lang="en-US" sz="1200" dirty="0" smtClean="0"/>
              <a:t>Russia. And for some reason, (maybe a slip of the </a:t>
            </a:r>
          </a:p>
          <a:p>
            <a:pPr rtl="0"/>
            <a:r>
              <a:rPr lang="en-US" sz="1200" dirty="0" smtClean="0"/>
              <a:t>tongue where he referred to Stalin as finite), he was </a:t>
            </a:r>
          </a:p>
          <a:p>
            <a:pPr rtl="0"/>
            <a:r>
              <a:rPr lang="en-US" sz="1200" dirty="0" smtClean="0"/>
              <a:t>dumped in the Gulag and was to live there the rest of </a:t>
            </a:r>
          </a:p>
          <a:p>
            <a:pPr rtl="0"/>
            <a:r>
              <a:rPr lang="en-US" sz="1200" dirty="0" smtClean="0"/>
              <a:t>his life.</a:t>
            </a:r>
          </a:p>
          <a:p>
            <a:pPr rtl="0"/>
            <a:endParaRPr lang="en-US" sz="1200" dirty="0" smtClean="0"/>
          </a:p>
          <a:p>
            <a:pPr rtl="0"/>
            <a:r>
              <a:rPr lang="en-US" sz="1200" dirty="0" smtClean="0"/>
              <a:t>Since he was a medical doctor, he was to keep </a:t>
            </a:r>
          </a:p>
          <a:p>
            <a:pPr rtl="0"/>
            <a:r>
              <a:rPr lang="en-US" sz="1200" dirty="0" smtClean="0"/>
              <a:t>practicing medicine and keep the slaves alive so they </a:t>
            </a:r>
          </a:p>
          <a:p>
            <a:pPr rtl="0"/>
            <a:r>
              <a:rPr lang="en-US" sz="1200" dirty="0" smtClean="0"/>
              <a:t>could die with all the right things said on their records. </a:t>
            </a:r>
          </a:p>
          <a:p>
            <a:pPr rtl="0"/>
            <a:endParaRPr lang="en-US" sz="1200" dirty="0" smtClean="0"/>
          </a:p>
          <a:p>
            <a:pPr rtl="0"/>
            <a:r>
              <a:rPr lang="en-US" sz="1200" dirty="0" smtClean="0"/>
              <a:t>Dr. </a:t>
            </a:r>
            <a:r>
              <a:rPr lang="en-US" sz="1200" dirty="0" err="1" smtClean="0"/>
              <a:t>Kornfeld</a:t>
            </a:r>
            <a:r>
              <a:rPr lang="en-US" sz="1200" dirty="0" smtClean="0"/>
              <a:t> was to rewrite the records to say, “This </a:t>
            </a:r>
          </a:p>
          <a:p>
            <a:pPr rtl="0"/>
            <a:r>
              <a:rPr lang="en-US" sz="1200" dirty="0" smtClean="0"/>
              <a:t>person is healthy,” whether he was or not. The slave </a:t>
            </a:r>
          </a:p>
          <a:p>
            <a:pPr rtl="0"/>
            <a:r>
              <a:rPr lang="en-US" sz="1200" dirty="0" smtClean="0"/>
              <a:t>was then put back into the slave block and expected to </a:t>
            </a:r>
          </a:p>
          <a:p>
            <a:pPr rtl="0"/>
            <a:r>
              <a:rPr lang="en-US" sz="1200" dirty="0" smtClean="0"/>
              <a:t>do the work. If slaves died out there of starvation, that </a:t>
            </a:r>
          </a:p>
          <a:p>
            <a:pPr rtl="0"/>
            <a:r>
              <a:rPr lang="en-US" sz="1200" dirty="0" smtClean="0"/>
              <a:t>was fine—but they were not to die in the hospital.</a:t>
            </a:r>
          </a:p>
          <a:p>
            <a:pPr rtl="0"/>
            <a:endParaRPr lang="en-US" sz="1200" dirty="0" smtClean="0"/>
          </a:p>
          <a:p>
            <a:pPr rtl="0"/>
            <a:r>
              <a:rPr lang="en-US" sz="1200" dirty="0" smtClean="0"/>
              <a:t>Slowly, the physician began to see through all of his </a:t>
            </a:r>
          </a:p>
          <a:p>
            <a:pPr rtl="0"/>
            <a:r>
              <a:rPr lang="en-US" sz="1200" dirty="0" smtClean="0"/>
              <a:t>misapplied politics and philosophy of life. He finally </a:t>
            </a:r>
          </a:p>
          <a:p>
            <a:pPr rtl="0"/>
            <a:r>
              <a:rPr lang="en-US" sz="1200" dirty="0" smtClean="0"/>
              <a:t>decided there must be another way. And through the </a:t>
            </a:r>
          </a:p>
          <a:p>
            <a:pPr rtl="0"/>
            <a:r>
              <a:rPr lang="en-US" sz="1200" dirty="0" smtClean="0"/>
              <a:t>influence of a fellow inmate, he heard of Jesus Christ </a:t>
            </a:r>
          </a:p>
          <a:p>
            <a:pPr rtl="0"/>
            <a:r>
              <a:rPr lang="en-US" sz="1200" dirty="0" smtClean="0"/>
              <a:t>and ultimately came to know the Messiah—Dr. Boris </a:t>
            </a:r>
          </a:p>
          <a:p>
            <a:pPr rtl="0"/>
            <a:r>
              <a:rPr lang="en-US" sz="1200" dirty="0" err="1" smtClean="0"/>
              <a:t>Kornfeld</a:t>
            </a:r>
            <a:r>
              <a:rPr lang="en-US" sz="1200" dirty="0" smtClean="0"/>
              <a:t> personally received Jesus Christ into his life.</a:t>
            </a:r>
          </a:p>
          <a:p>
            <a:pPr rtl="0"/>
            <a:endParaRPr lang="en-US" sz="1200" dirty="0" smtClean="0"/>
          </a:p>
          <a:p>
            <a:pPr rtl="0"/>
            <a:r>
              <a:rPr lang="en-US" sz="1200" dirty="0" smtClean="0"/>
              <a:t>The transformation was slow but steady. On one </a:t>
            </a:r>
          </a:p>
          <a:p>
            <a:pPr rtl="0"/>
            <a:r>
              <a:rPr lang="en-US" sz="1200" dirty="0" smtClean="0"/>
              <a:t>occasion he worked on the very guard who had beaten </a:t>
            </a:r>
          </a:p>
          <a:p>
            <a:pPr rtl="0"/>
            <a:r>
              <a:rPr lang="en-US" sz="1200" dirty="0" smtClean="0"/>
              <a:t>slaves. He had a chance to tie an artery loosely so the </a:t>
            </a:r>
          </a:p>
          <a:p>
            <a:pPr rtl="0"/>
            <a:r>
              <a:rPr lang="en-US" sz="1200" dirty="0" smtClean="0"/>
              <a:t>man could bleed to death and no one would know it. </a:t>
            </a:r>
          </a:p>
          <a:p>
            <a:pPr rtl="0"/>
            <a:r>
              <a:rPr lang="en-US" sz="1200" dirty="0" smtClean="0"/>
              <a:t>But now that Christ lived in his life and he found himself </a:t>
            </a:r>
          </a:p>
          <a:p>
            <a:pPr rtl="0"/>
            <a:r>
              <a:rPr lang="en-US" sz="1200" dirty="0" smtClean="0"/>
              <a:t>unable to kill. </a:t>
            </a:r>
          </a:p>
          <a:p>
            <a:pPr rtl="0"/>
            <a:endParaRPr lang="en-US" sz="1200" dirty="0" smtClean="0"/>
          </a:p>
          <a:p>
            <a:pPr rtl="0"/>
            <a:r>
              <a:rPr lang="en-US" sz="1200" dirty="0" smtClean="0"/>
              <a:t>He even mumbled to himself on occasions, “Forgive us </a:t>
            </a:r>
          </a:p>
          <a:p>
            <a:pPr rtl="0"/>
            <a:r>
              <a:rPr lang="en-US" sz="1200" dirty="0" smtClean="0"/>
              <a:t>our trespasses as we forgive those who trespass </a:t>
            </a:r>
          </a:p>
          <a:p>
            <a:pPr rtl="0"/>
            <a:r>
              <a:rPr lang="en-US" sz="1200" dirty="0" smtClean="0"/>
              <a:t>against us.”</a:t>
            </a:r>
          </a:p>
          <a:p>
            <a:pPr rtl="0"/>
            <a:endParaRPr lang="en-US" sz="1200" dirty="0" smtClean="0"/>
          </a:p>
          <a:p>
            <a:pPr rtl="0"/>
            <a:r>
              <a:rPr lang="en-US" sz="1200" dirty="0" smtClean="0"/>
              <a:t>Strange words to come from the lips of a Jew in a </a:t>
            </a:r>
          </a:p>
          <a:p>
            <a:pPr rtl="0"/>
            <a:r>
              <a:rPr lang="en-US" sz="1200" dirty="0" smtClean="0"/>
              <a:t>Russian prison camp! I’m sure he didn’t realize what a </a:t>
            </a:r>
          </a:p>
          <a:p>
            <a:pPr rtl="0"/>
            <a:r>
              <a:rPr lang="en-US" sz="1200" dirty="0" smtClean="0"/>
              <a:t>model he was and I’m sure he didn’t think very much </a:t>
            </a:r>
          </a:p>
          <a:p>
            <a:pPr rtl="0"/>
            <a:r>
              <a:rPr lang="en-US" sz="1200" dirty="0" smtClean="0"/>
              <a:t>about the cycle. </a:t>
            </a:r>
          </a:p>
          <a:p>
            <a:pPr rtl="0"/>
            <a:endParaRPr lang="en-US" sz="1200" dirty="0" smtClean="0"/>
          </a:p>
          <a:p>
            <a:pPr rtl="0"/>
            <a:r>
              <a:rPr lang="en-US" sz="1200" dirty="0" smtClean="0"/>
              <a:t>But on one occasion he was working with another </a:t>
            </a:r>
          </a:p>
          <a:p>
            <a:pPr rtl="0"/>
            <a:r>
              <a:rPr lang="en-US" sz="1200" dirty="0" smtClean="0"/>
              <a:t>inmate who had cancer of the intestines. The man </a:t>
            </a:r>
          </a:p>
          <a:p>
            <a:pPr rtl="0"/>
            <a:r>
              <a:rPr lang="en-US" sz="1200" dirty="0" smtClean="0"/>
              <a:t>looked like he wouldn’t live.</a:t>
            </a:r>
          </a:p>
          <a:p>
            <a:pPr rtl="0"/>
            <a:endParaRPr lang="en-US" sz="1200" dirty="0" smtClean="0"/>
          </a:p>
          <a:p>
            <a:pPr rtl="0"/>
            <a:r>
              <a:rPr lang="en-US" sz="1200" dirty="0" smtClean="0"/>
              <a:t>Boris </a:t>
            </a:r>
            <a:r>
              <a:rPr lang="en-US" sz="1200" dirty="0" err="1" smtClean="0"/>
              <a:t>Kornfeld</a:t>
            </a:r>
            <a:r>
              <a:rPr lang="en-US" sz="1200" dirty="0" smtClean="0"/>
              <a:t> was so concerned for that man’s faith that </a:t>
            </a:r>
          </a:p>
          <a:p>
            <a:pPr rtl="0"/>
            <a:r>
              <a:rPr lang="en-US" sz="1200" dirty="0" smtClean="0"/>
              <a:t>he leaned over and spoke quietly to him as the patient </a:t>
            </a:r>
          </a:p>
          <a:p>
            <a:pPr rtl="0"/>
            <a:r>
              <a:rPr lang="en-US" sz="1200" dirty="0" smtClean="0"/>
              <a:t>drifted in and out of the anesthesia. He </a:t>
            </a:r>
            <a:r>
              <a:rPr lang="en-US" sz="1200" kern="1200" dirty="0" smtClean="0">
                <a:solidFill>
                  <a:schemeClr val="tx1"/>
                </a:solidFill>
                <a:latin typeface="+mn-lt"/>
                <a:ea typeface="+mn-ea"/>
                <a:cs typeface="+mn-cs"/>
              </a:rPr>
              <a:t>told the man </a:t>
            </a:r>
          </a:p>
          <a:p>
            <a:pPr rtl="0"/>
            <a:r>
              <a:rPr lang="en-US" sz="1200" kern="1200" dirty="0" smtClean="0">
                <a:solidFill>
                  <a:schemeClr val="tx1"/>
                </a:solidFill>
                <a:latin typeface="+mn-lt"/>
                <a:ea typeface="+mn-ea"/>
                <a:cs typeface="+mn-cs"/>
              </a:rPr>
              <a:t>about Christ and explained God’s love which was </a:t>
            </a:r>
          </a:p>
          <a:p>
            <a:pPr rtl="0"/>
            <a:r>
              <a:rPr lang="en-US" sz="1200" kern="1200" dirty="0" smtClean="0">
                <a:solidFill>
                  <a:schemeClr val="tx1"/>
                </a:solidFill>
                <a:latin typeface="+mn-lt"/>
                <a:ea typeface="+mn-ea"/>
                <a:cs typeface="+mn-cs"/>
              </a:rPr>
              <a:t>demonstrated in the Savior’s death and resurrection.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When the man would come to, he would tell him more. </a:t>
            </a:r>
          </a:p>
          <a:p>
            <a:pPr rtl="0"/>
            <a:r>
              <a:rPr lang="en-US" sz="1200" kern="1200" dirty="0" smtClean="0">
                <a:solidFill>
                  <a:schemeClr val="tx1"/>
                </a:solidFill>
                <a:latin typeface="+mn-lt"/>
                <a:ea typeface="+mn-ea"/>
                <a:cs typeface="+mn-cs"/>
              </a:rPr>
              <a:t>At one point, the patient awoke, and in his groggy state, </a:t>
            </a:r>
          </a:p>
          <a:p>
            <a:pPr rtl="0"/>
            <a:r>
              <a:rPr lang="en-US" sz="1200" kern="1200" dirty="0" smtClean="0">
                <a:solidFill>
                  <a:schemeClr val="tx1"/>
                </a:solidFill>
                <a:latin typeface="+mn-lt"/>
                <a:ea typeface="+mn-ea"/>
                <a:cs typeface="+mn-cs"/>
              </a:rPr>
              <a:t>he heard a noise down the hall. His surgeon, Dr. </a:t>
            </a:r>
          </a:p>
          <a:p>
            <a:pPr rtl="0"/>
            <a:r>
              <a:rPr lang="en-US" sz="1200" kern="1200" dirty="0" err="1" smtClean="0">
                <a:solidFill>
                  <a:schemeClr val="tx1"/>
                </a:solidFill>
                <a:latin typeface="+mn-lt"/>
                <a:ea typeface="+mn-ea"/>
                <a:cs typeface="+mn-cs"/>
              </a:rPr>
              <a:t>Kornfeld</a:t>
            </a:r>
            <a:r>
              <a:rPr lang="en-US" sz="1200" kern="1200" dirty="0" smtClean="0">
                <a:solidFill>
                  <a:schemeClr val="tx1"/>
                </a:solidFill>
                <a:latin typeface="+mn-lt"/>
                <a:ea typeface="+mn-ea"/>
                <a:cs typeface="+mn-cs"/>
              </a:rPr>
              <a:t>, was being brutally murdered.</a:t>
            </a:r>
          </a:p>
          <a:p>
            <a:pPr rtl="0"/>
            <a:endParaRPr lang="en-US" sz="1200" kern="1200" dirty="0" smtClean="0">
              <a:solidFill>
                <a:schemeClr val="tx1"/>
              </a:solidFill>
              <a:latin typeface="+mn-lt"/>
              <a:ea typeface="+mn-ea"/>
              <a:cs typeface="+mn-cs"/>
            </a:endParaRPr>
          </a:p>
          <a:p>
            <a:pPr rtl="0"/>
            <a:r>
              <a:rPr lang="en-US" sz="1200" dirty="0" smtClean="0"/>
              <a:t>When the patient finally did regain consciousness, he </a:t>
            </a:r>
          </a:p>
          <a:p>
            <a:pPr rtl="0"/>
            <a:r>
              <a:rPr lang="en-US" sz="1200" dirty="0" smtClean="0"/>
              <a:t>realized what it meant for Dr. </a:t>
            </a:r>
            <a:r>
              <a:rPr lang="en-US" sz="1200" dirty="0" err="1" smtClean="0"/>
              <a:t>Kornfeld</a:t>
            </a:r>
            <a:r>
              <a:rPr lang="en-US" sz="1200" dirty="0" smtClean="0"/>
              <a:t> to have given his </a:t>
            </a:r>
          </a:p>
          <a:p>
            <a:pPr rtl="0"/>
            <a:r>
              <a:rPr lang="en-US" sz="1200" dirty="0" smtClean="0"/>
              <a:t>life for a cause, and the patient himself personally </a:t>
            </a:r>
          </a:p>
          <a:p>
            <a:pPr rtl="0"/>
            <a:r>
              <a:rPr lang="en-US" sz="1200" dirty="0" smtClean="0"/>
              <a:t>received Christ as well.</a:t>
            </a:r>
          </a:p>
          <a:p>
            <a:pPr rtl="0"/>
            <a:endParaRPr lang="en-US" sz="1200" dirty="0" smtClean="0"/>
          </a:p>
          <a:p>
            <a:pPr rtl="0"/>
            <a:r>
              <a:rPr lang="en-US" sz="1200" dirty="0" smtClean="0"/>
              <a:t>Because Boris </a:t>
            </a:r>
            <a:r>
              <a:rPr lang="en-US" sz="1200" dirty="0" err="1" smtClean="0"/>
              <a:t>Kornfeld</a:t>
            </a:r>
            <a:r>
              <a:rPr lang="en-US" sz="1200" dirty="0" smtClean="0"/>
              <a:t> had a vision of the cycle, he </a:t>
            </a:r>
          </a:p>
          <a:p>
            <a:pPr rtl="0"/>
            <a:r>
              <a:rPr lang="en-US" sz="1200" dirty="0" smtClean="0"/>
              <a:t>used his influence to shape a life that did not die, but </a:t>
            </a:r>
          </a:p>
          <a:p>
            <a:pPr rtl="0"/>
            <a:r>
              <a:rPr lang="en-US" sz="1200" dirty="0" smtClean="0"/>
              <a:t>lived on to challenge and exhort the thinking of </a:t>
            </a:r>
          </a:p>
          <a:p>
            <a:pPr rtl="0"/>
            <a:r>
              <a:rPr lang="en-US" sz="1200" dirty="0" smtClean="0"/>
              <a:t>prosperous and materialistic western America. </a:t>
            </a:r>
          </a:p>
          <a:p>
            <a:pPr rtl="0"/>
            <a:endParaRPr lang="en-US" sz="1200" dirty="0" smtClean="0"/>
          </a:p>
          <a:p>
            <a:pPr rtl="0"/>
            <a:r>
              <a:rPr lang="en-US" sz="1200" dirty="0" smtClean="0"/>
              <a:t>His patient’s name: </a:t>
            </a:r>
            <a:r>
              <a:rPr lang="en-US" sz="1200" dirty="0" err="1" smtClean="0"/>
              <a:t>Aleksandr</a:t>
            </a:r>
            <a:r>
              <a:rPr lang="en-US" sz="1200" dirty="0" smtClean="0"/>
              <a:t> Solzhenitsyn.</a:t>
            </a:r>
          </a:p>
          <a:p>
            <a:pPr rtl="0"/>
            <a:endParaRPr lang="en-US" sz="1200" dirty="0" smtClean="0"/>
          </a:p>
          <a:p>
            <a:pPr rtl="0"/>
            <a:r>
              <a:rPr lang="en-US" sz="1200" dirty="0" smtClean="0"/>
              <a:t>-----</a:t>
            </a:r>
            <a:endParaRPr lang="en-US" dirty="0" smtClean="0"/>
          </a:p>
          <a:p>
            <a:pPr rtl="0"/>
            <a:endParaRPr lang="en-US" dirty="0" smtClean="0"/>
          </a:p>
          <a:p>
            <a:r>
              <a:rPr lang="en-US" b="0" i="0" u="none" strike="noStrike" baseline="0" dirty="0" err="1" smtClean="0"/>
              <a:t>Swindoll</a:t>
            </a:r>
            <a:r>
              <a:rPr lang="en-US" b="0" i="0" u="none" strike="noStrike" baseline="0" dirty="0" smtClean="0"/>
              <a:t>, C. R. (2016). </a:t>
            </a:r>
            <a:r>
              <a:rPr lang="en-US" b="0" i="1" u="none" strike="noStrike" baseline="0" dirty="0" smtClean="0"/>
              <a:t>The Tale of the Tardy Oxcart </a:t>
            </a:r>
          </a:p>
          <a:p>
            <a:r>
              <a:rPr lang="en-US" b="0" i="1" u="none" strike="noStrike" baseline="0" dirty="0" smtClean="0"/>
              <a:t>and 1501 Other Stories</a:t>
            </a:r>
            <a:r>
              <a:rPr lang="en-US" b="0" i="0" u="none" strike="noStrike" baseline="0" dirty="0" smtClean="0"/>
              <a:t> (pp. 619–620). Nashville, TN: </a:t>
            </a:r>
          </a:p>
          <a:p>
            <a:r>
              <a:rPr lang="en-US" b="0" i="0" u="none" strike="noStrike" baseline="0" dirty="0" smtClean="0"/>
              <a:t>Thomas Nelson.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118937027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9:33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9:33.</a:t>
            </a:r>
          </a:p>
          <a:p>
            <a:endParaRPr lang="en-US" dirty="0" smtClean="0"/>
          </a:p>
          <a:p>
            <a:r>
              <a:rPr lang="en-US" dirty="0" smtClean="0"/>
              <a:t>The </a:t>
            </a:r>
            <a:r>
              <a:rPr lang="en-US" dirty="0" err="1" smtClean="0"/>
              <a:t>ESV</a:t>
            </a:r>
            <a:r>
              <a:rPr lang="en-US" dirty="0" smtClean="0"/>
              <a:t> has “cornerstone” instead of “capstone”.</a:t>
            </a:r>
          </a:p>
          <a:p>
            <a:endParaRPr lang="en-US" dirty="0" smtClean="0"/>
          </a:p>
          <a:p>
            <a:r>
              <a:rPr lang="en-US" dirty="0" smtClean="0"/>
              <a:t>KJV and Hebrew = “the head of </a:t>
            </a:r>
            <a:r>
              <a:rPr lang="en-US" dirty="0" err="1" smtClean="0"/>
              <a:t>thecorner</a:t>
            </a:r>
            <a:r>
              <a:rPr lang="en-US" dirty="0" smtClean="0"/>
              <a:t>”.</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 C. Sproul, the founder and Chairman of Ligonier </a:t>
            </a:r>
          </a:p>
          <a:p>
            <a:r>
              <a:rPr lang="en-US" dirty="0" smtClean="0"/>
              <a:t>Ministries, writes:</a:t>
            </a:r>
          </a:p>
          <a:p>
            <a:endParaRPr lang="en-US" dirty="0" smtClean="0"/>
          </a:p>
          <a:p>
            <a:pPr rtl="0"/>
            <a:r>
              <a:rPr lang="en-US" sz="1200" dirty="0" smtClean="0"/>
              <a:t>[Paul’s] heart was heavy because he loved his kinsmen, </a:t>
            </a:r>
          </a:p>
          <a:p>
            <a:pPr rtl="0"/>
            <a:r>
              <a:rPr lang="en-US" sz="1200" dirty="0" smtClean="0"/>
              <a:t>and his deepest desire was that they would all be saved. </a:t>
            </a:r>
          </a:p>
          <a:p>
            <a:pPr rtl="0"/>
            <a:endParaRPr lang="en-US" sz="1200" dirty="0" smtClean="0"/>
          </a:p>
          <a:p>
            <a:pPr rtl="0"/>
            <a:r>
              <a:rPr lang="en-US" sz="1200" dirty="0" smtClean="0"/>
              <a:t>He recognized that they were zealous for religion; they </a:t>
            </a:r>
          </a:p>
          <a:p>
            <a:pPr rtl="0"/>
            <a:r>
              <a:rPr lang="en-US" sz="1200" dirty="0" smtClean="0"/>
              <a:t>never missed the meetings in the synagogue. They had </a:t>
            </a:r>
          </a:p>
          <a:p>
            <a:pPr rtl="0"/>
            <a:r>
              <a:rPr lang="en-US" sz="1200" dirty="0" smtClean="0"/>
              <a:t>a zeal for God, but their zeal was based on ignorance. </a:t>
            </a:r>
          </a:p>
          <a:p>
            <a:pPr rtl="0"/>
            <a:endParaRPr lang="en-US" sz="1200" dirty="0" smtClean="0"/>
          </a:p>
          <a:p>
            <a:pPr rtl="0"/>
            <a:r>
              <a:rPr lang="en-US" sz="1200" dirty="0" smtClean="0"/>
              <a:t>A fanatic is somebody who loses sight of where he is </a:t>
            </a:r>
          </a:p>
          <a:p>
            <a:pPr rtl="0"/>
            <a:r>
              <a:rPr lang="en-US" sz="1200" dirty="0" smtClean="0"/>
              <a:t>going but redoubles his effort to get there. He is full of </a:t>
            </a:r>
          </a:p>
          <a:p>
            <a:pPr rtl="0"/>
            <a:r>
              <a:rPr lang="en-US" sz="1200" dirty="0" smtClean="0"/>
              <a:t>zeal, but he has no knowledge or understanding of that </a:t>
            </a:r>
          </a:p>
          <a:p>
            <a:pPr rtl="0"/>
            <a:r>
              <a:rPr lang="en-US" sz="1200" dirty="0" smtClean="0"/>
              <a:t>for which he is zealous.</a:t>
            </a:r>
          </a:p>
          <a:p>
            <a:pPr rtl="0"/>
            <a:endParaRPr lang="en-US" sz="1200" dirty="0" smtClean="0"/>
          </a:p>
          <a:p>
            <a:pPr rtl="0"/>
            <a:r>
              <a:rPr lang="en-US" sz="1200" dirty="0" smtClean="0"/>
              <a:t>Paul wrote in Romans 1 that God has revealed himself </a:t>
            </a:r>
          </a:p>
          <a:p>
            <a:pPr rtl="0"/>
            <a:r>
              <a:rPr lang="en-US" sz="1200" dirty="0" smtClean="0"/>
              <a:t>clearly to everyone in creation, but people suppress that </a:t>
            </a:r>
          </a:p>
          <a:p>
            <a:pPr rtl="0"/>
            <a:r>
              <a:rPr lang="en-US" sz="1200" dirty="0" smtClean="0"/>
              <a:t>knowledge and exchange it for a lie. They serve and </a:t>
            </a:r>
          </a:p>
          <a:p>
            <a:pPr rtl="0"/>
            <a:r>
              <a:rPr lang="en-US" sz="1200" dirty="0" smtClean="0"/>
              <a:t>worship the creature rather than the Creator. </a:t>
            </a:r>
          </a:p>
          <a:p>
            <a:pPr rtl="0"/>
            <a:endParaRPr lang="en-US" sz="1200" dirty="0" smtClean="0"/>
          </a:p>
          <a:p>
            <a:pPr rtl="0"/>
            <a:r>
              <a:rPr lang="en-US" sz="1200" dirty="0" smtClean="0"/>
              <a:t>Paul announced judgment on the human race, not </a:t>
            </a:r>
          </a:p>
          <a:p>
            <a:pPr rtl="0"/>
            <a:r>
              <a:rPr lang="en-US" sz="1200" dirty="0" smtClean="0"/>
              <a:t>because it is given to atheism but because of false </a:t>
            </a:r>
          </a:p>
          <a:p>
            <a:pPr rtl="0"/>
            <a:r>
              <a:rPr lang="en-US" sz="1200" dirty="0" smtClean="0"/>
              <a:t>religion. </a:t>
            </a:r>
          </a:p>
          <a:p>
            <a:pPr rtl="0"/>
            <a:endParaRPr lang="en-US" sz="1200" dirty="0" smtClean="0"/>
          </a:p>
          <a:p>
            <a:pPr rtl="0"/>
            <a:r>
              <a:rPr lang="en-US" sz="1200" dirty="0" smtClean="0"/>
              <a:t>The judgment of God is provoked by religion in which </a:t>
            </a:r>
          </a:p>
          <a:p>
            <a:pPr rtl="0"/>
            <a:r>
              <a:rPr lang="en-US" sz="1200" dirty="0" smtClean="0"/>
              <a:t>the object of devotion is an idol, where the truth of </a:t>
            </a:r>
          </a:p>
          <a:p>
            <a:pPr rtl="0"/>
            <a:r>
              <a:rPr lang="en-US" sz="1200" dirty="0" smtClean="0"/>
              <a:t>God is swapped for the creature. God alone is worthy </a:t>
            </a:r>
          </a:p>
          <a:p>
            <a:pPr rtl="0"/>
            <a:r>
              <a:rPr lang="en-US" sz="1200" dirty="0" smtClean="0"/>
              <a:t>of our adoration, devotion, and service. It is not </a:t>
            </a:r>
          </a:p>
          <a:p>
            <a:pPr rtl="0"/>
            <a:r>
              <a:rPr lang="en-US" sz="1200" dirty="0" smtClean="0"/>
              <a:t>enough to be religious or to be a zealot.</a:t>
            </a:r>
          </a:p>
          <a:p>
            <a:pPr rtl="0"/>
            <a:endParaRPr lang="en-US" sz="1200" dirty="0" smtClean="0"/>
          </a:p>
          <a:p>
            <a:pPr rtl="0"/>
            <a:r>
              <a:rPr lang="en-US" sz="1200" dirty="0" smtClean="0"/>
              <a:t>When Jesus appeared on the scene the most zealous </a:t>
            </a:r>
          </a:p>
          <a:p>
            <a:pPr rtl="0"/>
            <a:r>
              <a:rPr lang="en-US" sz="1200" dirty="0" smtClean="0"/>
              <a:t>people in Jerusalem were the Pharisees and scribes. </a:t>
            </a:r>
          </a:p>
          <a:p>
            <a:pPr rtl="0"/>
            <a:r>
              <a:rPr lang="en-US" sz="1200" dirty="0" smtClean="0"/>
              <a:t>They spent their lives pursuing righteousness. A </a:t>
            </a:r>
          </a:p>
          <a:p>
            <a:pPr rtl="0"/>
            <a:r>
              <a:rPr lang="en-US" sz="1200" dirty="0" smtClean="0"/>
              <a:t>Pharisee was “a separated one.” Pharisees were </a:t>
            </a:r>
          </a:p>
          <a:p>
            <a:pPr rtl="0"/>
            <a:r>
              <a:rPr lang="en-US" sz="1200" dirty="0" smtClean="0"/>
              <a:t>consecrated to the pursuit of righteousness, but when </a:t>
            </a:r>
          </a:p>
          <a:p>
            <a:pPr rtl="0"/>
            <a:r>
              <a:rPr lang="en-US" sz="1200" dirty="0" smtClean="0"/>
              <a:t>true righteousness came into their midst to redeem </a:t>
            </a:r>
          </a:p>
          <a:p>
            <a:pPr rtl="0"/>
            <a:r>
              <a:rPr lang="en-US" sz="1200" dirty="0" smtClean="0"/>
              <a:t>them, they killed him. </a:t>
            </a:r>
          </a:p>
          <a:p>
            <a:pPr rtl="0"/>
            <a:endParaRPr lang="en-US" sz="1200" dirty="0" smtClean="0"/>
          </a:p>
          <a:p>
            <a:pPr rtl="0"/>
            <a:r>
              <a:rPr lang="en-US" sz="1200" dirty="0" smtClean="0"/>
              <a:t>They were looking for justification by works, so they </a:t>
            </a:r>
          </a:p>
          <a:p>
            <a:pPr rtl="0"/>
            <a:r>
              <a:rPr lang="en-US" sz="1200" dirty="0" smtClean="0"/>
              <a:t>stumbled over Jesus. They did not realize they were </a:t>
            </a:r>
          </a:p>
          <a:p>
            <a:pPr rtl="0"/>
            <a:r>
              <a:rPr lang="en-US" sz="1200" dirty="0" smtClean="0"/>
              <a:t>required to give up any claim to merit and all boasting </a:t>
            </a:r>
          </a:p>
          <a:p>
            <a:pPr rtl="0"/>
            <a:r>
              <a:rPr lang="en-US" sz="1200" dirty="0" smtClean="0"/>
              <a:t>and say, “Nothing in my hand I bring, simply to thy </a:t>
            </a:r>
          </a:p>
          <a:p>
            <a:pPr rtl="0"/>
            <a:r>
              <a:rPr lang="en-US" sz="1200" dirty="0" smtClean="0"/>
              <a:t>cross I cling.” </a:t>
            </a:r>
          </a:p>
          <a:p>
            <a:pPr rtl="0"/>
            <a:endParaRPr lang="en-US" sz="1200" dirty="0" smtClean="0"/>
          </a:p>
          <a:p>
            <a:pPr rtl="0"/>
            <a:r>
              <a:rPr lang="en-US" sz="1200" dirty="0" smtClean="0"/>
              <a:t>They were zealous but not according to knowledge.</a:t>
            </a:r>
          </a:p>
          <a:p>
            <a:pPr rtl="0"/>
            <a:endParaRPr lang="en-US" sz="1200" dirty="0" smtClean="0"/>
          </a:p>
          <a:p>
            <a:pPr rtl="0"/>
            <a:r>
              <a:rPr lang="en-US" sz="1200" dirty="0" smtClean="0"/>
              <a:t>-----</a:t>
            </a:r>
          </a:p>
          <a:p>
            <a:pPr rtl="0"/>
            <a:endParaRPr lang="en-US" dirty="0" smtClean="0"/>
          </a:p>
          <a:p>
            <a:r>
              <a:rPr lang="en-US" b="0" i="0" u="none" strike="noStrike" baseline="0" dirty="0" smtClean="0"/>
              <a:t>Sproul, R. C. (2009). </a:t>
            </a:r>
            <a:r>
              <a:rPr lang="en-US" b="0" i="1" u="none" strike="noStrike" baseline="0" dirty="0" smtClean="0"/>
              <a:t>Romans</a:t>
            </a:r>
            <a:r>
              <a:rPr lang="en-US" b="0" i="0" u="none" strike="noStrike" baseline="0" dirty="0" smtClean="0"/>
              <a:t> (p. 346). </a:t>
            </a:r>
          </a:p>
          <a:p>
            <a:r>
              <a:rPr lang="en-US" b="0" i="0" u="none" strike="noStrike" baseline="0" dirty="0" smtClean="0"/>
              <a:t>Wheaton, IL: Crossway.</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267115480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sz="1200" b="0" kern="1200" dirty="0" smtClean="0">
                <a:solidFill>
                  <a:schemeClr val="tx1"/>
                </a:solidFill>
                <a:latin typeface="+mn-lt"/>
                <a:ea typeface="+mn-ea"/>
                <a:cs typeface="+mn-cs"/>
              </a:rPr>
              <a:t>b. </a:t>
            </a:r>
            <a:r>
              <a:rPr lang="en-US" sz="1200" b="0" kern="1200" dirty="0" err="1" smtClean="0">
                <a:solidFill>
                  <a:schemeClr val="tx1"/>
                </a:solidFill>
                <a:latin typeface="+mn-lt"/>
                <a:ea typeface="+mn-ea"/>
                <a:cs typeface="+mn-cs"/>
              </a:rPr>
              <a:t>Berakhot</a:t>
            </a:r>
            <a:r>
              <a:rPr lang="en-US" sz="1200" b="0" kern="1200" dirty="0" smtClean="0">
                <a:solidFill>
                  <a:schemeClr val="tx1"/>
                </a:solidFill>
                <a:latin typeface="+mn-lt"/>
                <a:ea typeface="+mn-ea"/>
                <a:cs typeface="+mn-cs"/>
              </a:rPr>
              <a:t> 9:1, </a:t>
            </a:r>
            <a:r>
              <a:rPr lang="en-US" sz="1200" b="0" kern="1200" dirty="0" err="1" smtClean="0">
                <a:solidFill>
                  <a:schemeClr val="tx1"/>
                </a:solidFill>
                <a:latin typeface="+mn-lt"/>
                <a:ea typeface="+mn-ea"/>
                <a:cs typeface="+mn-cs"/>
              </a:rPr>
              <a:t>XVII.1.K</a:t>
            </a:r>
            <a:r>
              <a:rPr lang="en-US" sz="1200" b="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Neusner</a:t>
            </a:r>
            <a:r>
              <a:rPr lang="en-US" dirty="0" smtClean="0"/>
              <a:t>, J. (2011). </a:t>
            </a:r>
            <a:r>
              <a:rPr lang="en-US" i="1" dirty="0" smtClean="0"/>
              <a:t>The Babylonian Talmud: A </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Translation and Commentary</a:t>
            </a:r>
            <a:r>
              <a:rPr lang="en-US" dirty="0" smtClean="0"/>
              <a:t> (Vol. 1, p. 412).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Peabody, MA: Hendrickson Publishers.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237013705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latin typeface="+mn-lt"/>
                <a:ea typeface="+mn-ea"/>
                <a:cs typeface="+mn-cs"/>
              </a:rPr>
              <a:t>How Do You Walk? Paul paints contrasting portraits of </a:t>
            </a:r>
          </a:p>
          <a:p>
            <a:r>
              <a:rPr lang="en-US" sz="1200" b="0" kern="1200" dirty="0" smtClean="0">
                <a:solidFill>
                  <a:schemeClr val="tx1"/>
                </a:solidFill>
                <a:latin typeface="+mn-lt"/>
                <a:ea typeface="+mn-ea"/>
                <a:cs typeface="+mn-cs"/>
              </a:rPr>
              <a:t>how people seek to obtain righteousness in 9:30–10:3. </a:t>
            </a:r>
          </a:p>
          <a:p>
            <a:r>
              <a:rPr lang="en-US" sz="1200" b="0" kern="1200" dirty="0" smtClean="0">
                <a:solidFill>
                  <a:schemeClr val="tx1"/>
                </a:solidFill>
                <a:latin typeface="+mn-lt"/>
                <a:ea typeface="+mn-ea"/>
                <a:cs typeface="+mn-cs"/>
              </a:rPr>
              <a:t>Israel had zeal for God, but chose to pursue a </a:t>
            </a:r>
          </a:p>
          <a:p>
            <a:r>
              <a:rPr lang="en-US" sz="1200" b="0" kern="1200" dirty="0" smtClean="0">
                <a:solidFill>
                  <a:schemeClr val="tx1"/>
                </a:solidFill>
                <a:latin typeface="+mn-lt"/>
                <a:ea typeface="+mn-ea"/>
                <a:cs typeface="+mn-cs"/>
              </a:rPr>
              <a:t>righteousness of their own through the law. This </a:t>
            </a:r>
          </a:p>
          <a:p>
            <a:r>
              <a:rPr lang="en-US" sz="1200" b="0" kern="1200" dirty="0" smtClean="0">
                <a:solidFill>
                  <a:schemeClr val="tx1"/>
                </a:solidFill>
                <a:latin typeface="+mn-lt"/>
                <a:ea typeface="+mn-ea"/>
                <a:cs typeface="+mn-cs"/>
              </a:rPr>
              <a:t>contrasts with God’s intention that righteousness would </a:t>
            </a:r>
          </a:p>
          <a:p>
            <a:r>
              <a:rPr lang="en-US" sz="1200" b="0" kern="1200" dirty="0" smtClean="0">
                <a:solidFill>
                  <a:schemeClr val="tx1"/>
                </a:solidFill>
                <a:latin typeface="+mn-lt"/>
                <a:ea typeface="+mn-ea"/>
                <a:cs typeface="+mn-cs"/>
              </a:rPr>
              <a:t>be obtained by faith, apart from the law or works.</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a:t>
            </a:r>
          </a:p>
          <a:p>
            <a:endParaRPr lang="en-US" sz="1200" b="1" i="0" u="none" strike="noStrike" kern="1200" baseline="0" dirty="0" smtClean="0">
              <a:solidFill>
                <a:schemeClr val="tx1"/>
              </a:solidFill>
              <a:latin typeface="+mn-lt"/>
              <a:ea typeface="+mn-ea"/>
              <a:cs typeface="+mn-cs"/>
            </a:endParaRPr>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a:t>
            </a:r>
            <a:r>
              <a:rPr lang="en-US" b="0" i="1" u="none" strike="noStrike" baseline="0" smtClean="0"/>
              <a:t>: </a:t>
            </a:r>
          </a:p>
          <a:p>
            <a:r>
              <a:rPr lang="en-US" b="0" i="1" u="none" strike="noStrike" baseline="0" smtClean="0"/>
              <a:t>Romans</a:t>
            </a:r>
            <a:r>
              <a:rPr lang="en-US" b="0" i="0" u="none" strike="noStrike" baseline="0" smtClean="0"/>
              <a:t> </a:t>
            </a:r>
            <a:r>
              <a:rPr lang="en-US" b="0" i="0" u="none" strike="noStrike" baseline="0" dirty="0" smtClean="0"/>
              <a:t>(p. 177).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136246425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eudokia</a:t>
            </a:r>
            <a:r>
              <a:rPr lang="en-US" dirty="0" smtClean="0"/>
              <a:t> means a </a:t>
            </a:r>
            <a:r>
              <a:rPr lang="en-US" sz="1200" b="0" i="0" dirty="0" smtClean="0"/>
              <a:t>desire, usually directed toward </a:t>
            </a:r>
          </a:p>
          <a:p>
            <a:r>
              <a:rPr lang="en-US" sz="1200" b="0" i="0" dirty="0" smtClean="0"/>
              <a:t>something that causes satisfaction or favor, that is, a </a:t>
            </a:r>
          </a:p>
          <a:p>
            <a:r>
              <a:rPr lang="en-US" sz="1200" b="0" i="0" dirty="0" smtClean="0"/>
              <a:t>wish, or a desire.</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267115480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3888128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by: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220777699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Deesis</a:t>
            </a:r>
            <a:r>
              <a:rPr lang="en-US" dirty="0" smtClean="0"/>
              <a:t> means an </a:t>
            </a:r>
            <a:r>
              <a:rPr lang="en-US" sz="1200" b="0" i="0" dirty="0" smtClean="0"/>
              <a:t>urgent request to meet a need, </a:t>
            </a:r>
          </a:p>
          <a:p>
            <a:r>
              <a:rPr lang="en-US" sz="1200" b="0" i="0" dirty="0" smtClean="0"/>
              <a:t>exclusively addressed to God, that is, prayer.</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267115480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92609648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35978946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a:t>
            </a:r>
            <a:r>
              <a:rPr lang="en-US" baseline="0" dirty="0" smtClean="0"/>
              <a:t> context, </a:t>
            </a:r>
            <a:r>
              <a:rPr lang="en-US" baseline="0" dirty="0" err="1" smtClean="0"/>
              <a:t>soteria</a:t>
            </a:r>
            <a:r>
              <a:rPr lang="en-US" baseline="0" dirty="0" smtClean="0"/>
              <a:t> means salvation with emphasis </a:t>
            </a:r>
          </a:p>
          <a:p>
            <a:r>
              <a:rPr lang="en-US" baseline="0" dirty="0" smtClean="0"/>
              <a:t>on the transcendent, that is, spiritual and eternal </a:t>
            </a:r>
          </a:p>
          <a:p>
            <a:r>
              <a:rPr lang="en-US" baseline="0" dirty="0" smtClean="0"/>
              <a:t>salvation, as opposed to physical deliverance or </a:t>
            </a:r>
          </a:p>
          <a:p>
            <a:r>
              <a:rPr lang="en-US" baseline="0" dirty="0" smtClean="0"/>
              <a:t>preservation which is another way </a:t>
            </a:r>
            <a:r>
              <a:rPr lang="en-US" baseline="0" dirty="0" err="1" smtClean="0"/>
              <a:t>soteria</a:t>
            </a:r>
            <a:r>
              <a:rPr lang="en-US" baseline="0" dirty="0" smtClean="0"/>
              <a:t> is </a:t>
            </a:r>
          </a:p>
          <a:p>
            <a:r>
              <a:rPr lang="en-US" baseline="0" dirty="0" smtClean="0"/>
              <a:t>sometimes used.</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267115480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149629393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kern="1200" dirty="0" smtClean="0">
                <a:solidFill>
                  <a:schemeClr val="tx1"/>
                </a:solidFill>
                <a:effectLst/>
                <a:latin typeface="+mn-lt"/>
                <a:ea typeface="+mn-ea"/>
                <a:cs typeface="+mn-cs"/>
              </a:rPr>
              <a:t>Following an exhilarating performance at New </a:t>
            </a:r>
          </a:p>
          <a:p>
            <a:r>
              <a:rPr lang="en-US" sz="1200" kern="1200" dirty="0" smtClean="0">
                <a:solidFill>
                  <a:schemeClr val="tx1"/>
                </a:solidFill>
                <a:effectLst/>
                <a:latin typeface="+mn-lt"/>
                <a:ea typeface="+mn-ea"/>
                <a:cs typeface="+mn-cs"/>
              </a:rPr>
              <a:t>York’s Carnegie Hall, classical cellist Yo-Yo Ma went </a:t>
            </a:r>
          </a:p>
          <a:p>
            <a:r>
              <a:rPr lang="en-US" sz="1200" kern="1200" dirty="0" smtClean="0">
                <a:solidFill>
                  <a:schemeClr val="tx1"/>
                </a:solidFill>
                <a:effectLst/>
                <a:latin typeface="+mn-lt"/>
                <a:ea typeface="+mn-ea"/>
                <a:cs typeface="+mn-cs"/>
              </a:rPr>
              <a:t>home, slept, and awoke the next day, still exhausted.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 hailed a cab to take him to a hotel on the other </a:t>
            </a:r>
          </a:p>
          <a:p>
            <a:r>
              <a:rPr lang="en-US" sz="1200" kern="1200" dirty="0" smtClean="0">
                <a:solidFill>
                  <a:schemeClr val="tx1"/>
                </a:solidFill>
                <a:effectLst/>
                <a:latin typeface="+mn-lt"/>
                <a:ea typeface="+mn-ea"/>
                <a:cs typeface="+mn-cs"/>
              </a:rPr>
              <a:t>side of Manhattan, then placed his cello, which was </a:t>
            </a:r>
          </a:p>
          <a:p>
            <a:r>
              <a:rPr lang="en-US" sz="1200" kern="1200" dirty="0" smtClean="0">
                <a:solidFill>
                  <a:schemeClr val="tx1"/>
                </a:solidFill>
                <a:effectLst/>
                <a:latin typeface="+mn-lt"/>
                <a:ea typeface="+mn-ea"/>
                <a:cs typeface="+mn-cs"/>
              </a:rPr>
              <a:t>handcrafted in Vienna in 1733 and valued at $2.5 </a:t>
            </a:r>
          </a:p>
          <a:p>
            <a:r>
              <a:rPr lang="en-US" sz="1200" kern="1200" dirty="0" smtClean="0">
                <a:solidFill>
                  <a:schemeClr val="tx1"/>
                </a:solidFill>
                <a:effectLst/>
                <a:latin typeface="+mn-lt"/>
                <a:ea typeface="+mn-ea"/>
                <a:cs typeface="+mn-cs"/>
              </a:rPr>
              <a:t>million, in the trunk of the taxi.</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he reached his destination, Ma paid the driver </a:t>
            </a:r>
          </a:p>
          <a:p>
            <a:r>
              <a:rPr lang="en-US" sz="1200" kern="1200" dirty="0" smtClean="0">
                <a:solidFill>
                  <a:schemeClr val="tx1"/>
                </a:solidFill>
                <a:effectLst/>
                <a:latin typeface="+mn-lt"/>
                <a:ea typeface="+mn-ea"/>
                <a:cs typeface="+mn-cs"/>
              </a:rPr>
              <a:t>but forgot the cello.</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 realized what he had done after the cab disappeared </a:t>
            </a:r>
          </a:p>
          <a:p>
            <a:r>
              <a:rPr lang="en-US" sz="1200" kern="1200" dirty="0" smtClean="0">
                <a:solidFill>
                  <a:schemeClr val="tx1"/>
                </a:solidFill>
                <a:effectLst/>
                <a:latin typeface="+mn-lt"/>
                <a:ea typeface="+mn-ea"/>
                <a:cs typeface="+mn-cs"/>
              </a:rPr>
              <a:t>and began a desperate search for the missing </a:t>
            </a:r>
          </a:p>
          <a:p>
            <a:r>
              <a:rPr lang="en-US" sz="1200" kern="1200" dirty="0" smtClean="0">
                <a:solidFill>
                  <a:schemeClr val="tx1"/>
                </a:solidFill>
                <a:effectLst/>
                <a:latin typeface="+mn-lt"/>
                <a:ea typeface="+mn-ea"/>
                <a:cs typeface="+mn-cs"/>
              </a:rPr>
              <a:t>instrument.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Fortunately, he had the receipt with the cabby’s ID </a:t>
            </a:r>
          </a:p>
          <a:p>
            <a:r>
              <a:rPr lang="en-US" sz="1200" kern="1200" dirty="0" smtClean="0">
                <a:solidFill>
                  <a:schemeClr val="tx1"/>
                </a:solidFill>
                <a:effectLst/>
                <a:latin typeface="+mn-lt"/>
                <a:ea typeface="+mn-ea"/>
                <a:cs typeface="+mn-cs"/>
              </a:rPr>
              <a:t>number. Before the day ended, the taxi was located in a </a:t>
            </a:r>
          </a:p>
          <a:p>
            <a:r>
              <a:rPr lang="en-US" sz="1200" kern="1200" dirty="0" smtClean="0">
                <a:solidFill>
                  <a:schemeClr val="tx1"/>
                </a:solidFill>
                <a:effectLst/>
                <a:latin typeface="+mn-lt"/>
                <a:ea typeface="+mn-ea"/>
                <a:cs typeface="+mn-cs"/>
              </a:rPr>
              <a:t>garage in Queens with the priceless cello still in the </a:t>
            </a:r>
          </a:p>
          <a:p>
            <a:r>
              <a:rPr lang="en-US" sz="1200" kern="1200" dirty="0" smtClean="0">
                <a:solidFill>
                  <a:schemeClr val="tx1"/>
                </a:solidFill>
                <a:effectLst/>
                <a:latin typeface="+mn-lt"/>
                <a:ea typeface="+mn-ea"/>
                <a:cs typeface="+mn-cs"/>
              </a:rPr>
              <a:t>trunk.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Ma’s smile could not be contained as he spoke to </a:t>
            </a:r>
          </a:p>
          <a:p>
            <a:r>
              <a:rPr lang="en-US" sz="1200" kern="1200" dirty="0" smtClean="0">
                <a:solidFill>
                  <a:schemeClr val="tx1"/>
                </a:solidFill>
                <a:effectLst/>
                <a:latin typeface="+mn-lt"/>
                <a:ea typeface="+mn-ea"/>
                <a:cs typeface="+mn-cs"/>
              </a:rPr>
              <a:t>reporters about the recovered cello. His evening </a:t>
            </a:r>
          </a:p>
          <a:p>
            <a:r>
              <a:rPr lang="en-US" sz="1200" kern="1200" dirty="0" smtClean="0">
                <a:solidFill>
                  <a:schemeClr val="tx1"/>
                </a:solidFill>
                <a:effectLst/>
                <a:latin typeface="+mn-lt"/>
                <a:ea typeface="+mn-ea"/>
                <a:cs typeface="+mn-cs"/>
              </a:rPr>
              <a:t>performance in Brooklyn went on as planned.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Even more desperate than Yo-Yo Ma’s search for his </a:t>
            </a:r>
          </a:p>
          <a:p>
            <a:r>
              <a:rPr lang="en-US" sz="1200" kern="1200" dirty="0" smtClean="0">
                <a:solidFill>
                  <a:schemeClr val="tx1"/>
                </a:solidFill>
                <a:effectLst/>
                <a:latin typeface="+mn-lt"/>
                <a:ea typeface="+mn-ea"/>
                <a:cs typeface="+mn-cs"/>
              </a:rPr>
              <a:t>precious cello is the pursuit by God of the lost. We </a:t>
            </a:r>
          </a:p>
          <a:p>
            <a:r>
              <a:rPr lang="en-US" sz="1200" kern="1200" dirty="0" smtClean="0">
                <a:solidFill>
                  <a:schemeClr val="tx1"/>
                </a:solidFill>
                <a:effectLst/>
                <a:latin typeface="+mn-lt"/>
                <a:ea typeface="+mn-ea"/>
                <a:cs typeface="+mn-cs"/>
              </a:rPr>
              <a:t>should imitate his passion for priceless people gone </a:t>
            </a:r>
          </a:p>
          <a:p>
            <a:r>
              <a:rPr lang="en-US" sz="1200" kern="1200" dirty="0" smtClean="0">
                <a:solidFill>
                  <a:schemeClr val="tx1"/>
                </a:solidFill>
                <a:effectLst/>
                <a:latin typeface="+mn-lt"/>
                <a:ea typeface="+mn-ea"/>
                <a:cs typeface="+mn-cs"/>
              </a:rPr>
              <a:t>astray.*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Brian </a:t>
            </a:r>
            <a:r>
              <a:rPr lang="en-US" sz="1200" kern="1200" dirty="0" err="1" smtClean="0">
                <a:solidFill>
                  <a:schemeClr val="tx1"/>
                </a:solidFill>
                <a:effectLst/>
                <a:latin typeface="+mn-lt"/>
                <a:ea typeface="+mn-ea"/>
                <a:cs typeface="+mn-cs"/>
              </a:rPr>
              <a:t>Roennfeldt</a:t>
            </a:r>
            <a:r>
              <a:rPr lang="en-US" sz="1200" kern="1200" baseline="0" dirty="0" smtClean="0">
                <a:solidFill>
                  <a:schemeClr val="tx1"/>
                </a:solidFill>
                <a:effectLst/>
                <a:latin typeface="+mn-lt"/>
                <a:ea typeface="+mn-ea"/>
                <a:cs typeface="+mn-cs"/>
              </a:rPr>
              <a:t> of </a:t>
            </a:r>
            <a:r>
              <a:rPr lang="en-US" sz="1200" kern="1200" dirty="0" smtClean="0">
                <a:solidFill>
                  <a:schemeClr val="tx1"/>
                </a:solidFill>
                <a:effectLst/>
                <a:latin typeface="+mn-lt"/>
                <a:ea typeface="+mn-ea"/>
                <a:cs typeface="+mn-cs"/>
              </a:rPr>
              <a:t>Perth, West Australia tells this story: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My wife, Angie, went to a rough high school. There </a:t>
            </a:r>
          </a:p>
          <a:p>
            <a:r>
              <a:rPr lang="en-US" sz="1200" kern="1200" dirty="0" smtClean="0">
                <a:solidFill>
                  <a:schemeClr val="tx1"/>
                </a:solidFill>
                <a:effectLst/>
                <a:latin typeface="+mn-lt"/>
                <a:ea typeface="+mn-ea"/>
                <a:cs typeface="+mn-cs"/>
              </a:rPr>
              <a:t>were few Christians there apart from one teacher, </a:t>
            </a:r>
          </a:p>
          <a:p>
            <a:r>
              <a:rPr lang="en-US" sz="1200" kern="1200" dirty="0" smtClean="0">
                <a:solidFill>
                  <a:schemeClr val="tx1"/>
                </a:solidFill>
                <a:effectLst/>
                <a:latin typeface="+mn-lt"/>
                <a:ea typeface="+mn-ea"/>
                <a:cs typeface="+mn-cs"/>
              </a:rPr>
              <a:t>David Bunton, who taught manual arts.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Years after leaving Bunton’s classroom, dozens of his </a:t>
            </a:r>
          </a:p>
          <a:p>
            <a:r>
              <a:rPr lang="en-US" sz="1200" kern="1200" dirty="0" smtClean="0">
                <a:solidFill>
                  <a:schemeClr val="tx1"/>
                </a:solidFill>
                <a:effectLst/>
                <a:latin typeface="+mn-lt"/>
                <a:ea typeface="+mn-ea"/>
                <a:cs typeface="+mn-cs"/>
              </a:rPr>
              <a:t>former students became believers. Many have entered </a:t>
            </a:r>
          </a:p>
          <a:p>
            <a:r>
              <a:rPr lang="en-US" sz="1200" kern="1200" dirty="0" smtClean="0">
                <a:solidFill>
                  <a:schemeClr val="tx1"/>
                </a:solidFill>
                <a:effectLst/>
                <a:latin typeface="+mn-lt"/>
                <a:ea typeface="+mn-ea"/>
                <a:cs typeface="+mn-cs"/>
              </a:rPr>
              <a:t>the ministry and became pastors and missionaries.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tracked down Bunton, who is now seventy years old </a:t>
            </a:r>
          </a:p>
          <a:p>
            <a:r>
              <a:rPr lang="en-US" sz="1200" kern="1200" dirty="0" smtClean="0">
                <a:solidFill>
                  <a:schemeClr val="tx1"/>
                </a:solidFill>
                <a:effectLst/>
                <a:latin typeface="+mn-lt"/>
                <a:ea typeface="+mn-ea"/>
                <a:cs typeface="+mn-cs"/>
              </a:rPr>
              <a:t>and retired. He was stunned with emotion when I told </a:t>
            </a:r>
          </a:p>
          <a:p>
            <a:r>
              <a:rPr lang="en-US" sz="1200" kern="1200" dirty="0" smtClean="0">
                <a:solidFill>
                  <a:schemeClr val="tx1"/>
                </a:solidFill>
                <a:effectLst/>
                <a:latin typeface="+mn-lt"/>
                <a:ea typeface="+mn-ea"/>
                <a:cs typeface="+mn-cs"/>
              </a:rPr>
              <a:t>him of the many conversions of his former students.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asked how his influence had brought such a harvest. </a:t>
            </a:r>
          </a:p>
          <a:p>
            <a:r>
              <a:rPr lang="en-US" sz="1200" kern="1200" dirty="0" smtClean="0">
                <a:solidFill>
                  <a:schemeClr val="tx1"/>
                </a:solidFill>
                <a:effectLst/>
                <a:latin typeface="+mn-lt"/>
                <a:ea typeface="+mn-ea"/>
                <a:cs typeface="+mn-cs"/>
              </a:rPr>
              <a:t>He told me that many times he had prayed softly over </a:t>
            </a:r>
          </a:p>
          <a:p>
            <a:r>
              <a:rPr lang="en-US" sz="1200" kern="1200" dirty="0" smtClean="0">
                <a:solidFill>
                  <a:schemeClr val="tx1"/>
                </a:solidFill>
                <a:effectLst/>
                <a:latin typeface="+mn-lt"/>
                <a:ea typeface="+mn-ea"/>
                <a:cs typeface="+mn-cs"/>
              </a:rPr>
              <a:t>his classes as he sat at his desk and watched them </a:t>
            </a:r>
          </a:p>
          <a:p>
            <a:r>
              <a:rPr lang="en-US" sz="1200" kern="1200" dirty="0" smtClean="0">
                <a:solidFill>
                  <a:schemeClr val="tx1"/>
                </a:solidFill>
                <a:effectLst/>
                <a:latin typeface="+mn-lt"/>
                <a:ea typeface="+mn-ea"/>
                <a:cs typeface="+mn-cs"/>
              </a:rPr>
              <a:t>work.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Apart from that, he had done nothing to influence </a:t>
            </a:r>
          </a:p>
          <a:p>
            <a:r>
              <a:rPr lang="en-US" sz="1200" kern="1200" dirty="0" smtClean="0">
                <a:solidFill>
                  <a:schemeClr val="tx1"/>
                </a:solidFill>
                <a:effectLst/>
                <a:latin typeface="+mn-lt"/>
                <a:ea typeface="+mn-ea"/>
                <a:cs typeface="+mn-cs"/>
              </a:rPr>
              <a:t>these students toward Christ.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only common point of spiritual connection the </a:t>
            </a:r>
          </a:p>
          <a:p>
            <a:r>
              <a:rPr lang="en-US" sz="1200" kern="1200" dirty="0" smtClean="0">
                <a:solidFill>
                  <a:schemeClr val="tx1"/>
                </a:solidFill>
                <a:effectLst/>
                <a:latin typeface="+mn-lt"/>
                <a:ea typeface="+mn-ea"/>
                <a:cs typeface="+mn-cs"/>
              </a:rPr>
              <a:t>students shared was that they were prayed over by </a:t>
            </a:r>
          </a:p>
          <a:p>
            <a:r>
              <a:rPr lang="en-US" sz="1200" kern="1200" dirty="0" smtClean="0">
                <a:solidFill>
                  <a:schemeClr val="tx1"/>
                </a:solidFill>
                <a:effectLst/>
                <a:latin typeface="+mn-lt"/>
                <a:ea typeface="+mn-ea"/>
                <a:cs typeface="+mn-cs"/>
              </a:rPr>
              <a:t>their teacher.**</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marL="0" indent="0">
              <a:buFont typeface="Arial" charset="0"/>
              <a:buNone/>
            </a:pPr>
            <a:r>
              <a:rPr lang="en-US" sz="1200" kern="1200" dirty="0" smtClean="0">
                <a:solidFill>
                  <a:schemeClr val="tx1"/>
                </a:solidFill>
                <a:effectLst/>
                <a:latin typeface="+mn-lt"/>
                <a:ea typeface="+mn-ea"/>
                <a:cs typeface="+mn-cs"/>
              </a:rPr>
              <a:t>* Larson, C. B., &amp; Ten </a:t>
            </a:r>
            <a:r>
              <a:rPr lang="en-US" sz="1200" kern="1200" dirty="0" err="1" smtClean="0">
                <a:solidFill>
                  <a:schemeClr val="tx1"/>
                </a:solidFill>
                <a:effectLst/>
                <a:latin typeface="+mn-lt"/>
                <a:ea typeface="+mn-ea"/>
                <a:cs typeface="+mn-cs"/>
              </a:rPr>
              <a:t>Elshof</a:t>
            </a:r>
            <a:r>
              <a:rPr lang="en-US" sz="1200" kern="1200" dirty="0" smtClean="0">
                <a:solidFill>
                  <a:schemeClr val="tx1"/>
                </a:solidFill>
                <a:effectLst/>
                <a:latin typeface="+mn-lt"/>
                <a:ea typeface="+mn-ea"/>
                <a:cs typeface="+mn-cs"/>
              </a:rPr>
              <a:t>, P. (2008). </a:t>
            </a:r>
            <a:r>
              <a:rPr lang="en-US" sz="1200" i="1" kern="1200" dirty="0" smtClean="0">
                <a:solidFill>
                  <a:schemeClr val="tx1"/>
                </a:solidFill>
                <a:effectLst/>
                <a:latin typeface="+mn-lt"/>
                <a:ea typeface="+mn-ea"/>
                <a:cs typeface="+mn-cs"/>
              </a:rPr>
              <a:t>1001 </a:t>
            </a:r>
            <a:r>
              <a:rPr lang="en-US" sz="1200" i="1" kern="1200" dirty="0" err="1" smtClean="0">
                <a:solidFill>
                  <a:schemeClr val="tx1"/>
                </a:solidFill>
                <a:effectLst/>
                <a:latin typeface="+mn-lt"/>
                <a:ea typeface="+mn-ea"/>
                <a:cs typeface="+mn-cs"/>
              </a:rPr>
              <a:t>i</a:t>
            </a:r>
            <a:endParaRPr lang="en-US" sz="1200" i="1" kern="1200" dirty="0" smtClean="0">
              <a:solidFill>
                <a:schemeClr val="tx1"/>
              </a:solidFill>
              <a:effectLst/>
              <a:latin typeface="+mn-lt"/>
              <a:ea typeface="+mn-ea"/>
              <a:cs typeface="+mn-cs"/>
            </a:endParaRPr>
          </a:p>
          <a:p>
            <a:pPr marL="0" indent="0">
              <a:buFont typeface="Arial" charset="0"/>
              <a:buNone/>
            </a:pPr>
            <a:r>
              <a:rPr lang="en-US" sz="1200" i="1" kern="1200" dirty="0" smtClean="0">
                <a:solidFill>
                  <a:schemeClr val="tx1"/>
                </a:solidFill>
                <a:effectLst/>
                <a:latin typeface="+mn-lt"/>
                <a:ea typeface="+mn-ea"/>
                <a:cs typeface="+mn-cs"/>
              </a:rPr>
              <a:t>illustrations that connect</a:t>
            </a:r>
            <a:r>
              <a:rPr lang="en-US" sz="1200" kern="1200" dirty="0" smtClean="0">
                <a:solidFill>
                  <a:schemeClr val="tx1"/>
                </a:solidFill>
                <a:effectLst/>
                <a:latin typeface="+mn-lt"/>
                <a:ea typeface="+mn-ea"/>
                <a:cs typeface="+mn-cs"/>
              </a:rPr>
              <a:t> (p. 70). Grand Rapids, </a:t>
            </a:r>
          </a:p>
          <a:p>
            <a:pPr marL="0" indent="0">
              <a:buFont typeface="Arial" charset="0"/>
              <a:buNone/>
            </a:pPr>
            <a:r>
              <a:rPr lang="en-US" sz="1200" kern="1200" dirty="0" smtClean="0">
                <a:solidFill>
                  <a:schemeClr val="tx1"/>
                </a:solidFill>
                <a:effectLst/>
                <a:latin typeface="+mn-lt"/>
                <a:ea typeface="+mn-ea"/>
                <a:cs typeface="+mn-cs"/>
              </a:rPr>
              <a:t>MI: Zondervan Publishing House.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Larson, C. B., &amp; Ten </a:t>
            </a:r>
            <a:r>
              <a:rPr lang="en-US" sz="1200" kern="1200" dirty="0" err="1" smtClean="0">
                <a:solidFill>
                  <a:schemeClr val="tx1"/>
                </a:solidFill>
                <a:effectLst/>
                <a:latin typeface="+mn-lt"/>
                <a:ea typeface="+mn-ea"/>
                <a:cs typeface="+mn-cs"/>
              </a:rPr>
              <a:t>Elshof</a:t>
            </a:r>
            <a:r>
              <a:rPr lang="en-US" sz="1200" kern="1200" dirty="0" smtClean="0">
                <a:solidFill>
                  <a:schemeClr val="tx1"/>
                </a:solidFill>
                <a:effectLst/>
                <a:latin typeface="+mn-lt"/>
                <a:ea typeface="+mn-ea"/>
                <a:cs typeface="+mn-cs"/>
              </a:rPr>
              <a:t>, P. (2008). </a:t>
            </a:r>
            <a:r>
              <a:rPr lang="en-US" sz="1200" i="1" kern="1200" dirty="0" smtClean="0">
                <a:solidFill>
                  <a:schemeClr val="tx1"/>
                </a:solidFill>
                <a:effectLst/>
                <a:latin typeface="+mn-lt"/>
                <a:ea typeface="+mn-ea"/>
                <a:cs typeface="+mn-cs"/>
              </a:rPr>
              <a:t>1001 </a:t>
            </a:r>
            <a:r>
              <a:rPr lang="en-US" sz="1200" i="1" kern="1200" dirty="0" err="1" smtClean="0">
                <a:solidFill>
                  <a:schemeClr val="tx1"/>
                </a:solidFill>
                <a:effectLst/>
                <a:latin typeface="+mn-lt"/>
                <a:ea typeface="+mn-ea"/>
                <a:cs typeface="+mn-cs"/>
              </a:rPr>
              <a:t>i</a:t>
            </a:r>
            <a:endParaRPr lang="en-US" sz="1200" i="1" kern="1200" dirty="0" smtClean="0">
              <a:solidFill>
                <a:schemeClr val="tx1"/>
              </a:solidFill>
              <a:effectLst/>
              <a:latin typeface="+mn-lt"/>
              <a:ea typeface="+mn-ea"/>
              <a:cs typeface="+mn-cs"/>
            </a:endParaRPr>
          </a:p>
          <a:p>
            <a:r>
              <a:rPr lang="en-US" sz="1200" i="1" kern="1200" dirty="0" err="1" smtClean="0">
                <a:solidFill>
                  <a:schemeClr val="tx1"/>
                </a:solidFill>
                <a:effectLst/>
                <a:latin typeface="+mn-lt"/>
                <a:ea typeface="+mn-ea"/>
                <a:cs typeface="+mn-cs"/>
              </a:rPr>
              <a:t>llustrations</a:t>
            </a:r>
            <a:r>
              <a:rPr lang="en-US" sz="1200" i="1" kern="1200" dirty="0" smtClean="0">
                <a:solidFill>
                  <a:schemeClr val="tx1"/>
                </a:solidFill>
                <a:effectLst/>
                <a:latin typeface="+mn-lt"/>
                <a:ea typeface="+mn-ea"/>
                <a:cs typeface="+mn-cs"/>
              </a:rPr>
              <a:t> that connect</a:t>
            </a:r>
            <a:r>
              <a:rPr lang="en-US" sz="1200" kern="1200" dirty="0" smtClean="0">
                <a:solidFill>
                  <a:schemeClr val="tx1"/>
                </a:solidFill>
                <a:effectLst/>
                <a:latin typeface="+mn-lt"/>
                <a:ea typeface="+mn-ea"/>
                <a:cs typeface="+mn-cs"/>
              </a:rPr>
              <a:t> (p. 312). Grand Rapids, </a:t>
            </a:r>
          </a:p>
          <a:p>
            <a:r>
              <a:rPr lang="en-US" sz="1200" kern="1200" dirty="0" smtClean="0">
                <a:solidFill>
                  <a:schemeClr val="tx1"/>
                </a:solidFill>
                <a:effectLst/>
                <a:latin typeface="+mn-lt"/>
                <a:ea typeface="+mn-ea"/>
                <a:cs typeface="+mn-cs"/>
              </a:rPr>
              <a:t>MI: Zondervan Publishing House.</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86641756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t>In 1938, W. R. Newell, the author of the Hymn, </a:t>
            </a:r>
          </a:p>
          <a:p>
            <a:r>
              <a:rPr lang="en-US" sz="1200" b="0" dirty="0" smtClean="0"/>
              <a:t>“At Calvary”, wrote:</a:t>
            </a:r>
          </a:p>
          <a:p>
            <a:endParaRPr lang="en-US" sz="1200" b="0" dirty="0" smtClean="0"/>
          </a:p>
          <a:p>
            <a:r>
              <a:rPr lang="en-US" sz="1200" b="0" dirty="0" smtClean="0"/>
              <a:t>[Paul] bears them this witness, and gladly, that they </a:t>
            </a:r>
          </a:p>
          <a:p>
            <a:r>
              <a:rPr lang="en-US" sz="1200" b="0" dirty="0" smtClean="0"/>
              <a:t>had a zeal for God, but he most strongly denies that </a:t>
            </a:r>
          </a:p>
          <a:p>
            <a:r>
              <a:rPr lang="en-US" sz="1200" b="0" dirty="0" smtClean="0"/>
              <a:t>there was any real knowledge of God and His ways in </a:t>
            </a:r>
          </a:p>
          <a:p>
            <a:r>
              <a:rPr lang="en-US" sz="1200" b="0" dirty="0" smtClean="0"/>
              <a:t>that zeal. </a:t>
            </a:r>
          </a:p>
          <a:p>
            <a:endParaRPr lang="en-US" sz="1200" b="0" dirty="0" smtClean="0"/>
          </a:p>
          <a:p>
            <a:r>
              <a:rPr lang="en-US" sz="1200" b="0" dirty="0" smtClean="0"/>
              <a:t>Mohammedans have zeal. When I passed through the </a:t>
            </a:r>
          </a:p>
          <a:p>
            <a:r>
              <a:rPr lang="en-US" sz="1200" b="0" dirty="0" err="1" smtClean="0"/>
              <a:t>Azhar</a:t>
            </a:r>
            <a:r>
              <a:rPr lang="en-US" sz="1200" b="0" dirty="0" smtClean="0"/>
              <a:t> Mosque, in Cairo, a Moslem merchant was </a:t>
            </a:r>
          </a:p>
          <a:p>
            <a:r>
              <a:rPr lang="en-US" sz="1200" b="0" dirty="0" smtClean="0"/>
              <a:t>kneeling, forehead on the carpet, in prayer. </a:t>
            </a:r>
          </a:p>
          <a:p>
            <a:endParaRPr lang="en-US" sz="1200" b="0" dirty="0" smtClean="0"/>
          </a:p>
          <a:p>
            <a:r>
              <a:rPr lang="en-US" sz="1200" b="0" dirty="0" smtClean="0"/>
              <a:t>Four hours later I saw him still kneeling! And outside </a:t>
            </a:r>
          </a:p>
          <a:p>
            <a:r>
              <a:rPr lang="en-US" sz="1200" b="0" dirty="0" smtClean="0"/>
              <a:t>were over 10,000 students, diligently learning the </a:t>
            </a:r>
          </a:p>
          <a:p>
            <a:r>
              <a:rPr lang="en-US" sz="1200" b="0" dirty="0" smtClean="0"/>
              <a:t>Koran! </a:t>
            </a:r>
          </a:p>
          <a:p>
            <a:endParaRPr lang="en-US" sz="1200" b="0" dirty="0" smtClean="0"/>
          </a:p>
          <a:p>
            <a:r>
              <a:rPr lang="en-US" sz="1200" b="0" dirty="0" smtClean="0"/>
              <a:t>Zeal must not be mistaken for knowledge in Divine </a:t>
            </a:r>
          </a:p>
          <a:p>
            <a:r>
              <a:rPr lang="en-US" sz="1200" b="0" dirty="0" smtClean="0"/>
              <a:t>things.... </a:t>
            </a:r>
          </a:p>
          <a:p>
            <a:endParaRPr lang="en-US" sz="1200" b="0" dirty="0" smtClean="0"/>
          </a:p>
          <a:p>
            <a:r>
              <a:rPr lang="en-US" sz="1200" b="0" dirty="0" smtClean="0"/>
              <a:t>It is perhaps unkind in this place, (so tender with </a:t>
            </a:r>
          </a:p>
          <a:p>
            <a:r>
              <a:rPr lang="en-US" sz="1200" b="0" dirty="0" smtClean="0"/>
              <a:t>Paul), to cite the religious zeal of pagan or </a:t>
            </a:r>
          </a:p>
          <a:p>
            <a:r>
              <a:rPr lang="en-US" sz="1200" b="0" dirty="0" smtClean="0"/>
              <a:t>Mohammedan. </a:t>
            </a:r>
          </a:p>
          <a:p>
            <a:endParaRPr lang="en-US" sz="1200" b="0" dirty="0" smtClean="0"/>
          </a:p>
          <a:p>
            <a:r>
              <a:rPr lang="en-US" sz="1200" b="0" dirty="0" smtClean="0"/>
              <a:t>But Paul himself classes the “beggarly elements” of </a:t>
            </a:r>
          </a:p>
          <a:p>
            <a:r>
              <a:rPr lang="en-US" sz="1200" b="0" dirty="0" smtClean="0"/>
              <a:t>Jew and pagan together... since the cross.*</a:t>
            </a:r>
          </a:p>
          <a:p>
            <a:endParaRPr lang="en-US" sz="1200" b="0" dirty="0" smtClean="0"/>
          </a:p>
          <a:p>
            <a:r>
              <a:rPr lang="en-US" sz="1200" b="0" dirty="0" smtClean="0"/>
              <a:t>In Galatians 4:8-11, we read Paul’s words:</a:t>
            </a:r>
          </a:p>
          <a:p>
            <a:endParaRPr lang="en-US" sz="1200" b="0" dirty="0" smtClean="0"/>
          </a:p>
          <a:p>
            <a:r>
              <a:rPr lang="en-US" sz="1200" baseline="30000" dirty="0" smtClean="0"/>
              <a:t>8 </a:t>
            </a:r>
            <a:r>
              <a:rPr lang="en-US" sz="1200" baseline="0" dirty="0" smtClean="0"/>
              <a:t>Formerly, when you did not know God, you were </a:t>
            </a:r>
          </a:p>
          <a:p>
            <a:r>
              <a:rPr lang="en-US" sz="1200" baseline="0" dirty="0" smtClean="0"/>
              <a:t>slaves to those who by nature are not gods. </a:t>
            </a:r>
            <a:r>
              <a:rPr lang="en-US" sz="1200" baseline="30000" dirty="0" smtClean="0"/>
              <a:t>9 </a:t>
            </a:r>
            <a:r>
              <a:rPr lang="en-US" sz="1200" baseline="0" dirty="0" smtClean="0"/>
              <a:t>But </a:t>
            </a:r>
          </a:p>
          <a:p>
            <a:r>
              <a:rPr lang="en-US" sz="1200" baseline="0" dirty="0" smtClean="0"/>
              <a:t>now that you know God—or rather are known by </a:t>
            </a:r>
          </a:p>
          <a:p>
            <a:r>
              <a:rPr lang="en-US" sz="1200" baseline="0" dirty="0" smtClean="0"/>
              <a:t>God—how is it that you are turning back to those </a:t>
            </a:r>
          </a:p>
          <a:p>
            <a:r>
              <a:rPr lang="en-US" sz="1200" baseline="0" dirty="0" smtClean="0"/>
              <a:t>weak and miserable principles? Do you wish to be </a:t>
            </a:r>
          </a:p>
          <a:p>
            <a:r>
              <a:rPr lang="en-US" sz="1200" baseline="0" dirty="0" smtClean="0"/>
              <a:t>enslaved by them all over again? </a:t>
            </a:r>
            <a:r>
              <a:rPr lang="en-US" sz="1200" baseline="30000" dirty="0" smtClean="0"/>
              <a:t>10 </a:t>
            </a:r>
            <a:r>
              <a:rPr lang="en-US" sz="1200" baseline="0" dirty="0" smtClean="0"/>
              <a:t>You are </a:t>
            </a:r>
          </a:p>
          <a:p>
            <a:r>
              <a:rPr lang="en-US" sz="1200" baseline="0" dirty="0" smtClean="0"/>
              <a:t>observing special days and months and seasons </a:t>
            </a:r>
          </a:p>
          <a:p>
            <a:r>
              <a:rPr lang="en-US" sz="1200" baseline="0" dirty="0" smtClean="0"/>
              <a:t>and years! </a:t>
            </a:r>
            <a:r>
              <a:rPr lang="en-US" sz="1200" baseline="30000" dirty="0" smtClean="0"/>
              <a:t>11 </a:t>
            </a:r>
            <a:r>
              <a:rPr lang="en-US" sz="1200" baseline="0" dirty="0" smtClean="0"/>
              <a:t>I fear for you, that somehow I have </a:t>
            </a:r>
          </a:p>
          <a:p>
            <a:r>
              <a:rPr lang="en-US" sz="1200" baseline="0" dirty="0" smtClean="0"/>
              <a:t>wasted my efforts on you. (NIV).</a:t>
            </a:r>
          </a:p>
          <a:p>
            <a:endParaRPr lang="en-US" sz="1200" b="0" dirty="0" smtClean="0"/>
          </a:p>
          <a:p>
            <a:r>
              <a:rPr lang="en-US" sz="1200" b="0" dirty="0" smtClean="0"/>
              <a:t>-----</a:t>
            </a:r>
          </a:p>
          <a:p>
            <a:endParaRPr lang="en-US" sz="1200" b="0" i="0" u="none" strike="noStrike" baseline="0" dirty="0" smtClean="0"/>
          </a:p>
          <a:p>
            <a:r>
              <a:rPr lang="en-US" b="0" i="0" u="none" strike="noStrike" baseline="0" dirty="0" smtClean="0"/>
              <a:t>* Newell, W. R. (</a:t>
            </a:r>
            <a:r>
              <a:rPr lang="en-US" b="0" i="0" u="none" strike="noStrike" baseline="0" dirty="0" err="1" smtClean="0"/>
              <a:t>n.d.</a:t>
            </a:r>
            <a:r>
              <a:rPr lang="en-US" b="0" i="0" u="none" strike="noStrike" baseline="0" dirty="0" smtClean="0"/>
              <a:t>). </a:t>
            </a:r>
            <a:r>
              <a:rPr lang="en-US" b="0" i="1" u="none" strike="noStrike" baseline="0" dirty="0" smtClean="0"/>
              <a:t>Romans Verse-by-Verse</a:t>
            </a:r>
            <a:r>
              <a:rPr lang="en-US" b="0" i="0" u="none" strike="noStrike" baseline="0" dirty="0" smtClean="0"/>
              <a:t> (p. 270). </a:t>
            </a:r>
          </a:p>
          <a:p>
            <a:r>
              <a:rPr lang="en-US" b="0" i="0" u="none" strike="noStrike" baseline="0" dirty="0" smtClean="0"/>
              <a:t>Grand Rapids, MI: Christian Classics Ethereal Library.</a:t>
            </a:r>
          </a:p>
          <a:p>
            <a:endParaRPr lang="en-US" b="0" i="0" u="none" strike="noStrike" baseline="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419444634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778471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by: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291489039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martureo</a:t>
            </a:r>
            <a:r>
              <a:rPr lang="en-US" dirty="0" smtClean="0"/>
              <a:t> means </a:t>
            </a:r>
            <a:r>
              <a:rPr lang="en-US" sz="1200" b="0" i="0" dirty="0" smtClean="0"/>
              <a:t>to confirm or attest something </a:t>
            </a:r>
          </a:p>
          <a:p>
            <a:r>
              <a:rPr lang="en-US" sz="1200" b="0" i="0" dirty="0" smtClean="0"/>
              <a:t>on the basis of personal knowledge or belief, that is, to </a:t>
            </a:r>
          </a:p>
          <a:p>
            <a:r>
              <a:rPr lang="en-US" sz="1200" b="0" i="0" dirty="0" smtClean="0"/>
              <a:t>bear witness, or to be a witness.</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4194446346"/>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115789371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252314634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zelos</a:t>
            </a:r>
            <a:r>
              <a:rPr lang="en-US" dirty="0" smtClean="0"/>
              <a:t> means an </a:t>
            </a:r>
            <a:r>
              <a:rPr lang="en-US" sz="1200" b="0" i="0" dirty="0" smtClean="0"/>
              <a:t>intense positive interest </a:t>
            </a:r>
          </a:p>
          <a:p>
            <a:r>
              <a:rPr lang="en-US" sz="1200" b="0" i="0" dirty="0" smtClean="0"/>
              <a:t>in something, that is, zeal or ardor.</a:t>
            </a:r>
            <a:endParaRPr lang="en-US"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4194446346"/>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415151021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King James Version, Colossians</a:t>
            </a:r>
            <a:r>
              <a:rPr lang="en-US" baseline="0" dirty="0" smtClean="0"/>
              <a:t> 4:13 reads, “</a:t>
            </a:r>
            <a:r>
              <a:rPr lang="en-US" sz="1200" dirty="0" smtClean="0"/>
              <a:t>For </a:t>
            </a:r>
          </a:p>
          <a:p>
            <a:r>
              <a:rPr lang="en-US" sz="1200" dirty="0" smtClean="0"/>
              <a:t>I bear him record, that he hath a great zeal for you, </a:t>
            </a:r>
          </a:p>
          <a:p>
            <a:r>
              <a:rPr lang="en-US" sz="1200" dirty="0" smtClean="0"/>
              <a:t>and </a:t>
            </a:r>
            <a:r>
              <a:rPr lang="en-US" sz="1200" i="0" dirty="0" smtClean="0"/>
              <a:t>them that are in Laodicea, and them in Hierapolis.”</a:t>
            </a:r>
          </a:p>
          <a:p>
            <a:endParaRPr lang="en-US" sz="1200" i="0" dirty="0" smtClean="0"/>
          </a:p>
          <a:p>
            <a:r>
              <a:rPr lang="en-US" sz="1200" i="0" dirty="0" smtClean="0"/>
              <a:t>*****</a:t>
            </a:r>
            <a:endParaRPr lang="en-US" i="0"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358923142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Interestingly ...</a:t>
            </a:r>
          </a:p>
          <a:p>
            <a:endParaRPr lang="en-US" dirty="0" smtClean="0"/>
          </a:p>
          <a:p>
            <a:r>
              <a:rPr lang="en-US" dirty="0" smtClean="0"/>
              <a:t>While </a:t>
            </a:r>
            <a:r>
              <a:rPr lang="en-US" dirty="0" err="1" smtClean="0"/>
              <a:t>zelos</a:t>
            </a:r>
            <a:r>
              <a:rPr lang="en-US" dirty="0" smtClean="0"/>
              <a:t> appears nine times in the New Testament </a:t>
            </a:r>
          </a:p>
          <a:p>
            <a:r>
              <a:rPr lang="en-US" dirty="0" smtClean="0"/>
              <a:t>with the meaning of an </a:t>
            </a:r>
            <a:r>
              <a:rPr lang="en-US" sz="1200" b="0" i="0" dirty="0" smtClean="0"/>
              <a:t>intense POSITIVE interest in </a:t>
            </a:r>
          </a:p>
          <a:p>
            <a:r>
              <a:rPr lang="en-US" sz="1200" b="0" i="0" dirty="0" smtClean="0"/>
              <a:t>something, that is, zeal or ardor ...</a:t>
            </a:r>
          </a:p>
          <a:p>
            <a:endParaRPr lang="en-US" sz="1200" b="0" i="0" dirty="0" smtClean="0"/>
          </a:p>
          <a:p>
            <a:r>
              <a:rPr lang="en-US" sz="1200" b="0" i="0" dirty="0" smtClean="0"/>
              <a:t>It appears eight times with almost exactly the opposite </a:t>
            </a:r>
          </a:p>
          <a:p>
            <a:r>
              <a:rPr lang="en-US" sz="1200" b="0" i="0" dirty="0" smtClean="0"/>
              <a:t>meaning of intense NEGATIVE feelings over another’s </a:t>
            </a:r>
          </a:p>
          <a:p>
            <a:r>
              <a:rPr lang="en-US" sz="1200" b="0" i="0" dirty="0" smtClean="0"/>
              <a:t>achievements or success, that is, jealousy or envy.</a:t>
            </a:r>
          </a:p>
          <a:p>
            <a:endParaRPr lang="en-US" sz="1200" b="0" i="0" dirty="0" smtClean="0"/>
          </a:p>
          <a:p>
            <a:r>
              <a:rPr lang="en-US" sz="1200" b="0" i="0" dirty="0" smtClean="0"/>
              <a:t>Only</a:t>
            </a:r>
            <a:r>
              <a:rPr lang="en-US" sz="1200" b="0" i="0" baseline="0" dirty="0" smtClean="0"/>
              <a:t> the context reveals which meaning is intended.</a:t>
            </a:r>
          </a:p>
          <a:p>
            <a:endParaRPr lang="en-US" sz="1200" b="0" i="0" baseline="0" dirty="0" smtClean="0"/>
          </a:p>
          <a:p>
            <a:r>
              <a:rPr lang="en-US" sz="1200" b="0" i="0" baseline="0" dirty="0" smtClean="0"/>
              <a:t>And Paul uses it both ways in this same Epistle: </a:t>
            </a:r>
          </a:p>
          <a:p>
            <a:r>
              <a:rPr lang="en-US" sz="1200" b="0" i="0" baseline="0" dirty="0" smtClean="0"/>
              <a:t>Positively in Romans 10:2, and Negatively in </a:t>
            </a:r>
          </a:p>
          <a:p>
            <a:r>
              <a:rPr lang="en-US" sz="1200" b="0" i="0" baseline="0" dirty="0" smtClean="0"/>
              <a:t>Romans 13:13.</a:t>
            </a:r>
          </a:p>
          <a:p>
            <a:endParaRPr lang="en-US" sz="1200" b="0" i="0" baseline="0" dirty="0" smtClean="0"/>
          </a:p>
          <a:p>
            <a:r>
              <a:rPr lang="en-US" sz="1200" b="0" i="0" baseline="0" dirty="0" smtClean="0"/>
              <a:t>*****</a:t>
            </a:r>
            <a:endParaRPr lang="en-US" b="0" i="0"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133051840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Epignosis</a:t>
            </a:r>
            <a:r>
              <a:rPr lang="en-US" dirty="0" smtClean="0"/>
              <a:t> means knowledge or recognition.</a:t>
            </a:r>
          </a:p>
          <a:p>
            <a:endParaRPr lang="en-US" dirty="0" smtClean="0"/>
          </a:p>
          <a:p>
            <a:r>
              <a:rPr lang="en-US" dirty="0" smtClean="0"/>
              <a:t>In the Bible,</a:t>
            </a:r>
            <a:r>
              <a:rPr lang="en-US" baseline="0" dirty="0" smtClean="0"/>
              <a:t> this word is used only of transcendent </a:t>
            </a:r>
          </a:p>
          <a:p>
            <a:r>
              <a:rPr lang="en-US" baseline="0" dirty="0" smtClean="0"/>
              <a:t>and moral matters.</a:t>
            </a:r>
          </a:p>
          <a:p>
            <a:endParaRPr lang="en-US" baseline="0" dirty="0" smtClean="0"/>
          </a:p>
          <a:p>
            <a:r>
              <a:rPr lang="en-US" baseline="0" dirty="0" smtClean="0"/>
              <a:t>For physical or personal matters, </a:t>
            </a:r>
            <a:r>
              <a:rPr lang="en-US" baseline="0" dirty="0" err="1" smtClean="0"/>
              <a:t>ginosko</a:t>
            </a:r>
            <a:r>
              <a:rPr lang="en-US" baseline="0" dirty="0" smtClean="0"/>
              <a:t>, </a:t>
            </a:r>
            <a:r>
              <a:rPr lang="en-US" baseline="0" dirty="0" err="1" smtClean="0"/>
              <a:t>oida</a:t>
            </a:r>
            <a:r>
              <a:rPr lang="en-US" baseline="0" dirty="0" smtClean="0"/>
              <a:t>, or </a:t>
            </a:r>
          </a:p>
          <a:p>
            <a:r>
              <a:rPr lang="en-US" baseline="0" dirty="0" err="1" smtClean="0"/>
              <a:t>epistamai</a:t>
            </a:r>
            <a:r>
              <a:rPr lang="en-US" baseline="0" dirty="0" smtClean="0"/>
              <a:t> would be more commonly used for </a:t>
            </a:r>
          </a:p>
          <a:p>
            <a:r>
              <a:rPr lang="en-US" baseline="0" dirty="0" smtClean="0"/>
              <a:t>“to know”.</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419444634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274173744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kern="1200" dirty="0" smtClean="0">
                <a:solidFill>
                  <a:schemeClr val="tx1"/>
                </a:solidFill>
                <a:effectLst/>
                <a:latin typeface="+mn-lt"/>
                <a:ea typeface="+mn-ea"/>
                <a:cs typeface="+mn-cs"/>
              </a:rPr>
              <a:t>On December 20, 1995, an American Airlines </a:t>
            </a:r>
          </a:p>
          <a:p>
            <a:r>
              <a:rPr lang="en-US" sz="1200" kern="1200" dirty="0" smtClean="0">
                <a:solidFill>
                  <a:schemeClr val="tx1"/>
                </a:solidFill>
                <a:effectLst/>
                <a:latin typeface="+mn-lt"/>
                <a:ea typeface="+mn-ea"/>
                <a:cs typeface="+mn-cs"/>
              </a:rPr>
              <a:t>jet crashed into a mountainside in Colombia, killing </a:t>
            </a:r>
          </a:p>
          <a:p>
            <a:r>
              <a:rPr lang="en-US" sz="1200" kern="1200" dirty="0" smtClean="0">
                <a:solidFill>
                  <a:schemeClr val="tx1"/>
                </a:solidFill>
                <a:effectLst/>
                <a:latin typeface="+mn-lt"/>
                <a:ea typeface="+mn-ea"/>
                <a:cs typeface="+mn-cs"/>
              </a:rPr>
              <a:t>159 passengers. Months later, airline officials </a:t>
            </a:r>
          </a:p>
          <a:p>
            <a:r>
              <a:rPr lang="en-US" sz="1200" kern="1200" dirty="0" smtClean="0">
                <a:solidFill>
                  <a:schemeClr val="tx1"/>
                </a:solidFill>
                <a:effectLst/>
                <a:latin typeface="+mn-lt"/>
                <a:ea typeface="+mn-ea"/>
                <a:cs typeface="+mn-cs"/>
              </a:rPr>
              <a:t>determined that the cause of the crash was an error </a:t>
            </a:r>
          </a:p>
          <a:p>
            <a:r>
              <a:rPr lang="en-US" sz="1200" kern="1200" dirty="0" smtClean="0">
                <a:solidFill>
                  <a:schemeClr val="tx1"/>
                </a:solidFill>
                <a:effectLst/>
                <a:latin typeface="+mn-lt"/>
                <a:ea typeface="+mn-ea"/>
                <a:cs typeface="+mn-cs"/>
              </a:rPr>
              <a:t>by the flight captain and a mix-up in computer </a:t>
            </a:r>
          </a:p>
          <a:p>
            <a:r>
              <a:rPr lang="en-US" sz="1200" kern="1200" dirty="0" smtClean="0">
                <a:solidFill>
                  <a:schemeClr val="tx1"/>
                </a:solidFill>
                <a:effectLst/>
                <a:latin typeface="+mn-lt"/>
                <a:ea typeface="+mn-ea"/>
                <a:cs typeface="+mn-cs"/>
              </a:rPr>
              <a:t>coordinates.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According to Reuters, as flight 965 approached Cali </a:t>
            </a:r>
          </a:p>
          <a:p>
            <a:r>
              <a:rPr lang="en-US" sz="1200" kern="1200" dirty="0" smtClean="0">
                <a:solidFill>
                  <a:schemeClr val="tx1"/>
                </a:solidFill>
                <a:effectLst/>
                <a:latin typeface="+mn-lt"/>
                <a:ea typeface="+mn-ea"/>
                <a:cs typeface="+mn-cs"/>
              </a:rPr>
              <a:t>airport from the north, the control tower radioed to the </a:t>
            </a:r>
          </a:p>
          <a:p>
            <a:r>
              <a:rPr lang="en-US" sz="1200" kern="1200" dirty="0" smtClean="0">
                <a:solidFill>
                  <a:schemeClr val="tx1"/>
                </a:solidFill>
                <a:effectLst/>
                <a:latin typeface="+mn-lt"/>
                <a:ea typeface="+mn-ea"/>
                <a:cs typeface="+mn-cs"/>
              </a:rPr>
              <a:t>flight captain that he was to fly a straight path over </a:t>
            </a:r>
          </a:p>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Rozo</a:t>
            </a:r>
            <a:r>
              <a:rPr lang="en-US" sz="1200" kern="1200" dirty="0" smtClean="0">
                <a:solidFill>
                  <a:schemeClr val="tx1"/>
                </a:solidFill>
                <a:effectLst/>
                <a:latin typeface="+mn-lt"/>
                <a:ea typeface="+mn-ea"/>
                <a:cs typeface="+mn-cs"/>
              </a:rPr>
              <a:t>” navigational radio beacon near the airport.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captain punched the letter “R” into the on-board </a:t>
            </a:r>
          </a:p>
          <a:p>
            <a:r>
              <a:rPr lang="en-US" sz="1200" kern="1200" dirty="0" smtClean="0">
                <a:solidFill>
                  <a:schemeClr val="tx1"/>
                </a:solidFill>
                <a:effectLst/>
                <a:latin typeface="+mn-lt"/>
                <a:ea typeface="+mn-ea"/>
                <a:cs typeface="+mn-cs"/>
              </a:rPr>
              <a:t>computer, which he assumed would cause the autopilot </a:t>
            </a:r>
          </a:p>
          <a:p>
            <a:r>
              <a:rPr lang="en-US" sz="1200" kern="1200" dirty="0" smtClean="0">
                <a:solidFill>
                  <a:schemeClr val="tx1"/>
                </a:solidFill>
                <a:effectLst/>
                <a:latin typeface="+mn-lt"/>
                <a:ea typeface="+mn-ea"/>
                <a:cs typeface="+mn-cs"/>
              </a:rPr>
              <a:t>to fly the plane toward the beacon.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Unfortunately there was another radio beacon with a </a:t>
            </a:r>
          </a:p>
          <a:p>
            <a:r>
              <a:rPr lang="en-US" sz="1200" kern="1200" dirty="0" smtClean="0">
                <a:solidFill>
                  <a:schemeClr val="tx1"/>
                </a:solidFill>
                <a:effectLst/>
                <a:latin typeface="+mn-lt"/>
                <a:ea typeface="+mn-ea"/>
                <a:cs typeface="+mn-cs"/>
              </a:rPr>
              <a:t>code name that began with the letter “R,” the “Romeo” </a:t>
            </a:r>
          </a:p>
          <a:p>
            <a:r>
              <a:rPr lang="en-US" sz="1200" kern="1200" dirty="0" smtClean="0">
                <a:solidFill>
                  <a:schemeClr val="tx1"/>
                </a:solidFill>
                <a:effectLst/>
                <a:latin typeface="+mn-lt"/>
                <a:ea typeface="+mn-ea"/>
                <a:cs typeface="+mn-cs"/>
              </a:rPr>
              <a:t>beacon, 132 miles to the left and behind the plane at </a:t>
            </a:r>
          </a:p>
          <a:p>
            <a:r>
              <a:rPr lang="en-US" sz="1200" kern="1200" dirty="0" smtClean="0">
                <a:solidFill>
                  <a:schemeClr val="tx1"/>
                </a:solidFill>
                <a:effectLst/>
                <a:latin typeface="+mn-lt"/>
                <a:ea typeface="+mn-ea"/>
                <a:cs typeface="+mn-cs"/>
              </a:rPr>
              <a:t>the Bogota airport.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autopilot sent the plane to the wrong beacon—with </a:t>
            </a:r>
          </a:p>
          <a:p>
            <a:r>
              <a:rPr lang="en-US" sz="1200" kern="1200" dirty="0" smtClean="0">
                <a:solidFill>
                  <a:schemeClr val="tx1"/>
                </a:solidFill>
                <a:effectLst/>
                <a:latin typeface="+mn-lt"/>
                <a:ea typeface="+mn-ea"/>
                <a:cs typeface="+mn-cs"/>
              </a:rPr>
              <a:t>disastrous results.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Accuracy and details are essential not only in navigation </a:t>
            </a:r>
          </a:p>
          <a:p>
            <a:r>
              <a:rPr lang="en-US" sz="1200" kern="1200" dirty="0" smtClean="0">
                <a:solidFill>
                  <a:schemeClr val="tx1"/>
                </a:solidFill>
                <a:effectLst/>
                <a:latin typeface="+mn-lt"/>
                <a:ea typeface="+mn-ea"/>
                <a:cs typeface="+mn-cs"/>
              </a:rPr>
              <a:t>but also in religion. Punching in the letter “R” for any </a:t>
            </a:r>
          </a:p>
          <a:p>
            <a:r>
              <a:rPr lang="en-US" sz="1200" kern="1200" dirty="0" smtClean="0">
                <a:solidFill>
                  <a:schemeClr val="tx1"/>
                </a:solidFill>
                <a:effectLst/>
                <a:latin typeface="+mn-lt"/>
                <a:ea typeface="+mn-ea"/>
                <a:cs typeface="+mn-cs"/>
              </a:rPr>
              <a:t>old religion will not do.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only way to have a relationship with God is through </a:t>
            </a:r>
          </a:p>
          <a:p>
            <a:r>
              <a:rPr lang="en-US" sz="1200" kern="1200" dirty="0" smtClean="0">
                <a:solidFill>
                  <a:schemeClr val="tx1"/>
                </a:solidFill>
                <a:effectLst/>
                <a:latin typeface="+mn-lt"/>
                <a:ea typeface="+mn-ea"/>
                <a:cs typeface="+mn-cs"/>
              </a:rPr>
              <a:t>faith in Jesus Christ and the essential doctrines of </a:t>
            </a:r>
          </a:p>
          <a:p>
            <a:r>
              <a:rPr lang="en-US" sz="1200" kern="1200" dirty="0" smtClean="0">
                <a:solidFill>
                  <a:schemeClr val="tx1"/>
                </a:solidFill>
                <a:effectLst/>
                <a:latin typeface="+mn-lt"/>
                <a:ea typeface="+mn-ea"/>
                <a:cs typeface="+mn-cs"/>
              </a:rPr>
              <a:t>orthodoxy.*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Many people sincerely believe that if they do enough </a:t>
            </a:r>
          </a:p>
          <a:p>
            <a:r>
              <a:rPr lang="en-US" sz="1200" kern="1200" dirty="0" smtClean="0">
                <a:solidFill>
                  <a:schemeClr val="tx1"/>
                </a:solidFill>
                <a:effectLst/>
                <a:latin typeface="+mn-lt"/>
                <a:ea typeface="+mn-ea"/>
                <a:cs typeface="+mn-cs"/>
              </a:rPr>
              <a:t>good works they will gain God’s acceptance. But those </a:t>
            </a:r>
          </a:p>
          <a:p>
            <a:r>
              <a:rPr lang="en-US" sz="1200" kern="1200" dirty="0" smtClean="0">
                <a:solidFill>
                  <a:schemeClr val="tx1"/>
                </a:solidFill>
                <a:effectLst/>
                <a:latin typeface="+mn-lt"/>
                <a:ea typeface="+mn-ea"/>
                <a:cs typeface="+mn-cs"/>
              </a:rPr>
              <a:t>people will miss out on heaven because they have no </a:t>
            </a:r>
          </a:p>
          <a:p>
            <a:r>
              <a:rPr lang="en-US" sz="1200" kern="1200" dirty="0" smtClean="0">
                <a:solidFill>
                  <a:schemeClr val="tx1"/>
                </a:solidFill>
                <a:effectLst/>
                <a:latin typeface="+mn-lt"/>
                <a:ea typeface="+mn-ea"/>
                <a:cs typeface="+mn-cs"/>
              </a:rPr>
              <a:t>knowledge of God’s true character.</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Noah’s message from the steps going up to the Ark </a:t>
            </a:r>
          </a:p>
          <a:p>
            <a:r>
              <a:rPr lang="en-US" sz="1200" kern="1200" dirty="0" smtClean="0">
                <a:solidFill>
                  <a:schemeClr val="tx1"/>
                </a:solidFill>
                <a:effectLst/>
                <a:latin typeface="+mn-lt"/>
                <a:ea typeface="+mn-ea"/>
                <a:cs typeface="+mn-cs"/>
              </a:rPr>
              <a:t>was not, “Something good is going to happen to you!”</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Amos was not confronted by the high priest of Israel </a:t>
            </a:r>
          </a:p>
          <a:p>
            <a:r>
              <a:rPr lang="en-US" sz="1200" kern="1200" dirty="0" smtClean="0">
                <a:solidFill>
                  <a:schemeClr val="tx1"/>
                </a:solidFill>
                <a:effectLst/>
                <a:latin typeface="+mn-lt"/>
                <a:ea typeface="+mn-ea"/>
                <a:cs typeface="+mn-cs"/>
              </a:rPr>
              <a:t>for proclaiming, “Confession is possession!”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Jeremiah was not put into the pit for preaching, </a:t>
            </a:r>
          </a:p>
          <a:p>
            <a:r>
              <a:rPr lang="en-US" sz="1200" kern="1200" dirty="0" smtClean="0">
                <a:solidFill>
                  <a:schemeClr val="tx1"/>
                </a:solidFill>
                <a:effectLst/>
                <a:latin typeface="+mn-lt"/>
                <a:ea typeface="+mn-ea"/>
                <a:cs typeface="+mn-cs"/>
              </a:rPr>
              <a:t>“I’m O.K., you’re O.K.!”</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Daniel was not put into the lion’s den for telling people, </a:t>
            </a:r>
          </a:p>
          <a:p>
            <a:r>
              <a:rPr lang="en-US" sz="1200" kern="1200" dirty="0" smtClean="0">
                <a:solidFill>
                  <a:schemeClr val="tx1"/>
                </a:solidFill>
                <a:effectLst/>
                <a:latin typeface="+mn-lt"/>
                <a:ea typeface="+mn-ea"/>
                <a:cs typeface="+mn-cs"/>
              </a:rPr>
              <a:t>“Possibility thinking will move mountains!”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John the Baptist was not forced to preach in the </a:t>
            </a:r>
          </a:p>
          <a:p>
            <a:r>
              <a:rPr lang="en-US" sz="1200" kern="1200" dirty="0" smtClean="0">
                <a:solidFill>
                  <a:schemeClr val="tx1"/>
                </a:solidFill>
                <a:effectLst/>
                <a:latin typeface="+mn-lt"/>
                <a:ea typeface="+mn-ea"/>
                <a:cs typeface="+mn-cs"/>
              </a:rPr>
              <a:t>wilderness and was not eventually beheaded because </a:t>
            </a:r>
          </a:p>
          <a:p>
            <a:r>
              <a:rPr lang="en-US" sz="1200" kern="1200" dirty="0" smtClean="0">
                <a:solidFill>
                  <a:schemeClr val="tx1"/>
                </a:solidFill>
                <a:effectLst/>
                <a:latin typeface="+mn-lt"/>
                <a:ea typeface="+mn-ea"/>
                <a:cs typeface="+mn-cs"/>
              </a:rPr>
              <a:t>He preached, “Smile, God loves you!”</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two prophets of the tribulation will not be killed for </a:t>
            </a:r>
          </a:p>
          <a:p>
            <a:r>
              <a:rPr lang="en-US" sz="1200" kern="1200" dirty="0" smtClean="0">
                <a:solidFill>
                  <a:schemeClr val="tx1"/>
                </a:solidFill>
                <a:effectLst/>
                <a:latin typeface="+mn-lt"/>
                <a:ea typeface="+mn-ea"/>
                <a:cs typeface="+mn-cs"/>
              </a:rPr>
              <a:t>preaching, “God is in his heaven and all is right with </a:t>
            </a:r>
          </a:p>
          <a:p>
            <a:r>
              <a:rPr lang="en-US" sz="1200" kern="1200" dirty="0" smtClean="0">
                <a:solidFill>
                  <a:schemeClr val="tx1"/>
                </a:solidFill>
                <a:effectLst/>
                <a:latin typeface="+mn-lt"/>
                <a:ea typeface="+mn-ea"/>
                <a:cs typeface="+mn-cs"/>
              </a:rPr>
              <a:t>the world!”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Instead, what was the message of all these men of </a:t>
            </a:r>
          </a:p>
          <a:p>
            <a:r>
              <a:rPr lang="en-US" sz="1200" kern="1200" dirty="0" smtClean="0">
                <a:solidFill>
                  <a:schemeClr val="tx1"/>
                </a:solidFill>
                <a:effectLst/>
                <a:latin typeface="+mn-lt"/>
                <a:ea typeface="+mn-ea"/>
                <a:cs typeface="+mn-cs"/>
              </a:rPr>
              <a:t>God?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Simple, one word: “Repent!”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 one can force or fake or talk his way into heaven. </a:t>
            </a:r>
          </a:p>
          <a:p>
            <a:r>
              <a:rPr lang="en-US" sz="1200" kern="1200" dirty="0" smtClean="0">
                <a:solidFill>
                  <a:schemeClr val="tx1"/>
                </a:solidFill>
                <a:effectLst/>
                <a:latin typeface="+mn-lt"/>
                <a:ea typeface="+mn-ea"/>
                <a:cs typeface="+mn-cs"/>
              </a:rPr>
              <a:t>The only way is God’s way—through the righteousness </a:t>
            </a:r>
          </a:p>
          <a:p>
            <a:r>
              <a:rPr lang="en-US" sz="1200" kern="1200" dirty="0" smtClean="0">
                <a:solidFill>
                  <a:schemeClr val="tx1"/>
                </a:solidFill>
                <a:effectLst/>
                <a:latin typeface="+mn-lt"/>
                <a:ea typeface="+mn-ea"/>
                <a:cs typeface="+mn-cs"/>
              </a:rPr>
              <a:t>of His Son, the Lord Jesus Christ.**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Larson, C. B. (2002). </a:t>
            </a:r>
            <a:r>
              <a:rPr lang="en-US" sz="1200" i="1" kern="1200" dirty="0" smtClean="0">
                <a:solidFill>
                  <a:schemeClr val="tx1"/>
                </a:solidFill>
                <a:effectLst/>
                <a:latin typeface="+mn-lt"/>
                <a:ea typeface="+mn-ea"/>
                <a:cs typeface="+mn-cs"/>
              </a:rPr>
              <a:t>750 engaging illustrations for </a:t>
            </a:r>
          </a:p>
          <a:p>
            <a:pPr marL="171450" indent="-171450">
              <a:buFont typeface="Arial" charset="0"/>
              <a:buChar char="•"/>
            </a:pPr>
            <a:r>
              <a:rPr lang="en-US" sz="1200" i="1" kern="1200" dirty="0" smtClean="0">
                <a:solidFill>
                  <a:schemeClr val="tx1"/>
                </a:solidFill>
                <a:effectLst/>
                <a:latin typeface="+mn-lt"/>
                <a:ea typeface="+mn-ea"/>
                <a:cs typeface="+mn-cs"/>
              </a:rPr>
              <a:t>preachers, teachers &amp; writers</a:t>
            </a:r>
            <a:r>
              <a:rPr lang="en-US" sz="1200" kern="1200" dirty="0" smtClean="0">
                <a:solidFill>
                  <a:schemeClr val="tx1"/>
                </a:solidFill>
                <a:effectLst/>
                <a:latin typeface="+mn-lt"/>
                <a:ea typeface="+mn-ea"/>
                <a:cs typeface="+mn-cs"/>
              </a:rPr>
              <a:t> (pp. 446–447). Grand </a:t>
            </a:r>
          </a:p>
          <a:p>
            <a:pPr marL="171450" indent="-171450">
              <a:buFont typeface="Arial" charset="0"/>
              <a:buChar char="•"/>
            </a:pPr>
            <a:r>
              <a:rPr lang="en-US" sz="1200" kern="1200" dirty="0" smtClean="0">
                <a:solidFill>
                  <a:schemeClr val="tx1"/>
                </a:solidFill>
                <a:effectLst/>
                <a:latin typeface="+mn-lt"/>
                <a:ea typeface="+mn-ea"/>
                <a:cs typeface="+mn-cs"/>
              </a:rPr>
              <a:t>Rapids, MI: Baker Books.</a:t>
            </a:r>
          </a:p>
          <a:p>
            <a:pPr marL="171450" indent="-171450">
              <a:buFont typeface="Arial" charset="0"/>
              <a:buChar char="•"/>
            </a:pPr>
            <a:endParaRPr lang="en-US" sz="1200" kern="1200" dirty="0" smtClean="0">
              <a:solidFill>
                <a:schemeClr val="tx1"/>
              </a:solidFill>
              <a:effectLst/>
              <a:latin typeface="+mn-lt"/>
              <a:ea typeface="+mn-ea"/>
              <a:cs typeface="+mn-cs"/>
            </a:endParaRPr>
          </a:p>
          <a:p>
            <a:pPr marL="0" indent="0">
              <a:buFont typeface="Arial" charset="0"/>
              <a:buNone/>
            </a:pPr>
            <a:r>
              <a:rPr lang="en-US" dirty="0" smtClean="0"/>
              <a:t>** </a:t>
            </a:r>
            <a:r>
              <a:rPr lang="en-US" sz="1200" kern="1200" dirty="0" smtClean="0">
                <a:solidFill>
                  <a:schemeClr val="tx1"/>
                </a:solidFill>
                <a:effectLst/>
                <a:latin typeface="+mn-lt"/>
                <a:ea typeface="+mn-ea"/>
                <a:cs typeface="+mn-cs"/>
              </a:rPr>
              <a:t>Leadership Ministries Worldwide. (2004). </a:t>
            </a:r>
            <a:r>
              <a:rPr lang="en-US" sz="1200" i="1" kern="1200" dirty="0" smtClean="0">
                <a:solidFill>
                  <a:schemeClr val="tx1"/>
                </a:solidFill>
                <a:effectLst/>
                <a:latin typeface="+mn-lt"/>
                <a:ea typeface="+mn-ea"/>
                <a:cs typeface="+mn-cs"/>
              </a:rPr>
              <a:t>Practical </a:t>
            </a:r>
          </a:p>
          <a:p>
            <a:pPr marL="0" indent="0">
              <a:buFont typeface="Arial" charset="0"/>
              <a:buNone/>
            </a:pPr>
            <a:r>
              <a:rPr lang="en-US" sz="1200" i="1" kern="1200" dirty="0" smtClean="0">
                <a:solidFill>
                  <a:schemeClr val="tx1"/>
                </a:solidFill>
                <a:effectLst/>
                <a:latin typeface="+mn-lt"/>
                <a:ea typeface="+mn-ea"/>
                <a:cs typeface="+mn-cs"/>
              </a:rPr>
              <a:t>Illustrations: Romans</a:t>
            </a:r>
            <a:r>
              <a:rPr lang="en-US" sz="1200" kern="1200" dirty="0" smtClean="0">
                <a:solidFill>
                  <a:schemeClr val="tx1"/>
                </a:solidFill>
                <a:effectLst/>
                <a:latin typeface="+mn-lt"/>
                <a:ea typeface="+mn-ea"/>
                <a:cs typeface="+mn-cs"/>
              </a:rPr>
              <a:t> (p. 77). Chattanooga, </a:t>
            </a:r>
          </a:p>
          <a:p>
            <a:pPr marL="0" indent="0">
              <a:buFont typeface="Arial" charset="0"/>
              <a:buNone/>
            </a:pPr>
            <a:r>
              <a:rPr lang="en-US" sz="1200" kern="1200" dirty="0" smtClean="0">
                <a:solidFill>
                  <a:schemeClr val="tx1"/>
                </a:solidFill>
                <a:effectLst/>
                <a:latin typeface="+mn-lt"/>
                <a:ea typeface="+mn-ea"/>
                <a:cs typeface="+mn-cs"/>
              </a:rPr>
              <a:t>TN: Leadership Ministries Worldwide.</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2138511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10/12/2017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10/12/2017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10/12/2017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10/12/2017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9:30-10:4</a:t>
            </a:r>
            <a:r>
              <a:rPr lang="en-US" sz="3600" dirty="0" smtClean="0"/>
              <a:t/>
            </a:r>
            <a:br>
              <a:rPr lang="en-US" sz="3600" dirty="0" smtClean="0"/>
            </a:br>
            <a:r>
              <a:rPr lang="en-US" sz="3600" dirty="0" smtClean="0"/>
              <a:t>---</a:t>
            </a:r>
            <a:br>
              <a:rPr lang="en-US" sz="3600" dirty="0" smtClean="0"/>
            </a:br>
            <a:r>
              <a:rPr lang="en-US" sz="3600" dirty="0" smtClean="0"/>
              <a:t>Israel’s Unbelief</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Looking Back: </a:t>
            </a:r>
            <a:r>
              <a:rPr lang="en-US" dirty="0" smtClean="0"/>
              <a:t>Romans 3:30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since </a:t>
            </a:r>
            <a:r>
              <a:rPr lang="en-US" dirty="0"/>
              <a:t>there is only one God, who will justify the circumcised by faith and the uncircumcised through that same faith.</a:t>
            </a:r>
          </a:p>
        </p:txBody>
      </p:sp>
    </p:spTree>
    <p:extLst>
      <p:ext uri="{BB962C8B-B14F-4D97-AF65-F5344CB8AC3E}">
        <p14:creationId xmlns:p14="http://schemas.microsoft.com/office/powerpoint/2010/main" val="268037353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Galatians 1:14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I </a:t>
            </a:r>
            <a:r>
              <a:rPr lang="en-US" dirty="0"/>
              <a:t>was advancing in Judaism beyond many Jews of my own age and was extremely zealous for the traditions of my fathers.</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a:t>
            </a:r>
            <a:r>
              <a:rPr lang="en-US" dirty="0" err="1" smtClean="0"/>
              <a:t>Plilippians</a:t>
            </a:r>
            <a:r>
              <a:rPr lang="en-US" dirty="0" smtClean="0"/>
              <a:t> 1:9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And </a:t>
            </a:r>
            <a:r>
              <a:rPr lang="en-US" dirty="0"/>
              <a:t>this is my prayer: that your love may abound more and more in knowledge and depth of </a:t>
            </a:r>
            <a:r>
              <a:rPr lang="en-US" dirty="0" smtClean="0"/>
              <a:t>insight</a:t>
            </a:r>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3</a:t>
            </a:r>
            <a:r>
              <a:rPr lang="en-US" dirty="0" smtClean="0"/>
              <a:t> </a:t>
            </a:r>
            <a:r>
              <a:rPr lang="en-US" dirty="0"/>
              <a:t>Since they did not know the righteousness that comes from God and sought to establish their own, they did not submit to God's righteousness. </a:t>
            </a:r>
            <a:endParaRPr lang="en-US" dirty="0" smtClean="0"/>
          </a:p>
        </p:txBody>
      </p:sp>
    </p:spTree>
    <p:extLst>
      <p:ext uri="{BB962C8B-B14F-4D97-AF65-F5344CB8AC3E}">
        <p14:creationId xmlns:p14="http://schemas.microsoft.com/office/powerpoint/2010/main" val="1586064443"/>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What kinds of their own righteousness do people try to establish today?</a:t>
            </a:r>
            <a:endParaRPr lang="en-US" dirty="0"/>
          </a:p>
        </p:txBody>
      </p:sp>
    </p:spTree>
    <p:extLst>
      <p:ext uri="{BB962C8B-B14F-4D97-AF65-F5344CB8AC3E}">
        <p14:creationId xmlns:p14="http://schemas.microsoft.com/office/powerpoint/2010/main" val="421079922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ζητέω</a:t>
            </a:r>
            <a:endParaRPr lang="en-US" dirty="0"/>
          </a:p>
          <a:p>
            <a:pPr marL="0" indent="0">
              <a:buNone/>
            </a:pPr>
            <a:r>
              <a:rPr lang="en-US" dirty="0" smtClean="0"/>
              <a:t>				(</a:t>
            </a:r>
            <a:r>
              <a:rPr lang="en-US" dirty="0" err="1" smtClean="0"/>
              <a:t>zēte</a:t>
            </a:r>
            <a:r>
              <a:rPr lang="en-US" dirty="0" err="1"/>
              <a:t>ō</a:t>
            </a:r>
            <a:r>
              <a:rPr lang="en-US" dirty="0" smtClean="0"/>
              <a:t>)</a:t>
            </a:r>
          </a:p>
          <a:p>
            <a:pPr marL="0" indent="0">
              <a:buNone/>
            </a:pPr>
            <a:endParaRPr lang="en-US" dirty="0"/>
          </a:p>
          <a:p>
            <a:pPr marL="0" indent="0">
              <a:buNone/>
            </a:pPr>
            <a:r>
              <a:rPr lang="en-US" baseline="30000" dirty="0" smtClean="0"/>
              <a:t>3</a:t>
            </a:r>
            <a:r>
              <a:rPr lang="en-US" dirty="0" smtClean="0"/>
              <a:t> </a:t>
            </a:r>
            <a:r>
              <a:rPr lang="en-US" dirty="0"/>
              <a:t>Since they did not know the righteousness that comes from God and sought to establish their own, they did not submit to God's righteousness. </a:t>
            </a:r>
            <a:endParaRPr lang="en-US" dirty="0" smtClean="0"/>
          </a:p>
        </p:txBody>
      </p:sp>
      <p:sp>
        <p:nvSpPr>
          <p:cNvPr id="4" name="Rounded Rectangle 3"/>
          <p:cNvSpPr/>
          <p:nvPr/>
        </p:nvSpPr>
        <p:spPr>
          <a:xfrm>
            <a:off x="4049486" y="4512623"/>
            <a:ext cx="1199408"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13860" y="2137558"/>
            <a:ext cx="1472540" cy="13300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4649190" y="3467595"/>
            <a:ext cx="100940" cy="104502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56970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6:33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a:t>	</a:t>
            </a:r>
            <a:r>
              <a:rPr lang="el-GR" dirty="0"/>
              <a:t>ζητέω</a:t>
            </a:r>
            <a:endParaRPr lang="en-US" dirty="0"/>
          </a:p>
          <a:p>
            <a:pPr marL="0" indent="0">
              <a:buNone/>
            </a:pPr>
            <a:r>
              <a:rPr lang="en-US" dirty="0"/>
              <a:t>	(</a:t>
            </a:r>
            <a:r>
              <a:rPr lang="en-US" dirty="0" err="1"/>
              <a:t>zēteō</a:t>
            </a:r>
            <a:r>
              <a:rPr lang="en-US" dirty="0"/>
              <a:t>)</a:t>
            </a: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r>
              <a:rPr lang="en-US" dirty="0" smtClean="0">
                <a:solidFill>
                  <a:srgbClr val="FF0000"/>
                </a:solidFill>
              </a:rPr>
              <a:t>But </a:t>
            </a:r>
            <a:r>
              <a:rPr lang="en-US" dirty="0">
                <a:solidFill>
                  <a:srgbClr val="FF0000"/>
                </a:solidFill>
              </a:rPr>
              <a:t>seek first his kingdom and his righteousness, and all these things will be given to you as well.</a:t>
            </a:r>
          </a:p>
        </p:txBody>
      </p:sp>
      <p:sp>
        <p:nvSpPr>
          <p:cNvPr id="4" name="Rounded Rectangle 3"/>
          <p:cNvSpPr/>
          <p:nvPr/>
        </p:nvSpPr>
        <p:spPr>
          <a:xfrm>
            <a:off x="1270660" y="2149433"/>
            <a:ext cx="1472540" cy="13300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40032" y="4607626"/>
            <a:ext cx="878774" cy="4275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579419" y="3479470"/>
            <a:ext cx="427511" cy="112815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021221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ζητέω</a:t>
            </a:r>
            <a:endParaRPr lang="en-US" dirty="0"/>
          </a:p>
          <a:p>
            <a:pPr marL="0" indent="0">
              <a:buNone/>
            </a:pPr>
            <a:r>
              <a:rPr lang="en-US" dirty="0" smtClean="0"/>
              <a:t>			</a:t>
            </a:r>
            <a:r>
              <a:rPr lang="en-US" dirty="0"/>
              <a:t>				(</a:t>
            </a:r>
            <a:r>
              <a:rPr lang="en-US" dirty="0" err="1"/>
              <a:t>zēteō</a:t>
            </a:r>
            <a:r>
              <a:rPr lang="en-US" dirty="0"/>
              <a:t>)</a:t>
            </a:r>
          </a:p>
          <a:p>
            <a:pPr marL="0" indent="0">
              <a:buNone/>
            </a:pPr>
            <a:endParaRPr lang="en-US" dirty="0"/>
          </a:p>
          <a:p>
            <a:pPr marL="0" indent="0">
              <a:buNone/>
            </a:pPr>
            <a:r>
              <a:rPr lang="en-US" dirty="0" smtClean="0"/>
              <a:t>To </a:t>
            </a:r>
            <a:r>
              <a:rPr lang="en-US" dirty="0"/>
              <a:t>those who by persistence in doing good seek glory, honor and immortality, he will give eternal life.</a:t>
            </a:r>
          </a:p>
        </p:txBody>
      </p:sp>
      <p:sp>
        <p:nvSpPr>
          <p:cNvPr id="4" name="Rounded Rectangle 3"/>
          <p:cNvSpPr/>
          <p:nvPr/>
        </p:nvSpPr>
        <p:spPr>
          <a:xfrm>
            <a:off x="6733310" y="2161309"/>
            <a:ext cx="1472540" cy="13300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600209" y="4037611"/>
            <a:ext cx="878774" cy="4275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469580" y="3491346"/>
            <a:ext cx="570016" cy="54626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70521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ἵστημι</a:t>
            </a:r>
            <a:endParaRPr lang="en-US" dirty="0"/>
          </a:p>
          <a:p>
            <a:pPr marL="0" indent="0">
              <a:buNone/>
            </a:pPr>
            <a:r>
              <a:rPr lang="en-US" dirty="0" smtClean="0"/>
              <a:t>						(</a:t>
            </a:r>
            <a:r>
              <a:rPr lang="en-US" dirty="0" err="1" smtClean="0"/>
              <a:t>hist</a:t>
            </a:r>
            <a:r>
              <a:rPr lang="en-US" dirty="0" err="1"/>
              <a:t>ē</a:t>
            </a:r>
            <a:r>
              <a:rPr lang="en-US" dirty="0" err="1" smtClean="0"/>
              <a:t>mi</a:t>
            </a:r>
            <a:r>
              <a:rPr lang="en-US" dirty="0" smtClean="0"/>
              <a:t>)</a:t>
            </a:r>
          </a:p>
          <a:p>
            <a:pPr marL="0" indent="0">
              <a:buNone/>
            </a:pPr>
            <a:endParaRPr lang="en-US" dirty="0"/>
          </a:p>
          <a:p>
            <a:pPr marL="0" indent="0">
              <a:buNone/>
            </a:pPr>
            <a:r>
              <a:rPr lang="en-US" baseline="30000" dirty="0" smtClean="0"/>
              <a:t>3</a:t>
            </a:r>
            <a:r>
              <a:rPr lang="en-US" dirty="0" smtClean="0"/>
              <a:t> </a:t>
            </a:r>
            <a:r>
              <a:rPr lang="en-US" dirty="0"/>
              <a:t>Since they did not know the righteousness that comes from God and sought to establish their own, they did not submit to God's righteousness. </a:t>
            </a:r>
            <a:endParaRPr lang="en-US" dirty="0" smtClean="0"/>
          </a:p>
        </p:txBody>
      </p:sp>
      <p:sp>
        <p:nvSpPr>
          <p:cNvPr id="4" name="Rounded Rectangle 3"/>
          <p:cNvSpPr/>
          <p:nvPr/>
        </p:nvSpPr>
        <p:spPr>
          <a:xfrm>
            <a:off x="5700156" y="4500749"/>
            <a:ext cx="1555667"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42660" y="2161309"/>
            <a:ext cx="1816924" cy="13181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6477990" y="3479470"/>
            <a:ext cx="273132" cy="102127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56970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7:60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ἵστημι</a:t>
            </a:r>
            <a:endParaRPr lang="en-US" dirty="0"/>
          </a:p>
          <a:p>
            <a:pPr marL="0" indent="0">
              <a:buNone/>
            </a:pPr>
            <a:r>
              <a:rPr lang="en-US" dirty="0"/>
              <a:t>	(</a:t>
            </a:r>
            <a:r>
              <a:rPr lang="en-US" dirty="0" err="1"/>
              <a:t>histēmi</a:t>
            </a:r>
            <a:r>
              <a:rPr lang="en-US" dirty="0"/>
              <a:t>)</a:t>
            </a:r>
          </a:p>
          <a:p>
            <a:pPr marL="0" indent="0">
              <a:buNone/>
            </a:pPr>
            <a:endParaRPr lang="en-US" dirty="0"/>
          </a:p>
          <a:p>
            <a:pPr marL="0" indent="0">
              <a:buNone/>
            </a:pPr>
            <a:r>
              <a:rPr lang="en-US" dirty="0" smtClean="0"/>
              <a:t>Then </a:t>
            </a:r>
            <a:r>
              <a:rPr lang="en-US" dirty="0"/>
              <a:t>he fell on his knees and cried out, “Lord, do not hold this sin against them.” When he had said this, he fell asleep. </a:t>
            </a:r>
          </a:p>
        </p:txBody>
      </p:sp>
      <p:sp>
        <p:nvSpPr>
          <p:cNvPr id="4" name="Rounded Rectangle 3"/>
          <p:cNvSpPr/>
          <p:nvPr/>
        </p:nvSpPr>
        <p:spPr>
          <a:xfrm>
            <a:off x="1246909" y="2161309"/>
            <a:ext cx="1816924" cy="13181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62545" y="4488873"/>
            <a:ext cx="855024"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090057" y="3479470"/>
            <a:ext cx="65314" cy="100940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212706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10:8-10</a:t>
            </a:r>
            <a:endParaRPr lang="en-US" dirty="0"/>
          </a:p>
        </p:txBody>
      </p:sp>
      <p:sp>
        <p:nvSpPr>
          <p:cNvPr id="3" name="Content Placeholder 2"/>
          <p:cNvSpPr>
            <a:spLocks noGrp="1"/>
          </p:cNvSpPr>
          <p:nvPr>
            <p:ph idx="1"/>
          </p:nvPr>
        </p:nvSpPr>
        <p:spPr>
          <a:xfrm>
            <a:off x="457200" y="1128156"/>
            <a:ext cx="8229600" cy="5427023"/>
          </a:xfrm>
        </p:spPr>
        <p:txBody>
          <a:bodyPr>
            <a:normAutofit lnSpcReduction="10000"/>
          </a:bodyPr>
          <a:lstStyle/>
          <a:p>
            <a:pPr marL="0" indent="0">
              <a:buNone/>
            </a:pPr>
            <a:r>
              <a:rPr lang="en-US" dirty="0" smtClean="0"/>
              <a:t>		</a:t>
            </a:r>
            <a:r>
              <a:rPr lang="en-US" dirty="0"/>
              <a:t>	  </a:t>
            </a:r>
            <a:r>
              <a:rPr lang="el-GR" dirty="0"/>
              <a:t>ἵστημι</a:t>
            </a:r>
            <a:endParaRPr lang="en-US" dirty="0"/>
          </a:p>
          <a:p>
            <a:pPr marL="0" indent="0">
              <a:buNone/>
            </a:pPr>
            <a:r>
              <a:rPr lang="en-US" dirty="0" smtClean="0"/>
              <a:t>		</a:t>
            </a:r>
            <a:r>
              <a:rPr lang="en-US" dirty="0"/>
              <a:t>	(</a:t>
            </a:r>
            <a:r>
              <a:rPr lang="en-US" dirty="0" err="1"/>
              <a:t>histēmi</a:t>
            </a:r>
            <a:r>
              <a:rPr lang="en-US" dirty="0"/>
              <a:t>)</a:t>
            </a:r>
          </a:p>
          <a:p>
            <a:pPr marL="0" indent="0">
              <a:buNone/>
            </a:pPr>
            <a:endParaRPr lang="en-US" baseline="30000" dirty="0"/>
          </a:p>
          <a:p>
            <a:pPr marL="0" indent="0">
              <a:buNone/>
            </a:pPr>
            <a:r>
              <a:rPr lang="en-US" baseline="30000" dirty="0" smtClean="0"/>
              <a:t>8 </a:t>
            </a:r>
            <a:r>
              <a:rPr lang="en-US" dirty="0"/>
              <a:t>First he said, “Sacrifices and offerings, burnt offerings and sin offerings you did not desire, nor were you pleased with them” (although the law required them to be made). </a:t>
            </a:r>
            <a:r>
              <a:rPr lang="en-US" baseline="30000" dirty="0"/>
              <a:t>9 </a:t>
            </a:r>
            <a:r>
              <a:rPr lang="en-US" dirty="0"/>
              <a:t>Then he said, “Here I am, I have come to do your will.” He sets aside the first to establish the second. </a:t>
            </a:r>
            <a:r>
              <a:rPr lang="en-US" baseline="30000" dirty="0"/>
              <a:t>10 </a:t>
            </a:r>
            <a:r>
              <a:rPr lang="en-US" dirty="0"/>
              <a:t>And by that will, we have been made holy through the sacrifice of the body of Jesus Christ once for all. </a:t>
            </a:r>
          </a:p>
        </p:txBody>
      </p:sp>
      <p:sp>
        <p:nvSpPr>
          <p:cNvPr id="4" name="Rounded Rectangle 3"/>
          <p:cNvSpPr/>
          <p:nvPr/>
        </p:nvSpPr>
        <p:spPr>
          <a:xfrm>
            <a:off x="3087584" y="1140031"/>
            <a:ext cx="1816924" cy="106877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77590" y="4773882"/>
            <a:ext cx="1555667"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996046" y="2208810"/>
            <a:ext cx="59378" cy="256507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3946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Looking WAY Back: </a:t>
            </a:r>
            <a:r>
              <a:rPr lang="en-US" dirty="0" smtClean="0"/>
              <a:t>Romans 1:3-4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3 </a:t>
            </a:r>
            <a:r>
              <a:rPr lang="en-US" dirty="0"/>
              <a:t>regarding his Son, who as to his human nature was a descendant of David,</a:t>
            </a:r>
            <a:r>
              <a:rPr lang="en-US" baseline="30000" dirty="0"/>
              <a:t> 4 </a:t>
            </a:r>
            <a:r>
              <a:rPr lang="en-US" dirty="0"/>
              <a:t>and who through the Spirit of holiness was declared with power to be the Son of God by his resurrection from the dead: Jesus Christ our Lord.</a:t>
            </a:r>
          </a:p>
          <a:p>
            <a:pPr marL="0" indent="0">
              <a:buNone/>
            </a:pPr>
            <a:endParaRPr lang="en-US" dirty="0"/>
          </a:p>
        </p:txBody>
      </p:sp>
    </p:spTree>
    <p:extLst>
      <p:ext uri="{BB962C8B-B14F-4D97-AF65-F5344CB8AC3E}">
        <p14:creationId xmlns:p14="http://schemas.microsoft.com/office/powerpoint/2010/main" val="280507193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ὑποτάσσω</a:t>
            </a:r>
            <a:endParaRPr lang="en-US" dirty="0"/>
          </a:p>
          <a:p>
            <a:pPr marL="0" indent="0">
              <a:buNone/>
            </a:pPr>
            <a:r>
              <a:rPr lang="en-US" dirty="0" smtClean="0"/>
              <a:t>			(</a:t>
            </a:r>
            <a:r>
              <a:rPr lang="en-US" dirty="0" err="1" smtClean="0"/>
              <a:t>hypotass</a:t>
            </a:r>
            <a:r>
              <a:rPr lang="en-US" dirty="0" err="1"/>
              <a:t>ō</a:t>
            </a:r>
            <a:r>
              <a:rPr lang="en-US" dirty="0" smtClean="0"/>
              <a:t>)</a:t>
            </a:r>
          </a:p>
          <a:p>
            <a:pPr marL="0" indent="0">
              <a:buNone/>
            </a:pPr>
            <a:endParaRPr lang="en-US" dirty="0"/>
          </a:p>
          <a:p>
            <a:pPr marL="0" indent="0">
              <a:buNone/>
            </a:pPr>
            <a:r>
              <a:rPr lang="en-US" baseline="30000" dirty="0" smtClean="0"/>
              <a:t>3</a:t>
            </a:r>
            <a:r>
              <a:rPr lang="en-US" dirty="0" smtClean="0"/>
              <a:t> </a:t>
            </a:r>
            <a:r>
              <a:rPr lang="en-US" dirty="0"/>
              <a:t>Since they did not know the righteousness that comes from God and sought to establish their own, they did not submit to God's righteousness. </a:t>
            </a:r>
            <a:endParaRPr lang="en-US" dirty="0" smtClean="0"/>
          </a:p>
        </p:txBody>
      </p:sp>
      <p:sp>
        <p:nvSpPr>
          <p:cNvPr id="4" name="Rounded Rectangle 3"/>
          <p:cNvSpPr/>
          <p:nvPr/>
        </p:nvSpPr>
        <p:spPr>
          <a:xfrm>
            <a:off x="3503221" y="4963886"/>
            <a:ext cx="1258784" cy="522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11335" y="2149434"/>
            <a:ext cx="2256312" cy="13419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4132613" y="3491345"/>
            <a:ext cx="106878" cy="147254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56970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15:27</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a:t>	</a:t>
            </a:r>
            <a:r>
              <a:rPr lang="en-US" dirty="0" smtClean="0"/>
              <a:t> </a:t>
            </a:r>
            <a:r>
              <a:rPr lang="el-GR" dirty="0"/>
              <a:t>ὑποτάσσω</a:t>
            </a:r>
            <a:endParaRPr lang="en-US" dirty="0"/>
          </a:p>
          <a:p>
            <a:pPr marL="0" indent="0">
              <a:buNone/>
            </a:pPr>
            <a:r>
              <a:rPr lang="en-US" dirty="0"/>
              <a:t>	</a:t>
            </a:r>
            <a:r>
              <a:rPr lang="en-US" dirty="0" smtClean="0"/>
              <a:t>(</a:t>
            </a:r>
            <a:r>
              <a:rPr lang="en-US" dirty="0" err="1"/>
              <a:t>hypotassō</a:t>
            </a:r>
            <a:r>
              <a:rPr lang="en-US" dirty="0"/>
              <a:t>)</a:t>
            </a:r>
          </a:p>
          <a:p>
            <a:pPr marL="0" indent="0">
              <a:buNone/>
            </a:pPr>
            <a:endParaRPr lang="en-US" dirty="0" smtClean="0"/>
          </a:p>
          <a:p>
            <a:pPr marL="0" indent="0">
              <a:buNone/>
            </a:pPr>
            <a:endParaRPr lang="en-US" dirty="0"/>
          </a:p>
          <a:p>
            <a:pPr marL="0" indent="0">
              <a:buNone/>
            </a:pPr>
            <a:r>
              <a:rPr lang="en-US" dirty="0" smtClean="0"/>
              <a:t>For </a:t>
            </a:r>
            <a:r>
              <a:rPr lang="en-US" dirty="0"/>
              <a:t>he “has put everything under his feet.” </a:t>
            </a:r>
            <a:endParaRPr lang="en-US" dirty="0" smtClean="0"/>
          </a:p>
          <a:p>
            <a:pPr marL="0" indent="0">
              <a:buNone/>
            </a:pPr>
            <a:r>
              <a:rPr lang="en-US" dirty="0" smtClean="0"/>
              <a:t>Now </a:t>
            </a:r>
            <a:r>
              <a:rPr lang="en-US" dirty="0"/>
              <a:t>when it says that “everything” has been </a:t>
            </a:r>
            <a:endParaRPr lang="en-US" dirty="0" smtClean="0"/>
          </a:p>
          <a:p>
            <a:pPr marL="0" indent="0">
              <a:buNone/>
            </a:pPr>
            <a:r>
              <a:rPr lang="en-US" dirty="0" smtClean="0"/>
              <a:t>put </a:t>
            </a:r>
            <a:r>
              <a:rPr lang="en-US" dirty="0"/>
              <a:t>under him, it is clear that this does not include God himself, who put everything under Christ.</a:t>
            </a:r>
          </a:p>
        </p:txBody>
      </p:sp>
      <p:sp>
        <p:nvSpPr>
          <p:cNvPr id="4" name="Rounded Rectangle 3"/>
          <p:cNvSpPr/>
          <p:nvPr/>
        </p:nvSpPr>
        <p:spPr>
          <a:xfrm>
            <a:off x="2339439" y="3906982"/>
            <a:ext cx="653143" cy="4156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02629" y="3895106"/>
            <a:ext cx="1021277" cy="4037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2968831" y="4298868"/>
            <a:ext cx="1757548" cy="130628"/>
          </a:xfrm>
          <a:custGeom>
            <a:avLst/>
            <a:gdLst>
              <a:gd name="connsiteX0" fmla="*/ 0 w 1757548"/>
              <a:gd name="connsiteY0" fmla="*/ 0 h 130628"/>
              <a:gd name="connsiteX1" fmla="*/ 629392 w 1757548"/>
              <a:gd name="connsiteY1" fmla="*/ 130628 h 130628"/>
              <a:gd name="connsiteX2" fmla="*/ 1757548 w 1757548"/>
              <a:gd name="connsiteY2" fmla="*/ 0 h 130628"/>
            </a:gdLst>
            <a:ahLst/>
            <a:cxnLst>
              <a:cxn ang="0">
                <a:pos x="connsiteX0" y="connsiteY0"/>
              </a:cxn>
              <a:cxn ang="0">
                <a:pos x="connsiteX1" y="connsiteY1"/>
              </a:cxn>
              <a:cxn ang="0">
                <a:pos x="connsiteX2" y="connsiteY2"/>
              </a:cxn>
            </a:cxnLst>
            <a:rect l="l" t="t" r="r" b="b"/>
            <a:pathLst>
              <a:path w="1757548" h="130628">
                <a:moveTo>
                  <a:pt x="0" y="0"/>
                </a:moveTo>
                <a:cubicBezTo>
                  <a:pt x="168233" y="65314"/>
                  <a:pt x="336467" y="130628"/>
                  <a:pt x="629392" y="130628"/>
                </a:cubicBezTo>
                <a:cubicBezTo>
                  <a:pt x="922317" y="130628"/>
                  <a:pt x="1339932" y="65314"/>
                  <a:pt x="1757548"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75013" y="4952010"/>
            <a:ext cx="1674421"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3265714" y="5462649"/>
            <a:ext cx="641268" cy="4156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5628904" y="5450774"/>
            <a:ext cx="1021278" cy="403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895106" y="5842660"/>
            <a:ext cx="1745673" cy="190137"/>
          </a:xfrm>
          <a:custGeom>
            <a:avLst/>
            <a:gdLst>
              <a:gd name="connsiteX0" fmla="*/ 0 w 1745673"/>
              <a:gd name="connsiteY0" fmla="*/ 23750 h 190137"/>
              <a:gd name="connsiteX1" fmla="*/ 676894 w 1745673"/>
              <a:gd name="connsiteY1" fmla="*/ 190005 h 190137"/>
              <a:gd name="connsiteX2" fmla="*/ 1745673 w 1745673"/>
              <a:gd name="connsiteY2" fmla="*/ 0 h 190137"/>
            </a:gdLst>
            <a:ahLst/>
            <a:cxnLst>
              <a:cxn ang="0">
                <a:pos x="connsiteX0" y="connsiteY0"/>
              </a:cxn>
              <a:cxn ang="0">
                <a:pos x="connsiteX1" y="connsiteY1"/>
              </a:cxn>
              <a:cxn ang="0">
                <a:pos x="connsiteX2" y="connsiteY2"/>
              </a:cxn>
            </a:cxnLst>
            <a:rect l="l" t="t" r="r" b="b"/>
            <a:pathLst>
              <a:path w="1745673" h="190137">
                <a:moveTo>
                  <a:pt x="0" y="23750"/>
                </a:moveTo>
                <a:cubicBezTo>
                  <a:pt x="192974" y="108856"/>
                  <a:pt x="385949" y="193963"/>
                  <a:pt x="676894" y="190005"/>
                </a:cubicBezTo>
                <a:cubicBezTo>
                  <a:pt x="967839" y="186047"/>
                  <a:pt x="1356756" y="93023"/>
                  <a:pt x="1745673"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1187532" y="1341912"/>
            <a:ext cx="2339439" cy="17694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7" idx="0"/>
            <a:endCxn id="11" idx="3"/>
          </p:cNvCxnSpPr>
          <p:nvPr/>
        </p:nvCxnSpPr>
        <p:spPr>
          <a:xfrm flipV="1">
            <a:off x="1312224" y="2852209"/>
            <a:ext cx="217911" cy="209980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4" idx="0"/>
            <a:endCxn id="11" idx="4"/>
          </p:cNvCxnSpPr>
          <p:nvPr/>
        </p:nvCxnSpPr>
        <p:spPr>
          <a:xfrm flipH="1" flipV="1">
            <a:off x="2357252" y="3111335"/>
            <a:ext cx="308759" cy="79564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0"/>
            <a:endCxn id="11" idx="5"/>
          </p:cNvCxnSpPr>
          <p:nvPr/>
        </p:nvCxnSpPr>
        <p:spPr>
          <a:xfrm flipH="1" flipV="1">
            <a:off x="3184368" y="2852209"/>
            <a:ext cx="401980" cy="261044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98696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4:7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ὑποτάσσω</a:t>
            </a:r>
            <a:endParaRPr lang="en-US" dirty="0"/>
          </a:p>
          <a:p>
            <a:pPr marL="0" indent="0">
              <a:buNone/>
            </a:pPr>
            <a:r>
              <a:rPr lang="en-US" dirty="0" smtClean="0"/>
              <a:t>(</a:t>
            </a:r>
            <a:r>
              <a:rPr lang="en-US" dirty="0" err="1"/>
              <a:t>hypotassō</a:t>
            </a:r>
            <a:r>
              <a:rPr lang="en-US" dirty="0"/>
              <a:t>)</a:t>
            </a:r>
          </a:p>
          <a:p>
            <a:pPr marL="0" indent="0">
              <a:buNone/>
            </a:pPr>
            <a:endParaRPr lang="en-US" dirty="0"/>
          </a:p>
          <a:p>
            <a:pPr marL="0" indent="0">
              <a:buNone/>
            </a:pPr>
            <a:endParaRPr lang="en-US" dirty="0" smtClean="0"/>
          </a:p>
          <a:p>
            <a:pPr marL="0" indent="0">
              <a:buNone/>
            </a:pPr>
            <a:r>
              <a:rPr lang="en-US" dirty="0" smtClean="0"/>
              <a:t>Submit </a:t>
            </a:r>
            <a:r>
              <a:rPr lang="en-US" dirty="0"/>
              <a:t>yourselves, then, to God. Resist the devil, and he will flee from you.</a:t>
            </a:r>
          </a:p>
        </p:txBody>
      </p:sp>
      <p:sp>
        <p:nvSpPr>
          <p:cNvPr id="4" name="Rounded Rectangle 3"/>
          <p:cNvSpPr/>
          <p:nvPr/>
        </p:nvSpPr>
        <p:spPr>
          <a:xfrm>
            <a:off x="380010" y="2149434"/>
            <a:ext cx="2256312" cy="13419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137" y="4560125"/>
            <a:ext cx="1306285" cy="522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116280" y="3491345"/>
            <a:ext cx="391886" cy="10687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359040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Luke 16:15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He </a:t>
            </a:r>
            <a:r>
              <a:rPr lang="en-US" dirty="0"/>
              <a:t>said to them, </a:t>
            </a:r>
            <a:r>
              <a:rPr lang="en-US" dirty="0">
                <a:solidFill>
                  <a:srgbClr val="FF0000"/>
                </a:solidFill>
              </a:rPr>
              <a:t>“You are the ones who justify yourselves in the eyes of men, but God knows your hearts. What is highly valued among men is detestable in God’s sight.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Philippians 3:9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and </a:t>
            </a:r>
            <a:r>
              <a:rPr lang="en-US" dirty="0"/>
              <a:t>be found in him, not having a righteousness of my own that comes from the law, but that which is through faith in Christ—the righteousness that comes from God and is by faith.</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4</a:t>
            </a:r>
            <a:r>
              <a:rPr lang="en-US" dirty="0" smtClean="0"/>
              <a:t> </a:t>
            </a:r>
            <a:r>
              <a:rPr lang="en-US" dirty="0"/>
              <a:t>Christ is the end of the law so that there may be righteousness for everyone who believes.</a:t>
            </a:r>
          </a:p>
        </p:txBody>
      </p:sp>
    </p:spTree>
    <p:extLst>
      <p:ext uri="{BB962C8B-B14F-4D97-AF65-F5344CB8AC3E}">
        <p14:creationId xmlns:p14="http://schemas.microsoft.com/office/powerpoint/2010/main" val="158606444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We know that there is a connection between belief and salvation.</a:t>
            </a:r>
          </a:p>
          <a:p>
            <a:pPr marL="0" indent="0">
              <a:buNone/>
            </a:pPr>
            <a:endParaRPr lang="en-US" dirty="0"/>
          </a:p>
          <a:p>
            <a:pPr marL="0" indent="0">
              <a:buNone/>
            </a:pPr>
            <a:r>
              <a:rPr lang="en-US" dirty="0" smtClean="0"/>
              <a:t>And, here, we also see that there is a connection between belief and righteousness.</a:t>
            </a:r>
          </a:p>
          <a:p>
            <a:pPr marL="0" indent="0">
              <a:buNone/>
            </a:pPr>
            <a:endParaRPr lang="en-US" dirty="0"/>
          </a:p>
          <a:p>
            <a:pPr marL="0" indent="0">
              <a:buNone/>
            </a:pPr>
            <a:r>
              <a:rPr lang="en-US" dirty="0" smtClean="0"/>
              <a:t>How do these two connections relate to each other?</a:t>
            </a:r>
            <a:endParaRPr lang="en-US" dirty="0"/>
          </a:p>
        </p:txBody>
      </p:sp>
    </p:spTree>
    <p:extLst>
      <p:ext uri="{BB962C8B-B14F-4D97-AF65-F5344CB8AC3E}">
        <p14:creationId xmlns:p14="http://schemas.microsoft.com/office/powerpoint/2010/main" val="370786928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τέλος</a:t>
            </a:r>
            <a:endParaRPr lang="en-US" dirty="0"/>
          </a:p>
          <a:p>
            <a:pPr marL="0" indent="0">
              <a:buNone/>
            </a:pPr>
            <a:r>
              <a:rPr lang="en-US" dirty="0" smtClean="0"/>
              <a:t>		(telos)</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4</a:t>
            </a:r>
            <a:r>
              <a:rPr lang="en-US" dirty="0" smtClean="0"/>
              <a:t> </a:t>
            </a:r>
            <a:r>
              <a:rPr lang="en-US" dirty="0"/>
              <a:t>Christ is the end of the law so that there may be righteousness for everyone who believes.</a:t>
            </a:r>
          </a:p>
        </p:txBody>
      </p:sp>
      <p:sp>
        <p:nvSpPr>
          <p:cNvPr id="4" name="Rounded Rectangle 3"/>
          <p:cNvSpPr/>
          <p:nvPr/>
        </p:nvSpPr>
        <p:spPr>
          <a:xfrm>
            <a:off x="2755075" y="4857008"/>
            <a:ext cx="771896"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61309" y="2066306"/>
            <a:ext cx="1484416" cy="12706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2903517" y="3336966"/>
            <a:ext cx="237506" cy="152004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6929262"/>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τέλος</a:t>
            </a:r>
            <a:endParaRPr lang="en-US" dirty="0"/>
          </a:p>
          <a:p>
            <a:pPr marL="0" indent="0">
              <a:buNone/>
            </a:pPr>
            <a:r>
              <a:rPr lang="en-US" dirty="0" smtClean="0"/>
              <a:t>			</a:t>
            </a:r>
            <a:r>
              <a:rPr lang="en-US" dirty="0"/>
              <a:t>		(telos)</a:t>
            </a:r>
          </a:p>
          <a:p>
            <a:pPr marL="0" indent="0">
              <a:buNone/>
            </a:pPr>
            <a:endParaRPr lang="en-US" dirty="0"/>
          </a:p>
          <a:p>
            <a:pPr marL="0" indent="0">
              <a:buNone/>
            </a:pPr>
            <a:endParaRPr lang="en-US" dirty="0" smtClean="0"/>
          </a:p>
          <a:p>
            <a:pPr marL="0" indent="0">
              <a:buNone/>
            </a:pPr>
            <a:r>
              <a:rPr lang="en-US" dirty="0" smtClean="0"/>
              <a:t>and </a:t>
            </a:r>
            <a:r>
              <a:rPr lang="en-US" dirty="0"/>
              <a:t>he will reign over the house of Jacob forever; his kingdom will never end.</a:t>
            </a:r>
          </a:p>
        </p:txBody>
      </p:sp>
      <p:sp>
        <p:nvSpPr>
          <p:cNvPr id="4" name="Rounded Rectangle 3"/>
          <p:cNvSpPr/>
          <p:nvPr/>
        </p:nvSpPr>
        <p:spPr>
          <a:xfrm>
            <a:off x="4880758" y="2196934"/>
            <a:ext cx="1484416" cy="12706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664529" y="5094514"/>
            <a:ext cx="771896"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622966" y="3467594"/>
            <a:ext cx="427511" cy="16269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712340"/>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26:58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τέλος</a:t>
            </a:r>
            <a:endParaRPr lang="en-US" dirty="0"/>
          </a:p>
          <a:p>
            <a:pPr marL="0" indent="0">
              <a:buNone/>
            </a:pPr>
            <a:r>
              <a:rPr lang="en-US" dirty="0" smtClean="0"/>
              <a:t>		</a:t>
            </a:r>
            <a:r>
              <a:rPr lang="en-US" dirty="0"/>
              <a:t>					(telos)</a:t>
            </a:r>
          </a:p>
          <a:p>
            <a:pPr marL="0" indent="0">
              <a:buNone/>
            </a:pPr>
            <a:endParaRPr lang="en-US" dirty="0"/>
          </a:p>
          <a:p>
            <a:pPr marL="0" indent="0">
              <a:buNone/>
            </a:pPr>
            <a:r>
              <a:rPr lang="en-US" dirty="0" smtClean="0"/>
              <a:t>But </a:t>
            </a:r>
            <a:r>
              <a:rPr lang="en-US" dirty="0"/>
              <a:t>Peter followed him at a distance, right up to the courtyard of the high priest. He entered and sat down with the guards to see the outcome. </a:t>
            </a:r>
          </a:p>
        </p:txBody>
      </p:sp>
      <p:sp>
        <p:nvSpPr>
          <p:cNvPr id="4" name="Rounded Rectangle 3"/>
          <p:cNvSpPr/>
          <p:nvPr/>
        </p:nvSpPr>
        <p:spPr>
          <a:xfrm>
            <a:off x="6721433" y="2173183"/>
            <a:ext cx="1484416" cy="12706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19553" y="5023262"/>
            <a:ext cx="1579418" cy="403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7309262" y="3443843"/>
            <a:ext cx="154379" cy="157941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8206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Looking Forward: </a:t>
            </a:r>
            <a:r>
              <a:rPr lang="en-US" dirty="0" smtClean="0"/>
              <a:t>Romans 10:9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That </a:t>
            </a:r>
            <a:r>
              <a:rPr lang="en-US" dirty="0"/>
              <a:t>if you confess with your mouth, “Jesus is Lord,” and believe in your heart that God raised him from the dead, you will be saved. </a:t>
            </a:r>
          </a:p>
        </p:txBody>
      </p:sp>
    </p:spTree>
    <p:extLst>
      <p:ext uri="{BB962C8B-B14F-4D97-AF65-F5344CB8AC3E}">
        <p14:creationId xmlns:p14="http://schemas.microsoft.com/office/powerpoint/2010/main" val="391811596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Would you argue for “end” to mean “cessation” of the law in Romans 10:4? Why?</a:t>
            </a:r>
          </a:p>
          <a:p>
            <a:pPr marL="0" indent="0">
              <a:buNone/>
            </a:pPr>
            <a:endParaRPr lang="en-US" dirty="0"/>
          </a:p>
          <a:p>
            <a:pPr marL="0" indent="0">
              <a:buNone/>
            </a:pPr>
            <a:r>
              <a:rPr lang="en-US" dirty="0" smtClean="0"/>
              <a:t>Or, would you argue for “end” to mean the “goal” of the law? Why? </a:t>
            </a:r>
            <a:endParaRPr lang="en-US" dirty="0"/>
          </a:p>
        </p:txBody>
      </p:sp>
    </p:spTree>
    <p:extLst>
      <p:ext uri="{BB962C8B-B14F-4D97-AF65-F5344CB8AC3E}">
        <p14:creationId xmlns:p14="http://schemas.microsoft.com/office/powerpoint/2010/main" val="42386115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10:4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	</a:t>
            </a:r>
            <a:r>
              <a:rPr lang="el-GR" dirty="0"/>
              <a:t>δικαιοσύνη</a:t>
            </a:r>
            <a:endParaRPr lang="en-US" baseline="30000" dirty="0"/>
          </a:p>
          <a:p>
            <a:pPr marL="0" indent="0">
              <a:buNone/>
            </a:pPr>
            <a:r>
              <a:rPr lang="en-US" baseline="30000" dirty="0" smtClean="0"/>
              <a:t>	</a:t>
            </a:r>
            <a:r>
              <a:rPr lang="en-US" dirty="0" smtClean="0"/>
              <a:t>(</a:t>
            </a:r>
            <a:r>
              <a:rPr lang="en-US" dirty="0" err="1" smtClean="0"/>
              <a:t>dikaiosunē</a:t>
            </a:r>
            <a:r>
              <a:rPr lang="en-US" dirty="0" smtClean="0"/>
              <a:t>)</a:t>
            </a:r>
            <a:endParaRPr lang="en-US" dirty="0"/>
          </a:p>
          <a:p>
            <a:pPr marL="0" indent="0">
              <a:buNone/>
            </a:pPr>
            <a:endParaRPr lang="en-US" baseline="30000" dirty="0" smtClean="0"/>
          </a:p>
          <a:p>
            <a:pPr marL="0" indent="0">
              <a:buNone/>
            </a:pPr>
            <a:endParaRPr lang="en-US" baseline="30000" dirty="0"/>
          </a:p>
          <a:p>
            <a:pPr marL="0" indent="0">
              <a:buNone/>
            </a:pPr>
            <a:r>
              <a:rPr lang="en-US" baseline="30000" dirty="0" smtClean="0"/>
              <a:t>4</a:t>
            </a:r>
            <a:r>
              <a:rPr lang="en-US" dirty="0" smtClean="0"/>
              <a:t> </a:t>
            </a:r>
            <a:r>
              <a:rPr lang="en-US" dirty="0"/>
              <a:t>Christ is the end of the law so that there may be righteousness for everyone who believes.</a:t>
            </a:r>
          </a:p>
          <a:p>
            <a:endParaRPr lang="en-US" dirty="0"/>
          </a:p>
        </p:txBody>
      </p:sp>
      <p:sp>
        <p:nvSpPr>
          <p:cNvPr id="4" name="Rounded Rectangle 3"/>
          <p:cNvSpPr/>
          <p:nvPr/>
        </p:nvSpPr>
        <p:spPr>
          <a:xfrm>
            <a:off x="1341911" y="2826326"/>
            <a:ext cx="2232561" cy="12469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997527" y="5284520"/>
            <a:ext cx="2386941" cy="5462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90998" y="4073235"/>
            <a:ext cx="267194" cy="121128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2621943"/>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17:31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baseline="30000" dirty="0"/>
              <a:t>	</a:t>
            </a:r>
            <a:r>
              <a:rPr lang="el-GR" dirty="0"/>
              <a:t>δικαιοσύνη</a:t>
            </a:r>
            <a:endParaRPr lang="en-US" baseline="30000" dirty="0"/>
          </a:p>
          <a:p>
            <a:pPr marL="0" indent="0">
              <a:buNone/>
            </a:pPr>
            <a:r>
              <a:rPr lang="en-US" baseline="30000" dirty="0"/>
              <a:t>	</a:t>
            </a:r>
            <a:r>
              <a:rPr lang="en-US" dirty="0"/>
              <a:t>(</a:t>
            </a:r>
            <a:r>
              <a:rPr lang="en-US" dirty="0" err="1"/>
              <a:t>dikaiosunē</a:t>
            </a:r>
            <a:r>
              <a:rPr lang="en-US" dirty="0"/>
              <a:t>)</a:t>
            </a:r>
          </a:p>
          <a:p>
            <a:pPr marL="0" indent="0">
              <a:buNone/>
            </a:pPr>
            <a:endParaRPr lang="en-US" dirty="0"/>
          </a:p>
          <a:p>
            <a:pPr marL="0" indent="0">
              <a:buNone/>
            </a:pPr>
            <a:r>
              <a:rPr lang="en-US" dirty="0" smtClean="0"/>
              <a:t>For </a:t>
            </a:r>
            <a:r>
              <a:rPr lang="en-US" dirty="0"/>
              <a:t>he has set a day when he will judge the world with justice by the man he has appointed. He has given proof of this to all men by raising him from the dead.</a:t>
            </a:r>
          </a:p>
          <a:p>
            <a:endParaRPr lang="en-US" dirty="0"/>
          </a:p>
        </p:txBody>
      </p:sp>
      <p:sp>
        <p:nvSpPr>
          <p:cNvPr id="4" name="Rounded Rectangle 3"/>
          <p:cNvSpPr/>
          <p:nvPr/>
        </p:nvSpPr>
        <p:spPr>
          <a:xfrm>
            <a:off x="1294410" y="2196935"/>
            <a:ext cx="2339439" cy="13062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27564" y="4500748"/>
            <a:ext cx="1187532" cy="522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464130" y="3503221"/>
            <a:ext cx="457200" cy="99752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599302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19:11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baseline="30000" dirty="0" smtClean="0"/>
              <a:t>		</a:t>
            </a:r>
            <a:r>
              <a:rPr lang="en-US" baseline="30000" dirty="0"/>
              <a:t>	</a:t>
            </a:r>
            <a:r>
              <a:rPr lang="el-GR" dirty="0"/>
              <a:t>δικαιοσύνη</a:t>
            </a:r>
            <a:endParaRPr lang="en-US" baseline="30000" dirty="0"/>
          </a:p>
          <a:p>
            <a:pPr marL="0" indent="0">
              <a:buNone/>
            </a:pPr>
            <a:r>
              <a:rPr lang="en-US" baseline="30000" dirty="0" smtClean="0"/>
              <a:t>		</a:t>
            </a:r>
            <a:r>
              <a:rPr lang="en-US" baseline="30000" dirty="0"/>
              <a:t>	</a:t>
            </a:r>
            <a:r>
              <a:rPr lang="en-US" dirty="0"/>
              <a:t>(</a:t>
            </a:r>
            <a:r>
              <a:rPr lang="en-US" dirty="0" err="1"/>
              <a:t>dikaiosunē</a:t>
            </a:r>
            <a:r>
              <a:rPr lang="en-US" dirty="0"/>
              <a:t>)</a:t>
            </a:r>
          </a:p>
          <a:p>
            <a:pPr marL="0" indent="0">
              <a:buNone/>
            </a:pPr>
            <a:endParaRPr lang="en-US" dirty="0"/>
          </a:p>
          <a:p>
            <a:pPr marL="0" indent="0">
              <a:buNone/>
            </a:pPr>
            <a:r>
              <a:rPr lang="en-US" dirty="0" smtClean="0"/>
              <a:t>I </a:t>
            </a:r>
            <a:r>
              <a:rPr lang="en-US" dirty="0"/>
              <a:t>saw heaven standing open and there before me was a white horse, whose rider is called Faithful and True. With justice he judges and makes war</a:t>
            </a:r>
            <a:r>
              <a:rPr lang="en-US" dirty="0" smtClean="0"/>
              <a:t>.</a:t>
            </a:r>
            <a:endParaRPr lang="en-US" dirty="0"/>
          </a:p>
        </p:txBody>
      </p:sp>
      <p:sp>
        <p:nvSpPr>
          <p:cNvPr id="4" name="Rounded Rectangle 3"/>
          <p:cNvSpPr/>
          <p:nvPr/>
        </p:nvSpPr>
        <p:spPr>
          <a:xfrm>
            <a:off x="3087584" y="2196935"/>
            <a:ext cx="2339439" cy="13062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70120" y="4999511"/>
            <a:ext cx="1187532" cy="522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57304" y="3503221"/>
            <a:ext cx="706582" cy="149629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319241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Many people are crying out for  “justice” today.</a:t>
            </a:r>
          </a:p>
          <a:p>
            <a:pPr marL="0" indent="0">
              <a:buNone/>
            </a:pPr>
            <a:endParaRPr lang="en-US" dirty="0"/>
          </a:p>
          <a:p>
            <a:pPr marL="0" indent="0">
              <a:buNone/>
            </a:pPr>
            <a:r>
              <a:rPr lang="en-US" dirty="0" smtClean="0"/>
              <a:t>What are they </a:t>
            </a:r>
            <a:r>
              <a:rPr lang="en-US" b="1" dirty="0" smtClean="0"/>
              <a:t>really</a:t>
            </a:r>
            <a:r>
              <a:rPr lang="en-US" dirty="0" smtClean="0"/>
              <a:t> asking for, and how is that different from actual justice?</a:t>
            </a:r>
            <a:endParaRPr lang="en-US" dirty="0"/>
          </a:p>
        </p:txBody>
      </p:sp>
    </p:spTree>
    <p:extLst>
      <p:ext uri="{BB962C8B-B14F-4D97-AF65-F5344CB8AC3E}">
        <p14:creationId xmlns:p14="http://schemas.microsoft.com/office/powerpoint/2010/main" val="387166025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10:4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dirty="0"/>
              <a:t>πιστεύω</a:t>
            </a:r>
            <a:endParaRPr lang="en-US" baseline="30000" dirty="0" smtClean="0"/>
          </a:p>
          <a:p>
            <a:pPr marL="0" indent="0">
              <a:buNone/>
            </a:pPr>
            <a:r>
              <a:rPr lang="en-US" baseline="30000" dirty="0" smtClean="0"/>
              <a:t>						</a:t>
            </a:r>
            <a:r>
              <a:rPr lang="en-US" dirty="0" smtClean="0"/>
              <a:t>(</a:t>
            </a:r>
            <a:r>
              <a:rPr lang="en-US" dirty="0" err="1" smtClean="0"/>
              <a:t>pisteuō</a:t>
            </a:r>
            <a:r>
              <a:rPr lang="en-US" dirty="0" smtClean="0"/>
              <a:t>)</a:t>
            </a:r>
          </a:p>
          <a:p>
            <a:pPr marL="0" indent="0">
              <a:buNone/>
            </a:pPr>
            <a:endParaRPr lang="en-US" baseline="30000" dirty="0"/>
          </a:p>
          <a:p>
            <a:pPr marL="0" indent="0">
              <a:buNone/>
            </a:pPr>
            <a:r>
              <a:rPr lang="en-US" baseline="30000" dirty="0" smtClean="0"/>
              <a:t>4</a:t>
            </a:r>
            <a:r>
              <a:rPr lang="en-US" dirty="0" smtClean="0"/>
              <a:t> </a:t>
            </a:r>
            <a:r>
              <a:rPr lang="en-US" dirty="0"/>
              <a:t>Christ is the end of the law so that there may be righteousness for everyone who believes.</a:t>
            </a:r>
          </a:p>
          <a:p>
            <a:endParaRPr lang="en-US" dirty="0"/>
          </a:p>
        </p:txBody>
      </p:sp>
      <p:sp>
        <p:nvSpPr>
          <p:cNvPr id="4" name="Rounded Rectangle 3"/>
          <p:cNvSpPr/>
          <p:nvPr/>
        </p:nvSpPr>
        <p:spPr>
          <a:xfrm>
            <a:off x="5818909" y="3241964"/>
            <a:ext cx="1900052" cy="12112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341423" y="5320145"/>
            <a:ext cx="1626920" cy="4868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768935" y="4453247"/>
            <a:ext cx="385948" cy="86689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381561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15:32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baseline="30000" dirty="0"/>
              <a:t>	</a:t>
            </a:r>
            <a:r>
              <a:rPr lang="el-GR" dirty="0"/>
              <a:t>πιστεύω</a:t>
            </a:r>
            <a:endParaRPr lang="en-US" baseline="30000" dirty="0"/>
          </a:p>
          <a:p>
            <a:pPr marL="0" indent="0">
              <a:buNone/>
            </a:pPr>
            <a:r>
              <a:rPr lang="en-US" baseline="30000" dirty="0"/>
              <a:t>	</a:t>
            </a:r>
            <a:r>
              <a:rPr lang="en-US" dirty="0"/>
              <a:t>(</a:t>
            </a:r>
            <a:r>
              <a:rPr lang="en-US" dirty="0" err="1"/>
              <a:t>pisteuō</a:t>
            </a:r>
            <a:r>
              <a:rPr lang="en-US" dirty="0"/>
              <a:t>)</a:t>
            </a:r>
          </a:p>
          <a:p>
            <a:pPr marL="0" indent="0">
              <a:buNone/>
            </a:pPr>
            <a:endParaRPr lang="en-US" dirty="0"/>
          </a:p>
          <a:p>
            <a:pPr marL="0" indent="0">
              <a:buNone/>
            </a:pPr>
            <a:r>
              <a:rPr lang="en-US" dirty="0" smtClean="0"/>
              <a:t>Let </a:t>
            </a:r>
            <a:r>
              <a:rPr lang="en-US" dirty="0"/>
              <a:t>this Christ, this King of Israel, come down now from the cross, that we may see and believe.” Those crucified with him also heaped insults on him. </a:t>
            </a:r>
          </a:p>
        </p:txBody>
      </p:sp>
      <p:sp>
        <p:nvSpPr>
          <p:cNvPr id="4" name="Rounded Rectangle 3"/>
          <p:cNvSpPr/>
          <p:nvPr/>
        </p:nvSpPr>
        <p:spPr>
          <a:xfrm>
            <a:off x="1235034" y="2220687"/>
            <a:ext cx="1900052" cy="12112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6888" y="4952010"/>
            <a:ext cx="1365663"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endCxn id="4" idx="2"/>
          </p:cNvCxnSpPr>
          <p:nvPr/>
        </p:nvCxnSpPr>
        <p:spPr>
          <a:xfrm flipV="1">
            <a:off x="1163782" y="3431970"/>
            <a:ext cx="1021278" cy="149629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308372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16:16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baseline="30000" dirty="0"/>
              <a:t>	</a:t>
            </a:r>
            <a:r>
              <a:rPr lang="el-GR" dirty="0" smtClean="0"/>
              <a:t>πιστεύω</a:t>
            </a:r>
            <a:r>
              <a:rPr lang="en-US" dirty="0" smtClean="0"/>
              <a:t>		</a:t>
            </a:r>
            <a:r>
              <a:rPr lang="el-GR" dirty="0" smtClean="0"/>
              <a:t>ἀπιστεύω</a:t>
            </a:r>
            <a:endParaRPr lang="en-US" baseline="30000" dirty="0"/>
          </a:p>
          <a:p>
            <a:pPr marL="0" indent="0">
              <a:buNone/>
            </a:pPr>
            <a:r>
              <a:rPr lang="en-US" baseline="30000" dirty="0"/>
              <a:t>	</a:t>
            </a:r>
            <a:r>
              <a:rPr lang="en-US" dirty="0" smtClean="0"/>
              <a:t>(</a:t>
            </a:r>
            <a:r>
              <a:rPr lang="en-US" dirty="0" err="1"/>
              <a:t>pisteuō</a:t>
            </a:r>
            <a:r>
              <a:rPr lang="en-US" dirty="0" smtClean="0"/>
              <a:t>)</a:t>
            </a:r>
            <a:r>
              <a:rPr lang="en-US" dirty="0"/>
              <a:t> </a:t>
            </a:r>
            <a:r>
              <a:rPr lang="el-GR" dirty="0" smtClean="0"/>
              <a:t>		</a:t>
            </a:r>
            <a:r>
              <a:rPr lang="en-US" dirty="0" smtClean="0"/>
              <a:t>(</a:t>
            </a:r>
            <a:r>
              <a:rPr lang="el-GR" dirty="0" smtClean="0"/>
              <a:t>α</a:t>
            </a:r>
            <a:r>
              <a:rPr lang="en-US" dirty="0" err="1" smtClean="0"/>
              <a:t>pisteuō</a:t>
            </a:r>
            <a:r>
              <a:rPr lang="en-US" dirty="0"/>
              <a:t>)</a:t>
            </a:r>
          </a:p>
          <a:p>
            <a:pPr marL="0" indent="0">
              <a:buNone/>
            </a:pPr>
            <a:endParaRPr lang="en-US" dirty="0"/>
          </a:p>
          <a:p>
            <a:pPr marL="0" indent="0">
              <a:buNone/>
            </a:pPr>
            <a:r>
              <a:rPr lang="en-US" dirty="0" smtClean="0"/>
              <a:t>Whoever </a:t>
            </a:r>
            <a:r>
              <a:rPr lang="en-US" dirty="0"/>
              <a:t>believes and is baptized will be saved, but whoever does not believe will be condemned</a:t>
            </a:r>
            <a:r>
              <a:rPr lang="en-US" dirty="0" smtClean="0"/>
              <a:t>.</a:t>
            </a:r>
            <a:endParaRPr lang="en-US" dirty="0"/>
          </a:p>
        </p:txBody>
      </p:sp>
      <p:sp>
        <p:nvSpPr>
          <p:cNvPr id="4" name="Rounded Rectangle 3"/>
          <p:cNvSpPr/>
          <p:nvPr/>
        </p:nvSpPr>
        <p:spPr>
          <a:xfrm>
            <a:off x="1294410" y="2280062"/>
            <a:ext cx="1828800" cy="11044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49486" y="2256312"/>
            <a:ext cx="2006930" cy="11875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066306" y="4013860"/>
            <a:ext cx="1496291"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683823" y="4536374"/>
            <a:ext cx="2826328" cy="4275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5" idx="2"/>
          </p:cNvCxnSpPr>
          <p:nvPr/>
        </p:nvCxnSpPr>
        <p:spPr>
          <a:xfrm flipV="1">
            <a:off x="4096987" y="3443844"/>
            <a:ext cx="955964" cy="109253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6" idx="0"/>
            <a:endCxn id="4" idx="2"/>
          </p:cNvCxnSpPr>
          <p:nvPr/>
        </p:nvCxnSpPr>
        <p:spPr>
          <a:xfrm flipH="1" flipV="1">
            <a:off x="2208810" y="3384468"/>
            <a:ext cx="605642" cy="6293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44690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What do you think “believing” actually includes here in Romans 10:4?</a:t>
            </a:r>
            <a:endParaRPr lang="en-US" dirty="0"/>
          </a:p>
        </p:txBody>
      </p:sp>
    </p:spTree>
    <p:extLst>
      <p:ext uri="{BB962C8B-B14F-4D97-AF65-F5344CB8AC3E}">
        <p14:creationId xmlns:p14="http://schemas.microsoft.com/office/powerpoint/2010/main" val="25321325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Galatians 3:24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So </a:t>
            </a:r>
            <a:r>
              <a:rPr lang="en-US" dirty="0"/>
              <a:t>the law was put in charge to lead us to Christ that we might be justified by faith.</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4:14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r>
              <a:rPr lang="en-US" dirty="0" smtClean="0"/>
              <a:t>because </a:t>
            </a:r>
            <a:r>
              <a:rPr lang="en-US" dirty="0"/>
              <a:t>we know that the one who raised the Lord Jesus from the dead will also raise us with Jesus and present us with you in his presence</a:t>
            </a:r>
            <a:r>
              <a:rPr lang="en-US" dirty="0" smtClean="0"/>
              <a:t>.</a:t>
            </a:r>
            <a:endParaRPr lang="en-US" dirty="0"/>
          </a:p>
        </p:txBody>
      </p:sp>
    </p:spTree>
    <p:extLst>
      <p:ext uri="{BB962C8B-B14F-4D97-AF65-F5344CB8AC3E}">
        <p14:creationId xmlns:p14="http://schemas.microsoft.com/office/powerpoint/2010/main" val="47181375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Acts 13:38-39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a:p>
          <a:p>
            <a:pPr marL="0" indent="0">
              <a:buNone/>
            </a:pPr>
            <a:r>
              <a:rPr lang="en-US" baseline="30000" smtClean="0"/>
              <a:t>38 </a:t>
            </a:r>
            <a:r>
              <a:rPr lang="en-US" dirty="0"/>
              <a:t>“Therefore, my brothers, I want you to know that through Jesus the forgiveness of sins is proclaimed to you. </a:t>
            </a:r>
            <a:r>
              <a:rPr lang="en-US" baseline="30000" dirty="0"/>
              <a:t>39 </a:t>
            </a:r>
            <a:r>
              <a:rPr lang="en-US" dirty="0"/>
              <a:t>Through him everyone who believes is justified from everything you could not be justified from by the law of Moses. </a:t>
            </a:r>
          </a:p>
        </p:txBody>
      </p:sp>
    </p:spTree>
    <p:extLst>
      <p:ext uri="{BB962C8B-B14F-4D97-AF65-F5344CB8AC3E}">
        <p14:creationId xmlns:p14="http://schemas.microsoft.com/office/powerpoint/2010/main" val="4217658393"/>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2" y="4412"/>
            <a:ext cx="9149892" cy="6853587"/>
          </a:xfrm>
          <a:prstGeom prst="rect">
            <a:avLst/>
          </a:prstGeom>
        </p:spPr>
      </p:pic>
    </p:spTree>
    <p:extLst>
      <p:ext uri="{BB962C8B-B14F-4D97-AF65-F5344CB8AC3E}">
        <p14:creationId xmlns:p14="http://schemas.microsoft.com/office/powerpoint/2010/main" val="31234395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r>
              <a:rPr lang="en-US" dirty="0" smtClean="0"/>
              <a:t>Dear </a:t>
            </a:r>
            <a:r>
              <a:rPr lang="en-US" dirty="0"/>
              <a:t>friends, now we are children of God, and what we will be has not yet been made known. But we know that when he appears, we shall be like him, for we shall see him as he is</a:t>
            </a:r>
            <a:r>
              <a:rPr lang="en-US" dirty="0" smtClean="0"/>
              <a:t>.</a:t>
            </a:r>
            <a:endParaRPr lang="en-US" dirty="0"/>
          </a:p>
        </p:txBody>
      </p:sp>
    </p:spTree>
    <p:extLst>
      <p:ext uri="{BB962C8B-B14F-4D97-AF65-F5344CB8AC3E}">
        <p14:creationId xmlns:p14="http://schemas.microsoft.com/office/powerpoint/2010/main" val="2916828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15:12-20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12 </a:t>
            </a:r>
            <a:r>
              <a:rPr lang="en-US" dirty="0"/>
              <a:t>But if it is preached that Christ has been raised from the dead, how can some of you say that there is no resurrection of the dead</a:t>
            </a:r>
            <a:r>
              <a:rPr lang="en-US" dirty="0" smtClean="0"/>
              <a:t>? </a:t>
            </a:r>
          </a:p>
          <a:p>
            <a:pPr marL="0" indent="0">
              <a:buNone/>
            </a:pPr>
            <a:r>
              <a:rPr lang="en-US" sz="4800" b="1" kern="600" dirty="0" smtClean="0"/>
              <a:t>....</a:t>
            </a:r>
            <a:endParaRPr lang="en-US" sz="4800" b="1" kern="600" dirty="0"/>
          </a:p>
        </p:txBody>
      </p:sp>
    </p:spTree>
    <p:extLst>
      <p:ext uri="{BB962C8B-B14F-4D97-AF65-F5344CB8AC3E}">
        <p14:creationId xmlns:p14="http://schemas.microsoft.com/office/powerpoint/2010/main" val="670774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What then shall we say? That the Gentiles, who did not pursue righteousness, have obtained it, a righteousness that is by faith; </a:t>
            </a:r>
            <a:endParaRPr lang="en-US" dirty="0" smtClean="0"/>
          </a:p>
        </p:txBody>
      </p:sp>
    </p:spTree>
    <p:extLst>
      <p:ext uri="{BB962C8B-B14F-4D97-AF65-F5344CB8AC3E}">
        <p14:creationId xmlns:p14="http://schemas.microsoft.com/office/powerpoint/2010/main" val="38900293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Does this mean that salvation was by works in the Old Testament;</a:t>
            </a:r>
          </a:p>
          <a:p>
            <a:pPr marL="0" indent="0">
              <a:buNone/>
            </a:pPr>
            <a:endParaRPr lang="en-US" dirty="0"/>
          </a:p>
          <a:p>
            <a:pPr marL="0" indent="0">
              <a:buNone/>
            </a:pPr>
            <a:r>
              <a:rPr lang="en-US" dirty="0" smtClean="0"/>
              <a:t>But that salvation is now by grace through faith in the New Testament?</a:t>
            </a:r>
          </a:p>
          <a:p>
            <a:pPr marL="0" indent="0">
              <a:buNone/>
            </a:pPr>
            <a:endParaRPr lang="en-US" dirty="0"/>
          </a:p>
          <a:p>
            <a:pPr marL="0" indent="0">
              <a:buNone/>
            </a:pPr>
            <a:r>
              <a:rPr lang="en-US" dirty="0" smtClean="0"/>
              <a:t>Were there two different ways to be saved?</a:t>
            </a:r>
            <a:endParaRPr lang="en-US" dirty="0"/>
          </a:p>
        </p:txBody>
      </p:sp>
    </p:spTree>
    <p:extLst>
      <p:ext uri="{BB962C8B-B14F-4D97-AF65-F5344CB8AC3E}">
        <p14:creationId xmlns:p14="http://schemas.microsoft.com/office/powerpoint/2010/main" val="10027113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smtClean="0"/>
              <a:t>So, if salvation was also by faith in the Old Testament, where do we find that stated in the Old Testament?</a:t>
            </a:r>
          </a:p>
          <a:p>
            <a:pPr marL="0" indent="0">
              <a:buNone/>
            </a:pPr>
            <a:endParaRPr lang="en-US" dirty="0"/>
          </a:p>
          <a:p>
            <a:pPr marL="0" indent="0">
              <a:buNone/>
            </a:pPr>
            <a:r>
              <a:rPr lang="en-US" dirty="0" smtClean="0"/>
              <a:t>And, are there any examples of such faith?</a:t>
            </a:r>
            <a:endParaRPr lang="en-US" dirty="0"/>
          </a:p>
        </p:txBody>
      </p:sp>
    </p:spTree>
    <p:extLst>
      <p:ext uri="{BB962C8B-B14F-4D97-AF65-F5344CB8AC3E}">
        <p14:creationId xmlns:p14="http://schemas.microsoft.com/office/powerpoint/2010/main" val="13013162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διώκω</a:t>
            </a:r>
            <a:endParaRPr lang="en-US" dirty="0"/>
          </a:p>
          <a:p>
            <a:pPr marL="0" indent="0">
              <a:buNone/>
            </a:pPr>
            <a:r>
              <a:rPr lang="en-US" dirty="0" smtClean="0"/>
              <a:t>		(</a:t>
            </a:r>
            <a:r>
              <a:rPr lang="en-US" dirty="0" err="1" smtClean="0"/>
              <a:t>diōk</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What then shall we say? That the Gentiles, who did not pursue righteousness, have obtained it, a righteousness that is by faith; </a:t>
            </a:r>
            <a:endParaRPr lang="en-US" dirty="0" smtClean="0"/>
          </a:p>
        </p:txBody>
      </p:sp>
      <p:sp>
        <p:nvSpPr>
          <p:cNvPr id="4" name="Oval 3"/>
          <p:cNvSpPr/>
          <p:nvPr/>
        </p:nvSpPr>
        <p:spPr>
          <a:xfrm>
            <a:off x="1995054" y="2066307"/>
            <a:ext cx="1923803" cy="144878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76945" y="5130140"/>
            <a:ext cx="1223159" cy="4275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2956956" y="3515096"/>
            <a:ext cx="231569" cy="16150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4586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95" y="0"/>
            <a:ext cx="9173095" cy="6858000"/>
          </a:xfrm>
          <a:prstGeom prst="rect">
            <a:avLst/>
          </a:prstGeom>
        </p:spPr>
      </p:pic>
    </p:spTree>
    <p:extLst>
      <p:ext uri="{BB962C8B-B14F-4D97-AF65-F5344CB8AC3E}">
        <p14:creationId xmlns:p14="http://schemas.microsoft.com/office/powerpoint/2010/main" val="14871391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6:11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διώκω</a:t>
            </a:r>
            <a:endParaRPr lang="en-US" dirty="0"/>
          </a:p>
          <a:p>
            <a:pPr marL="0" indent="0">
              <a:buNone/>
            </a:pPr>
            <a:r>
              <a:rPr lang="en-US" dirty="0" smtClean="0"/>
              <a:t>(</a:t>
            </a:r>
            <a:r>
              <a:rPr lang="en-US" dirty="0" err="1"/>
              <a:t>diōkō</a:t>
            </a:r>
            <a:r>
              <a:rPr lang="en-US" dirty="0"/>
              <a:t>)</a:t>
            </a:r>
          </a:p>
          <a:p>
            <a:pPr marL="0" indent="0">
              <a:buNone/>
            </a:pPr>
            <a:endParaRPr lang="en-US" dirty="0"/>
          </a:p>
          <a:p>
            <a:pPr marL="0" indent="0">
              <a:buNone/>
            </a:pPr>
            <a:r>
              <a:rPr lang="en-US" dirty="0" smtClean="0"/>
              <a:t>But </a:t>
            </a:r>
            <a:r>
              <a:rPr lang="en-US" dirty="0"/>
              <a:t>you, man of God, flee from all this, and pursue righteousness, godliness, faith, love, endurance and gentleness.</a:t>
            </a:r>
          </a:p>
        </p:txBody>
      </p:sp>
      <p:sp>
        <p:nvSpPr>
          <p:cNvPr id="4" name="Oval 3"/>
          <p:cNvSpPr/>
          <p:nvPr/>
        </p:nvSpPr>
        <p:spPr>
          <a:xfrm>
            <a:off x="142503" y="2101933"/>
            <a:ext cx="1923803" cy="144878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6887" y="4560125"/>
            <a:ext cx="1223159" cy="4275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098467" y="3550722"/>
            <a:ext cx="5938" cy="100940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969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12:14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διώκω</a:t>
            </a:r>
            <a:endParaRPr lang="en-US" dirty="0"/>
          </a:p>
          <a:p>
            <a:pPr marL="0" indent="0">
              <a:buNone/>
            </a:pPr>
            <a:r>
              <a:rPr lang="en-US" dirty="0" smtClean="0"/>
              <a:t>	(</a:t>
            </a:r>
            <a:r>
              <a:rPr lang="en-US" dirty="0" err="1"/>
              <a:t>diōkō</a:t>
            </a:r>
            <a:r>
              <a:rPr lang="en-US" dirty="0"/>
              <a:t>)</a:t>
            </a:r>
          </a:p>
          <a:p>
            <a:pPr marL="0" indent="0">
              <a:buNone/>
            </a:pPr>
            <a:endParaRPr lang="en-US" dirty="0"/>
          </a:p>
          <a:p>
            <a:pPr marL="0" indent="0">
              <a:buNone/>
            </a:pPr>
            <a:r>
              <a:rPr lang="en-US" dirty="0" smtClean="0"/>
              <a:t>Make </a:t>
            </a:r>
            <a:r>
              <a:rPr lang="en-US" dirty="0"/>
              <a:t>every effort to live in peace with all men and to be holy; without holiness no one will see the Lord.</a:t>
            </a:r>
          </a:p>
        </p:txBody>
      </p:sp>
      <p:sp>
        <p:nvSpPr>
          <p:cNvPr id="4" name="Oval 3"/>
          <p:cNvSpPr/>
          <p:nvPr/>
        </p:nvSpPr>
        <p:spPr>
          <a:xfrm>
            <a:off x="1080654" y="2066307"/>
            <a:ext cx="1923803" cy="144878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013" y="4013860"/>
            <a:ext cx="3075709"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012868" y="3515096"/>
            <a:ext cx="29688" cy="49876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82489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δικαιοσύνη</a:t>
            </a:r>
            <a:endParaRPr lang="en-US" dirty="0"/>
          </a:p>
          <a:p>
            <a:pPr marL="0" indent="0">
              <a:buNone/>
            </a:pPr>
            <a:r>
              <a:rPr lang="en-US" dirty="0" smtClean="0"/>
              <a:t>		(</a:t>
            </a:r>
            <a:r>
              <a:rPr lang="en-US" dirty="0" err="1" smtClean="0"/>
              <a:t>dikaiosyn</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What then shall we say? That the Gentiles, who did not pursue righteousness, have obtained it, a righteousness that is by faith; </a:t>
            </a:r>
            <a:endParaRPr lang="en-US" dirty="0" smtClean="0"/>
          </a:p>
        </p:txBody>
      </p:sp>
      <p:sp>
        <p:nvSpPr>
          <p:cNvPr id="4" name="Oval 3"/>
          <p:cNvSpPr/>
          <p:nvPr/>
        </p:nvSpPr>
        <p:spPr>
          <a:xfrm>
            <a:off x="1757548" y="1900052"/>
            <a:ext cx="3182587" cy="18644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00104" y="5106390"/>
            <a:ext cx="2434441"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764971" y="5615050"/>
            <a:ext cx="2434441"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054431" y="5581403"/>
            <a:ext cx="368135"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3336966" y="3764478"/>
            <a:ext cx="296883" cy="1852551"/>
          </a:xfrm>
          <a:custGeom>
            <a:avLst/>
            <a:gdLst>
              <a:gd name="connsiteX0" fmla="*/ 296883 w 296883"/>
              <a:gd name="connsiteY0" fmla="*/ 1852551 h 1852551"/>
              <a:gd name="connsiteX1" fmla="*/ 0 w 296883"/>
              <a:gd name="connsiteY1" fmla="*/ 0 h 1852551"/>
              <a:gd name="connsiteX2" fmla="*/ 0 w 296883"/>
              <a:gd name="connsiteY2" fmla="*/ 0 h 1852551"/>
            </a:gdLst>
            <a:ahLst/>
            <a:cxnLst>
              <a:cxn ang="0">
                <a:pos x="connsiteX0" y="connsiteY0"/>
              </a:cxn>
              <a:cxn ang="0">
                <a:pos x="connsiteX1" y="connsiteY1"/>
              </a:cxn>
              <a:cxn ang="0">
                <a:pos x="connsiteX2" y="connsiteY2"/>
              </a:cxn>
            </a:cxnLst>
            <a:rect l="l" t="t" r="r" b="b"/>
            <a:pathLst>
              <a:path w="296883" h="1852551">
                <a:moveTo>
                  <a:pt x="296883" y="1852551"/>
                </a:moveTo>
                <a:lnTo>
                  <a:pt x="0" y="0"/>
                </a:ln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5" idx="0"/>
            <a:endCxn id="4" idx="5"/>
          </p:cNvCxnSpPr>
          <p:nvPr/>
        </p:nvCxnSpPr>
        <p:spPr>
          <a:xfrm flipH="1" flipV="1">
            <a:off x="4474056" y="3491439"/>
            <a:ext cx="543269" cy="161495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0"/>
            <a:endCxn id="4" idx="3"/>
          </p:cNvCxnSpPr>
          <p:nvPr/>
        </p:nvCxnSpPr>
        <p:spPr>
          <a:xfrm flipH="1" flipV="1">
            <a:off x="2223627" y="3491439"/>
            <a:ext cx="14872" cy="208996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45867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δικαιοσύνη</a:t>
            </a:r>
            <a:endParaRPr lang="en-US" dirty="0"/>
          </a:p>
          <a:p>
            <a:pPr marL="0" indent="0">
              <a:buNone/>
            </a:pPr>
            <a:r>
              <a:rPr lang="en-US" dirty="0"/>
              <a:t>		(</a:t>
            </a:r>
            <a:r>
              <a:rPr lang="en-US" dirty="0" err="1"/>
              <a:t>dikaiosynē</a:t>
            </a:r>
            <a:r>
              <a:rPr lang="en-US" dirty="0"/>
              <a:t>)</a:t>
            </a:r>
          </a:p>
          <a:p>
            <a:pPr marL="0" indent="0">
              <a:buNone/>
            </a:pPr>
            <a:endParaRPr lang="en-US" dirty="0" smtClean="0"/>
          </a:p>
          <a:p>
            <a:pPr marL="0" indent="0">
              <a:buNone/>
            </a:pPr>
            <a:endParaRPr lang="en-US" dirty="0"/>
          </a:p>
          <a:p>
            <a:pPr marL="0" indent="0">
              <a:buNone/>
            </a:pPr>
            <a:r>
              <a:rPr lang="en-US" dirty="0" smtClean="0"/>
              <a:t>If </a:t>
            </a:r>
            <a:r>
              <a:rPr lang="en-US" dirty="0"/>
              <a:t>the ministry that condemns men is glorious, how much more glorious is the ministry that brings righteousness!</a:t>
            </a:r>
          </a:p>
        </p:txBody>
      </p:sp>
      <p:sp>
        <p:nvSpPr>
          <p:cNvPr id="4" name="Oval 3"/>
          <p:cNvSpPr/>
          <p:nvPr/>
        </p:nvSpPr>
        <p:spPr>
          <a:xfrm>
            <a:off x="1757548" y="1900052"/>
            <a:ext cx="3182587" cy="18644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79419" y="5581403"/>
            <a:ext cx="2434441"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796640" y="3764478"/>
            <a:ext cx="552202" cy="18169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37532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5:21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δικαιοσύνη</a:t>
            </a:r>
            <a:endParaRPr lang="en-US" dirty="0"/>
          </a:p>
          <a:p>
            <a:pPr marL="0" indent="0">
              <a:buNone/>
            </a:pPr>
            <a:r>
              <a:rPr lang="en-US" dirty="0" smtClean="0"/>
              <a:t>  (</a:t>
            </a:r>
            <a:r>
              <a:rPr lang="en-US" dirty="0" err="1"/>
              <a:t>dikaiosynē</a:t>
            </a:r>
            <a:r>
              <a:rPr lang="en-US" dirty="0"/>
              <a:t>)</a:t>
            </a:r>
          </a:p>
          <a:p>
            <a:pPr marL="0" indent="0">
              <a:buNone/>
            </a:pPr>
            <a:endParaRPr lang="en-US" dirty="0"/>
          </a:p>
          <a:p>
            <a:pPr marL="0" indent="0">
              <a:buNone/>
            </a:pPr>
            <a:endParaRPr lang="en-US" dirty="0" smtClean="0"/>
          </a:p>
          <a:p>
            <a:pPr marL="0" indent="0">
              <a:buNone/>
            </a:pPr>
            <a:r>
              <a:rPr lang="en-US" dirty="0" smtClean="0"/>
              <a:t>God </a:t>
            </a:r>
            <a:r>
              <a:rPr lang="en-US" dirty="0"/>
              <a:t>made him who had no sin to be sin for us, so that in him we might become the righteousness of God.</a:t>
            </a:r>
          </a:p>
        </p:txBody>
      </p:sp>
      <p:sp>
        <p:nvSpPr>
          <p:cNvPr id="4" name="Oval 3"/>
          <p:cNvSpPr/>
          <p:nvPr/>
        </p:nvSpPr>
        <p:spPr>
          <a:xfrm>
            <a:off x="106878" y="1911928"/>
            <a:ext cx="3182587" cy="18644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1263" y="5581403"/>
            <a:ext cx="2434441"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668484" y="3776354"/>
            <a:ext cx="29688" cy="180504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7008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a:t>καταλαμβάνω</a:t>
            </a:r>
            <a:endParaRPr lang="en-US" dirty="0"/>
          </a:p>
          <a:p>
            <a:pPr marL="0" indent="0">
              <a:buNone/>
            </a:pPr>
            <a:r>
              <a:rPr lang="en-US" dirty="0" smtClean="0"/>
              <a:t>(</a:t>
            </a:r>
            <a:r>
              <a:rPr lang="en-US" dirty="0" err="1" smtClean="0"/>
              <a:t>katalamban</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What then shall we say? That the Gentiles, who did not pursue righteousness, have obtained it, a righteousness that is by faith; </a:t>
            </a:r>
            <a:endParaRPr lang="en-US" dirty="0" smtClean="0"/>
          </a:p>
        </p:txBody>
      </p:sp>
      <p:sp>
        <p:nvSpPr>
          <p:cNvPr id="4" name="Rounded Rectangle 3"/>
          <p:cNvSpPr/>
          <p:nvPr/>
        </p:nvSpPr>
        <p:spPr>
          <a:xfrm>
            <a:off x="391886" y="2208810"/>
            <a:ext cx="2683823" cy="12112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138" y="5581403"/>
            <a:ext cx="1626919"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76598" y="3420094"/>
            <a:ext cx="457200" cy="216130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45867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3:13-14</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l-GR" dirty="0"/>
              <a:t>καταλαμβάνω</a:t>
            </a:r>
            <a:endParaRPr lang="en-US" dirty="0"/>
          </a:p>
          <a:p>
            <a:pPr marL="0" indent="0">
              <a:buNone/>
            </a:pPr>
            <a:r>
              <a:rPr lang="en-US" dirty="0"/>
              <a:t>(</a:t>
            </a:r>
            <a:r>
              <a:rPr lang="en-US" dirty="0" err="1"/>
              <a:t>katalambanō</a:t>
            </a:r>
            <a:r>
              <a:rPr lang="en-US" dirty="0"/>
              <a:t>)</a:t>
            </a:r>
          </a:p>
          <a:p>
            <a:pPr marL="0" indent="0">
              <a:buNone/>
            </a:pPr>
            <a:endParaRPr lang="en-US" baseline="30000" dirty="0" smtClean="0"/>
          </a:p>
          <a:p>
            <a:pPr marL="0" indent="0">
              <a:buNone/>
            </a:pPr>
            <a:r>
              <a:rPr lang="en-US" baseline="30000" dirty="0" smtClean="0"/>
              <a:t>13 </a:t>
            </a:r>
            <a:r>
              <a:rPr lang="en-US" dirty="0" smtClean="0"/>
              <a:t>Brothers</a:t>
            </a:r>
            <a:r>
              <a:rPr lang="en-US" dirty="0"/>
              <a:t>, I do not consider myself yet to have taken hold of it. But one thing I do: Forgetting what is behind and straining toward what is ahead, </a:t>
            </a:r>
            <a:r>
              <a:rPr lang="en-US" baseline="30000" dirty="0"/>
              <a:t>14 </a:t>
            </a:r>
            <a:r>
              <a:rPr lang="en-US" dirty="0"/>
              <a:t>I press on toward the goal to win the prize for which God has called me heavenward in Christ Jesus. </a:t>
            </a:r>
          </a:p>
        </p:txBody>
      </p:sp>
      <p:sp>
        <p:nvSpPr>
          <p:cNvPr id="4" name="Rounded Rectangle 3"/>
          <p:cNvSpPr/>
          <p:nvPr/>
        </p:nvSpPr>
        <p:spPr>
          <a:xfrm>
            <a:off x="380010" y="1543792"/>
            <a:ext cx="2683823" cy="12112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8764" y="3491345"/>
            <a:ext cx="2600696"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721922" y="2755076"/>
            <a:ext cx="77190" cy="73626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58562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καταλαμβάνω</a:t>
            </a:r>
            <a:endParaRPr lang="en-US" dirty="0"/>
          </a:p>
          <a:p>
            <a:pPr marL="0" indent="0">
              <a:buNone/>
            </a:pPr>
            <a:r>
              <a:rPr lang="en-US" dirty="0" smtClean="0"/>
              <a:t>			(</a:t>
            </a:r>
            <a:r>
              <a:rPr lang="en-US" dirty="0" err="1"/>
              <a:t>katalambanō</a:t>
            </a:r>
            <a:r>
              <a:rPr lang="en-US" dirty="0"/>
              <a:t>)</a:t>
            </a:r>
          </a:p>
          <a:p>
            <a:pPr marL="0" indent="0">
              <a:buNone/>
            </a:pPr>
            <a:endParaRPr lang="en-US" dirty="0"/>
          </a:p>
          <a:p>
            <a:pPr marL="0" indent="0">
              <a:buNone/>
            </a:pPr>
            <a:endParaRPr lang="en-US" dirty="0" smtClean="0"/>
          </a:p>
          <a:p>
            <a:pPr marL="0" indent="0">
              <a:buNone/>
            </a:pPr>
            <a:r>
              <a:rPr lang="en-US" dirty="0" smtClean="0"/>
              <a:t>The </a:t>
            </a:r>
            <a:r>
              <a:rPr lang="en-US" dirty="0"/>
              <a:t>light shines in the darkness, but the darkness has not understood it.</a:t>
            </a:r>
          </a:p>
        </p:txBody>
      </p:sp>
      <p:sp>
        <p:nvSpPr>
          <p:cNvPr id="4" name="Rounded Rectangle 3"/>
          <p:cNvSpPr/>
          <p:nvPr/>
        </p:nvSpPr>
        <p:spPr>
          <a:xfrm>
            <a:off x="3123211" y="2220685"/>
            <a:ext cx="2683823" cy="12112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384468" y="5106390"/>
            <a:ext cx="1983179" cy="4156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376058" y="3431969"/>
            <a:ext cx="89065" cy="167442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75627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πίστις</a:t>
            </a:r>
            <a:endParaRPr lang="en-US" dirty="0"/>
          </a:p>
          <a:p>
            <a:pPr marL="0" indent="0">
              <a:buNone/>
            </a:pPr>
            <a:r>
              <a:rPr lang="en-US" dirty="0" smtClean="0"/>
              <a:t>						(</a:t>
            </a:r>
            <a:r>
              <a:rPr lang="en-US" dirty="0" err="1" smtClean="0"/>
              <a:t>pistis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30</a:t>
            </a:r>
            <a:r>
              <a:rPr lang="en-US" dirty="0" smtClean="0"/>
              <a:t> </a:t>
            </a:r>
            <a:r>
              <a:rPr lang="en-US" dirty="0"/>
              <a:t>What then shall we say? That the Gentiles, who did not pursue righteousness, have obtained it, a righteousness that is by faith; </a:t>
            </a:r>
            <a:endParaRPr lang="en-US" dirty="0" smtClean="0"/>
          </a:p>
        </p:txBody>
      </p:sp>
      <p:sp>
        <p:nvSpPr>
          <p:cNvPr id="4" name="Oval 3"/>
          <p:cNvSpPr/>
          <p:nvPr/>
        </p:nvSpPr>
        <p:spPr>
          <a:xfrm>
            <a:off x="5593278" y="2090057"/>
            <a:ext cx="1935678" cy="14844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33309" y="5545777"/>
            <a:ext cx="902525" cy="510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6561117" y="3574473"/>
            <a:ext cx="623455" cy="19713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45867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2:6-7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πίστις</a:t>
            </a:r>
            <a:endParaRPr lang="en-US" dirty="0"/>
          </a:p>
          <a:p>
            <a:pPr marL="0" indent="0">
              <a:buNone/>
            </a:pPr>
            <a:r>
              <a:rPr lang="en-US" dirty="0"/>
              <a:t>					(</a:t>
            </a:r>
            <a:r>
              <a:rPr lang="en-US" dirty="0" err="1"/>
              <a:t>pistis</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6 </a:t>
            </a:r>
            <a:r>
              <a:rPr lang="en-US" dirty="0"/>
              <a:t>So then, just as you received Christ Jesus as Lord, continue to live in him, </a:t>
            </a:r>
            <a:r>
              <a:rPr lang="en-US" baseline="30000" dirty="0"/>
              <a:t>7 </a:t>
            </a:r>
            <a:r>
              <a:rPr lang="en-US" dirty="0"/>
              <a:t>rooted and built up in him, strengthened in the faith as you were taught, and overflowing with thankfulness. </a:t>
            </a:r>
          </a:p>
        </p:txBody>
      </p:sp>
      <p:sp>
        <p:nvSpPr>
          <p:cNvPr id="4" name="Oval 3"/>
          <p:cNvSpPr/>
          <p:nvPr/>
        </p:nvSpPr>
        <p:spPr>
          <a:xfrm>
            <a:off x="4678878" y="2173184"/>
            <a:ext cx="1935678" cy="14844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569527" y="5011388"/>
            <a:ext cx="902525" cy="510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646717" y="3657600"/>
            <a:ext cx="374073" cy="13537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6432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9:30-10:4</a:t>
            </a:r>
          </a:p>
        </p:txBody>
      </p:sp>
      <p:sp>
        <p:nvSpPr>
          <p:cNvPr id="3" name="Content Placeholder 2"/>
          <p:cNvSpPr>
            <a:spLocks noGrp="1"/>
          </p:cNvSpPr>
          <p:nvPr>
            <p:ph idx="1"/>
          </p:nvPr>
        </p:nvSpPr>
        <p:spPr/>
        <p:txBody>
          <a:bodyPr/>
          <a:lstStyle/>
          <a:p>
            <a:pPr marL="0" indent="0">
              <a:buNone/>
            </a:pPr>
            <a:r>
              <a:rPr lang="en-US" baseline="30000" dirty="0"/>
              <a:t>30</a:t>
            </a:r>
            <a:r>
              <a:rPr lang="en-US" dirty="0"/>
              <a:t> What then shall we say? That the Gentiles, who did not pursue righteousness, have obtained it, a righteousness that is by faith; </a:t>
            </a:r>
            <a:endParaRPr lang="en-US" dirty="0" smtClean="0"/>
          </a:p>
          <a:p>
            <a:pPr marL="0" indent="0">
              <a:buNone/>
            </a:pPr>
            <a:r>
              <a:rPr lang="en-US" baseline="30000" dirty="0" smtClean="0"/>
              <a:t>31</a:t>
            </a:r>
            <a:r>
              <a:rPr lang="en-US" dirty="0" smtClean="0"/>
              <a:t> </a:t>
            </a:r>
            <a:r>
              <a:rPr lang="en-US" dirty="0"/>
              <a:t>but Israel, who pursued a law of righteousness, has not attained it.</a:t>
            </a:r>
          </a:p>
        </p:txBody>
      </p:sp>
    </p:spTree>
    <p:extLst>
      <p:ext uri="{BB962C8B-B14F-4D97-AF65-F5344CB8AC3E}">
        <p14:creationId xmlns:p14="http://schemas.microsoft.com/office/powerpoint/2010/main" val="18405564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5:4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πίστις</a:t>
            </a:r>
            <a:endParaRPr lang="en-US" dirty="0"/>
          </a:p>
          <a:p>
            <a:pPr marL="0" indent="0">
              <a:buNone/>
            </a:pPr>
            <a:r>
              <a:rPr lang="en-US" dirty="0"/>
              <a:t>		(</a:t>
            </a:r>
            <a:r>
              <a:rPr lang="en-US" dirty="0" err="1"/>
              <a:t>pistis</a:t>
            </a:r>
            <a:r>
              <a:rPr lang="en-US" dirty="0"/>
              <a:t>)</a:t>
            </a:r>
          </a:p>
          <a:p>
            <a:pPr marL="0" indent="0">
              <a:buNone/>
            </a:pPr>
            <a:endParaRPr lang="en-US" dirty="0"/>
          </a:p>
          <a:p>
            <a:pPr marL="0" indent="0">
              <a:buNone/>
            </a:pPr>
            <a:r>
              <a:rPr lang="en-US" dirty="0" smtClean="0"/>
              <a:t>for </a:t>
            </a:r>
            <a:r>
              <a:rPr lang="en-US" dirty="0"/>
              <a:t>everyone born of God overcomes the world. This is the victory that has overcome the world, even our faith.</a:t>
            </a:r>
          </a:p>
        </p:txBody>
      </p:sp>
      <p:sp>
        <p:nvSpPr>
          <p:cNvPr id="4" name="Oval 3"/>
          <p:cNvSpPr/>
          <p:nvPr/>
        </p:nvSpPr>
        <p:spPr>
          <a:xfrm>
            <a:off x="1935678" y="2125683"/>
            <a:ext cx="1935678" cy="14844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30680" y="4975762"/>
            <a:ext cx="902525" cy="510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481943" y="3610099"/>
            <a:ext cx="421574" cy="13656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10335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Hebrews 11:7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By </a:t>
            </a:r>
            <a:r>
              <a:rPr lang="en-US" dirty="0"/>
              <a:t>faith Noah, when warned about things not yet seen, in holy fear built an ark to save his family. By his faith he condemned the world and became heir of the righteousness that comes by faith.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Hebrews 11:8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By </a:t>
            </a:r>
            <a:r>
              <a:rPr lang="en-US" dirty="0"/>
              <a:t>faith Abraham, when called to go to a place he would later receive as his inheritance, obeyed and went, even though he did not know where he was going</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Israel, who pursued a law of righteousness, has not attained it.</a:t>
            </a:r>
          </a:p>
        </p:txBody>
      </p:sp>
    </p:spTree>
    <p:extLst>
      <p:ext uri="{BB962C8B-B14F-4D97-AF65-F5344CB8AC3E}">
        <p14:creationId xmlns:p14="http://schemas.microsoft.com/office/powerpoint/2010/main" val="38900293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dirty="0" smtClean="0"/>
              <a:t>What tendencies and practices do you see in today’s society which would parallel Israel’s pursuit of righteousness in Jesus’ day?</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3126734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διώκω</a:t>
            </a:r>
            <a:endParaRPr lang="en-US" dirty="0"/>
          </a:p>
          <a:p>
            <a:pPr marL="0" indent="0">
              <a:buNone/>
            </a:pPr>
            <a:r>
              <a:rPr lang="en-US" dirty="0" smtClean="0"/>
              <a:t>			(</a:t>
            </a:r>
            <a:r>
              <a:rPr lang="en-US" dirty="0" err="1" smtClean="0"/>
              <a:t>diōk</a:t>
            </a:r>
            <a:r>
              <a:rPr lang="en-US" dirty="0" err="1"/>
              <a:t>ō</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Israel, who pursued a law of righteousness, has not attained it.</a:t>
            </a:r>
          </a:p>
        </p:txBody>
      </p:sp>
      <p:sp>
        <p:nvSpPr>
          <p:cNvPr id="4" name="Rounded Rectangle 3"/>
          <p:cNvSpPr/>
          <p:nvPr/>
        </p:nvSpPr>
        <p:spPr>
          <a:xfrm>
            <a:off x="3063834" y="2066306"/>
            <a:ext cx="1567543"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40083" y="4904508"/>
            <a:ext cx="1448789" cy="4275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764478" y="3301340"/>
            <a:ext cx="83128" cy="160316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59797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νόμος</a:t>
            </a:r>
            <a:r>
              <a:rPr lang="en-US" dirty="0" smtClean="0"/>
              <a:t>  </a:t>
            </a:r>
            <a:r>
              <a:rPr lang="el-GR" dirty="0"/>
              <a:t>δικαιοσύνη</a:t>
            </a:r>
            <a:endParaRPr lang="en-US" dirty="0"/>
          </a:p>
          <a:p>
            <a:pPr marL="0" indent="0">
              <a:buNone/>
            </a:pPr>
            <a:r>
              <a:rPr lang="en-US" dirty="0" smtClean="0"/>
              <a:t>				(nomos </a:t>
            </a:r>
            <a:r>
              <a:rPr lang="en-US" dirty="0" err="1" smtClean="0"/>
              <a:t>dikaiosynē</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Israel, who pursued a law of righteousness, has not attained it.</a:t>
            </a:r>
          </a:p>
        </p:txBody>
      </p:sp>
      <p:sp>
        <p:nvSpPr>
          <p:cNvPr id="5" name="Oval 4"/>
          <p:cNvSpPr/>
          <p:nvPr/>
        </p:nvSpPr>
        <p:spPr>
          <a:xfrm>
            <a:off x="3740727" y="1852551"/>
            <a:ext cx="4168238" cy="18050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00748" y="4857008"/>
            <a:ext cx="3835730"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3277590" y="5296395"/>
            <a:ext cx="403761"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6" idx="0"/>
            <a:endCxn id="5" idx="4"/>
          </p:cNvCxnSpPr>
          <p:nvPr/>
        </p:nvCxnSpPr>
        <p:spPr>
          <a:xfrm flipH="1" flipV="1">
            <a:off x="5824846" y="3657600"/>
            <a:ext cx="593767" cy="1199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0"/>
            <a:endCxn id="5" idx="3"/>
          </p:cNvCxnSpPr>
          <p:nvPr/>
        </p:nvCxnSpPr>
        <p:spPr>
          <a:xfrm flipV="1">
            <a:off x="3479471" y="3393257"/>
            <a:ext cx="871680" cy="19031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59797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22:36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νόμος</a:t>
            </a:r>
            <a:endParaRPr lang="en-US" dirty="0"/>
          </a:p>
          <a:p>
            <a:pPr marL="0" indent="0">
              <a:buNone/>
            </a:pPr>
            <a:r>
              <a:rPr lang="en-US" dirty="0"/>
              <a:t>	(nomos)</a:t>
            </a:r>
          </a:p>
          <a:p>
            <a:pPr marL="0" indent="0">
              <a:buNone/>
            </a:pPr>
            <a:endParaRPr lang="en-US" dirty="0"/>
          </a:p>
          <a:p>
            <a:pPr marL="0" indent="0">
              <a:buNone/>
            </a:pPr>
            <a:endParaRPr lang="en-US" dirty="0" smtClean="0"/>
          </a:p>
          <a:p>
            <a:pPr marL="0" indent="0">
              <a:buNone/>
            </a:pPr>
            <a:r>
              <a:rPr lang="en-US" dirty="0" smtClean="0"/>
              <a:t>“</a:t>
            </a:r>
            <a:r>
              <a:rPr lang="en-US" dirty="0"/>
              <a:t>Teacher, which is the greatest commandment in the Law?”</a:t>
            </a:r>
          </a:p>
        </p:txBody>
      </p:sp>
      <p:sp>
        <p:nvSpPr>
          <p:cNvPr id="4" name="Rounded Rectangle 3"/>
          <p:cNvSpPr/>
          <p:nvPr/>
        </p:nvSpPr>
        <p:spPr>
          <a:xfrm>
            <a:off x="1330036" y="2196935"/>
            <a:ext cx="1733797" cy="123503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31917" y="5106390"/>
            <a:ext cx="771896" cy="45126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917865" y="3431968"/>
            <a:ext cx="279070" cy="167442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259982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3:27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smtClean="0"/>
              <a:t>νόμος</a:t>
            </a:r>
            <a:endParaRPr lang="en-US" dirty="0"/>
          </a:p>
          <a:p>
            <a:pPr marL="0" indent="0">
              <a:buNone/>
            </a:pPr>
            <a:r>
              <a:rPr lang="en-US" dirty="0" smtClean="0"/>
              <a:t>							(nomos)</a:t>
            </a:r>
          </a:p>
          <a:p>
            <a:pPr marL="0" indent="0">
              <a:buNone/>
            </a:pPr>
            <a:endParaRPr lang="en-US" dirty="0"/>
          </a:p>
          <a:p>
            <a:pPr marL="0" indent="0">
              <a:buNone/>
            </a:pPr>
            <a:r>
              <a:rPr lang="en-US" dirty="0" smtClean="0"/>
              <a:t>Where</a:t>
            </a:r>
            <a:r>
              <a:rPr lang="en-US" dirty="0"/>
              <a:t>, then, is boasting? It is excluded. On what principle? On that of observing the law? No, but on that of faith.</a:t>
            </a:r>
          </a:p>
        </p:txBody>
      </p:sp>
      <p:sp>
        <p:nvSpPr>
          <p:cNvPr id="4" name="Rounded Rectangle 3"/>
          <p:cNvSpPr/>
          <p:nvPr/>
        </p:nvSpPr>
        <p:spPr>
          <a:xfrm>
            <a:off x="6768935" y="2220686"/>
            <a:ext cx="1733797" cy="123503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232073" y="4488873"/>
            <a:ext cx="736270"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7600208" y="3455719"/>
            <a:ext cx="35626" cy="10331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65845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φθάνω</a:t>
            </a:r>
            <a:endParaRPr lang="en-US" dirty="0"/>
          </a:p>
          <a:p>
            <a:pPr marL="0" indent="0">
              <a:buNone/>
            </a:pPr>
            <a:r>
              <a:rPr lang="en-US" dirty="0" smtClean="0"/>
              <a:t>	(</a:t>
            </a:r>
            <a:r>
              <a:rPr lang="en-US" dirty="0" err="1" smtClean="0"/>
              <a:t>phthan</a:t>
            </a:r>
            <a:r>
              <a:rPr lang="en-US" dirty="0" err="1"/>
              <a:t>ō</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Israel, who pursued a law of righteousness, has not attained it.</a:t>
            </a:r>
          </a:p>
        </p:txBody>
      </p:sp>
      <p:sp>
        <p:nvSpPr>
          <p:cNvPr id="4" name="Rounded Rectangle 3"/>
          <p:cNvSpPr/>
          <p:nvPr/>
        </p:nvSpPr>
        <p:spPr>
          <a:xfrm>
            <a:off x="1211283" y="2101932"/>
            <a:ext cx="2125683" cy="1199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52550" y="5260769"/>
            <a:ext cx="1436915"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274125" y="3301340"/>
            <a:ext cx="296883" cy="195942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5979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9:30-10:4</a:t>
            </a:r>
          </a:p>
        </p:txBody>
      </p:sp>
      <p:sp>
        <p:nvSpPr>
          <p:cNvPr id="3" name="Content Placeholder 2"/>
          <p:cNvSpPr>
            <a:spLocks noGrp="1"/>
          </p:cNvSpPr>
          <p:nvPr>
            <p:ph idx="1"/>
          </p:nvPr>
        </p:nvSpPr>
        <p:spPr/>
        <p:txBody>
          <a:bodyPr/>
          <a:lstStyle/>
          <a:p>
            <a:pPr marL="0" indent="0">
              <a:buNone/>
            </a:pPr>
            <a:r>
              <a:rPr lang="en-US" baseline="30000" dirty="0"/>
              <a:t>32</a:t>
            </a:r>
            <a:r>
              <a:rPr lang="en-US" dirty="0"/>
              <a:t> Why not? Because they pursued it not by faith but as if it were by works. They stumbled over the "stumbling stone." </a:t>
            </a:r>
            <a:endParaRPr lang="en-US" dirty="0" smtClean="0"/>
          </a:p>
          <a:p>
            <a:pPr marL="0" indent="0">
              <a:buNone/>
            </a:pPr>
            <a:r>
              <a:rPr lang="en-US" baseline="30000" dirty="0" smtClean="0"/>
              <a:t>33</a:t>
            </a:r>
            <a:r>
              <a:rPr lang="en-US" dirty="0" smtClean="0"/>
              <a:t> </a:t>
            </a:r>
            <a:r>
              <a:rPr lang="en-US" dirty="0"/>
              <a:t>As it is written: "See, I lay in Zion a stone that causes men to stumble and a rock that makes them fall, and the one who trusts in him will never be put to shame."</a:t>
            </a:r>
          </a:p>
        </p:txBody>
      </p:sp>
    </p:spTree>
    <p:extLst>
      <p:ext uri="{BB962C8B-B14F-4D97-AF65-F5344CB8AC3E}">
        <p14:creationId xmlns:p14="http://schemas.microsoft.com/office/powerpoint/2010/main" val="35971842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3:16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φθάνω</a:t>
            </a:r>
            <a:endParaRPr lang="en-US" dirty="0"/>
          </a:p>
          <a:p>
            <a:pPr marL="0" indent="0">
              <a:buNone/>
            </a:pPr>
            <a:r>
              <a:rPr lang="en-US" dirty="0" smtClean="0"/>
              <a:t>(</a:t>
            </a:r>
            <a:r>
              <a:rPr lang="en-US" dirty="0" err="1"/>
              <a:t>phthanō</a:t>
            </a:r>
            <a:r>
              <a:rPr lang="en-US" dirty="0"/>
              <a:t>)</a:t>
            </a:r>
          </a:p>
          <a:p>
            <a:pPr marL="0" indent="0">
              <a:buNone/>
            </a:pPr>
            <a:endParaRPr lang="en-US" dirty="0"/>
          </a:p>
          <a:p>
            <a:pPr marL="0" indent="0">
              <a:buNone/>
            </a:pPr>
            <a:endParaRPr lang="en-US" dirty="0" smtClean="0"/>
          </a:p>
          <a:p>
            <a:pPr marL="0" indent="0">
              <a:buNone/>
            </a:pPr>
            <a:r>
              <a:rPr lang="en-US" dirty="0" smtClean="0"/>
              <a:t>Only </a:t>
            </a:r>
            <a:r>
              <a:rPr lang="en-US" dirty="0"/>
              <a:t>let us live up to what we have already attained.</a:t>
            </a:r>
          </a:p>
        </p:txBody>
      </p:sp>
      <p:sp>
        <p:nvSpPr>
          <p:cNvPr id="4" name="Rounded Rectangle 3"/>
          <p:cNvSpPr/>
          <p:nvPr/>
        </p:nvSpPr>
        <p:spPr>
          <a:xfrm>
            <a:off x="320634" y="2220685"/>
            <a:ext cx="2125683" cy="1199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4389" y="5082639"/>
            <a:ext cx="1436915"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52847" y="3420093"/>
            <a:ext cx="130629" cy="166254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34814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Romans 11:7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What </a:t>
            </a:r>
            <a:r>
              <a:rPr lang="en-US" dirty="0"/>
              <a:t>then? What Israel sought so earnestly it did not obtain, but the elect did. The others were hardened,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James 2:10-11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10 </a:t>
            </a:r>
            <a:r>
              <a:rPr lang="en-US" dirty="0"/>
              <a:t>For whoever keeps the whole law and yet stumbles at just one point is guilty of breaking all of it. </a:t>
            </a:r>
            <a:r>
              <a:rPr lang="en-US" baseline="30000" dirty="0"/>
              <a:t>11 </a:t>
            </a:r>
            <a:r>
              <a:rPr lang="en-US" dirty="0"/>
              <a:t>For he who said, “Do not commit adultery,” also said, “Do not murder.” If you do not commit adultery but do commit murder, you have become a lawbreaker.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32</a:t>
            </a:r>
            <a:r>
              <a:rPr lang="en-US" dirty="0" smtClean="0"/>
              <a:t> </a:t>
            </a:r>
            <a:r>
              <a:rPr lang="en-US" dirty="0"/>
              <a:t>Why not? Because they pursued it not by faith but as if it were by works. They stumbled over the "stumbling stone." </a:t>
            </a:r>
            <a:endParaRPr lang="en-US" dirty="0" smtClean="0"/>
          </a:p>
        </p:txBody>
      </p:sp>
    </p:spTree>
    <p:extLst>
      <p:ext uri="{BB962C8B-B14F-4D97-AF65-F5344CB8AC3E}">
        <p14:creationId xmlns:p14="http://schemas.microsoft.com/office/powerpoint/2010/main" val="40845819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But James 2:24 says</a:t>
            </a:r>
            <a:r>
              <a:rPr lang="en-US" dirty="0"/>
              <a:t>, “You see that a person is justified by what he does and not by faith alone</a:t>
            </a:r>
            <a:r>
              <a:rPr lang="en-US" dirty="0" smtClean="0"/>
              <a:t>.”</a:t>
            </a:r>
          </a:p>
          <a:p>
            <a:pPr marL="0" indent="0">
              <a:buNone/>
            </a:pPr>
            <a:endParaRPr lang="en-US" dirty="0"/>
          </a:p>
          <a:p>
            <a:pPr marL="0" indent="0">
              <a:buNone/>
            </a:pPr>
            <a:r>
              <a:rPr lang="en-US" dirty="0" smtClean="0"/>
              <a:t>How does that square with Romans 9:32?</a:t>
            </a:r>
            <a:endParaRPr lang="en-US" dirty="0"/>
          </a:p>
        </p:txBody>
      </p:sp>
    </p:spTree>
    <p:extLst>
      <p:ext uri="{BB962C8B-B14F-4D97-AF65-F5344CB8AC3E}">
        <p14:creationId xmlns:p14="http://schemas.microsoft.com/office/powerpoint/2010/main" val="5964681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πίστις</a:t>
            </a:r>
            <a:endParaRPr lang="en-US" dirty="0"/>
          </a:p>
          <a:p>
            <a:pPr marL="0" indent="0">
              <a:buNone/>
            </a:pPr>
            <a:r>
              <a:rPr lang="en-US" dirty="0" smtClean="0"/>
              <a:t>							(</a:t>
            </a:r>
            <a:r>
              <a:rPr lang="en-US" dirty="0" err="1" smtClean="0"/>
              <a:t>pistis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32</a:t>
            </a:r>
            <a:r>
              <a:rPr lang="en-US" dirty="0" smtClean="0"/>
              <a:t> </a:t>
            </a:r>
            <a:r>
              <a:rPr lang="en-US" dirty="0"/>
              <a:t>Why not? Because they pursued it not by faith but as if it were by works. They stumbled over the "stumbling stone." </a:t>
            </a:r>
            <a:endParaRPr lang="en-US" dirty="0" smtClean="0"/>
          </a:p>
        </p:txBody>
      </p:sp>
      <p:sp>
        <p:nvSpPr>
          <p:cNvPr id="4" name="Rounded Rectangle 3"/>
          <p:cNvSpPr/>
          <p:nvPr/>
        </p:nvSpPr>
        <p:spPr>
          <a:xfrm>
            <a:off x="6733309" y="2208810"/>
            <a:ext cx="1472540"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754587" y="4572000"/>
            <a:ext cx="866899" cy="510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469579" y="3443844"/>
            <a:ext cx="718458" cy="112815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7843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ἔργον</a:t>
            </a:r>
            <a:r>
              <a:rPr lang="en-US" dirty="0" smtClean="0"/>
              <a:t>			  </a:t>
            </a:r>
            <a:r>
              <a:rPr lang="el-GR" dirty="0" smtClean="0"/>
              <a:t>ἔργον</a:t>
            </a:r>
            <a:r>
              <a:rPr lang="en-US" dirty="0" smtClean="0"/>
              <a:t>  </a:t>
            </a:r>
            <a:r>
              <a:rPr lang="el-GR" dirty="0"/>
              <a:t>νόμος</a:t>
            </a:r>
            <a:endParaRPr lang="en-US" dirty="0"/>
          </a:p>
          <a:p>
            <a:pPr marL="0" indent="0">
              <a:buNone/>
            </a:pPr>
            <a:r>
              <a:rPr lang="en-US" dirty="0" smtClean="0"/>
              <a:t>	(ergon)			(ergon  nomos)</a:t>
            </a:r>
          </a:p>
          <a:p>
            <a:pPr marL="0" indent="0">
              <a:buNone/>
            </a:pPr>
            <a:endParaRPr lang="en-US" dirty="0"/>
          </a:p>
          <a:p>
            <a:pPr marL="0" indent="0">
              <a:buNone/>
            </a:pPr>
            <a:endParaRPr lang="en-US" dirty="0" smtClean="0"/>
          </a:p>
          <a:p>
            <a:pPr marL="0" indent="0">
              <a:buNone/>
            </a:pPr>
            <a:r>
              <a:rPr lang="en-US" baseline="30000" dirty="0" smtClean="0"/>
              <a:t>32</a:t>
            </a:r>
            <a:r>
              <a:rPr lang="en-US" dirty="0" smtClean="0"/>
              <a:t> </a:t>
            </a:r>
            <a:r>
              <a:rPr lang="en-US" dirty="0"/>
              <a:t>Why not? Because they pursued it not by faith but as if it were by works. They stumbled over the "stumbling stone." </a:t>
            </a:r>
            <a:endParaRPr lang="en-US" dirty="0" smtClean="0"/>
          </a:p>
        </p:txBody>
      </p:sp>
      <p:sp>
        <p:nvSpPr>
          <p:cNvPr id="5" name="Rounded Rectangle 4"/>
          <p:cNvSpPr/>
          <p:nvPr/>
        </p:nvSpPr>
        <p:spPr>
          <a:xfrm>
            <a:off x="1258784" y="2161309"/>
            <a:ext cx="1626920" cy="131816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914403" y="2171205"/>
            <a:ext cx="2875809" cy="131816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3633849" y="5058888"/>
            <a:ext cx="1116281" cy="5225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5" idx="2"/>
          </p:cNvCxnSpPr>
          <p:nvPr/>
        </p:nvCxnSpPr>
        <p:spPr>
          <a:xfrm flipH="1" flipV="1">
            <a:off x="2072244" y="3479470"/>
            <a:ext cx="2119746" cy="157941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8" idx="0"/>
            <a:endCxn id="7" idx="2"/>
          </p:cNvCxnSpPr>
          <p:nvPr/>
        </p:nvCxnSpPr>
        <p:spPr>
          <a:xfrm flipV="1">
            <a:off x="4191990" y="3489366"/>
            <a:ext cx="2160318" cy="1569522"/>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7843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2:8-9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smtClean="0"/>
              <a:t>		</a:t>
            </a:r>
            <a:r>
              <a:rPr lang="en-US" dirty="0"/>
              <a:t>	 </a:t>
            </a:r>
            <a:r>
              <a:rPr lang="el-GR" dirty="0" smtClean="0"/>
              <a:t>ἔργον</a:t>
            </a:r>
            <a:endParaRPr lang="en-US" dirty="0" smtClean="0"/>
          </a:p>
          <a:p>
            <a:pPr marL="0" indent="0">
              <a:buNone/>
            </a:pPr>
            <a:r>
              <a:rPr lang="en-US" dirty="0" smtClean="0"/>
              <a:t>			(ergon)</a:t>
            </a:r>
            <a:endParaRPr lang="en-US" baseline="30000" dirty="0" smtClean="0"/>
          </a:p>
          <a:p>
            <a:pPr marL="0" indent="0">
              <a:buNone/>
            </a:pPr>
            <a:endParaRPr lang="en-US" baseline="30000" dirty="0"/>
          </a:p>
          <a:p>
            <a:pPr marL="0" indent="0">
              <a:buNone/>
            </a:pPr>
            <a:r>
              <a:rPr lang="en-US" baseline="30000" dirty="0" smtClean="0"/>
              <a:t>8 </a:t>
            </a:r>
            <a:r>
              <a:rPr lang="en-US" dirty="0"/>
              <a:t>For it is by grace you have been saved, through faith—and this not from yourselves, it is the gift of God— </a:t>
            </a:r>
            <a:r>
              <a:rPr lang="en-US" baseline="30000" dirty="0"/>
              <a:t>9 </a:t>
            </a:r>
            <a:r>
              <a:rPr lang="en-US" dirty="0"/>
              <a:t>not by works, so that no one can boast.</a:t>
            </a:r>
          </a:p>
        </p:txBody>
      </p:sp>
      <p:sp>
        <p:nvSpPr>
          <p:cNvPr id="4" name="Rounded Rectangle 3"/>
          <p:cNvSpPr/>
          <p:nvPr/>
        </p:nvSpPr>
        <p:spPr>
          <a:xfrm>
            <a:off x="3063833" y="2398815"/>
            <a:ext cx="1626920" cy="1318161"/>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20093" y="4987636"/>
            <a:ext cx="1116281" cy="5225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877293" y="3716976"/>
            <a:ext cx="100941" cy="12706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49456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ἔργον</a:t>
            </a:r>
            <a:endParaRPr lang="en-US" dirty="0"/>
          </a:p>
          <a:p>
            <a:pPr marL="0" indent="0">
              <a:buNone/>
            </a:pPr>
            <a:r>
              <a:rPr lang="en-US" dirty="0"/>
              <a:t>		(ergon)</a:t>
            </a:r>
            <a:endParaRPr lang="en-US" baseline="30000" dirty="0"/>
          </a:p>
          <a:p>
            <a:pPr marL="0" indent="0">
              <a:buNone/>
            </a:pPr>
            <a:endParaRPr lang="en-US" dirty="0"/>
          </a:p>
          <a:p>
            <a:pPr marL="0" indent="0">
              <a:buNone/>
            </a:pPr>
            <a:r>
              <a:rPr lang="en-US" dirty="0" smtClean="0"/>
              <a:t>(</a:t>
            </a:r>
            <a:r>
              <a:rPr lang="en-US" dirty="0"/>
              <a:t>for that righteous man, living among them day after day, was tormented in his righteous soul by the lawless deeds he saw and heard)</a:t>
            </a:r>
          </a:p>
        </p:txBody>
      </p:sp>
      <p:sp>
        <p:nvSpPr>
          <p:cNvPr id="4" name="Rounded Rectangle 3"/>
          <p:cNvSpPr/>
          <p:nvPr/>
        </p:nvSpPr>
        <p:spPr>
          <a:xfrm>
            <a:off x="2173183" y="2149433"/>
            <a:ext cx="1626920" cy="1318161"/>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410691" y="4987636"/>
            <a:ext cx="1151907" cy="4868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986643" y="3467594"/>
            <a:ext cx="2" cy="152004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079309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προσκόπτω</a:t>
            </a:r>
            <a:endParaRPr lang="en-US" dirty="0"/>
          </a:p>
          <a:p>
            <a:pPr marL="0" indent="0">
              <a:buNone/>
            </a:pPr>
            <a:r>
              <a:rPr lang="en-US" dirty="0" smtClean="0"/>
              <a:t>					(</a:t>
            </a:r>
            <a:r>
              <a:rPr lang="en-US" dirty="0" err="1" smtClean="0"/>
              <a:t>proskopt</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32</a:t>
            </a:r>
            <a:r>
              <a:rPr lang="en-US" dirty="0" smtClean="0"/>
              <a:t> </a:t>
            </a:r>
            <a:r>
              <a:rPr lang="en-US" dirty="0"/>
              <a:t>Why not? Because they pursued it not by faith but as if it were by works. They stumbled over the "stumbling stone." </a:t>
            </a:r>
            <a:endParaRPr lang="en-US" dirty="0" smtClean="0"/>
          </a:p>
        </p:txBody>
      </p:sp>
      <p:sp>
        <p:nvSpPr>
          <p:cNvPr id="4" name="Rounded Rectangle 3"/>
          <p:cNvSpPr/>
          <p:nvPr/>
        </p:nvSpPr>
        <p:spPr>
          <a:xfrm>
            <a:off x="4916384" y="2196935"/>
            <a:ext cx="2303813" cy="12944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00156" y="5082639"/>
            <a:ext cx="1674421"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68291" y="3491345"/>
            <a:ext cx="469076" cy="159129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784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9:30-10:4</a:t>
            </a:r>
          </a:p>
        </p:txBody>
      </p:sp>
      <p:sp>
        <p:nvSpPr>
          <p:cNvPr id="3" name="Content Placeholder 2"/>
          <p:cNvSpPr>
            <a:spLocks noGrp="1"/>
          </p:cNvSpPr>
          <p:nvPr>
            <p:ph idx="1"/>
          </p:nvPr>
        </p:nvSpPr>
        <p:spPr/>
        <p:txBody>
          <a:bodyPr/>
          <a:lstStyle/>
          <a:p>
            <a:pPr marL="0" indent="0">
              <a:buNone/>
            </a:pPr>
            <a:r>
              <a:rPr lang="en-US" baseline="30000" dirty="0"/>
              <a:t>1</a:t>
            </a:r>
            <a:r>
              <a:rPr lang="en-US" dirty="0"/>
              <a:t> Brothers, my heart's desire and prayer to God for the Israelites is that they may be saved. </a:t>
            </a:r>
            <a:endParaRPr lang="en-US" dirty="0" smtClean="0"/>
          </a:p>
          <a:p>
            <a:pPr marL="0" indent="0">
              <a:buNone/>
            </a:pPr>
            <a:r>
              <a:rPr lang="en-US" baseline="30000" dirty="0" smtClean="0"/>
              <a:t>2</a:t>
            </a:r>
            <a:r>
              <a:rPr lang="en-US" dirty="0" smtClean="0"/>
              <a:t> </a:t>
            </a:r>
            <a:r>
              <a:rPr lang="en-US" dirty="0"/>
              <a:t>For I can testify about them that they are zealous for God, but their zeal is not based on knowledge. </a:t>
            </a:r>
          </a:p>
        </p:txBody>
      </p:sp>
    </p:spTree>
    <p:extLst>
      <p:ext uri="{BB962C8B-B14F-4D97-AF65-F5344CB8AC3E}">
        <p14:creationId xmlns:p14="http://schemas.microsoft.com/office/powerpoint/2010/main" val="27586805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14:21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προσκόπτω</a:t>
            </a:r>
            <a:endParaRPr lang="en-US" dirty="0"/>
          </a:p>
          <a:p>
            <a:pPr marL="0" indent="0">
              <a:buNone/>
            </a:pPr>
            <a:r>
              <a:rPr lang="en-US" dirty="0" smtClean="0"/>
              <a:t>(</a:t>
            </a:r>
            <a:r>
              <a:rPr lang="en-US" dirty="0" err="1"/>
              <a:t>proskoptō</a:t>
            </a:r>
            <a:r>
              <a:rPr lang="en-US" dirty="0"/>
              <a:t>)</a:t>
            </a:r>
          </a:p>
          <a:p>
            <a:pPr marL="0" indent="0">
              <a:buNone/>
            </a:pPr>
            <a:endParaRPr lang="en-US" dirty="0"/>
          </a:p>
          <a:p>
            <a:pPr marL="0" indent="0">
              <a:buNone/>
            </a:pPr>
            <a:r>
              <a:rPr lang="en-US" dirty="0" smtClean="0"/>
              <a:t>It </a:t>
            </a:r>
            <a:r>
              <a:rPr lang="en-US" dirty="0"/>
              <a:t>is better not to eat meat or drink wine or to do anything else that will cause your brother to fall. </a:t>
            </a:r>
          </a:p>
        </p:txBody>
      </p:sp>
      <p:sp>
        <p:nvSpPr>
          <p:cNvPr id="4" name="Rounded Rectangle 3"/>
          <p:cNvSpPr/>
          <p:nvPr/>
        </p:nvSpPr>
        <p:spPr>
          <a:xfrm>
            <a:off x="368135" y="2185060"/>
            <a:ext cx="2303813" cy="12944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138" y="4963886"/>
            <a:ext cx="653143"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789710" y="3479470"/>
            <a:ext cx="730332" cy="14844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89496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2:8</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προσκόπτω</a:t>
            </a:r>
            <a:endParaRPr lang="en-US" dirty="0"/>
          </a:p>
          <a:p>
            <a:pPr marL="0" indent="0">
              <a:buNone/>
            </a:pPr>
            <a:r>
              <a:rPr lang="en-US" dirty="0" smtClean="0"/>
              <a:t>		(</a:t>
            </a:r>
            <a:r>
              <a:rPr lang="en-US" dirty="0" err="1"/>
              <a:t>proskoptō</a:t>
            </a:r>
            <a:r>
              <a:rPr lang="en-US" dirty="0"/>
              <a:t>)</a:t>
            </a:r>
          </a:p>
          <a:p>
            <a:pPr marL="0" indent="0">
              <a:buNone/>
            </a:pPr>
            <a:r>
              <a:rPr lang="en-US" dirty="0" smtClean="0"/>
              <a:t>and</a:t>
            </a:r>
            <a:r>
              <a:rPr lang="en-US" dirty="0"/>
              <a:t>, </a:t>
            </a:r>
          </a:p>
          <a:p>
            <a:pPr marL="0" indent="0">
              <a:buNone/>
            </a:pPr>
            <a:r>
              <a:rPr lang="en-US" dirty="0"/>
              <a:t>“A stone that causes men to stumble </a:t>
            </a:r>
          </a:p>
          <a:p>
            <a:pPr marL="0" indent="0">
              <a:buNone/>
            </a:pPr>
            <a:r>
              <a:rPr lang="en-US" dirty="0"/>
              <a:t>and a rock that makes them fall.”</a:t>
            </a:r>
          </a:p>
          <a:p>
            <a:pPr marL="0" indent="0">
              <a:buNone/>
            </a:pPr>
            <a:r>
              <a:rPr lang="en-US" dirty="0"/>
              <a:t>They stumble because they disobey the message—which is also what they were destined for. </a:t>
            </a:r>
          </a:p>
          <a:p>
            <a:endParaRPr lang="en-US" dirty="0"/>
          </a:p>
        </p:txBody>
      </p:sp>
      <p:sp>
        <p:nvSpPr>
          <p:cNvPr id="4" name="Rounded Rectangle 3"/>
          <p:cNvSpPr/>
          <p:nvPr/>
        </p:nvSpPr>
        <p:spPr>
          <a:xfrm>
            <a:off x="2161309" y="1591294"/>
            <a:ext cx="2303813" cy="12944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77538" y="4619501"/>
            <a:ext cx="1448789" cy="4512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01933" y="2885704"/>
            <a:ext cx="1211283" cy="173379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54269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πρόσκομμα</a:t>
            </a:r>
            <a:endParaRPr lang="en-US" dirty="0"/>
          </a:p>
          <a:p>
            <a:pPr marL="0" indent="0">
              <a:buNone/>
            </a:pPr>
            <a:r>
              <a:rPr lang="en-US" dirty="0" smtClean="0"/>
              <a:t>	(</a:t>
            </a:r>
            <a:r>
              <a:rPr lang="en-US" dirty="0" err="1" smtClean="0"/>
              <a:t>proskomma</a:t>
            </a:r>
            <a:r>
              <a:rPr lang="en-US" dirty="0" smtClean="0"/>
              <a:t>)</a:t>
            </a:r>
          </a:p>
          <a:p>
            <a:pPr marL="0" indent="0">
              <a:buNone/>
            </a:pPr>
            <a:endParaRPr lang="en-US" dirty="0"/>
          </a:p>
          <a:p>
            <a:pPr marL="0" indent="0">
              <a:buNone/>
            </a:pPr>
            <a:endParaRPr lang="en-US" dirty="0" smtClean="0"/>
          </a:p>
          <a:p>
            <a:pPr marL="0" indent="0">
              <a:buNone/>
            </a:pPr>
            <a:r>
              <a:rPr lang="en-US" baseline="30000" dirty="0" smtClean="0"/>
              <a:t>32</a:t>
            </a:r>
            <a:r>
              <a:rPr lang="en-US" dirty="0" smtClean="0"/>
              <a:t> </a:t>
            </a:r>
            <a:r>
              <a:rPr lang="en-US" dirty="0"/>
              <a:t>Why not? Because they pursued it not by faith but as if it were by works. They stumbled over the "stumbling stone." </a:t>
            </a:r>
            <a:endParaRPr lang="en-US" dirty="0" smtClean="0"/>
          </a:p>
        </p:txBody>
      </p:sp>
      <p:sp>
        <p:nvSpPr>
          <p:cNvPr id="4" name="Rounded Rectangle 3"/>
          <p:cNvSpPr/>
          <p:nvPr/>
        </p:nvSpPr>
        <p:spPr>
          <a:xfrm>
            <a:off x="1270660" y="2185060"/>
            <a:ext cx="2481943" cy="127065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70660" y="5581403"/>
            <a:ext cx="1757548" cy="522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49434" y="3455719"/>
            <a:ext cx="362198" cy="212568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78432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λίθος</a:t>
            </a:r>
            <a:endParaRPr lang="en-US" dirty="0"/>
          </a:p>
          <a:p>
            <a:pPr marL="0" indent="0">
              <a:buNone/>
            </a:pPr>
            <a:r>
              <a:rPr lang="en-US" dirty="0" smtClean="0"/>
              <a:t>			(</a:t>
            </a:r>
            <a:r>
              <a:rPr lang="en-US" dirty="0" err="1" smtClean="0"/>
              <a:t>lithos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32</a:t>
            </a:r>
            <a:r>
              <a:rPr lang="en-US" dirty="0" smtClean="0"/>
              <a:t> </a:t>
            </a:r>
            <a:r>
              <a:rPr lang="en-US" dirty="0"/>
              <a:t>Why not? Because they pursued it not by faith but as if it were by works. They stumbled over the "stumbling stone." </a:t>
            </a:r>
            <a:endParaRPr lang="en-US" dirty="0" smtClean="0"/>
          </a:p>
        </p:txBody>
      </p:sp>
      <p:sp>
        <p:nvSpPr>
          <p:cNvPr id="4" name="Rounded Rectangle 3"/>
          <p:cNvSpPr/>
          <p:nvPr/>
        </p:nvSpPr>
        <p:spPr>
          <a:xfrm>
            <a:off x="3016332" y="2149434"/>
            <a:ext cx="1698172" cy="13181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51958" y="5617029"/>
            <a:ext cx="1021278"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562597" y="3467595"/>
            <a:ext cx="302821" cy="21494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78432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Peter 2:8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and</a:t>
            </a:r>
            <a:r>
              <a:rPr lang="en-US" dirty="0"/>
              <a:t>, </a:t>
            </a:r>
          </a:p>
          <a:p>
            <a:pPr marL="0" indent="0">
              <a:buNone/>
            </a:pPr>
            <a:r>
              <a:rPr lang="en-US" dirty="0"/>
              <a:t>“A stone that causes men to stumble </a:t>
            </a:r>
          </a:p>
          <a:p>
            <a:pPr marL="0" indent="0">
              <a:buNone/>
            </a:pPr>
            <a:r>
              <a:rPr lang="en-US" dirty="0"/>
              <a:t>and a rock that makes them fall.”</a:t>
            </a:r>
          </a:p>
          <a:p>
            <a:pPr marL="0" indent="0">
              <a:buNone/>
            </a:pPr>
            <a:r>
              <a:rPr lang="en-US" dirty="0"/>
              <a:t>They stumble because they disobey the message—which is also what they were destined for. </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Corinthians 1:23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we preach Christ crucified: a stumbling block to Jews and foolishness to Gentiles</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33</a:t>
            </a:r>
            <a:r>
              <a:rPr lang="en-US" dirty="0" smtClean="0"/>
              <a:t> </a:t>
            </a:r>
            <a:r>
              <a:rPr lang="en-US" dirty="0"/>
              <a:t>As it is written: "See, I lay in Zion a stone that causes men to stumble and a rock that makes them fall, and the one who trusts in him will never be put to shame."</a:t>
            </a:r>
          </a:p>
        </p:txBody>
      </p:sp>
    </p:spTree>
    <p:extLst>
      <p:ext uri="{BB962C8B-B14F-4D97-AF65-F5344CB8AC3E}">
        <p14:creationId xmlns:p14="http://schemas.microsoft.com/office/powerpoint/2010/main" val="408458198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r>
              <a:rPr lang="en-US" dirty="0" smtClean="0"/>
              <a:t>Why do you think Paul made this </a:t>
            </a:r>
            <a:r>
              <a:rPr lang="en-US" dirty="0"/>
              <a:t>alteration</a:t>
            </a:r>
            <a:r>
              <a:rPr lang="en-US" dirty="0" smtClean="0"/>
              <a:t>?</a:t>
            </a:r>
          </a:p>
          <a:p>
            <a:pPr marL="0" indent="0">
              <a:buNone/>
            </a:pPr>
            <a:endParaRPr lang="en-US" dirty="0"/>
          </a:p>
          <a:p>
            <a:pPr marL="0" indent="0">
              <a:buNone/>
            </a:pPr>
            <a:r>
              <a:rPr lang="en-US" dirty="0" smtClean="0"/>
              <a:t>Does </a:t>
            </a:r>
            <a:r>
              <a:rPr lang="en-US" dirty="0"/>
              <a:t>this mean that Paul has no real respect for Scripture and therefore quotes it any way he likes, distorting it if necessary</a:t>
            </a:r>
            <a:r>
              <a:rPr lang="en-US" dirty="0" smtClean="0"/>
              <a:t>?</a:t>
            </a:r>
          </a:p>
          <a:p>
            <a:pPr marL="0" indent="0">
              <a:buNone/>
            </a:pPr>
            <a:r>
              <a:rPr lang="en-US" dirty="0"/>
              <a:t> </a:t>
            </a:r>
            <a:r>
              <a:rPr lang="en-US" dirty="0" smtClean="0"/>
              <a:t>                                                                                    *</a:t>
            </a:r>
            <a:endParaRPr lang="en-US" dirty="0"/>
          </a:p>
        </p:txBody>
      </p:sp>
    </p:spTree>
    <p:extLst>
      <p:ext uri="{BB962C8B-B14F-4D97-AF65-F5344CB8AC3E}">
        <p14:creationId xmlns:p14="http://schemas.microsoft.com/office/powerpoint/2010/main" val="32289728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ἰδού</a:t>
            </a:r>
            <a:endParaRPr lang="en-US" dirty="0"/>
          </a:p>
          <a:p>
            <a:pPr marL="0" indent="0">
              <a:buNone/>
            </a:pPr>
            <a:r>
              <a:rPr lang="en-US" dirty="0" smtClean="0"/>
              <a:t>			(</a:t>
            </a:r>
            <a:r>
              <a:rPr lang="en-US" dirty="0" err="1" smtClean="0"/>
              <a:t>idou</a:t>
            </a:r>
            <a:r>
              <a:rPr lang="en-US" dirty="0" smtClean="0"/>
              <a:t>)</a:t>
            </a:r>
          </a:p>
          <a:p>
            <a:pPr marL="0" indent="0">
              <a:buNone/>
            </a:pPr>
            <a:endParaRPr lang="en-US" dirty="0"/>
          </a:p>
          <a:p>
            <a:pPr marL="0" indent="0">
              <a:buNone/>
            </a:pPr>
            <a:r>
              <a:rPr lang="en-US" baseline="30000" dirty="0" smtClean="0"/>
              <a:t>33</a:t>
            </a:r>
            <a:r>
              <a:rPr lang="en-US" dirty="0" smtClean="0"/>
              <a:t> </a:t>
            </a:r>
            <a:r>
              <a:rPr lang="en-US" dirty="0"/>
              <a:t>As it is written: "See, I lay in Zion a stone that causes men to stumble and a rock that makes them fall, and the one who trusts in him will never be put to shame."</a:t>
            </a:r>
          </a:p>
        </p:txBody>
      </p:sp>
      <p:sp>
        <p:nvSpPr>
          <p:cNvPr id="4" name="Oval 3"/>
          <p:cNvSpPr/>
          <p:nvPr/>
        </p:nvSpPr>
        <p:spPr>
          <a:xfrm>
            <a:off x="2838203" y="2066306"/>
            <a:ext cx="1840675" cy="15081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50722" y="4013860"/>
            <a:ext cx="748146"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758541" y="3574473"/>
            <a:ext cx="166254" cy="4393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4417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ἰδού</a:t>
            </a:r>
            <a:endParaRPr lang="en-US" dirty="0"/>
          </a:p>
          <a:p>
            <a:pPr marL="0" indent="0">
              <a:buNone/>
            </a:pPr>
            <a:r>
              <a:rPr lang="en-US" dirty="0" smtClean="0"/>
              <a:t>(</a:t>
            </a:r>
            <a:r>
              <a:rPr lang="en-US" dirty="0" err="1"/>
              <a:t>idou</a:t>
            </a:r>
            <a:r>
              <a:rPr lang="en-US" dirty="0"/>
              <a:t>)</a:t>
            </a:r>
          </a:p>
          <a:p>
            <a:pPr marL="0" indent="0">
              <a:buNone/>
            </a:pPr>
            <a:endParaRPr lang="en-US" dirty="0"/>
          </a:p>
          <a:p>
            <a:pPr marL="0" indent="0">
              <a:buNone/>
            </a:pPr>
            <a:endParaRPr lang="en-US" dirty="0" smtClean="0"/>
          </a:p>
          <a:p>
            <a:pPr marL="0" indent="0">
              <a:buNone/>
            </a:pPr>
            <a:r>
              <a:rPr lang="en-US" dirty="0" smtClean="0"/>
              <a:t>Listen</a:t>
            </a:r>
            <a:r>
              <a:rPr lang="en-US" dirty="0"/>
              <a:t>, I tell you a mystery: We will not all sleep, but we will all be changed</a:t>
            </a:r>
          </a:p>
        </p:txBody>
      </p:sp>
      <p:sp>
        <p:nvSpPr>
          <p:cNvPr id="4" name="Oval 3"/>
          <p:cNvSpPr/>
          <p:nvPr/>
        </p:nvSpPr>
        <p:spPr>
          <a:xfrm>
            <a:off x="154379" y="2078182"/>
            <a:ext cx="1840675" cy="15081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6888" y="4572000"/>
            <a:ext cx="1092530" cy="4987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033153" y="3586349"/>
            <a:ext cx="41564" cy="98565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6909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9:30-10:4</a:t>
            </a:r>
          </a:p>
        </p:txBody>
      </p:sp>
      <p:sp>
        <p:nvSpPr>
          <p:cNvPr id="3" name="Content Placeholder 2"/>
          <p:cNvSpPr>
            <a:spLocks noGrp="1"/>
          </p:cNvSpPr>
          <p:nvPr>
            <p:ph idx="1"/>
          </p:nvPr>
        </p:nvSpPr>
        <p:spPr/>
        <p:txBody>
          <a:bodyPr/>
          <a:lstStyle/>
          <a:p>
            <a:pPr marL="0" indent="0">
              <a:buNone/>
            </a:pPr>
            <a:r>
              <a:rPr lang="en-US" baseline="30000" dirty="0"/>
              <a:t>3</a:t>
            </a:r>
            <a:r>
              <a:rPr lang="en-US" dirty="0"/>
              <a:t> Since they did not know the righteousness that comes from God and sought to establish their own, they did not submit to God's righteousness. </a:t>
            </a:r>
            <a:endParaRPr lang="en-US" dirty="0" smtClean="0"/>
          </a:p>
          <a:p>
            <a:pPr marL="0" indent="0">
              <a:buNone/>
            </a:pPr>
            <a:r>
              <a:rPr lang="en-US" baseline="30000" dirty="0" smtClean="0"/>
              <a:t>4</a:t>
            </a:r>
            <a:r>
              <a:rPr lang="en-US" dirty="0" smtClean="0"/>
              <a:t> </a:t>
            </a:r>
            <a:r>
              <a:rPr lang="en-US" dirty="0"/>
              <a:t>Christ is the end of the law so that there may be righteousness for everyone who believes.</a:t>
            </a:r>
          </a:p>
        </p:txBody>
      </p:sp>
    </p:spTree>
    <p:extLst>
      <p:ext uri="{BB962C8B-B14F-4D97-AF65-F5344CB8AC3E}">
        <p14:creationId xmlns:p14="http://schemas.microsoft.com/office/powerpoint/2010/main" val="344769575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1:7</a:t>
            </a:r>
            <a:endParaRPr lang="en-US" dirty="0"/>
          </a:p>
        </p:txBody>
      </p:sp>
      <p:sp>
        <p:nvSpPr>
          <p:cNvPr id="3" name="Content Placeholder 2"/>
          <p:cNvSpPr>
            <a:spLocks noGrp="1"/>
          </p:cNvSpPr>
          <p:nvPr>
            <p:ph idx="1"/>
          </p:nvPr>
        </p:nvSpPr>
        <p:spPr>
          <a:xfrm>
            <a:off x="445325" y="1318162"/>
            <a:ext cx="8229600" cy="5130140"/>
          </a:xfrm>
        </p:spPr>
        <p:txBody>
          <a:bodyPr>
            <a:normAutofit lnSpcReduction="10000"/>
          </a:bodyPr>
          <a:lstStyle/>
          <a:p>
            <a:pPr marL="0" indent="0">
              <a:buNone/>
            </a:pPr>
            <a:r>
              <a:rPr lang="en-US" dirty="0" smtClean="0"/>
              <a:t>	</a:t>
            </a:r>
            <a:r>
              <a:rPr lang="en-US" dirty="0"/>
              <a:t>	 </a:t>
            </a:r>
            <a:r>
              <a:rPr lang="el-GR" dirty="0"/>
              <a:t>ἰδού</a:t>
            </a:r>
            <a:endParaRPr lang="en-US" dirty="0"/>
          </a:p>
          <a:p>
            <a:pPr marL="0" indent="0">
              <a:buNone/>
            </a:pPr>
            <a:r>
              <a:rPr lang="en-US" dirty="0"/>
              <a:t>		(</a:t>
            </a:r>
            <a:r>
              <a:rPr lang="en-US" dirty="0" err="1"/>
              <a:t>idou</a:t>
            </a:r>
            <a:r>
              <a:rPr lang="en-US" dirty="0"/>
              <a:t>)</a:t>
            </a:r>
          </a:p>
          <a:p>
            <a:pPr marL="0" indent="0">
              <a:buNone/>
            </a:pPr>
            <a:endParaRPr lang="en-US" dirty="0" smtClean="0"/>
          </a:p>
          <a:p>
            <a:pPr marL="0" indent="0">
              <a:buNone/>
            </a:pPr>
            <a:r>
              <a:rPr lang="en-US" dirty="0" smtClean="0"/>
              <a:t>Look</a:t>
            </a:r>
            <a:r>
              <a:rPr lang="en-US" dirty="0"/>
              <a:t>, he is coming with the clouds, </a:t>
            </a:r>
          </a:p>
          <a:p>
            <a:pPr marL="0" indent="0">
              <a:buNone/>
            </a:pPr>
            <a:r>
              <a:rPr lang="en-US" dirty="0"/>
              <a:t>and every eye will see him, </a:t>
            </a:r>
          </a:p>
          <a:p>
            <a:pPr marL="0" indent="0">
              <a:buNone/>
            </a:pPr>
            <a:r>
              <a:rPr lang="en-US" dirty="0"/>
              <a:t>even those who pierced him; </a:t>
            </a:r>
          </a:p>
          <a:p>
            <a:pPr marL="0" indent="0">
              <a:buNone/>
            </a:pPr>
            <a:r>
              <a:rPr lang="en-US" dirty="0"/>
              <a:t>and all the peoples of the earth will mourn because of him. </a:t>
            </a:r>
          </a:p>
          <a:p>
            <a:pPr marL="0" indent="0">
              <a:buNone/>
            </a:pPr>
            <a:r>
              <a:rPr lang="en-US" dirty="0"/>
              <a:t>So shall it be! Amen. </a:t>
            </a:r>
          </a:p>
          <a:p>
            <a:endParaRPr lang="en-US" dirty="0"/>
          </a:p>
        </p:txBody>
      </p:sp>
      <p:sp>
        <p:nvSpPr>
          <p:cNvPr id="4" name="Oval 3"/>
          <p:cNvSpPr/>
          <p:nvPr/>
        </p:nvSpPr>
        <p:spPr>
          <a:xfrm>
            <a:off x="1947552" y="1104405"/>
            <a:ext cx="1840675" cy="15081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138" y="2909455"/>
            <a:ext cx="902524" cy="5343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1341912" y="2327564"/>
            <a:ext cx="807522" cy="617517"/>
          </a:xfrm>
          <a:custGeom>
            <a:avLst/>
            <a:gdLst>
              <a:gd name="connsiteX0" fmla="*/ 0 w 807522"/>
              <a:gd name="connsiteY0" fmla="*/ 617517 h 617517"/>
              <a:gd name="connsiteX1" fmla="*/ 807522 w 807522"/>
              <a:gd name="connsiteY1" fmla="*/ 0 h 617517"/>
              <a:gd name="connsiteX2" fmla="*/ 807522 w 807522"/>
              <a:gd name="connsiteY2" fmla="*/ 0 h 617517"/>
            </a:gdLst>
            <a:ahLst/>
            <a:cxnLst>
              <a:cxn ang="0">
                <a:pos x="connsiteX0" y="connsiteY0"/>
              </a:cxn>
              <a:cxn ang="0">
                <a:pos x="connsiteX1" y="connsiteY1"/>
              </a:cxn>
              <a:cxn ang="0">
                <a:pos x="connsiteX2" y="connsiteY2"/>
              </a:cxn>
            </a:cxnLst>
            <a:rect l="l" t="t" r="r" b="b"/>
            <a:pathLst>
              <a:path w="807522" h="617517">
                <a:moveTo>
                  <a:pt x="0" y="617517"/>
                </a:moveTo>
                <a:lnTo>
                  <a:pt x="807522" y="0"/>
                </a:lnTo>
                <a:lnTo>
                  <a:pt x="807522"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20175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9:33</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a:t>			 </a:t>
            </a:r>
            <a:r>
              <a:rPr lang="en-US" dirty="0" smtClean="0"/>
              <a:t>		</a:t>
            </a:r>
            <a:r>
              <a:rPr lang="el-GR" dirty="0" smtClean="0"/>
              <a:t>λίθος</a:t>
            </a:r>
            <a:r>
              <a:rPr lang="en-US" dirty="0" smtClean="0"/>
              <a:t>   </a:t>
            </a:r>
            <a:r>
              <a:rPr lang="el-GR" dirty="0" smtClean="0"/>
              <a:t>πρόσκομμα</a:t>
            </a:r>
            <a:endParaRPr lang="en-US" dirty="0"/>
          </a:p>
          <a:p>
            <a:pPr marL="0" indent="0">
              <a:buNone/>
            </a:pPr>
            <a:r>
              <a:rPr lang="en-US" dirty="0"/>
              <a:t>	</a:t>
            </a:r>
            <a:r>
              <a:rPr lang="en-US" dirty="0" smtClean="0"/>
              <a:t>				(</a:t>
            </a:r>
            <a:r>
              <a:rPr lang="en-US" dirty="0" err="1" smtClean="0"/>
              <a:t>lithos</a:t>
            </a:r>
            <a:r>
              <a:rPr lang="en-US" dirty="0" smtClean="0"/>
              <a:t>  </a:t>
            </a:r>
            <a:r>
              <a:rPr lang="en-US" dirty="0" err="1" smtClean="0"/>
              <a:t>proskomma</a:t>
            </a:r>
            <a:r>
              <a:rPr lang="en-US" dirty="0"/>
              <a:t>)</a:t>
            </a:r>
          </a:p>
          <a:p>
            <a:pPr marL="0" indent="0">
              <a:buNone/>
            </a:pPr>
            <a:endParaRPr lang="en-US" dirty="0"/>
          </a:p>
          <a:p>
            <a:pPr marL="0" indent="0">
              <a:buNone/>
            </a:pPr>
            <a:r>
              <a:rPr lang="en-US" dirty="0"/>
              <a:t>			</a:t>
            </a:r>
          </a:p>
          <a:p>
            <a:pPr marL="0" indent="0">
              <a:buNone/>
            </a:pPr>
            <a:r>
              <a:rPr lang="en-US" baseline="30000" dirty="0" smtClean="0"/>
              <a:t>33</a:t>
            </a:r>
            <a:r>
              <a:rPr lang="en-US" dirty="0" smtClean="0"/>
              <a:t> </a:t>
            </a:r>
            <a:r>
              <a:rPr lang="en-US" dirty="0"/>
              <a:t>As it is written: "See, I lay in Zion a stone that causes men to stumble and a rock that makes them fall, and the one who trusts in him will never be put to shame."</a:t>
            </a:r>
          </a:p>
        </p:txBody>
      </p:sp>
      <p:sp>
        <p:nvSpPr>
          <p:cNvPr id="5" name="Rounded Rectangle 4"/>
          <p:cNvSpPr/>
          <p:nvPr/>
        </p:nvSpPr>
        <p:spPr>
          <a:xfrm>
            <a:off x="5937663" y="4132614"/>
            <a:ext cx="2006929" cy="4631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27512" y="4560125"/>
            <a:ext cx="3740727" cy="439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280062" y="4595751"/>
            <a:ext cx="4773881" cy="1666458"/>
          </a:xfrm>
          <a:custGeom>
            <a:avLst/>
            <a:gdLst>
              <a:gd name="connsiteX0" fmla="*/ 0 w 4773881"/>
              <a:gd name="connsiteY0" fmla="*/ 403761 h 1666458"/>
              <a:gd name="connsiteX1" fmla="*/ 2125683 w 4773881"/>
              <a:gd name="connsiteY1" fmla="*/ 1496291 h 1666458"/>
              <a:gd name="connsiteX2" fmla="*/ 3966359 w 4773881"/>
              <a:gd name="connsiteY2" fmla="*/ 1508166 h 1666458"/>
              <a:gd name="connsiteX3" fmla="*/ 4773881 w 4773881"/>
              <a:gd name="connsiteY3" fmla="*/ 0 h 1666458"/>
            </a:gdLst>
            <a:ahLst/>
            <a:cxnLst>
              <a:cxn ang="0">
                <a:pos x="connsiteX0" y="connsiteY0"/>
              </a:cxn>
              <a:cxn ang="0">
                <a:pos x="connsiteX1" y="connsiteY1"/>
              </a:cxn>
              <a:cxn ang="0">
                <a:pos x="connsiteX2" y="connsiteY2"/>
              </a:cxn>
              <a:cxn ang="0">
                <a:pos x="connsiteX3" y="connsiteY3"/>
              </a:cxn>
            </a:cxnLst>
            <a:rect l="l" t="t" r="r" b="b"/>
            <a:pathLst>
              <a:path w="4773881" h="1666458">
                <a:moveTo>
                  <a:pt x="0" y="403761"/>
                </a:moveTo>
                <a:cubicBezTo>
                  <a:pt x="732311" y="857992"/>
                  <a:pt x="1464623" y="1312224"/>
                  <a:pt x="2125683" y="1496291"/>
                </a:cubicBezTo>
                <a:cubicBezTo>
                  <a:pt x="2786743" y="1680358"/>
                  <a:pt x="3524993" y="1757548"/>
                  <a:pt x="3966359" y="1508166"/>
                </a:cubicBezTo>
                <a:cubicBezTo>
                  <a:pt x="4407725" y="1258784"/>
                  <a:pt x="4590803" y="629392"/>
                  <a:pt x="477388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916385" y="1959429"/>
            <a:ext cx="3420093" cy="127065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5" idx="0"/>
            <a:endCxn id="9" idx="2"/>
          </p:cNvCxnSpPr>
          <p:nvPr/>
        </p:nvCxnSpPr>
        <p:spPr>
          <a:xfrm flipH="1" flipV="1">
            <a:off x="6626432" y="3230088"/>
            <a:ext cx="314696" cy="90252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44172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πέτρα</a:t>
            </a:r>
            <a:endParaRPr lang="en-US" dirty="0"/>
          </a:p>
          <a:p>
            <a:pPr marL="0" indent="0">
              <a:buNone/>
            </a:pPr>
            <a:r>
              <a:rPr lang="en-US" dirty="0" smtClean="0"/>
              <a:t>					(</a:t>
            </a:r>
            <a:r>
              <a:rPr lang="en-US" dirty="0" err="1" smtClean="0"/>
              <a:t>petra</a:t>
            </a:r>
            <a:r>
              <a:rPr lang="en-US" dirty="0" smtClean="0"/>
              <a:t>)</a:t>
            </a:r>
          </a:p>
          <a:p>
            <a:pPr marL="0" indent="0">
              <a:buNone/>
            </a:pPr>
            <a:endParaRPr lang="en-US" dirty="0"/>
          </a:p>
          <a:p>
            <a:pPr marL="0" indent="0">
              <a:buNone/>
            </a:pPr>
            <a:r>
              <a:rPr lang="en-US" baseline="30000" dirty="0" smtClean="0"/>
              <a:t>33</a:t>
            </a:r>
            <a:r>
              <a:rPr lang="en-US" dirty="0" smtClean="0"/>
              <a:t> </a:t>
            </a:r>
            <a:r>
              <a:rPr lang="en-US" dirty="0"/>
              <a:t>As it is written: "See, I lay in Zion a stone that causes men to stumble and a rock that makes them fall, and the one who trusts in him will never be put to shame."</a:t>
            </a:r>
          </a:p>
        </p:txBody>
      </p:sp>
      <p:sp>
        <p:nvSpPr>
          <p:cNvPr id="4" name="Rounded Rectangle 3"/>
          <p:cNvSpPr/>
          <p:nvPr/>
        </p:nvSpPr>
        <p:spPr>
          <a:xfrm>
            <a:off x="4868883" y="2185060"/>
            <a:ext cx="1638795" cy="12587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55771" y="4536374"/>
            <a:ext cx="843148"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688281" y="3443844"/>
            <a:ext cx="89064" cy="109253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44172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Isaiah 8:14</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smtClean="0">
                <a:cs typeface="+mj-cs"/>
              </a:rPr>
              <a:t>  </a:t>
            </a:r>
            <a:r>
              <a:rPr lang="he-IL" sz="4400" dirty="0" smtClean="0">
                <a:cs typeface="+mj-cs"/>
              </a:rPr>
              <a:t>אֶבֶן</a:t>
            </a:r>
            <a:r>
              <a:rPr lang="en-US" sz="4400" dirty="0" smtClean="0">
                <a:cs typeface="+mj-cs"/>
              </a:rPr>
              <a:t>		</a:t>
            </a:r>
            <a:r>
              <a:rPr lang="he-IL" sz="4400" dirty="0">
                <a:cs typeface="+mj-cs"/>
              </a:rPr>
              <a:t>צוּר</a:t>
            </a:r>
            <a:endParaRPr lang="en-US" sz="4400" dirty="0" smtClean="0">
              <a:cs typeface="+mj-cs"/>
            </a:endParaRPr>
          </a:p>
          <a:p>
            <a:pPr marL="0" indent="0">
              <a:lnSpc>
                <a:spcPts val="2400"/>
              </a:lnSpc>
              <a:buNone/>
            </a:pPr>
            <a:r>
              <a:rPr lang="en-US" dirty="0" smtClean="0"/>
              <a:t>(</a:t>
            </a:r>
            <a:r>
              <a:rPr lang="el-GR" dirty="0"/>
              <a:t>᾽</a:t>
            </a:r>
            <a:r>
              <a:rPr lang="en-US" dirty="0" err="1" smtClean="0"/>
              <a:t>eben</a:t>
            </a:r>
            <a:r>
              <a:rPr lang="en-US" dirty="0" smtClean="0"/>
              <a:t>)		(sur)</a:t>
            </a:r>
          </a:p>
          <a:p>
            <a:pPr marL="0" indent="0">
              <a:lnSpc>
                <a:spcPts val="2400"/>
              </a:lnSpc>
              <a:buNone/>
            </a:pPr>
            <a:endParaRPr lang="en-US" dirty="0"/>
          </a:p>
          <a:p>
            <a:pPr marL="0" indent="0">
              <a:lnSpc>
                <a:spcPts val="2400"/>
              </a:lnSpc>
              <a:buNone/>
            </a:pPr>
            <a:endParaRPr lang="en-US" dirty="0" smtClean="0"/>
          </a:p>
          <a:p>
            <a:pPr marL="0" indent="0">
              <a:lnSpc>
                <a:spcPts val="2400"/>
              </a:lnSpc>
              <a:buNone/>
            </a:pPr>
            <a:r>
              <a:rPr lang="en-US" dirty="0" smtClean="0"/>
              <a:t>and </a:t>
            </a:r>
            <a:r>
              <a:rPr lang="en-US" dirty="0"/>
              <a:t>he will be a sanctuary; </a:t>
            </a:r>
          </a:p>
          <a:p>
            <a:pPr marL="0" indent="0">
              <a:lnSpc>
                <a:spcPts val="2400"/>
              </a:lnSpc>
              <a:buNone/>
            </a:pPr>
            <a:r>
              <a:rPr lang="en-US" dirty="0"/>
              <a:t>but for both houses of Israel he will be </a:t>
            </a:r>
          </a:p>
          <a:p>
            <a:pPr marL="0" indent="0">
              <a:lnSpc>
                <a:spcPts val="2400"/>
              </a:lnSpc>
              <a:buNone/>
            </a:pPr>
            <a:r>
              <a:rPr lang="en-US" dirty="0"/>
              <a:t>a stone that causes men to stumble </a:t>
            </a:r>
          </a:p>
          <a:p>
            <a:pPr marL="0" indent="0">
              <a:lnSpc>
                <a:spcPts val="2400"/>
              </a:lnSpc>
              <a:buNone/>
            </a:pPr>
            <a:r>
              <a:rPr lang="en-US" dirty="0"/>
              <a:t>and a rock that makes them fall. </a:t>
            </a:r>
          </a:p>
          <a:p>
            <a:pPr marL="0" indent="0">
              <a:lnSpc>
                <a:spcPts val="2400"/>
              </a:lnSpc>
              <a:buNone/>
            </a:pPr>
            <a:r>
              <a:rPr lang="en-US" dirty="0"/>
              <a:t>And for the people of Jerusalem he will be </a:t>
            </a:r>
          </a:p>
          <a:p>
            <a:pPr marL="0" indent="0">
              <a:lnSpc>
                <a:spcPts val="2400"/>
              </a:lnSpc>
              <a:buNone/>
            </a:pPr>
            <a:r>
              <a:rPr lang="en-US" dirty="0"/>
              <a:t>a trap and a snare.</a:t>
            </a:r>
          </a:p>
          <a:p>
            <a:endParaRPr lang="en-US" dirty="0"/>
          </a:p>
        </p:txBody>
      </p:sp>
      <p:sp>
        <p:nvSpPr>
          <p:cNvPr id="4" name="Rounded Rectangle 3"/>
          <p:cNvSpPr/>
          <p:nvPr/>
        </p:nvSpPr>
        <p:spPr>
          <a:xfrm>
            <a:off x="368135" y="1757548"/>
            <a:ext cx="1567543" cy="11281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16332" y="1719942"/>
            <a:ext cx="1330037" cy="11281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71896" y="4346369"/>
            <a:ext cx="1021278" cy="403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08166" y="4762005"/>
            <a:ext cx="783772" cy="3562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6" idx="0"/>
            <a:endCxn id="4" idx="2"/>
          </p:cNvCxnSpPr>
          <p:nvPr/>
        </p:nvCxnSpPr>
        <p:spPr>
          <a:xfrm flipH="1" flipV="1">
            <a:off x="1151907" y="2885704"/>
            <a:ext cx="130628" cy="14606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7" idx="0"/>
            <a:endCxn id="5" idx="2"/>
          </p:cNvCxnSpPr>
          <p:nvPr/>
        </p:nvCxnSpPr>
        <p:spPr>
          <a:xfrm flipV="1">
            <a:off x="1900052" y="2848098"/>
            <a:ext cx="1781299" cy="191390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083051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latin typeface="SPAtlantis" panose="00000400000000000000" pitchFamily="2" charset="2"/>
              </a:rPr>
              <a:t> </a:t>
            </a:r>
            <a:r>
              <a:rPr lang="en-US" dirty="0" smtClean="0">
                <a:latin typeface="SPAtlantis" panose="00000400000000000000" pitchFamily="2" charset="2"/>
              </a:rPr>
              <a:t> 				</a:t>
            </a:r>
            <a:r>
              <a:rPr lang="el-GR" dirty="0" smtClean="0"/>
              <a:t>πέτρα</a:t>
            </a:r>
            <a:r>
              <a:rPr lang="en-US" dirty="0" smtClean="0"/>
              <a:t>		  </a:t>
            </a:r>
            <a:r>
              <a:rPr lang="el-GR" dirty="0" smtClean="0"/>
              <a:t>λίθος</a:t>
            </a:r>
            <a:endParaRPr lang="en-US" dirty="0">
              <a:latin typeface="SPAtlantis" panose="00000400000000000000" pitchFamily="2" charset="2"/>
            </a:endParaRPr>
          </a:p>
          <a:p>
            <a:pPr marL="0" indent="0">
              <a:buNone/>
            </a:pPr>
            <a:r>
              <a:rPr lang="en-US" dirty="0"/>
              <a:t>				(</a:t>
            </a:r>
            <a:r>
              <a:rPr lang="en-US" dirty="0" err="1"/>
              <a:t>petra</a:t>
            </a:r>
            <a:r>
              <a:rPr lang="en-US" dirty="0" smtClean="0"/>
              <a:t>)</a:t>
            </a:r>
            <a:r>
              <a:rPr lang="en-US" dirty="0"/>
              <a:t>		 (</a:t>
            </a:r>
            <a:r>
              <a:rPr lang="en-US" dirty="0" err="1" smtClean="0"/>
              <a:t>lithos</a:t>
            </a:r>
            <a:r>
              <a:rPr lang="en-US" dirty="0" smtClean="0"/>
              <a:t>)</a:t>
            </a:r>
          </a:p>
          <a:p>
            <a:pPr marL="0" indent="0">
              <a:buNone/>
            </a:pPr>
            <a:endParaRPr lang="en-US" dirty="0"/>
          </a:p>
          <a:p>
            <a:pPr marL="0" indent="0">
              <a:buNone/>
            </a:pPr>
            <a:r>
              <a:rPr lang="en-US" baseline="30000" dirty="0" smtClean="0"/>
              <a:t>33</a:t>
            </a:r>
            <a:r>
              <a:rPr lang="en-US" dirty="0" smtClean="0"/>
              <a:t> </a:t>
            </a:r>
            <a:r>
              <a:rPr lang="en-US" dirty="0"/>
              <a:t>As it is written: "See, I lay in Zion a stone that causes men to stumble and a rock that makes them fall, and the one who trusts in him will never be put to shame."</a:t>
            </a:r>
          </a:p>
        </p:txBody>
      </p:sp>
      <p:sp>
        <p:nvSpPr>
          <p:cNvPr id="4" name="Rounded Rectangle 3"/>
          <p:cNvSpPr/>
          <p:nvPr/>
        </p:nvSpPr>
        <p:spPr>
          <a:xfrm>
            <a:off x="3966358" y="2196935"/>
            <a:ext cx="1638795" cy="12587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90706" y="2183080"/>
            <a:ext cx="1638795" cy="12587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590805" y="4061361"/>
            <a:ext cx="1045029" cy="4156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5391397" y="4536374"/>
            <a:ext cx="807522" cy="4156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H="1" flipV="1">
            <a:off x="4785756" y="3455719"/>
            <a:ext cx="1009402" cy="108065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6" idx="0"/>
            <a:endCxn id="5" idx="2"/>
          </p:cNvCxnSpPr>
          <p:nvPr/>
        </p:nvCxnSpPr>
        <p:spPr>
          <a:xfrm flipV="1">
            <a:off x="7113320" y="3441864"/>
            <a:ext cx="496784" cy="61949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44172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a:t>σκάνδαλον</a:t>
            </a:r>
            <a:endParaRPr lang="en-US" dirty="0"/>
          </a:p>
          <a:p>
            <a:pPr marL="0" indent="0">
              <a:buNone/>
            </a:pPr>
            <a:r>
              <a:rPr lang="en-US" dirty="0" smtClean="0"/>
              <a:t>(</a:t>
            </a:r>
            <a:r>
              <a:rPr lang="en-US" dirty="0" err="1" smtClean="0"/>
              <a:t>skandalon</a:t>
            </a:r>
            <a:r>
              <a:rPr lang="en-US" dirty="0" smtClean="0"/>
              <a:t>)</a:t>
            </a:r>
          </a:p>
          <a:p>
            <a:pPr marL="0" indent="0">
              <a:buNone/>
            </a:pPr>
            <a:endParaRPr lang="en-US" dirty="0"/>
          </a:p>
          <a:p>
            <a:pPr marL="0" indent="0">
              <a:buNone/>
            </a:pPr>
            <a:r>
              <a:rPr lang="en-US" baseline="30000" dirty="0" smtClean="0"/>
              <a:t>33</a:t>
            </a:r>
            <a:r>
              <a:rPr lang="en-US" dirty="0" smtClean="0"/>
              <a:t> </a:t>
            </a:r>
            <a:r>
              <a:rPr lang="en-US" dirty="0"/>
              <a:t>As it is written: "See, I lay in Zion a stone that causes men to stumble and a rock that makes them fall, and the one who trusts in him will never be put to shame."</a:t>
            </a:r>
          </a:p>
        </p:txBody>
      </p:sp>
      <p:sp>
        <p:nvSpPr>
          <p:cNvPr id="4" name="Rounded Rectangle 3"/>
          <p:cNvSpPr/>
          <p:nvPr/>
        </p:nvSpPr>
        <p:spPr>
          <a:xfrm>
            <a:off x="344384" y="2220686"/>
            <a:ext cx="2303813" cy="12231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448790" y="4975761"/>
            <a:ext cx="629392"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496291" y="3443844"/>
            <a:ext cx="267195" cy="153191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442953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Isaiah 8:14</a:t>
            </a:r>
            <a:endParaRPr lang="en-US" dirty="0"/>
          </a:p>
        </p:txBody>
      </p:sp>
      <p:sp>
        <p:nvSpPr>
          <p:cNvPr id="3" name="Content Placeholder 2"/>
          <p:cNvSpPr>
            <a:spLocks noGrp="1"/>
          </p:cNvSpPr>
          <p:nvPr>
            <p:ph idx="1"/>
          </p:nvPr>
        </p:nvSpPr>
        <p:spPr>
          <a:xfrm>
            <a:off x="457200" y="1588325"/>
            <a:ext cx="8229600" cy="4525963"/>
          </a:xfrm>
        </p:spPr>
        <p:txBody>
          <a:bodyPr>
            <a:normAutofit/>
          </a:bodyPr>
          <a:lstStyle/>
          <a:p>
            <a:pPr marL="0" indent="0">
              <a:lnSpc>
                <a:spcPts val="2400"/>
              </a:lnSpc>
              <a:buNone/>
            </a:pPr>
            <a:endParaRPr lang="en-US" dirty="0" smtClean="0"/>
          </a:p>
          <a:p>
            <a:pPr marL="0" indent="0">
              <a:lnSpc>
                <a:spcPts val="2400"/>
              </a:lnSpc>
              <a:buNone/>
            </a:pPr>
            <a:r>
              <a:rPr lang="en-US" dirty="0" smtClean="0"/>
              <a:t>		 </a:t>
            </a:r>
            <a:r>
              <a:rPr lang="he-IL" sz="4400" dirty="0" smtClean="0">
                <a:cs typeface="+mj-cs"/>
              </a:rPr>
              <a:t>מִכְשׁוֹל</a:t>
            </a:r>
            <a:r>
              <a:rPr lang="en-US" sz="4400" dirty="0" smtClean="0">
                <a:cs typeface="+mj-cs"/>
              </a:rPr>
              <a:t>				   </a:t>
            </a:r>
            <a:r>
              <a:rPr lang="he-IL" sz="4400" dirty="0" smtClean="0">
                <a:cs typeface="+mj-cs"/>
              </a:rPr>
              <a:t>נֶגֶף</a:t>
            </a:r>
            <a:endParaRPr lang="en-US" sz="4400" dirty="0">
              <a:cs typeface="+mj-cs"/>
            </a:endParaRPr>
          </a:p>
          <a:p>
            <a:pPr marL="0" indent="0">
              <a:lnSpc>
                <a:spcPts val="2400"/>
              </a:lnSpc>
              <a:buNone/>
            </a:pPr>
            <a:r>
              <a:rPr lang="en-US" dirty="0" smtClean="0"/>
              <a:t>		(</a:t>
            </a:r>
            <a:r>
              <a:rPr lang="en-US" dirty="0" err="1" smtClean="0"/>
              <a:t>mikshal</a:t>
            </a:r>
            <a:r>
              <a:rPr lang="en-US" dirty="0" smtClean="0"/>
              <a:t>)				(</a:t>
            </a:r>
            <a:r>
              <a:rPr lang="en-US" dirty="0" err="1" smtClean="0"/>
              <a:t>negep</a:t>
            </a:r>
            <a:r>
              <a:rPr lang="en-US" dirty="0" smtClean="0"/>
              <a:t>)</a:t>
            </a:r>
          </a:p>
          <a:p>
            <a:pPr marL="0" indent="0">
              <a:lnSpc>
                <a:spcPts val="2400"/>
              </a:lnSpc>
              <a:buNone/>
            </a:pPr>
            <a:endParaRPr lang="en-US" dirty="0"/>
          </a:p>
          <a:p>
            <a:pPr marL="0" indent="0">
              <a:lnSpc>
                <a:spcPts val="2400"/>
              </a:lnSpc>
              <a:buNone/>
            </a:pPr>
            <a:endParaRPr lang="en-US" dirty="0" smtClean="0"/>
          </a:p>
          <a:p>
            <a:pPr marL="0" indent="0">
              <a:lnSpc>
                <a:spcPts val="2400"/>
              </a:lnSpc>
              <a:buNone/>
            </a:pPr>
            <a:r>
              <a:rPr lang="en-US" dirty="0" smtClean="0"/>
              <a:t>and </a:t>
            </a:r>
            <a:r>
              <a:rPr lang="en-US" dirty="0"/>
              <a:t>he will be a sanctuary; </a:t>
            </a:r>
          </a:p>
          <a:p>
            <a:pPr marL="0" indent="0">
              <a:lnSpc>
                <a:spcPts val="2400"/>
              </a:lnSpc>
              <a:buNone/>
            </a:pPr>
            <a:r>
              <a:rPr lang="en-US" dirty="0"/>
              <a:t>but for both houses of Israel he will be </a:t>
            </a:r>
          </a:p>
          <a:p>
            <a:pPr marL="0" indent="0">
              <a:lnSpc>
                <a:spcPts val="2400"/>
              </a:lnSpc>
              <a:buNone/>
            </a:pPr>
            <a:r>
              <a:rPr lang="en-US" dirty="0"/>
              <a:t>a stone that causes men to stumble </a:t>
            </a:r>
          </a:p>
          <a:p>
            <a:pPr marL="0" indent="0">
              <a:lnSpc>
                <a:spcPts val="2400"/>
              </a:lnSpc>
              <a:buNone/>
            </a:pPr>
            <a:r>
              <a:rPr lang="en-US" dirty="0"/>
              <a:t>and a rock that makes them fall. </a:t>
            </a:r>
          </a:p>
          <a:p>
            <a:pPr marL="0" indent="0">
              <a:lnSpc>
                <a:spcPts val="2400"/>
              </a:lnSpc>
              <a:buNone/>
            </a:pPr>
            <a:r>
              <a:rPr lang="en-US" dirty="0"/>
              <a:t>And for the people of Jerusalem he will be </a:t>
            </a:r>
          </a:p>
          <a:p>
            <a:pPr marL="0" indent="0">
              <a:lnSpc>
                <a:spcPts val="2400"/>
              </a:lnSpc>
              <a:buNone/>
            </a:pPr>
            <a:r>
              <a:rPr lang="en-US" dirty="0"/>
              <a:t>a trap and a snare.</a:t>
            </a:r>
          </a:p>
          <a:p>
            <a:endParaRPr lang="en-US" dirty="0"/>
          </a:p>
        </p:txBody>
      </p:sp>
      <p:sp>
        <p:nvSpPr>
          <p:cNvPr id="4" name="Rounded Rectangle 3"/>
          <p:cNvSpPr/>
          <p:nvPr/>
        </p:nvSpPr>
        <p:spPr>
          <a:xfrm>
            <a:off x="2185061" y="1769424"/>
            <a:ext cx="1911926" cy="11281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09559" y="1767443"/>
            <a:ext cx="1745672" cy="11281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142015" y="4797631"/>
            <a:ext cx="676894" cy="403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5023262" y="4370119"/>
            <a:ext cx="1413164" cy="3918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7" idx="0"/>
            <a:endCxn id="5" idx="2"/>
          </p:cNvCxnSpPr>
          <p:nvPr/>
        </p:nvCxnSpPr>
        <p:spPr>
          <a:xfrm flipV="1">
            <a:off x="5729844" y="2895599"/>
            <a:ext cx="1852551" cy="147452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3099460" y="2897579"/>
            <a:ext cx="2042556" cy="2078182"/>
          </a:xfrm>
          <a:custGeom>
            <a:avLst/>
            <a:gdLst>
              <a:gd name="connsiteX0" fmla="*/ 0 w 2042556"/>
              <a:gd name="connsiteY0" fmla="*/ 0 h 2078182"/>
              <a:gd name="connsiteX1" fmla="*/ 795646 w 2042556"/>
              <a:gd name="connsiteY1" fmla="*/ 1460665 h 2078182"/>
              <a:gd name="connsiteX2" fmla="*/ 2042556 w 2042556"/>
              <a:gd name="connsiteY2" fmla="*/ 2078182 h 2078182"/>
            </a:gdLst>
            <a:ahLst/>
            <a:cxnLst>
              <a:cxn ang="0">
                <a:pos x="connsiteX0" y="connsiteY0"/>
              </a:cxn>
              <a:cxn ang="0">
                <a:pos x="connsiteX1" y="connsiteY1"/>
              </a:cxn>
              <a:cxn ang="0">
                <a:pos x="connsiteX2" y="connsiteY2"/>
              </a:cxn>
            </a:cxnLst>
            <a:rect l="l" t="t" r="r" b="b"/>
            <a:pathLst>
              <a:path w="2042556" h="2078182">
                <a:moveTo>
                  <a:pt x="0" y="0"/>
                </a:moveTo>
                <a:cubicBezTo>
                  <a:pt x="227610" y="557150"/>
                  <a:pt x="455220" y="1114301"/>
                  <a:pt x="795646" y="1460665"/>
                </a:cubicBezTo>
                <a:cubicBezTo>
                  <a:pt x="1136072" y="1807029"/>
                  <a:pt x="1589314" y="1942605"/>
                  <a:pt x="2042556" y="207818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814553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πιστεύω</a:t>
            </a:r>
            <a:endParaRPr lang="en-US" dirty="0"/>
          </a:p>
          <a:p>
            <a:pPr marL="0" indent="0">
              <a:buNone/>
            </a:pPr>
            <a:r>
              <a:rPr lang="en-US" dirty="0" smtClean="0"/>
              <a:t>					(</a:t>
            </a:r>
            <a:r>
              <a:rPr lang="en-US" dirty="0" err="1" smtClean="0"/>
              <a:t>pisteu</a:t>
            </a:r>
            <a:r>
              <a:rPr lang="en-US" dirty="0" err="1"/>
              <a:t>ō</a:t>
            </a:r>
            <a:r>
              <a:rPr lang="en-US" dirty="0" smtClean="0"/>
              <a:t>)</a:t>
            </a:r>
          </a:p>
          <a:p>
            <a:pPr marL="0" indent="0">
              <a:buNone/>
            </a:pPr>
            <a:endParaRPr lang="en-US" dirty="0"/>
          </a:p>
          <a:p>
            <a:pPr marL="0" indent="0">
              <a:buNone/>
            </a:pPr>
            <a:r>
              <a:rPr lang="en-US" baseline="30000" dirty="0" smtClean="0"/>
              <a:t>33</a:t>
            </a:r>
            <a:r>
              <a:rPr lang="en-US" dirty="0" smtClean="0"/>
              <a:t> </a:t>
            </a:r>
            <a:r>
              <a:rPr lang="en-US" dirty="0"/>
              <a:t>As it is written: "See, I lay in Zion a stone that causes men to stumble and a rock that makes them fall, and the one who trusts in him will never be put to shame."</a:t>
            </a:r>
          </a:p>
        </p:txBody>
      </p:sp>
      <p:sp>
        <p:nvSpPr>
          <p:cNvPr id="4" name="Rounded Rectangle 3"/>
          <p:cNvSpPr/>
          <p:nvPr/>
        </p:nvSpPr>
        <p:spPr>
          <a:xfrm>
            <a:off x="4904509" y="2196935"/>
            <a:ext cx="1864426"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47013" y="5011387"/>
            <a:ext cx="1033153" cy="4275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563590" y="3431969"/>
            <a:ext cx="273132" cy="157941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44172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a:t>				</a:t>
            </a:r>
            <a:r>
              <a:rPr lang="el-GR" dirty="0"/>
              <a:t>πιστεύω</a:t>
            </a:r>
            <a:endParaRPr lang="en-US" dirty="0"/>
          </a:p>
          <a:p>
            <a:pPr marL="0" indent="0">
              <a:buNone/>
            </a:pPr>
            <a:r>
              <a:rPr lang="en-US" dirty="0"/>
              <a:t>				(</a:t>
            </a:r>
            <a:r>
              <a:rPr lang="en-US" dirty="0" err="1"/>
              <a:t>pisteuō</a:t>
            </a:r>
            <a:r>
              <a:rPr lang="en-US" dirty="0"/>
              <a:t>)</a:t>
            </a: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r>
              <a:rPr lang="en-US" dirty="0" smtClean="0">
                <a:solidFill>
                  <a:srgbClr val="FF0000"/>
                </a:solidFill>
              </a:rPr>
              <a:t>“</a:t>
            </a:r>
            <a:r>
              <a:rPr lang="en-US" dirty="0">
                <a:solidFill>
                  <a:srgbClr val="FF0000"/>
                </a:solidFill>
              </a:rPr>
              <a:t>The time has come,</a:t>
            </a:r>
            <a:r>
              <a:rPr lang="en-US" dirty="0"/>
              <a:t>” he said. </a:t>
            </a:r>
            <a:r>
              <a:rPr lang="en-US" dirty="0">
                <a:solidFill>
                  <a:srgbClr val="FF0000"/>
                </a:solidFill>
              </a:rPr>
              <a:t>“The kingdom of God is near. Repent and believe the good news!”</a:t>
            </a:r>
          </a:p>
        </p:txBody>
      </p:sp>
      <p:sp>
        <p:nvSpPr>
          <p:cNvPr id="4" name="Rounded Rectangle 3"/>
          <p:cNvSpPr/>
          <p:nvPr/>
        </p:nvSpPr>
        <p:spPr>
          <a:xfrm>
            <a:off x="4025735" y="2232561"/>
            <a:ext cx="1864426"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00748" y="5094514"/>
            <a:ext cx="1294410" cy="4156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957948" y="3467595"/>
            <a:ext cx="190005" cy="162691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305584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24:25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πιστεύω</a:t>
            </a:r>
            <a:endParaRPr lang="en-US" dirty="0"/>
          </a:p>
          <a:p>
            <a:pPr marL="0" indent="0">
              <a:buNone/>
            </a:pPr>
            <a:r>
              <a:rPr lang="en-US" dirty="0"/>
              <a:t>			(</a:t>
            </a:r>
            <a:r>
              <a:rPr lang="en-US" dirty="0" err="1"/>
              <a:t>pisteuō</a:t>
            </a:r>
            <a:r>
              <a:rPr lang="en-US" dirty="0"/>
              <a:t>)</a:t>
            </a:r>
          </a:p>
          <a:p>
            <a:pPr marL="0" indent="0">
              <a:buNone/>
            </a:pPr>
            <a:endParaRPr lang="en-US" dirty="0"/>
          </a:p>
          <a:p>
            <a:pPr marL="0" indent="0">
              <a:buNone/>
            </a:pPr>
            <a:r>
              <a:rPr lang="en-US" dirty="0" smtClean="0"/>
              <a:t>He </a:t>
            </a:r>
            <a:r>
              <a:rPr lang="en-US" dirty="0"/>
              <a:t>said to them, </a:t>
            </a:r>
            <a:r>
              <a:rPr lang="en-US" dirty="0">
                <a:solidFill>
                  <a:srgbClr val="FF0000"/>
                </a:solidFill>
              </a:rPr>
              <a:t>“How foolish you are, and how slow of heart to believe all that the prophets have spoken!</a:t>
            </a:r>
          </a:p>
        </p:txBody>
      </p:sp>
      <p:sp>
        <p:nvSpPr>
          <p:cNvPr id="4" name="Rounded Rectangle 3"/>
          <p:cNvSpPr/>
          <p:nvPr/>
        </p:nvSpPr>
        <p:spPr>
          <a:xfrm>
            <a:off x="3040083" y="2232561"/>
            <a:ext cx="1864426" cy="1235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94462" y="4524499"/>
            <a:ext cx="1294410" cy="4156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841667" y="3467595"/>
            <a:ext cx="130629" cy="10569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9762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Looking Back: </a:t>
            </a:r>
            <a:r>
              <a:rPr lang="en-US" dirty="0" smtClean="0"/>
              <a:t>Romans 1:17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For </a:t>
            </a:r>
            <a:r>
              <a:rPr lang="en-US" dirty="0"/>
              <a:t>in the gospel a righteousness from God is revealed, a righteousness that is by faith from first to last, just as it is written: “The righteous will live by faith.”</a:t>
            </a:r>
          </a:p>
        </p:txBody>
      </p:sp>
    </p:spTree>
    <p:extLst>
      <p:ext uri="{BB962C8B-B14F-4D97-AF65-F5344CB8AC3E}">
        <p14:creationId xmlns:p14="http://schemas.microsoft.com/office/powerpoint/2010/main" val="191397689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9:33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καταισχύνω</a:t>
            </a:r>
            <a:endParaRPr lang="en-US" dirty="0"/>
          </a:p>
          <a:p>
            <a:pPr marL="0" indent="0">
              <a:buNone/>
            </a:pPr>
            <a:r>
              <a:rPr lang="en-US" dirty="0" smtClean="0"/>
              <a:t>	(</a:t>
            </a:r>
            <a:r>
              <a:rPr lang="en-US" dirty="0" err="1" smtClean="0"/>
              <a:t>kataischun</a:t>
            </a:r>
            <a:r>
              <a:rPr lang="en-US" dirty="0" err="1"/>
              <a:t>ō</a:t>
            </a:r>
            <a:r>
              <a:rPr lang="en-US" dirty="0" smtClean="0"/>
              <a:t>)</a:t>
            </a:r>
          </a:p>
          <a:p>
            <a:pPr marL="0" indent="0">
              <a:buNone/>
            </a:pPr>
            <a:endParaRPr lang="en-US" dirty="0"/>
          </a:p>
          <a:p>
            <a:pPr marL="0" indent="0">
              <a:buNone/>
            </a:pPr>
            <a:r>
              <a:rPr lang="en-US" baseline="30000" dirty="0" smtClean="0"/>
              <a:t>33</a:t>
            </a:r>
            <a:r>
              <a:rPr lang="en-US" dirty="0" smtClean="0"/>
              <a:t> </a:t>
            </a:r>
            <a:r>
              <a:rPr lang="en-US" dirty="0"/>
              <a:t>As it is written: "See, I lay in Zion a stone that causes men to stumble and a rock that makes them fall, and the one who trusts in him will never be put to shame."</a:t>
            </a:r>
          </a:p>
        </p:txBody>
      </p:sp>
      <p:sp>
        <p:nvSpPr>
          <p:cNvPr id="4" name="Rounded Rectangle 3"/>
          <p:cNvSpPr/>
          <p:nvPr/>
        </p:nvSpPr>
        <p:spPr>
          <a:xfrm>
            <a:off x="1330036" y="2173184"/>
            <a:ext cx="2481943" cy="12706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30681" y="5498275"/>
            <a:ext cx="2327563"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571008" y="3443844"/>
            <a:ext cx="623455" cy="205443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44172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καταισχύνω</a:t>
            </a:r>
            <a:endParaRPr lang="en-US" dirty="0"/>
          </a:p>
          <a:p>
            <a:pPr marL="0" indent="0">
              <a:buNone/>
            </a:pPr>
            <a:r>
              <a:rPr lang="en-US" dirty="0"/>
              <a:t>	(</a:t>
            </a:r>
            <a:r>
              <a:rPr lang="en-US" dirty="0" err="1"/>
              <a:t>kataischunō</a:t>
            </a:r>
            <a:r>
              <a:rPr lang="en-US" dirty="0"/>
              <a:t>)</a:t>
            </a:r>
          </a:p>
          <a:p>
            <a:pPr marL="0" indent="0">
              <a:buNone/>
            </a:pPr>
            <a:endParaRPr lang="en-US" dirty="0"/>
          </a:p>
          <a:p>
            <a:pPr marL="0" indent="0">
              <a:buNone/>
            </a:pPr>
            <a:r>
              <a:rPr lang="en-US" dirty="0" smtClean="0"/>
              <a:t>But </a:t>
            </a:r>
            <a:r>
              <a:rPr lang="en-US" dirty="0"/>
              <a:t>God chose the foolish things of the world to shame the wise; God chose the weak things of the world to shame the strong.</a:t>
            </a:r>
          </a:p>
        </p:txBody>
      </p:sp>
      <p:sp>
        <p:nvSpPr>
          <p:cNvPr id="4" name="Rounded Rectangle 3"/>
          <p:cNvSpPr/>
          <p:nvPr/>
        </p:nvSpPr>
        <p:spPr>
          <a:xfrm>
            <a:off x="1330036" y="2173184"/>
            <a:ext cx="2481943" cy="12706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013" y="4512623"/>
            <a:ext cx="1199408" cy="439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598717" y="5009407"/>
            <a:ext cx="1199408" cy="439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V="1">
            <a:off x="1074717" y="3443844"/>
            <a:ext cx="1496291" cy="106877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0"/>
            <a:endCxn id="4" idx="2"/>
          </p:cNvCxnSpPr>
          <p:nvPr/>
        </p:nvCxnSpPr>
        <p:spPr>
          <a:xfrm flipH="1" flipV="1">
            <a:off x="2571008" y="3443844"/>
            <a:ext cx="627413" cy="15655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671596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3:16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καταισχύνω</a:t>
            </a:r>
            <a:endParaRPr lang="en-US" dirty="0"/>
          </a:p>
          <a:p>
            <a:pPr marL="0" indent="0">
              <a:buNone/>
            </a:pPr>
            <a:r>
              <a:rPr lang="en-US" dirty="0" smtClean="0"/>
              <a:t>	</a:t>
            </a:r>
            <a:r>
              <a:rPr lang="en-US" dirty="0"/>
              <a:t>	(</a:t>
            </a:r>
            <a:r>
              <a:rPr lang="en-US" dirty="0" err="1"/>
              <a:t>kataischunō</a:t>
            </a:r>
            <a:r>
              <a:rPr lang="en-US" dirty="0"/>
              <a:t>)</a:t>
            </a:r>
          </a:p>
          <a:p>
            <a:pPr marL="0" indent="0">
              <a:buNone/>
            </a:pPr>
            <a:endParaRPr lang="en-US" dirty="0"/>
          </a:p>
          <a:p>
            <a:pPr marL="0" indent="0">
              <a:buNone/>
            </a:pPr>
            <a:r>
              <a:rPr lang="en-US" dirty="0" smtClean="0"/>
              <a:t>keeping </a:t>
            </a:r>
            <a:r>
              <a:rPr lang="en-US" dirty="0"/>
              <a:t>a clear conscience, so that those who speak maliciously against your good behavior in Christ may be ashamed of their slander.</a:t>
            </a:r>
          </a:p>
        </p:txBody>
      </p:sp>
      <p:sp>
        <p:nvSpPr>
          <p:cNvPr id="4" name="Rounded Rectangle 3"/>
          <p:cNvSpPr/>
          <p:nvPr/>
        </p:nvSpPr>
        <p:spPr>
          <a:xfrm>
            <a:off x="2220686" y="2208810"/>
            <a:ext cx="2481943" cy="12706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861953" y="4999512"/>
            <a:ext cx="1567543" cy="403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461658" y="3479470"/>
            <a:ext cx="184067" cy="152004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094775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Isaiah 28:16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So </a:t>
            </a:r>
            <a:r>
              <a:rPr lang="en-US" dirty="0"/>
              <a:t>this is what the Sovereign Lord says: </a:t>
            </a:r>
          </a:p>
          <a:p>
            <a:pPr marL="0" indent="0">
              <a:buNone/>
            </a:pPr>
            <a:r>
              <a:rPr lang="en-US" dirty="0"/>
              <a:t>“See, I lay a stone in Zion, </a:t>
            </a:r>
          </a:p>
          <a:p>
            <a:pPr marL="0" indent="0">
              <a:buNone/>
            </a:pPr>
            <a:r>
              <a:rPr lang="en-US" dirty="0"/>
              <a:t>a tested stone, </a:t>
            </a:r>
          </a:p>
          <a:p>
            <a:pPr marL="0" indent="0">
              <a:buNone/>
            </a:pPr>
            <a:r>
              <a:rPr lang="en-US" dirty="0"/>
              <a:t>a precious cornerstone for a sure foundation; </a:t>
            </a:r>
          </a:p>
          <a:p>
            <a:pPr marL="0" indent="0">
              <a:buNone/>
            </a:pPr>
            <a:r>
              <a:rPr lang="en-US" dirty="0"/>
              <a:t>the one who trusts will never be dismayed. </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Psalm 118:22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 </a:t>
            </a:r>
            <a:r>
              <a:rPr lang="en-US" dirty="0"/>
              <a:t>stone the builders rejected </a:t>
            </a:r>
          </a:p>
          <a:p>
            <a:pPr marL="0" indent="0">
              <a:buNone/>
            </a:pPr>
            <a:r>
              <a:rPr lang="en-US" dirty="0"/>
              <a:t>has become the capstone; </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Brothers, my heart's desire and prayer to God for the Israelites is that they may be saved. </a:t>
            </a:r>
            <a:endParaRPr lang="en-US" dirty="0" smtClean="0"/>
          </a:p>
        </p:txBody>
      </p:sp>
    </p:spTree>
    <p:extLst>
      <p:ext uri="{BB962C8B-B14F-4D97-AF65-F5344CB8AC3E}">
        <p14:creationId xmlns:p14="http://schemas.microsoft.com/office/powerpoint/2010/main" val="213204933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indent="0">
              <a:buNone/>
            </a:pPr>
            <a:r>
              <a:rPr lang="en-US" dirty="0"/>
              <a:t>I</a:t>
            </a:r>
            <a:r>
              <a:rPr lang="en-US" dirty="0" smtClean="0"/>
              <a:t>n the Talmud, Rabbi </a:t>
            </a:r>
            <a:r>
              <a:rPr lang="en-US" dirty="0" err="1" smtClean="0"/>
              <a:t>Tanhum</a:t>
            </a:r>
            <a:r>
              <a:rPr lang="en-US" dirty="0" smtClean="0"/>
              <a:t> said, “</a:t>
            </a:r>
            <a:r>
              <a:rPr lang="en-US" dirty="0"/>
              <a:t>Proof derives from here: ‘I will lift up the cup of salvation and call on the name of the Lord’ (Ps. 116:13</a:t>
            </a:r>
            <a:r>
              <a:rPr lang="en-US" dirty="0" smtClean="0"/>
              <a:t>).”</a:t>
            </a:r>
          </a:p>
          <a:p>
            <a:pPr marL="0" indent="0">
              <a:buNone/>
            </a:pPr>
            <a:endParaRPr lang="en-US" dirty="0"/>
          </a:p>
          <a:p>
            <a:pPr marL="0" indent="0">
              <a:buNone/>
            </a:pPr>
            <a:r>
              <a:rPr lang="en-US" dirty="0" smtClean="0"/>
              <a:t>In what way would you suspect this statement could be misunderstood and misused to follow after righteousness, yet not attain it?</a:t>
            </a:r>
          </a:p>
          <a:p>
            <a:pPr marL="0" indent="0">
              <a:buNone/>
            </a:pPr>
            <a:endParaRPr lang="en-US" i="1" dirty="0"/>
          </a:p>
          <a:p>
            <a:pPr marL="0" indent="0">
              <a:buNone/>
            </a:pPr>
            <a:endParaRPr lang="en-US" dirty="0"/>
          </a:p>
        </p:txBody>
      </p:sp>
    </p:spTree>
    <p:extLst>
      <p:ext uri="{BB962C8B-B14F-4D97-AF65-F5344CB8AC3E}">
        <p14:creationId xmlns:p14="http://schemas.microsoft.com/office/powerpoint/2010/main" val="216508662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74969" cy="6949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934471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εὐδοκία</a:t>
            </a:r>
            <a:endParaRPr lang="en-US" dirty="0"/>
          </a:p>
          <a:p>
            <a:pPr marL="0" indent="0">
              <a:buNone/>
            </a:pPr>
            <a:r>
              <a:rPr lang="en-US" dirty="0" smtClean="0"/>
              <a:t>				(</a:t>
            </a:r>
            <a:r>
              <a:rPr lang="en-US" dirty="0" err="1" smtClean="0"/>
              <a:t>eudokia</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Brothers, my heart's desire and prayer to God for the Israelites is that they may be saved. </a:t>
            </a:r>
            <a:endParaRPr lang="en-US" dirty="0" smtClean="0"/>
          </a:p>
        </p:txBody>
      </p:sp>
      <p:sp>
        <p:nvSpPr>
          <p:cNvPr id="4" name="Rounded Rectangle 3"/>
          <p:cNvSpPr/>
          <p:nvPr/>
        </p:nvSpPr>
        <p:spPr>
          <a:xfrm>
            <a:off x="4085112" y="2078182"/>
            <a:ext cx="1805049" cy="12112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144488" y="4857008"/>
            <a:ext cx="1151907"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720442" y="3289465"/>
            <a:ext cx="267195" cy="156754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41745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Thessalonians 1:11</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εὐδοκία</a:t>
            </a:r>
            <a:endParaRPr lang="en-US" dirty="0"/>
          </a:p>
          <a:p>
            <a:pPr marL="0" indent="0">
              <a:buNone/>
            </a:pPr>
            <a:r>
              <a:rPr lang="en-US" dirty="0"/>
              <a:t>	(</a:t>
            </a:r>
            <a:r>
              <a:rPr lang="en-US" dirty="0" err="1"/>
              <a:t>eudokia</a:t>
            </a:r>
            <a:r>
              <a:rPr lang="en-US" dirty="0"/>
              <a:t>)</a:t>
            </a:r>
          </a:p>
          <a:p>
            <a:pPr marL="0" indent="0">
              <a:buNone/>
            </a:pPr>
            <a:endParaRPr lang="en-US" dirty="0" smtClean="0"/>
          </a:p>
          <a:p>
            <a:pPr marL="0" indent="0">
              <a:buNone/>
            </a:pPr>
            <a:r>
              <a:rPr lang="en-US" dirty="0" smtClean="0"/>
              <a:t>With </a:t>
            </a:r>
            <a:r>
              <a:rPr lang="en-US" dirty="0"/>
              <a:t>this in mind, we constantly pray for you, that our God may count you worthy of his calling, and that by his power he may fulfill every good purpose of yours and every act prompted by your faith.</a:t>
            </a:r>
          </a:p>
        </p:txBody>
      </p:sp>
      <p:sp>
        <p:nvSpPr>
          <p:cNvPr id="4" name="Rounded Rectangle 3"/>
          <p:cNvSpPr/>
          <p:nvPr/>
        </p:nvSpPr>
        <p:spPr>
          <a:xfrm>
            <a:off x="1365662" y="1650671"/>
            <a:ext cx="1805049" cy="12112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484416" y="4916384"/>
            <a:ext cx="2386940"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268187" y="2861954"/>
            <a:ext cx="409699" cy="205443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4172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Looking Back:</a:t>
            </a:r>
            <a:r>
              <a:rPr lang="en-US" dirty="0" smtClean="0"/>
              <a:t> Romans 3:22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This </a:t>
            </a:r>
            <a:r>
              <a:rPr lang="en-US" dirty="0"/>
              <a:t>righteousness from God comes through faith in Jesus Christ to all who believe. There is no difference,</a:t>
            </a:r>
          </a:p>
        </p:txBody>
      </p:sp>
    </p:spTree>
    <p:extLst>
      <p:ext uri="{BB962C8B-B14F-4D97-AF65-F5344CB8AC3E}">
        <p14:creationId xmlns:p14="http://schemas.microsoft.com/office/powerpoint/2010/main" val="276114603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δέησις</a:t>
            </a:r>
            <a:endParaRPr lang="en-US" dirty="0"/>
          </a:p>
          <a:p>
            <a:pPr marL="0" indent="0">
              <a:buNone/>
            </a:pPr>
            <a:r>
              <a:rPr lang="en-US" dirty="0" smtClean="0"/>
              <a:t>						(</a:t>
            </a:r>
            <a:r>
              <a:rPr lang="en-US" dirty="0" err="1" smtClean="0"/>
              <a:t>de</a:t>
            </a:r>
            <a:r>
              <a:rPr lang="en-US" dirty="0" err="1"/>
              <a:t>ē</a:t>
            </a:r>
            <a:r>
              <a:rPr lang="en-US" dirty="0" err="1" smtClean="0"/>
              <a:t>sis</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Brothers, my heart's desire and prayer to God for the Israelites is that they may be saved. </a:t>
            </a:r>
            <a:endParaRPr lang="en-US" dirty="0" smtClean="0"/>
          </a:p>
        </p:txBody>
      </p:sp>
      <p:sp>
        <p:nvSpPr>
          <p:cNvPr id="4" name="Rounded Rectangle 3"/>
          <p:cNvSpPr/>
          <p:nvPr/>
        </p:nvSpPr>
        <p:spPr>
          <a:xfrm>
            <a:off x="5842660" y="2030681"/>
            <a:ext cx="1698171" cy="13062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985164" y="4892634"/>
            <a:ext cx="1128155" cy="439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549242" y="3336966"/>
            <a:ext cx="142504" cy="155566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096952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δέησις</a:t>
            </a:r>
            <a:endParaRPr lang="en-US" dirty="0"/>
          </a:p>
          <a:p>
            <a:pPr marL="0" indent="0">
              <a:buNone/>
            </a:pPr>
            <a:r>
              <a:rPr lang="en-US" dirty="0"/>
              <a:t>			(</a:t>
            </a:r>
            <a:r>
              <a:rPr lang="en-US" dirty="0" err="1"/>
              <a:t>deēsis</a:t>
            </a:r>
            <a:r>
              <a:rPr lang="en-US" dirty="0"/>
              <a:t>)</a:t>
            </a:r>
          </a:p>
          <a:p>
            <a:pPr marL="0" indent="0">
              <a:buNone/>
            </a:pPr>
            <a:endParaRPr lang="en-US" dirty="0"/>
          </a:p>
          <a:p>
            <a:pPr marL="0" indent="0">
              <a:buNone/>
            </a:pPr>
            <a:r>
              <a:rPr lang="en-US" dirty="0" smtClean="0"/>
              <a:t>But </a:t>
            </a:r>
            <a:r>
              <a:rPr lang="en-US" dirty="0"/>
              <a:t>the angel said to him: “Do not be afraid, Zechariah; your prayer has been heard. Your wife Elizabeth will bear you a son, and you are to give him the name John.</a:t>
            </a:r>
          </a:p>
        </p:txBody>
      </p:sp>
      <p:sp>
        <p:nvSpPr>
          <p:cNvPr id="4" name="Rounded Rectangle 3"/>
          <p:cNvSpPr/>
          <p:nvPr/>
        </p:nvSpPr>
        <p:spPr>
          <a:xfrm>
            <a:off x="3099460" y="2161310"/>
            <a:ext cx="1698171" cy="13062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58837" y="4560125"/>
            <a:ext cx="1128155" cy="439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722915" y="3467595"/>
            <a:ext cx="225631" cy="109253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885459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5:5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δέησις</a:t>
            </a:r>
            <a:endParaRPr lang="en-US" dirty="0"/>
          </a:p>
          <a:p>
            <a:pPr marL="0" indent="0">
              <a:buNone/>
            </a:pPr>
            <a:r>
              <a:rPr lang="en-US" dirty="0"/>
              <a:t>		(</a:t>
            </a:r>
            <a:r>
              <a:rPr lang="en-US" dirty="0" err="1"/>
              <a:t>deēsis</a:t>
            </a:r>
            <a:r>
              <a:rPr lang="en-US" dirty="0"/>
              <a:t>)</a:t>
            </a:r>
          </a:p>
          <a:p>
            <a:pPr marL="0" indent="0">
              <a:buNone/>
            </a:pPr>
            <a:endParaRPr lang="en-US" dirty="0"/>
          </a:p>
          <a:p>
            <a:pPr marL="0" indent="0">
              <a:buNone/>
            </a:pPr>
            <a:r>
              <a:rPr lang="en-US" dirty="0" smtClean="0"/>
              <a:t>The </a:t>
            </a:r>
            <a:r>
              <a:rPr lang="en-US" dirty="0"/>
              <a:t>widow who is really in need and left all alone puts her hope in God and continues night and day to pray and to ask God for help.</a:t>
            </a:r>
          </a:p>
        </p:txBody>
      </p:sp>
      <p:sp>
        <p:nvSpPr>
          <p:cNvPr id="4" name="Rounded Rectangle 3"/>
          <p:cNvSpPr/>
          <p:nvPr/>
        </p:nvSpPr>
        <p:spPr>
          <a:xfrm>
            <a:off x="2149434" y="2185061"/>
            <a:ext cx="1698171" cy="13062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15688" y="5035138"/>
            <a:ext cx="843148"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737262" y="3491346"/>
            <a:ext cx="261258" cy="15437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782626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σωτηρία</a:t>
            </a:r>
            <a:endParaRPr lang="en-US" dirty="0"/>
          </a:p>
          <a:p>
            <a:pPr marL="0" indent="0">
              <a:buNone/>
            </a:pPr>
            <a:r>
              <a:rPr lang="en-US" dirty="0" smtClean="0"/>
              <a:t>						(</a:t>
            </a:r>
            <a:r>
              <a:rPr lang="en-US" dirty="0" err="1" smtClean="0"/>
              <a:t>sōt</a:t>
            </a:r>
            <a:r>
              <a:rPr lang="en-US" dirty="0" err="1"/>
              <a:t>ē</a:t>
            </a:r>
            <a:r>
              <a:rPr lang="en-US" dirty="0" err="1" smtClean="0"/>
              <a:t>ria</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Brothers, my heart's desire and prayer to God for the Israelites is that they may be saved. </a:t>
            </a:r>
            <a:endParaRPr lang="en-US" dirty="0" smtClean="0"/>
          </a:p>
        </p:txBody>
      </p:sp>
      <p:sp>
        <p:nvSpPr>
          <p:cNvPr id="4" name="Rounded Rectangle 3"/>
          <p:cNvSpPr/>
          <p:nvPr/>
        </p:nvSpPr>
        <p:spPr>
          <a:xfrm>
            <a:off x="5807034" y="2137558"/>
            <a:ext cx="1864426" cy="11756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07678" y="5308270"/>
            <a:ext cx="1045028" cy="4156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739247" y="3313216"/>
            <a:ext cx="290945" cy="19950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096952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7:10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σωτηρία</a:t>
            </a:r>
            <a:endParaRPr lang="en-US" dirty="0"/>
          </a:p>
          <a:p>
            <a:pPr marL="0" indent="0">
              <a:buNone/>
            </a:pPr>
            <a:r>
              <a:rPr lang="en-US" dirty="0" smtClean="0"/>
              <a:t>(</a:t>
            </a:r>
            <a:r>
              <a:rPr lang="en-US" dirty="0" err="1"/>
              <a:t>sōtēria</a:t>
            </a:r>
            <a:r>
              <a:rPr lang="en-US" dirty="0"/>
              <a:t>)</a:t>
            </a:r>
          </a:p>
          <a:p>
            <a:pPr marL="0" indent="0">
              <a:buNone/>
            </a:pPr>
            <a:endParaRPr lang="en-US" dirty="0"/>
          </a:p>
          <a:p>
            <a:pPr marL="0" indent="0">
              <a:buNone/>
            </a:pPr>
            <a:r>
              <a:rPr lang="en-US" dirty="0" smtClean="0"/>
              <a:t>Godly </a:t>
            </a:r>
            <a:r>
              <a:rPr lang="en-US" dirty="0"/>
              <a:t>sorrow brings repentance that leads to salvation and leaves no regret, but worldly sorrow brings death.</a:t>
            </a:r>
          </a:p>
        </p:txBody>
      </p:sp>
      <p:sp>
        <p:nvSpPr>
          <p:cNvPr id="4" name="Rounded Rectangle 3"/>
          <p:cNvSpPr/>
          <p:nvPr/>
        </p:nvSpPr>
        <p:spPr>
          <a:xfrm>
            <a:off x="320634" y="2244436"/>
            <a:ext cx="1864426" cy="11756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138" y="4500748"/>
            <a:ext cx="1603168"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252847" y="3420094"/>
            <a:ext cx="11875" cy="10806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16392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5:9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σωτηρία</a:t>
            </a:r>
            <a:endParaRPr lang="en-US" dirty="0"/>
          </a:p>
          <a:p>
            <a:pPr marL="0" indent="0">
              <a:buNone/>
            </a:pPr>
            <a:r>
              <a:rPr lang="en-US" dirty="0" smtClean="0"/>
              <a:t>		(</a:t>
            </a:r>
            <a:r>
              <a:rPr lang="en-US" dirty="0" err="1"/>
              <a:t>sōtēria</a:t>
            </a:r>
            <a:r>
              <a:rPr lang="en-US" dirty="0"/>
              <a:t>)</a:t>
            </a:r>
          </a:p>
          <a:p>
            <a:pPr marL="0" indent="0">
              <a:buNone/>
            </a:pPr>
            <a:endParaRPr lang="en-US" dirty="0"/>
          </a:p>
          <a:p>
            <a:pPr marL="0" indent="0">
              <a:buNone/>
            </a:pPr>
            <a:r>
              <a:rPr lang="en-US" dirty="0" smtClean="0"/>
              <a:t>For </a:t>
            </a:r>
            <a:r>
              <a:rPr lang="en-US" dirty="0"/>
              <a:t>God did not appoint us to suffer wrath but to receive salvation through our Lord Jesus Christ.</a:t>
            </a:r>
          </a:p>
        </p:txBody>
      </p:sp>
      <p:sp>
        <p:nvSpPr>
          <p:cNvPr id="4" name="Rounded Rectangle 3"/>
          <p:cNvSpPr/>
          <p:nvPr/>
        </p:nvSpPr>
        <p:spPr>
          <a:xfrm>
            <a:off x="2137559" y="2256311"/>
            <a:ext cx="1864426" cy="11756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08810" y="4524499"/>
            <a:ext cx="1603168"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010394" y="3431969"/>
            <a:ext cx="59378" cy="109253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536469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Samuel 12:23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As </a:t>
            </a:r>
            <a:r>
              <a:rPr lang="en-US" dirty="0"/>
              <a:t>for me, far be it from me that I should sin against the Lord by failing to pray for you. And I will teach you the way that is good and right.</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Luke 13:34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solidFill>
                  <a:srgbClr val="FF0000"/>
                </a:solidFill>
              </a:rPr>
              <a:t>O </a:t>
            </a:r>
            <a:r>
              <a:rPr lang="en-US" dirty="0">
                <a:solidFill>
                  <a:srgbClr val="FF0000"/>
                </a:solidFill>
              </a:rPr>
              <a:t>Jerusalem, Jerusalem, you who kill the prophets and stone those sent to you, how often I have longed to gather your children together, as a hen gathers her chicks under her wings, but you were not willing!</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For I can testify about them that they are zealous for God, but their zeal is not based on knowledge. </a:t>
            </a:r>
          </a:p>
        </p:txBody>
      </p:sp>
    </p:spTree>
    <p:extLst>
      <p:ext uri="{BB962C8B-B14F-4D97-AF65-F5344CB8AC3E}">
        <p14:creationId xmlns:p14="http://schemas.microsoft.com/office/powerpoint/2010/main" val="213204933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Many today believe in “Sincerity”. They say it doesn’t matter what you believe as long as you’re sincere in that belief.</a:t>
            </a:r>
          </a:p>
          <a:p>
            <a:pPr marL="0" indent="0">
              <a:buNone/>
            </a:pPr>
            <a:endParaRPr lang="en-US" dirty="0"/>
          </a:p>
          <a:p>
            <a:pPr marL="0" indent="0">
              <a:buNone/>
            </a:pPr>
            <a:r>
              <a:rPr lang="en-US" dirty="0" smtClean="0"/>
              <a:t>How is sincerity related to zeal here?</a:t>
            </a:r>
            <a:endParaRPr lang="en-US" dirty="0"/>
          </a:p>
        </p:txBody>
      </p:sp>
    </p:spTree>
    <p:extLst>
      <p:ext uri="{BB962C8B-B14F-4D97-AF65-F5344CB8AC3E}">
        <p14:creationId xmlns:p14="http://schemas.microsoft.com/office/powerpoint/2010/main" val="2421283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Looking Back:</a:t>
            </a:r>
            <a:r>
              <a:rPr lang="en-US" dirty="0" smtClean="0"/>
              <a:t> Romans 3:28</a:t>
            </a:r>
            <a:endParaRPr lang="en-US" dirty="0"/>
          </a:p>
        </p:txBody>
      </p:sp>
      <p:sp>
        <p:nvSpPr>
          <p:cNvPr id="3" name="Content Placeholder 2"/>
          <p:cNvSpPr>
            <a:spLocks noGrp="1"/>
          </p:cNvSpPr>
          <p:nvPr>
            <p:ph idx="1"/>
          </p:nvPr>
        </p:nvSpPr>
        <p:spPr/>
        <p:txBody>
          <a:bodyPr/>
          <a:lstStyle/>
          <a:p>
            <a:endParaRPr lang="en-US" dirty="0" smtClean="0"/>
          </a:p>
          <a:p>
            <a:pPr marL="0" indent="0">
              <a:buNone/>
            </a:pPr>
            <a:endParaRPr lang="en-US" dirty="0"/>
          </a:p>
          <a:p>
            <a:pPr marL="0" indent="0">
              <a:buNone/>
            </a:pPr>
            <a:r>
              <a:rPr lang="en-US" dirty="0" smtClean="0"/>
              <a:t>For </a:t>
            </a:r>
            <a:r>
              <a:rPr lang="en-US" dirty="0"/>
              <a:t>we maintain that a man is justified by faith apart from observing the law. </a:t>
            </a:r>
          </a:p>
        </p:txBody>
      </p:sp>
    </p:spTree>
    <p:extLst>
      <p:ext uri="{BB962C8B-B14F-4D97-AF65-F5344CB8AC3E}">
        <p14:creationId xmlns:p14="http://schemas.microsoft.com/office/powerpoint/2010/main" val="75672626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μαρτυρέω</a:t>
            </a:r>
            <a:endParaRPr lang="en-US" dirty="0"/>
          </a:p>
          <a:p>
            <a:pPr marL="0" indent="0">
              <a:buNone/>
            </a:pPr>
            <a:r>
              <a:rPr lang="en-US" dirty="0" smtClean="0"/>
              <a:t>	(</a:t>
            </a:r>
            <a:r>
              <a:rPr lang="en-US" dirty="0" err="1" smtClean="0"/>
              <a:t>marture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For I can testify about them that they are zealous for God, but their zeal is not based on knowledge. </a:t>
            </a:r>
          </a:p>
        </p:txBody>
      </p:sp>
      <p:sp>
        <p:nvSpPr>
          <p:cNvPr id="4" name="Rounded Rectangle 3"/>
          <p:cNvSpPr/>
          <p:nvPr/>
        </p:nvSpPr>
        <p:spPr>
          <a:xfrm>
            <a:off x="2208810" y="4607626"/>
            <a:ext cx="1163782" cy="475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06286" y="2185060"/>
            <a:ext cx="2196935" cy="12469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2404754" y="3431969"/>
            <a:ext cx="385947" cy="117565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169132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μαρτυρέω</a:t>
            </a:r>
            <a:endParaRPr lang="en-US" dirty="0"/>
          </a:p>
          <a:p>
            <a:pPr marL="0" indent="0">
              <a:buNone/>
            </a:pPr>
            <a:r>
              <a:rPr lang="en-US" dirty="0"/>
              <a:t>	(</a:t>
            </a:r>
            <a:r>
              <a:rPr lang="en-US" dirty="0" err="1"/>
              <a:t>martureō</a:t>
            </a:r>
            <a:r>
              <a:rPr lang="en-US" dirty="0"/>
              <a:t>)</a:t>
            </a:r>
          </a:p>
          <a:p>
            <a:pPr marL="0" indent="0">
              <a:buNone/>
            </a:pPr>
            <a:endParaRPr lang="en-US" dirty="0"/>
          </a:p>
          <a:p>
            <a:pPr marL="0" indent="0">
              <a:buNone/>
            </a:pPr>
            <a:r>
              <a:rPr lang="en-US" dirty="0" smtClean="0"/>
              <a:t>John </a:t>
            </a:r>
            <a:r>
              <a:rPr lang="en-US" dirty="0"/>
              <a:t>testifies concerning him. He cries out, saying, “This was he of whom I said, ‘He who comes after me has surpassed me because he was before me.’ ”</a:t>
            </a:r>
          </a:p>
        </p:txBody>
      </p:sp>
      <p:sp>
        <p:nvSpPr>
          <p:cNvPr id="4" name="Rounded Rectangle 3"/>
          <p:cNvSpPr/>
          <p:nvPr/>
        </p:nvSpPr>
        <p:spPr>
          <a:xfrm>
            <a:off x="1306286" y="2185060"/>
            <a:ext cx="2196935" cy="12469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65662" y="4013860"/>
            <a:ext cx="1365663" cy="4631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048494" y="3431969"/>
            <a:ext cx="356260" cy="58189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241380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12:17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μαρτυρέω</a:t>
            </a:r>
            <a:endParaRPr lang="en-US" dirty="0"/>
          </a:p>
          <a:p>
            <a:pPr marL="0" indent="0">
              <a:buNone/>
            </a:pPr>
            <a:r>
              <a:rPr lang="en-US" dirty="0" smtClean="0"/>
              <a:t>				</a:t>
            </a:r>
            <a:r>
              <a:rPr lang="en-US" dirty="0"/>
              <a:t>	(</a:t>
            </a:r>
            <a:r>
              <a:rPr lang="en-US" dirty="0" err="1"/>
              <a:t>martureō</a:t>
            </a:r>
            <a:r>
              <a:rPr lang="en-US" dirty="0"/>
              <a:t>)</a:t>
            </a:r>
          </a:p>
          <a:p>
            <a:pPr marL="0" indent="0">
              <a:buNone/>
            </a:pPr>
            <a:endParaRPr lang="en-US" dirty="0"/>
          </a:p>
          <a:p>
            <a:pPr marL="0" indent="0">
              <a:buNone/>
            </a:pPr>
            <a:r>
              <a:rPr lang="en-US" dirty="0" smtClean="0"/>
              <a:t>Now </a:t>
            </a:r>
            <a:r>
              <a:rPr lang="en-US" dirty="0"/>
              <a:t>the crowd that was with him when he called Lazarus from the tomb and raised him from the dead continued to spread the word.</a:t>
            </a:r>
          </a:p>
        </p:txBody>
      </p:sp>
      <p:sp>
        <p:nvSpPr>
          <p:cNvPr id="4" name="Rounded Rectangle 3"/>
          <p:cNvSpPr/>
          <p:nvPr/>
        </p:nvSpPr>
        <p:spPr>
          <a:xfrm>
            <a:off x="4928260" y="2220686"/>
            <a:ext cx="2196935" cy="12469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42016" y="5011387"/>
            <a:ext cx="2850078" cy="486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26728" y="3467595"/>
            <a:ext cx="540327" cy="15437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558406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ζῆλος</a:t>
            </a:r>
            <a:endParaRPr lang="en-US" dirty="0"/>
          </a:p>
          <a:p>
            <a:pPr marL="0" indent="0">
              <a:buNone/>
            </a:pPr>
            <a:r>
              <a:rPr lang="en-US" dirty="0" smtClean="0"/>
              <a:t>(</a:t>
            </a:r>
            <a:r>
              <a:rPr lang="en-US" dirty="0" err="1" smtClean="0"/>
              <a:t>zel</a:t>
            </a:r>
            <a:r>
              <a:rPr lang="en-US" dirty="0" err="1"/>
              <a:t>ō</a:t>
            </a:r>
            <a:r>
              <a:rPr lang="en-US" dirty="0" err="1" smtClean="0"/>
              <a:t>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For I can testify about them that they are zealous for God, but their zeal is not based on knowledge. </a:t>
            </a:r>
          </a:p>
        </p:txBody>
      </p:sp>
      <p:sp>
        <p:nvSpPr>
          <p:cNvPr id="4" name="Rounded Rectangle 3"/>
          <p:cNvSpPr/>
          <p:nvPr/>
        </p:nvSpPr>
        <p:spPr>
          <a:xfrm>
            <a:off x="486888" y="5094514"/>
            <a:ext cx="1330037"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15636" y="2220686"/>
            <a:ext cx="1306286" cy="1199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1068779" y="3420094"/>
            <a:ext cx="83128" cy="16744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169132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2:17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ζῆλος</a:t>
            </a:r>
            <a:endParaRPr lang="en-US" dirty="0"/>
          </a:p>
          <a:p>
            <a:pPr marL="0" indent="0">
              <a:buNone/>
            </a:pPr>
            <a:r>
              <a:rPr lang="en-US" dirty="0" smtClean="0"/>
              <a:t>							(</a:t>
            </a:r>
            <a:r>
              <a:rPr lang="en-US" dirty="0" err="1"/>
              <a:t>zelōs</a:t>
            </a:r>
            <a:r>
              <a:rPr lang="en-US" dirty="0"/>
              <a:t>)</a:t>
            </a:r>
          </a:p>
          <a:p>
            <a:pPr marL="0" indent="0">
              <a:buNone/>
            </a:pPr>
            <a:endParaRPr lang="en-US" dirty="0"/>
          </a:p>
          <a:p>
            <a:pPr marL="0" indent="0">
              <a:buNone/>
            </a:pPr>
            <a:endParaRPr lang="en-US" dirty="0" smtClean="0"/>
          </a:p>
          <a:p>
            <a:pPr marL="0" indent="0">
              <a:buNone/>
            </a:pPr>
            <a:r>
              <a:rPr lang="en-US" dirty="0" smtClean="0"/>
              <a:t>His </a:t>
            </a:r>
            <a:r>
              <a:rPr lang="en-US" dirty="0"/>
              <a:t>disciples remembered that it is written: “Zeal for your house will consume me.”</a:t>
            </a:r>
          </a:p>
        </p:txBody>
      </p:sp>
      <p:sp>
        <p:nvSpPr>
          <p:cNvPr id="4" name="Rounded Rectangle 3"/>
          <p:cNvSpPr/>
          <p:nvPr/>
        </p:nvSpPr>
        <p:spPr>
          <a:xfrm>
            <a:off x="6828311" y="2208811"/>
            <a:ext cx="1306286" cy="1199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790213" y="4607626"/>
            <a:ext cx="866899" cy="45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481454" y="3408219"/>
            <a:ext cx="742209" cy="119940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317869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4:13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ζῆλος</a:t>
            </a:r>
            <a:endParaRPr lang="en-US" dirty="0"/>
          </a:p>
          <a:p>
            <a:pPr marL="0" indent="0">
              <a:buNone/>
            </a:pPr>
            <a:r>
              <a:rPr lang="en-US" dirty="0" smtClean="0"/>
              <a:t>					(</a:t>
            </a:r>
            <a:r>
              <a:rPr lang="en-US" dirty="0" err="1"/>
              <a:t>zelōs</a:t>
            </a:r>
            <a:r>
              <a:rPr lang="en-US" dirty="0"/>
              <a:t>)</a:t>
            </a:r>
          </a:p>
          <a:p>
            <a:pPr marL="0" indent="0">
              <a:buNone/>
            </a:pPr>
            <a:endParaRPr lang="en-US" dirty="0"/>
          </a:p>
          <a:p>
            <a:pPr marL="0" indent="0">
              <a:buNone/>
            </a:pPr>
            <a:endParaRPr lang="en-US" dirty="0" smtClean="0"/>
          </a:p>
          <a:p>
            <a:pPr marL="0" indent="0">
              <a:buNone/>
            </a:pPr>
            <a:r>
              <a:rPr lang="en-US" dirty="0" smtClean="0"/>
              <a:t>I </a:t>
            </a:r>
            <a:r>
              <a:rPr lang="en-US" dirty="0"/>
              <a:t>vouch for him that he is working hard for you and for those at Laodicea and Hierapolis.</a:t>
            </a:r>
          </a:p>
        </p:txBody>
      </p:sp>
      <p:sp>
        <p:nvSpPr>
          <p:cNvPr id="4" name="Rounded Rectangle 3"/>
          <p:cNvSpPr/>
          <p:nvPr/>
        </p:nvSpPr>
        <p:spPr>
          <a:xfrm>
            <a:off x="4963885" y="2208811"/>
            <a:ext cx="1306286" cy="1199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78878" y="4619501"/>
            <a:ext cx="1448790" cy="463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403273" y="3408219"/>
            <a:ext cx="213755" cy="121128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840652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“Zealous” – OR – “Jealous” ??? </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ζῆλος</a:t>
            </a:r>
            <a:endParaRPr lang="en-US" dirty="0"/>
          </a:p>
          <a:p>
            <a:pPr marL="0" indent="0">
              <a:buNone/>
            </a:pPr>
            <a:r>
              <a:rPr lang="en-US" dirty="0" smtClean="0"/>
              <a:t>	(</a:t>
            </a:r>
            <a:r>
              <a:rPr lang="en-US" dirty="0" err="1"/>
              <a:t>zelōs</a:t>
            </a:r>
            <a:r>
              <a:rPr lang="en-US" dirty="0"/>
              <a:t>)</a:t>
            </a:r>
          </a:p>
          <a:p>
            <a:pPr marL="0" indent="0">
              <a:buNone/>
            </a:pPr>
            <a:endParaRPr lang="en-US" dirty="0"/>
          </a:p>
          <a:p>
            <a:pPr marL="0" indent="0">
              <a:buNone/>
            </a:pPr>
            <a:r>
              <a:rPr lang="en-US" dirty="0" smtClean="0"/>
              <a:t>Let </a:t>
            </a:r>
            <a:r>
              <a:rPr lang="en-US" dirty="0"/>
              <a:t>us behave decently, as in the daytime, not in orgies and drunkenness, not in sexual immorality and debauchery, not in dissension and jealousy</a:t>
            </a:r>
            <a:r>
              <a:rPr lang="en-US" dirty="0" smtClean="0"/>
              <a:t>. (Romans 13:13).</a:t>
            </a:r>
            <a:endParaRPr lang="en-US" dirty="0"/>
          </a:p>
        </p:txBody>
      </p:sp>
      <p:sp>
        <p:nvSpPr>
          <p:cNvPr id="4" name="Rounded Rectangle 3"/>
          <p:cNvSpPr/>
          <p:nvPr/>
        </p:nvSpPr>
        <p:spPr>
          <a:xfrm>
            <a:off x="1330036" y="2196935"/>
            <a:ext cx="1306286" cy="119940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75657" y="5486400"/>
            <a:ext cx="1508166" cy="4987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929740" y="3396343"/>
            <a:ext cx="53439" cy="209005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787589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a:t>ἐπίγνωσις</a:t>
            </a:r>
            <a:endParaRPr lang="en-US" dirty="0"/>
          </a:p>
          <a:p>
            <a:pPr marL="0" indent="0">
              <a:buNone/>
            </a:pPr>
            <a:r>
              <a:rPr lang="en-US" dirty="0" smtClean="0"/>
              <a:t>(</a:t>
            </a:r>
            <a:r>
              <a:rPr lang="en-US" dirty="0" err="1" smtClean="0"/>
              <a:t>epign</a:t>
            </a:r>
            <a:r>
              <a:rPr lang="en-US" dirty="0" err="1"/>
              <a:t>ō</a:t>
            </a:r>
            <a:r>
              <a:rPr lang="en-US" dirty="0" err="1" smtClean="0"/>
              <a:t>sis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For I can testify about them that they are zealous for God, but their zeal is not based on knowledge. </a:t>
            </a:r>
          </a:p>
        </p:txBody>
      </p:sp>
      <p:sp>
        <p:nvSpPr>
          <p:cNvPr id="4" name="Rounded Rectangle 3"/>
          <p:cNvSpPr/>
          <p:nvPr/>
        </p:nvSpPr>
        <p:spPr>
          <a:xfrm>
            <a:off x="486888" y="5569527"/>
            <a:ext cx="1923803" cy="510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3761" y="2173184"/>
            <a:ext cx="2054431" cy="12825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1430977" y="3455719"/>
            <a:ext cx="17813" cy="211380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169132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2:3-4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l-GR" dirty="0"/>
              <a:t>ἐπίγνωσις</a:t>
            </a:r>
            <a:endParaRPr lang="en-US" dirty="0"/>
          </a:p>
          <a:p>
            <a:pPr marL="0" indent="0">
              <a:buNone/>
            </a:pPr>
            <a:r>
              <a:rPr lang="en-US" dirty="0"/>
              <a:t>(</a:t>
            </a:r>
            <a:r>
              <a:rPr lang="en-US" dirty="0" err="1"/>
              <a:t>epignōsis</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3 </a:t>
            </a:r>
            <a:r>
              <a:rPr lang="en-US" dirty="0"/>
              <a:t>This is good, and pleases God our Savior, </a:t>
            </a:r>
            <a:r>
              <a:rPr lang="en-US" baseline="30000" dirty="0"/>
              <a:t>4 </a:t>
            </a:r>
            <a:r>
              <a:rPr lang="en-US" dirty="0"/>
              <a:t>who wants all men to be saved and to come to a knowledge of the truth.</a:t>
            </a:r>
          </a:p>
        </p:txBody>
      </p:sp>
      <p:sp>
        <p:nvSpPr>
          <p:cNvPr id="4" name="Rounded Rectangle 3"/>
          <p:cNvSpPr/>
          <p:nvPr/>
        </p:nvSpPr>
        <p:spPr>
          <a:xfrm>
            <a:off x="391886" y="2386940"/>
            <a:ext cx="2054431" cy="12825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6889" y="5391397"/>
            <a:ext cx="1923803" cy="510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419102" y="3669475"/>
            <a:ext cx="29689" cy="172192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86592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10:26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ἐπίγνωσις</a:t>
            </a:r>
            <a:endParaRPr lang="en-US" dirty="0"/>
          </a:p>
          <a:p>
            <a:pPr marL="0" indent="0">
              <a:buNone/>
            </a:pPr>
            <a:r>
              <a:rPr lang="en-US" dirty="0" smtClean="0"/>
              <a:t>		(</a:t>
            </a:r>
            <a:r>
              <a:rPr lang="en-US" dirty="0" err="1"/>
              <a:t>epignōsis</a:t>
            </a:r>
            <a:r>
              <a:rPr lang="en-US" dirty="0"/>
              <a:t>)</a:t>
            </a:r>
          </a:p>
          <a:p>
            <a:pPr marL="0" indent="0">
              <a:buNone/>
            </a:pPr>
            <a:endParaRPr lang="en-US" dirty="0"/>
          </a:p>
          <a:p>
            <a:pPr marL="0" indent="0">
              <a:buNone/>
            </a:pPr>
            <a:r>
              <a:rPr lang="en-US" dirty="0" smtClean="0"/>
              <a:t>If </a:t>
            </a:r>
            <a:r>
              <a:rPr lang="en-US" dirty="0"/>
              <a:t>we deliberately keep on sinning after we have received the knowledge of the truth, no sacrifice for sins is left,</a:t>
            </a:r>
          </a:p>
        </p:txBody>
      </p:sp>
      <p:sp>
        <p:nvSpPr>
          <p:cNvPr id="4" name="Rounded Rectangle 3"/>
          <p:cNvSpPr/>
          <p:nvPr/>
        </p:nvSpPr>
        <p:spPr>
          <a:xfrm>
            <a:off x="2208811" y="2185059"/>
            <a:ext cx="2054431" cy="12825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48198" y="4500748"/>
            <a:ext cx="1923803" cy="510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236027" y="3467594"/>
            <a:ext cx="374073" cy="10331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23518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62998</TotalTime>
  <Words>13967</Words>
  <Application>Microsoft Office PowerPoint</Application>
  <PresentationFormat>On-screen Show (4:3)</PresentationFormat>
  <Paragraphs>2754</Paragraphs>
  <Slides>131</Slides>
  <Notes>131</Notes>
  <HiddenSlides>0</HiddenSlides>
  <MMClips>0</MMClips>
  <ScaleCrop>false</ScaleCrop>
  <HeadingPairs>
    <vt:vector size="4" baseType="variant">
      <vt:variant>
        <vt:lpstr>Theme</vt:lpstr>
      </vt:variant>
      <vt:variant>
        <vt:i4>1</vt:i4>
      </vt:variant>
      <vt:variant>
        <vt:lpstr>Slide Titles</vt:lpstr>
      </vt:variant>
      <vt:variant>
        <vt:i4>131</vt:i4>
      </vt:variant>
    </vt:vector>
  </HeadingPairs>
  <TitlesOfParts>
    <vt:vector size="132" baseType="lpstr">
      <vt:lpstr>Office Theme</vt:lpstr>
      <vt:lpstr>Romans 9:30-10:4 --- Israel’s Unbelief</vt:lpstr>
      <vt:lpstr>PowerPoint Presentation</vt:lpstr>
      <vt:lpstr>Romans 9:30-10:4</vt:lpstr>
      <vt:lpstr>Romans 9:30-10:4</vt:lpstr>
      <vt:lpstr>Romans 9:30-10:4</vt:lpstr>
      <vt:lpstr>Romans 9:30-10:4</vt:lpstr>
      <vt:lpstr>Looking Back: Romans 1:17</vt:lpstr>
      <vt:lpstr>Looking Back: Romans 3:22</vt:lpstr>
      <vt:lpstr>Looking Back: Romans 3:28</vt:lpstr>
      <vt:lpstr>Looking Back: Romans 3:30</vt:lpstr>
      <vt:lpstr>Looking WAY Back: Romans 1:3-4</vt:lpstr>
      <vt:lpstr>Looking Forward: Romans 10:9</vt:lpstr>
      <vt:lpstr>2 Corinthians 4:14</vt:lpstr>
      <vt:lpstr>1 John 3:2</vt:lpstr>
      <vt:lpstr>1 Corinthians 15:12-20</vt:lpstr>
      <vt:lpstr>Romans 9:30</vt:lpstr>
      <vt:lpstr>Question</vt:lpstr>
      <vt:lpstr>Question</vt:lpstr>
      <vt:lpstr>Romans 9:30</vt:lpstr>
      <vt:lpstr>1 Timothy 6:11</vt:lpstr>
      <vt:lpstr>Hebrews 12:14</vt:lpstr>
      <vt:lpstr>Romans 9:30</vt:lpstr>
      <vt:lpstr>2 Corinthians 3:9</vt:lpstr>
      <vt:lpstr>2 Corinthians 5:21</vt:lpstr>
      <vt:lpstr>Romans 9:30</vt:lpstr>
      <vt:lpstr>Philippians 3:13-14</vt:lpstr>
      <vt:lpstr>John 1:5</vt:lpstr>
      <vt:lpstr>Romans 9:30</vt:lpstr>
      <vt:lpstr>Colossians 2:6-7</vt:lpstr>
      <vt:lpstr>1 John 5:4</vt:lpstr>
      <vt:lpstr>Cross Reference Hebrews 11:7</vt:lpstr>
      <vt:lpstr>Cross Reference Hebrews 11:8</vt:lpstr>
      <vt:lpstr>Romans 9:31</vt:lpstr>
      <vt:lpstr>Question</vt:lpstr>
      <vt:lpstr>Romans 9:31</vt:lpstr>
      <vt:lpstr>Romans 9:31</vt:lpstr>
      <vt:lpstr>Matthew 22:36</vt:lpstr>
      <vt:lpstr>Romans 3:27</vt:lpstr>
      <vt:lpstr>Romans 9:31</vt:lpstr>
      <vt:lpstr>Philippians 3:16</vt:lpstr>
      <vt:lpstr>Cross Reference Romans 11:7</vt:lpstr>
      <vt:lpstr>Cross Reference James 2:10-11</vt:lpstr>
      <vt:lpstr>Romans 9:32</vt:lpstr>
      <vt:lpstr>Question</vt:lpstr>
      <vt:lpstr>Romans 9:32</vt:lpstr>
      <vt:lpstr>Romans 9:32</vt:lpstr>
      <vt:lpstr>Ephesians 2:8-9</vt:lpstr>
      <vt:lpstr>2 Peter 2:8</vt:lpstr>
      <vt:lpstr>Romans 9:32</vt:lpstr>
      <vt:lpstr>Romans 14:21</vt:lpstr>
      <vt:lpstr>1 Peter 2:8</vt:lpstr>
      <vt:lpstr>Romans 9:32</vt:lpstr>
      <vt:lpstr>Romans 9:32</vt:lpstr>
      <vt:lpstr>Cross Reference 1 Peter 2:8</vt:lpstr>
      <vt:lpstr>Cross Reference 1 Corinthians 1:23</vt:lpstr>
      <vt:lpstr>Romans 9:33</vt:lpstr>
      <vt:lpstr>Question</vt:lpstr>
      <vt:lpstr>Romans 9:33</vt:lpstr>
      <vt:lpstr>1 Corinthians 15:51</vt:lpstr>
      <vt:lpstr>Revelation 1:7</vt:lpstr>
      <vt:lpstr>Romans 9:33</vt:lpstr>
      <vt:lpstr>Romans 9:33</vt:lpstr>
      <vt:lpstr>Isaiah 8:14</vt:lpstr>
      <vt:lpstr>Romans 9:33</vt:lpstr>
      <vt:lpstr>Romans 9:33</vt:lpstr>
      <vt:lpstr>Isaiah 8:14</vt:lpstr>
      <vt:lpstr>Romans 9:33</vt:lpstr>
      <vt:lpstr>Mark 1:15</vt:lpstr>
      <vt:lpstr>Luke 24:25</vt:lpstr>
      <vt:lpstr>Romans 9:33</vt:lpstr>
      <vt:lpstr>1 Corinthians 1:27</vt:lpstr>
      <vt:lpstr>1 Peter 3:16</vt:lpstr>
      <vt:lpstr>Cross Reference Isaiah 28:16</vt:lpstr>
      <vt:lpstr>Cross Reference Psalm 118:22</vt:lpstr>
      <vt:lpstr>Romans 10:1</vt:lpstr>
      <vt:lpstr>Question</vt:lpstr>
      <vt:lpstr>PowerPoint Presentation</vt:lpstr>
      <vt:lpstr>Romans 10:1</vt:lpstr>
      <vt:lpstr>2 Thessalonians 1:11</vt:lpstr>
      <vt:lpstr>Romans 10:1</vt:lpstr>
      <vt:lpstr>Luke 1:13</vt:lpstr>
      <vt:lpstr>1 Timothy 5:5</vt:lpstr>
      <vt:lpstr>Romans 10:1</vt:lpstr>
      <vt:lpstr>2 Corinthians 7:10</vt:lpstr>
      <vt:lpstr>1 Thessalonians 5:9</vt:lpstr>
      <vt:lpstr>Cross Reference 1 Samuel 12:23</vt:lpstr>
      <vt:lpstr>Cross Reference Luke 13:34 </vt:lpstr>
      <vt:lpstr>Romans 10:2</vt:lpstr>
      <vt:lpstr>Question</vt:lpstr>
      <vt:lpstr>Romans 10:2</vt:lpstr>
      <vt:lpstr>John 1:15</vt:lpstr>
      <vt:lpstr>John 12:17</vt:lpstr>
      <vt:lpstr>Romans 10:2</vt:lpstr>
      <vt:lpstr>John 2:17</vt:lpstr>
      <vt:lpstr>Colossians 4:13</vt:lpstr>
      <vt:lpstr>“Zealous” – OR – “Jealous” ??? </vt:lpstr>
      <vt:lpstr>Romans 10:2</vt:lpstr>
      <vt:lpstr>1 Timothy 2:3-4</vt:lpstr>
      <vt:lpstr>Hebrews 10:26</vt:lpstr>
      <vt:lpstr>Cross Reference Galatians 1:14</vt:lpstr>
      <vt:lpstr>Cross Reference Plilippians 1:9</vt:lpstr>
      <vt:lpstr>Romans 10:3</vt:lpstr>
      <vt:lpstr>Question</vt:lpstr>
      <vt:lpstr>Romans 10:3</vt:lpstr>
      <vt:lpstr>Matthew 6:33</vt:lpstr>
      <vt:lpstr>Romans 2:7</vt:lpstr>
      <vt:lpstr>Romans 10:3</vt:lpstr>
      <vt:lpstr>Acts 7:60</vt:lpstr>
      <vt:lpstr>Hebrews 10:8-10</vt:lpstr>
      <vt:lpstr>Romans 10:3</vt:lpstr>
      <vt:lpstr>1 Corinthians 15:27</vt:lpstr>
      <vt:lpstr>James 4:7</vt:lpstr>
      <vt:lpstr>Cross Reference Luke 16:15</vt:lpstr>
      <vt:lpstr>Cross Reference Philippians 3:9</vt:lpstr>
      <vt:lpstr>Romans 10:4</vt:lpstr>
      <vt:lpstr>Question</vt:lpstr>
      <vt:lpstr>Romans 10:4</vt:lpstr>
      <vt:lpstr>Luke 1:33</vt:lpstr>
      <vt:lpstr>Matthew 26:58</vt:lpstr>
      <vt:lpstr>Question</vt:lpstr>
      <vt:lpstr>Romans 10:4</vt:lpstr>
      <vt:lpstr>Acts 17:31</vt:lpstr>
      <vt:lpstr>Revelation 19:11</vt:lpstr>
      <vt:lpstr>Question</vt:lpstr>
      <vt:lpstr>Romans 10:4</vt:lpstr>
      <vt:lpstr>Mark 15:32</vt:lpstr>
      <vt:lpstr>Mark 16:16</vt:lpstr>
      <vt:lpstr>Question</vt:lpstr>
      <vt:lpstr>Cross Reference Galatians 3:24</vt:lpstr>
      <vt:lpstr>Cross Reference Acts 13:38-39</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231</cp:revision>
  <dcterms:created xsi:type="dcterms:W3CDTF">2014-03-14T14:55:41Z</dcterms:created>
  <dcterms:modified xsi:type="dcterms:W3CDTF">2017-10-12T20:36:50Z</dcterms:modified>
</cp:coreProperties>
</file>