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2"/>
  </p:notesMasterIdLst>
  <p:sldIdLst>
    <p:sldId id="320" r:id="rId2"/>
    <p:sldId id="349" r:id="rId3"/>
    <p:sldId id="321" r:id="rId4"/>
    <p:sldId id="326" r:id="rId5"/>
    <p:sldId id="327" r:id="rId6"/>
    <p:sldId id="328" r:id="rId7"/>
    <p:sldId id="329" r:id="rId8"/>
    <p:sldId id="330" r:id="rId9"/>
    <p:sldId id="322" r:id="rId10"/>
    <p:sldId id="323" r:id="rId11"/>
    <p:sldId id="331" r:id="rId12"/>
    <p:sldId id="456" r:id="rId13"/>
    <p:sldId id="457" r:id="rId14"/>
    <p:sldId id="392" r:id="rId15"/>
    <p:sldId id="388" r:id="rId16"/>
    <p:sldId id="389" r:id="rId17"/>
    <p:sldId id="383" r:id="rId18"/>
    <p:sldId id="382" r:id="rId19"/>
    <p:sldId id="332" r:id="rId20"/>
    <p:sldId id="458" r:id="rId21"/>
    <p:sldId id="393" r:id="rId22"/>
    <p:sldId id="390" r:id="rId23"/>
    <p:sldId id="391" r:id="rId24"/>
    <p:sldId id="381" r:id="rId25"/>
    <p:sldId id="380" r:id="rId26"/>
    <p:sldId id="333" r:id="rId27"/>
    <p:sldId id="459" r:id="rId28"/>
    <p:sldId id="394" r:id="rId29"/>
    <p:sldId id="395" r:id="rId30"/>
    <p:sldId id="396" r:id="rId31"/>
    <p:sldId id="379" r:id="rId32"/>
    <p:sldId id="378" r:id="rId33"/>
    <p:sldId id="334" r:id="rId34"/>
    <p:sldId id="399" r:id="rId35"/>
    <p:sldId id="400" r:id="rId36"/>
    <p:sldId id="401" r:id="rId37"/>
    <p:sldId id="460" r:id="rId38"/>
    <p:sldId id="398" r:id="rId39"/>
    <p:sldId id="402" r:id="rId40"/>
    <p:sldId id="403" r:id="rId41"/>
    <p:sldId id="461" r:id="rId42"/>
    <p:sldId id="397" r:id="rId43"/>
    <p:sldId id="404" r:id="rId44"/>
    <p:sldId id="405" r:id="rId45"/>
    <p:sldId id="462" r:id="rId46"/>
    <p:sldId id="377" r:id="rId47"/>
    <p:sldId id="376" r:id="rId48"/>
    <p:sldId id="335" r:id="rId49"/>
    <p:sldId id="384" r:id="rId50"/>
    <p:sldId id="463" r:id="rId51"/>
    <p:sldId id="413" r:id="rId52"/>
    <p:sldId id="414" r:id="rId53"/>
    <p:sldId id="415" r:id="rId54"/>
    <p:sldId id="406" r:id="rId55"/>
    <p:sldId id="464" r:id="rId56"/>
    <p:sldId id="407" r:id="rId57"/>
    <p:sldId id="416" r:id="rId58"/>
    <p:sldId id="417" r:id="rId59"/>
    <p:sldId id="465" r:id="rId60"/>
    <p:sldId id="412" r:id="rId61"/>
    <p:sldId id="418" r:id="rId62"/>
    <p:sldId id="419" r:id="rId63"/>
    <p:sldId id="420" r:id="rId64"/>
    <p:sldId id="421" r:id="rId65"/>
    <p:sldId id="466" r:id="rId66"/>
    <p:sldId id="411" r:id="rId67"/>
    <p:sldId id="410" r:id="rId68"/>
    <p:sldId id="422" r:id="rId69"/>
    <p:sldId id="423" r:id="rId70"/>
    <p:sldId id="467" r:id="rId71"/>
    <p:sldId id="409" r:id="rId72"/>
    <p:sldId id="424" r:id="rId73"/>
    <p:sldId id="425" r:id="rId74"/>
    <p:sldId id="468" r:id="rId75"/>
    <p:sldId id="408" r:id="rId76"/>
    <p:sldId id="426" r:id="rId77"/>
    <p:sldId id="427" r:id="rId78"/>
    <p:sldId id="469" r:id="rId79"/>
    <p:sldId id="375" r:id="rId80"/>
    <p:sldId id="374" r:id="rId81"/>
    <p:sldId id="336" r:id="rId82"/>
    <p:sldId id="428" r:id="rId83"/>
    <p:sldId id="470" r:id="rId84"/>
    <p:sldId id="373" r:id="rId85"/>
    <p:sldId id="372" r:id="rId86"/>
    <p:sldId id="337" r:id="rId87"/>
    <p:sldId id="429" r:id="rId88"/>
    <p:sldId id="471" r:id="rId89"/>
    <p:sldId id="371" r:id="rId90"/>
    <p:sldId id="370" r:id="rId91"/>
    <p:sldId id="338" r:id="rId92"/>
    <p:sldId id="432" r:id="rId93"/>
    <p:sldId id="433" r:id="rId94"/>
    <p:sldId id="434" r:id="rId95"/>
    <p:sldId id="475" r:id="rId96"/>
    <p:sldId id="479" r:id="rId97"/>
    <p:sldId id="480" r:id="rId98"/>
    <p:sldId id="431" r:id="rId99"/>
    <p:sldId id="435" r:id="rId100"/>
    <p:sldId id="436" r:id="rId101"/>
    <p:sldId id="474" r:id="rId102"/>
    <p:sldId id="430" r:id="rId103"/>
    <p:sldId id="437" r:id="rId104"/>
    <p:sldId id="438" r:id="rId105"/>
    <p:sldId id="473" r:id="rId106"/>
    <p:sldId id="369" r:id="rId107"/>
    <p:sldId id="368" r:id="rId108"/>
    <p:sldId id="472" r:id="rId109"/>
    <p:sldId id="339" r:id="rId110"/>
    <p:sldId id="367" r:id="rId111"/>
    <p:sldId id="366" r:id="rId112"/>
    <p:sldId id="476" r:id="rId113"/>
    <p:sldId id="477" r:id="rId114"/>
    <p:sldId id="478" r:id="rId115"/>
    <p:sldId id="340" r:id="rId116"/>
    <p:sldId id="385" r:id="rId117"/>
    <p:sldId id="481" r:id="rId118"/>
    <p:sldId id="482" r:id="rId119"/>
    <p:sldId id="483" r:id="rId120"/>
    <p:sldId id="484" r:id="rId121"/>
    <p:sldId id="485" r:id="rId122"/>
    <p:sldId id="486" r:id="rId123"/>
    <p:sldId id="440" r:id="rId124"/>
    <p:sldId id="441" r:id="rId125"/>
    <p:sldId id="439" r:id="rId126"/>
    <p:sldId id="442" r:id="rId127"/>
    <p:sldId id="365" r:id="rId128"/>
    <p:sldId id="364" r:id="rId129"/>
    <p:sldId id="341" r:id="rId130"/>
    <p:sldId id="443" r:id="rId131"/>
    <p:sldId id="445" r:id="rId132"/>
    <p:sldId id="444" r:id="rId133"/>
    <p:sldId id="446" r:id="rId134"/>
    <p:sldId id="363" r:id="rId135"/>
    <p:sldId id="487" r:id="rId136"/>
    <p:sldId id="362" r:id="rId137"/>
    <p:sldId id="342" r:id="rId138"/>
    <p:sldId id="361" r:id="rId139"/>
    <p:sldId id="360" r:id="rId140"/>
    <p:sldId id="488" r:id="rId141"/>
    <p:sldId id="343" r:id="rId142"/>
    <p:sldId id="359" r:id="rId143"/>
    <p:sldId id="358" r:id="rId144"/>
    <p:sldId id="489" r:id="rId145"/>
    <p:sldId id="344" r:id="rId146"/>
    <p:sldId id="386" r:id="rId147"/>
    <p:sldId id="447" r:id="rId148"/>
    <p:sldId id="490" r:id="rId149"/>
    <p:sldId id="448" r:id="rId150"/>
    <p:sldId id="357" r:id="rId151"/>
    <p:sldId id="356" r:id="rId152"/>
    <p:sldId id="345" r:id="rId153"/>
    <p:sldId id="355" r:id="rId154"/>
    <p:sldId id="354" r:id="rId155"/>
    <p:sldId id="491" r:id="rId156"/>
    <p:sldId id="346" r:id="rId157"/>
    <p:sldId id="353" r:id="rId158"/>
    <p:sldId id="352" r:id="rId159"/>
    <p:sldId id="492" r:id="rId160"/>
    <p:sldId id="347" r:id="rId161"/>
    <p:sldId id="450" r:id="rId162"/>
    <p:sldId id="451" r:id="rId163"/>
    <p:sldId id="452" r:id="rId164"/>
    <p:sldId id="449" r:id="rId165"/>
    <p:sldId id="453" r:id="rId166"/>
    <p:sldId id="454" r:id="rId167"/>
    <p:sldId id="351" r:id="rId168"/>
    <p:sldId id="387" r:id="rId169"/>
    <p:sldId id="455" r:id="rId170"/>
    <p:sldId id="348" r:id="rId1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71429" autoAdjust="0"/>
  </p:normalViewPr>
  <p:slideViewPr>
    <p:cSldViewPr snapToGrid="0">
      <p:cViewPr varScale="1">
        <p:scale>
          <a:sx n="82" d="100"/>
          <a:sy n="82" d="100"/>
        </p:scale>
        <p:origin x="-2430" y="-96"/>
      </p:cViewPr>
      <p:guideLst>
        <p:guide orient="horz" pos="2160"/>
        <p:guide pos="2880"/>
      </p:guideLst>
    </p:cSldViewPr>
  </p:slideViewPr>
  <p:outlineViewPr>
    <p:cViewPr>
      <p:scale>
        <a:sx n="33" d="100"/>
        <a:sy n="33" d="100"/>
      </p:scale>
      <p:origin x="0" y="0"/>
    </p:cViewPr>
  </p:outlineViewPr>
  <p:notesTextViewPr>
    <p:cViewPr>
      <p:scale>
        <a:sx n="1" d="1"/>
        <a:sy n="1" d="1"/>
      </p:scale>
      <p:origin x="0" y="7632"/>
    </p:cViewPr>
  </p:notesTextViewPr>
  <p:sorterViewPr>
    <p:cViewPr>
      <p:scale>
        <a:sx n="100" d="100"/>
        <a:sy n="100" d="100"/>
      </p:scale>
      <p:origin x="0" y="1558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theme" Target="theme/theme1.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9/14/2018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3" Type="http://schemas.openxmlformats.org/officeDocument/2006/relationships/hyperlink" Target="https://www.nature.com/articles/s41598-018-22939-w" TargetMode="External"/><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3714502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04823588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The great majority of parents with more than </a:t>
            </a:r>
          </a:p>
          <a:p>
            <a:r>
              <a:rPr lang="en-US" sz="1200" dirty="0" smtClean="0"/>
              <a:t>one child will tell you this: “My kids are as different as </a:t>
            </a:r>
          </a:p>
          <a:p>
            <a:r>
              <a:rPr lang="en-US" sz="1200" dirty="0" smtClean="0"/>
              <a:t>night and day.” </a:t>
            </a:r>
          </a:p>
          <a:p>
            <a:endParaRPr lang="en-US" sz="1200" dirty="0" smtClean="0"/>
          </a:p>
          <a:p>
            <a:r>
              <a:rPr lang="en-US" sz="1200" dirty="0" smtClean="0"/>
              <a:t>And yet the same parents would testify (or should) </a:t>
            </a:r>
          </a:p>
          <a:p>
            <a:r>
              <a:rPr lang="en-US" sz="1200" dirty="0" smtClean="0"/>
              <a:t>that they love their children equally. </a:t>
            </a:r>
          </a:p>
          <a:p>
            <a:endParaRPr lang="en-US" sz="1200" dirty="0" smtClean="0"/>
          </a:p>
          <a:p>
            <a:r>
              <a:rPr lang="en-US" sz="1200" dirty="0" smtClean="0"/>
              <a:t>Through most of the children’s growing years the </a:t>
            </a:r>
          </a:p>
          <a:p>
            <a:r>
              <a:rPr lang="en-US" sz="1200" dirty="0" smtClean="0"/>
              <a:t>parents are giving of themselves willingly and </a:t>
            </a:r>
          </a:p>
          <a:p>
            <a:r>
              <a:rPr lang="en-US" sz="1200" dirty="0" smtClean="0"/>
              <a:t>selflessly—to all children alike. </a:t>
            </a:r>
          </a:p>
          <a:p>
            <a:endParaRPr lang="en-US" sz="1200" dirty="0" smtClean="0"/>
          </a:p>
          <a:p>
            <a:r>
              <a:rPr lang="en-US" sz="1200" dirty="0" smtClean="0"/>
              <a:t>Yet a certain number of the children will choose to </a:t>
            </a:r>
          </a:p>
          <a:p>
            <a:r>
              <a:rPr lang="en-US" sz="1200" dirty="0" smtClean="0"/>
              <a:t>rebel and disobey while their siblings are enjoying </a:t>
            </a:r>
          </a:p>
          <a:p>
            <a:r>
              <a:rPr lang="en-US" sz="1200" dirty="0" smtClean="0"/>
              <a:t>peaceful and happy relationships with the parents. </a:t>
            </a:r>
          </a:p>
          <a:p>
            <a:endParaRPr lang="en-US" sz="1200" dirty="0" smtClean="0"/>
          </a:p>
          <a:p>
            <a:r>
              <a:rPr lang="en-US" sz="1200" dirty="0" smtClean="0"/>
              <a:t>What is the difference? </a:t>
            </a:r>
          </a:p>
          <a:p>
            <a:endParaRPr lang="en-US" sz="1200" dirty="0" smtClean="0"/>
          </a:p>
          <a:p>
            <a:r>
              <a:rPr lang="en-US" sz="1200" dirty="0" smtClean="0"/>
              <a:t>The same things are offered to all the children—still </a:t>
            </a:r>
          </a:p>
          <a:p>
            <a:r>
              <a:rPr lang="en-US" sz="1200" dirty="0" smtClean="0"/>
              <a:t>some accept and others reject. Certain children, like </a:t>
            </a:r>
          </a:p>
          <a:p>
            <a:r>
              <a:rPr lang="en-US" sz="1200" dirty="0" smtClean="0"/>
              <a:t>the Jews who rejected Christ, think their own way is </a:t>
            </a:r>
          </a:p>
          <a:p>
            <a:r>
              <a:rPr lang="en-US" sz="1200" dirty="0" smtClean="0"/>
              <a:t>better than what has been offered. </a:t>
            </a:r>
          </a:p>
          <a:p>
            <a:endParaRPr lang="en-US" sz="1200" dirty="0" smtClean="0"/>
          </a:p>
          <a:p>
            <a:r>
              <a:rPr lang="en-US" sz="1200" dirty="0" smtClean="0"/>
              <a:t>But also like the Jews, their choice is harmful and </a:t>
            </a:r>
          </a:p>
          <a:p>
            <a:r>
              <a:rPr lang="en-US" sz="1200" dirty="0" smtClean="0"/>
              <a:t>potentially fatal.</a:t>
            </a:r>
          </a:p>
          <a:p>
            <a:endParaRPr lang="en-US" sz="1200" dirty="0" smtClean="0"/>
          </a:p>
          <a:p>
            <a:r>
              <a:rPr lang="en-US" sz="1200" dirty="0" smtClean="0"/>
              <a:t>-----</a:t>
            </a:r>
          </a:p>
          <a:p>
            <a:endParaRPr lang="en-US" sz="120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41).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255546642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3387289997"/>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epikaleo</a:t>
            </a:r>
            <a:r>
              <a:rPr lang="en-US" dirty="0" smtClean="0"/>
              <a:t> means </a:t>
            </a:r>
            <a:r>
              <a:rPr lang="en-US" sz="1200" b="0" dirty="0" smtClean="0"/>
              <a:t>to call upon deity for any </a:t>
            </a:r>
          </a:p>
          <a:p>
            <a:r>
              <a:rPr lang="en-US" sz="1200" b="0" dirty="0" smtClean="0"/>
              <a:t>purpose.</a:t>
            </a:r>
            <a:endParaRPr lang="en-US"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102</a:t>
            </a:fld>
            <a:endParaRPr lang="en-US"/>
          </a:p>
        </p:txBody>
      </p:sp>
    </p:spTree>
    <p:extLst>
      <p:ext uri="{BB962C8B-B14F-4D97-AF65-F5344CB8AC3E}">
        <p14:creationId xmlns:p14="http://schemas.microsoft.com/office/powerpoint/2010/main" val="3619103027"/>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103</a:t>
            </a:fld>
            <a:endParaRPr lang="en-US"/>
          </a:p>
        </p:txBody>
      </p:sp>
    </p:spTree>
    <p:extLst>
      <p:ext uri="{BB962C8B-B14F-4D97-AF65-F5344CB8AC3E}">
        <p14:creationId xmlns:p14="http://schemas.microsoft.com/office/powerpoint/2010/main" val="363122249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 </a:t>
            </a:r>
            <a:r>
              <a:rPr lang="en-US" sz="1200" b="0" dirty="0" smtClean="0"/>
              <a:t>The phrase “no difference” occurs twice in </a:t>
            </a:r>
          </a:p>
          <a:p>
            <a:r>
              <a:rPr lang="en-US" sz="1200" b="0" dirty="0" smtClean="0"/>
              <a:t>the book of Romans. </a:t>
            </a:r>
          </a:p>
          <a:p>
            <a:endParaRPr lang="en-US" sz="1200" b="0" dirty="0" smtClean="0"/>
          </a:p>
          <a:p>
            <a:r>
              <a:rPr lang="en-US" sz="1200" b="0" dirty="0" smtClean="0"/>
              <a:t>It is used first with reference to our human sinfulness. </a:t>
            </a:r>
          </a:p>
          <a:p>
            <a:r>
              <a:rPr lang="en-US" sz="1200" b="0" dirty="0" smtClean="0"/>
              <a:t>“There is no difference, for all have sinned and fall </a:t>
            </a:r>
          </a:p>
          <a:p>
            <a:r>
              <a:rPr lang="en-US" sz="1200" b="0" dirty="0" smtClean="0"/>
              <a:t>short of the glory of God” (Rom. 3:22–23 NIV). </a:t>
            </a:r>
          </a:p>
          <a:p>
            <a:endParaRPr lang="en-US" sz="1200" b="0" dirty="0" smtClean="0"/>
          </a:p>
          <a:p>
            <a:r>
              <a:rPr lang="en-US" sz="1200" b="0" dirty="0" smtClean="0"/>
              <a:t>Second, it is used with reference to God’s grace </a:t>
            </a:r>
          </a:p>
          <a:p>
            <a:r>
              <a:rPr lang="en-US" sz="1200" b="0" dirty="0" smtClean="0"/>
              <a:t>extended to all who will call on Him. “For there is no </a:t>
            </a:r>
          </a:p>
          <a:p>
            <a:r>
              <a:rPr lang="en-US" sz="1200" b="0" dirty="0" smtClean="0"/>
              <a:t>difference between Jew and Gentile—the same Lord is </a:t>
            </a:r>
          </a:p>
          <a:p>
            <a:r>
              <a:rPr lang="en-US" sz="1200" b="0" dirty="0" smtClean="0"/>
              <a:t>Lord of all and richly blesses all who call on him, for, </a:t>
            </a:r>
          </a:p>
          <a:p>
            <a:r>
              <a:rPr lang="en-US" sz="1200" b="0" dirty="0" smtClean="0"/>
              <a:t>‘Everyone who calls on the name of the Lord will be </a:t>
            </a:r>
          </a:p>
          <a:p>
            <a:r>
              <a:rPr lang="en-US" sz="1200" b="0" dirty="0" smtClean="0"/>
              <a:t>saved’” (10:12–13 NIV). *</a:t>
            </a:r>
          </a:p>
          <a:p>
            <a:endParaRPr lang="en-US" b="1" dirty="0" smtClean="0"/>
          </a:p>
          <a:p>
            <a:r>
              <a:rPr lang="en-US" b="1" dirty="0" smtClean="0"/>
              <a:t>-----</a:t>
            </a:r>
          </a:p>
          <a:p>
            <a:endParaRPr lang="en-US" b="1" dirty="0" smtClean="0"/>
          </a:p>
          <a:p>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An unbeliever once ridiculed the power of the </a:t>
            </a:r>
          </a:p>
          <a:p>
            <a:r>
              <a:rPr lang="en-US" sz="1200" kern="1200" dirty="0" smtClean="0">
                <a:solidFill>
                  <a:schemeClr val="tx1"/>
                </a:solidFill>
                <a:latin typeface="+mn-lt"/>
                <a:ea typeface="+mn-ea"/>
                <a:cs typeface="+mn-cs"/>
              </a:rPr>
              <a:t>gospel of Jesus Christ by saying, “If Jesus Christ is </a:t>
            </a:r>
          </a:p>
          <a:p>
            <a:r>
              <a:rPr lang="en-US" sz="1200" kern="1200" dirty="0" smtClean="0">
                <a:solidFill>
                  <a:schemeClr val="tx1"/>
                </a:solidFill>
                <a:latin typeface="+mn-lt"/>
                <a:ea typeface="+mn-ea"/>
                <a:cs typeface="+mn-cs"/>
              </a:rPr>
              <a:t>able to save to the uttermost, why is it that there are </a:t>
            </a:r>
          </a:p>
          <a:p>
            <a:r>
              <a:rPr lang="en-US" sz="1200" kern="1200" dirty="0" smtClean="0">
                <a:solidFill>
                  <a:schemeClr val="tx1"/>
                </a:solidFill>
                <a:latin typeface="+mn-lt"/>
                <a:ea typeface="+mn-ea"/>
                <a:cs typeface="+mn-cs"/>
              </a:rPr>
              <a:t>so many unbelievers?”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Christian to whom he was speaking stopped a </a:t>
            </a:r>
          </a:p>
          <a:p>
            <a:r>
              <a:rPr lang="en-US" sz="1200" kern="1200" dirty="0" smtClean="0">
                <a:solidFill>
                  <a:schemeClr val="tx1"/>
                </a:solidFill>
                <a:latin typeface="+mn-lt"/>
                <a:ea typeface="+mn-ea"/>
                <a:cs typeface="+mn-cs"/>
              </a:rPr>
              <a:t>very dirty little boy who was passing by and turning </a:t>
            </a:r>
          </a:p>
          <a:p>
            <a:r>
              <a:rPr lang="en-US" sz="1200" kern="1200" dirty="0" smtClean="0">
                <a:solidFill>
                  <a:schemeClr val="tx1"/>
                </a:solidFill>
                <a:latin typeface="+mn-lt"/>
                <a:ea typeface="+mn-ea"/>
                <a:cs typeface="+mn-cs"/>
              </a:rPr>
              <a:t>to the unbeliever said, “Can you blame soap and </a:t>
            </a:r>
          </a:p>
          <a:p>
            <a:r>
              <a:rPr lang="en-US" sz="1200" kern="1200" dirty="0" smtClean="0">
                <a:solidFill>
                  <a:schemeClr val="tx1"/>
                </a:solidFill>
                <a:latin typeface="+mn-lt"/>
                <a:ea typeface="+mn-ea"/>
                <a:cs typeface="+mn-cs"/>
              </a:rPr>
              <a:t>water for the filth of this boy?”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[Salvation is] available to all, but only those who </a:t>
            </a:r>
          </a:p>
          <a:p>
            <a:r>
              <a:rPr lang="en-US" sz="1200" kern="1200" dirty="0" smtClean="0">
                <a:solidFill>
                  <a:schemeClr val="tx1"/>
                </a:solidFill>
                <a:latin typeface="+mn-lt"/>
                <a:ea typeface="+mn-ea"/>
                <a:cs typeface="+mn-cs"/>
              </a:rPr>
              <a:t>[receive] it experience its regeneration power.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pPr marL="0" indent="0">
              <a:buFont typeface="Arial" charset="0"/>
              <a:buNone/>
            </a:pPr>
            <a:r>
              <a:rPr lang="en-US" b="0" i="0" u="none" strike="noStrike" baseline="0" dirty="0" smtClean="0"/>
              <a:t>* </a:t>
            </a:r>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pPr marL="0" indent="0">
              <a:buFont typeface="Arial" charset="0"/>
              <a:buNone/>
            </a:pPr>
            <a:r>
              <a:rPr lang="en-US" b="0" i="1" u="none" strike="noStrike" baseline="0" dirty="0" smtClean="0"/>
              <a:t>Illustrations</a:t>
            </a:r>
            <a:r>
              <a:rPr lang="en-US" b="0" i="0" u="none" strike="noStrike" baseline="0" dirty="0" smtClean="0"/>
              <a:t>. Biblical Studies Press.</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b="0" i="0" u="none" strike="noStrike" baseline="0" dirty="0" smtClean="0"/>
              <a:t>** 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40).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104</a:t>
            </a:fld>
            <a:endParaRPr lang="en-US"/>
          </a:p>
        </p:txBody>
      </p:sp>
    </p:spTree>
    <p:extLst>
      <p:ext uri="{BB962C8B-B14F-4D97-AF65-F5344CB8AC3E}">
        <p14:creationId xmlns:p14="http://schemas.microsoft.com/office/powerpoint/2010/main" val="3836311107"/>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105</a:t>
            </a:fld>
            <a:endParaRPr lang="en-US"/>
          </a:p>
        </p:txBody>
      </p:sp>
    </p:spTree>
    <p:extLst>
      <p:ext uri="{BB962C8B-B14F-4D97-AF65-F5344CB8AC3E}">
        <p14:creationId xmlns:p14="http://schemas.microsoft.com/office/powerpoint/2010/main" val="353495455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10:12</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108</a:t>
            </a:fld>
            <a:endParaRPr lang="en-US"/>
          </a:p>
        </p:txBody>
      </p:sp>
    </p:spTree>
    <p:extLst>
      <p:ext uri="{BB962C8B-B14F-4D97-AF65-F5344CB8AC3E}">
        <p14:creationId xmlns:p14="http://schemas.microsoft.com/office/powerpoint/2010/main" val="667520762"/>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There was a boy who did not have much </a:t>
            </a:r>
          </a:p>
          <a:p>
            <a:pPr rtl="0"/>
            <a:r>
              <a:rPr lang="en-US" sz="1200" dirty="0" smtClean="0"/>
              <a:t>athletic ability. Every time he and his friends would </a:t>
            </a:r>
          </a:p>
          <a:p>
            <a:pPr rtl="0"/>
            <a:r>
              <a:rPr lang="en-US" sz="1200" dirty="0" smtClean="0"/>
              <a:t>play some game he was always the last to be chosen. </a:t>
            </a:r>
          </a:p>
          <a:p>
            <a:pPr rtl="0"/>
            <a:endParaRPr lang="en-US" sz="1200" dirty="0" smtClean="0"/>
          </a:p>
          <a:p>
            <a:pPr rtl="0"/>
            <a:r>
              <a:rPr lang="en-US" sz="1200" dirty="0" smtClean="0"/>
              <a:t>One day two new fellows came to play with them and </a:t>
            </a:r>
          </a:p>
          <a:p>
            <a:pPr rtl="0"/>
            <a:r>
              <a:rPr lang="en-US" sz="1200" dirty="0" smtClean="0"/>
              <a:t>were allowed to be team captains because they were </a:t>
            </a:r>
          </a:p>
          <a:p>
            <a:pPr rtl="0"/>
            <a:r>
              <a:rPr lang="en-US" sz="1200" dirty="0" smtClean="0"/>
              <a:t>older. The first team captain chose the boy who had </a:t>
            </a:r>
          </a:p>
          <a:p>
            <a:pPr rtl="0"/>
            <a:r>
              <a:rPr lang="en-US" sz="1200" dirty="0" smtClean="0"/>
              <a:t>always been chosen last before. </a:t>
            </a:r>
          </a:p>
          <a:p>
            <a:pPr rtl="0"/>
            <a:endParaRPr lang="en-US" sz="1200" dirty="0" smtClean="0"/>
          </a:p>
          <a:p>
            <a:pPr rtl="0"/>
            <a:r>
              <a:rPr lang="en-US" sz="1200" dirty="0" smtClean="0"/>
              <a:t>Why? Because they were brothers, and he loved his </a:t>
            </a:r>
          </a:p>
          <a:p>
            <a:pPr rtl="0"/>
            <a:r>
              <a:rPr lang="en-US" sz="1200" dirty="0" smtClean="0"/>
              <a:t>brother.</a:t>
            </a:r>
          </a:p>
          <a:p>
            <a:pPr rtl="0"/>
            <a:endParaRPr lang="en-US" sz="1200" dirty="0" smtClean="0"/>
          </a:p>
          <a:p>
            <a:pPr rtl="0"/>
            <a:r>
              <a:rPr lang="en-US" sz="1200" dirty="0" smtClean="0"/>
              <a:t>So it is with God. He chose us not because of our </a:t>
            </a:r>
          </a:p>
          <a:p>
            <a:pPr rtl="0"/>
            <a:r>
              <a:rPr lang="en-US" sz="1200" dirty="0" smtClean="0"/>
              <a:t>abilities, but because he loves us.* </a:t>
            </a:r>
          </a:p>
          <a:p>
            <a:pPr rtl="0"/>
            <a:endParaRPr lang="en-US" sz="1200" dirty="0" smtClean="0"/>
          </a:p>
          <a:p>
            <a:pPr rtl="0"/>
            <a:r>
              <a:rPr lang="en-US" sz="1200" dirty="0" smtClean="0"/>
              <a:t>-----</a:t>
            </a:r>
          </a:p>
          <a:p>
            <a:pPr rtl="0"/>
            <a:endParaRPr lang="en-US" sz="1200" dirty="0" smtClean="0"/>
          </a:p>
          <a:p>
            <a:pPr rtl="0"/>
            <a:r>
              <a:rPr lang="en-US" sz="1200" dirty="0" smtClean="0"/>
              <a:t>James</a:t>
            </a:r>
            <a:r>
              <a:rPr lang="en-US" sz="1200" baseline="0" dirty="0" smtClean="0"/>
              <a:t> Montgomery </a:t>
            </a:r>
            <a:r>
              <a:rPr lang="en-US" sz="1200" baseline="0" dirty="0" err="1" smtClean="0"/>
              <a:t>Boice</a:t>
            </a:r>
            <a:r>
              <a:rPr lang="en-US" sz="1200" baseline="0" dirty="0" smtClean="0"/>
              <a:t>, the late Pastor of the Tenth</a:t>
            </a:r>
          </a:p>
          <a:p>
            <a:pPr rtl="0"/>
            <a:r>
              <a:rPr lang="en-US" sz="1200" baseline="0" dirty="0" smtClean="0"/>
              <a:t>Presbyterian Church in Philadelphia, wrote:</a:t>
            </a:r>
          </a:p>
          <a:p>
            <a:pPr rtl="0"/>
            <a:endParaRPr lang="en-US" sz="1200" baseline="0" dirty="0" smtClean="0"/>
          </a:p>
          <a:p>
            <a:pPr rtl="0"/>
            <a:r>
              <a:rPr lang="en-US" sz="1200" dirty="0" smtClean="0"/>
              <a:t>What a stretching of our minds!</a:t>
            </a:r>
          </a:p>
          <a:p>
            <a:pPr rtl="0"/>
            <a:endParaRPr lang="en-US" sz="1200" dirty="0" smtClean="0"/>
          </a:p>
          <a:p>
            <a:pPr rtl="0"/>
            <a:r>
              <a:rPr lang="en-US" sz="1200" dirty="0" smtClean="0"/>
              <a:t>On the one hand, “God has mercy on whom he wants </a:t>
            </a:r>
          </a:p>
          <a:p>
            <a:pPr rtl="0"/>
            <a:r>
              <a:rPr lang="en-US" sz="1200" dirty="0" smtClean="0"/>
              <a:t>to have mercy, and he hardens whom he wants to </a:t>
            </a:r>
          </a:p>
          <a:p>
            <a:pPr rtl="0"/>
            <a:r>
              <a:rPr lang="en-US" sz="1200" dirty="0" smtClean="0"/>
              <a:t>harden” (Rom. 9:18). </a:t>
            </a:r>
          </a:p>
          <a:p>
            <a:pPr rtl="0"/>
            <a:endParaRPr lang="en-US" sz="1200" dirty="0" smtClean="0"/>
          </a:p>
          <a:p>
            <a:pPr rtl="0"/>
            <a:r>
              <a:rPr lang="en-US" sz="1200" dirty="0" smtClean="0"/>
              <a:t>That teaches the doctrines of election and reprobation.</a:t>
            </a:r>
          </a:p>
          <a:p>
            <a:pPr rtl="0"/>
            <a:endParaRPr lang="en-US" sz="1200" dirty="0" smtClean="0"/>
          </a:p>
          <a:p>
            <a:pPr rtl="0"/>
            <a:r>
              <a:rPr lang="en-US" sz="1200" dirty="0" smtClean="0"/>
              <a:t>But, on the other hand, “Everyone who calls on the </a:t>
            </a:r>
          </a:p>
          <a:p>
            <a:pPr rtl="0"/>
            <a:r>
              <a:rPr lang="en-US" sz="1200" dirty="0" smtClean="0"/>
              <a:t>name of the Lord will be saved.” </a:t>
            </a:r>
          </a:p>
          <a:p>
            <a:pPr rtl="0"/>
            <a:endParaRPr lang="en-US" sz="1200" dirty="0" smtClean="0"/>
          </a:p>
          <a:p>
            <a:pPr rtl="0"/>
            <a:r>
              <a:rPr lang="en-US" sz="1200" dirty="0" smtClean="0"/>
              <a:t>That is the universal gospel offer.</a:t>
            </a:r>
          </a:p>
          <a:p>
            <a:pPr rtl="0"/>
            <a:endParaRPr lang="en-US" sz="1200" dirty="0" smtClean="0"/>
          </a:p>
          <a:p>
            <a:pPr rtl="0"/>
            <a:r>
              <a:rPr lang="en-US" sz="1200" b="0" dirty="0" smtClean="0"/>
              <a:t>I do not mean to suggest by this introduction to </a:t>
            </a:r>
          </a:p>
          <a:p>
            <a:pPr rtl="0"/>
            <a:r>
              <a:rPr lang="en-US" sz="1200" b="0" dirty="0" smtClean="0"/>
              <a:t>Romans 10:12–13 that there can ever be a </a:t>
            </a:r>
          </a:p>
          <a:p>
            <a:pPr rtl="0"/>
            <a:r>
              <a:rPr lang="en-US" sz="1200" b="0" dirty="0" smtClean="0"/>
              <a:t>contradiction in the Bible, of course, for there cannot. </a:t>
            </a:r>
          </a:p>
          <a:p>
            <a:pPr rtl="0"/>
            <a:r>
              <a:rPr lang="en-US" sz="1200" b="0" dirty="0" smtClean="0"/>
              <a:t>The Bible is God’s book, and God does not contradict </a:t>
            </a:r>
          </a:p>
          <a:p>
            <a:pPr rtl="0"/>
            <a:r>
              <a:rPr lang="en-US" sz="1200" b="0" dirty="0" smtClean="0"/>
              <a:t>himself, alter his truth, or lie. </a:t>
            </a:r>
          </a:p>
          <a:p>
            <a:pPr rtl="0"/>
            <a:endParaRPr lang="en-US" sz="1200" b="0" dirty="0" smtClean="0"/>
          </a:p>
          <a:p>
            <a:pPr rtl="0"/>
            <a:r>
              <a:rPr lang="en-US" sz="1200" b="0" i="0" dirty="0" smtClean="0"/>
              <a:t>In this case, the explanation is that although everyone </a:t>
            </a:r>
          </a:p>
          <a:p>
            <a:pPr rtl="0"/>
            <a:r>
              <a:rPr lang="en-US" sz="1200" b="0" i="0" dirty="0" smtClean="0"/>
              <a:t>is free to come to Jesus Christ in salvation and may </a:t>
            </a:r>
          </a:p>
          <a:p>
            <a:pPr rtl="0"/>
            <a:r>
              <a:rPr lang="en-US" sz="1200" b="0" i="0" dirty="0" smtClean="0"/>
              <a:t>indeed come if he or she will, the only ones who do </a:t>
            </a:r>
          </a:p>
          <a:p>
            <a:pPr rtl="0"/>
            <a:r>
              <a:rPr lang="en-US" sz="1200" b="0" i="0" dirty="0" smtClean="0"/>
              <a:t>come are those whom God has chosen and </a:t>
            </a:r>
          </a:p>
          <a:p>
            <a:pPr rtl="0"/>
            <a:r>
              <a:rPr lang="en-US" sz="1200" b="0" i="0" dirty="0" smtClean="0"/>
              <a:t>regenerated, because it is only their rebirth that </a:t>
            </a:r>
          </a:p>
          <a:p>
            <a:pPr rtl="0"/>
            <a:r>
              <a:rPr lang="en-US" sz="1200" b="0" i="0" dirty="0" smtClean="0"/>
              <a:t>enables them to trust Christ.</a:t>
            </a:r>
          </a:p>
          <a:p>
            <a:pPr rtl="0"/>
            <a:endParaRPr lang="en-US" sz="1200" b="0" i="0" dirty="0" smtClean="0"/>
          </a:p>
          <a:p>
            <a:pPr rtl="0"/>
            <a:r>
              <a:rPr lang="en-US" sz="1200" kern="1200" dirty="0" smtClean="0">
                <a:solidFill>
                  <a:schemeClr val="tx1"/>
                </a:solidFill>
                <a:latin typeface="+mn-lt"/>
                <a:ea typeface="+mn-ea"/>
                <a:cs typeface="+mn-cs"/>
              </a:rPr>
              <a:t>But that is not the thrust of these verses. Verses 12 </a:t>
            </a:r>
          </a:p>
          <a:p>
            <a:pPr rtl="0"/>
            <a:r>
              <a:rPr lang="en-US" sz="1200" kern="1200" dirty="0" smtClean="0">
                <a:solidFill>
                  <a:schemeClr val="tx1"/>
                </a:solidFill>
                <a:latin typeface="+mn-lt"/>
                <a:ea typeface="+mn-ea"/>
                <a:cs typeface="+mn-cs"/>
              </a:rPr>
              <a:t>and 13 are not in Romans 10 to give us a theological </a:t>
            </a:r>
          </a:p>
          <a:p>
            <a:pPr rtl="0"/>
            <a:r>
              <a:rPr lang="en-US" sz="1200" kern="1200" dirty="0" smtClean="0">
                <a:solidFill>
                  <a:schemeClr val="tx1"/>
                </a:solidFill>
                <a:latin typeface="+mn-lt"/>
                <a:ea typeface="+mn-ea"/>
                <a:cs typeface="+mn-cs"/>
              </a:rPr>
              <a:t>explanation of election in reference to the parallel </a:t>
            </a:r>
          </a:p>
          <a:p>
            <a:pPr rtl="0"/>
            <a:r>
              <a:rPr lang="en-US" sz="1200" kern="1200" dirty="0" smtClean="0">
                <a:solidFill>
                  <a:schemeClr val="tx1"/>
                </a:solidFill>
                <a:latin typeface="+mn-lt"/>
                <a:ea typeface="+mn-ea"/>
                <a:cs typeface="+mn-cs"/>
              </a:rPr>
              <a:t>truth, which is the gospel offer.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They are there to extend the gospel offer, which is </a:t>
            </a:r>
          </a:p>
          <a:p>
            <a:pPr rtl="0"/>
            <a:r>
              <a:rPr lang="en-US" sz="1200" kern="1200" dirty="0" smtClean="0">
                <a:solidFill>
                  <a:schemeClr val="tx1"/>
                </a:solidFill>
                <a:latin typeface="+mn-lt"/>
                <a:ea typeface="+mn-ea"/>
                <a:cs typeface="+mn-cs"/>
              </a:rPr>
              <a:t>clear from what follows, since in the very next </a:t>
            </a:r>
          </a:p>
          <a:p>
            <a:pPr rtl="0"/>
            <a:r>
              <a:rPr lang="en-US" sz="1200" kern="1200" dirty="0" smtClean="0">
                <a:solidFill>
                  <a:schemeClr val="tx1"/>
                </a:solidFill>
                <a:latin typeface="+mn-lt"/>
                <a:ea typeface="+mn-ea"/>
                <a:cs typeface="+mn-cs"/>
              </a:rPr>
              <a:t>section Paul appeals for messengers to take the offer </a:t>
            </a:r>
          </a:p>
          <a:p>
            <a:pPr rtl="0"/>
            <a:r>
              <a:rPr lang="en-US" sz="1200" kern="1200" dirty="0" smtClean="0">
                <a:solidFill>
                  <a:schemeClr val="tx1"/>
                </a:solidFill>
                <a:latin typeface="+mn-lt"/>
                <a:ea typeface="+mn-ea"/>
                <a:cs typeface="+mn-cs"/>
              </a:rPr>
              <a:t>of salvation for all who will trust Jesus Christ as </a:t>
            </a:r>
          </a:p>
          <a:p>
            <a:pPr rtl="0"/>
            <a:r>
              <a:rPr lang="en-US" sz="1200" kern="1200" dirty="0" smtClean="0">
                <a:solidFill>
                  <a:schemeClr val="tx1"/>
                </a:solidFill>
                <a:latin typeface="+mn-lt"/>
                <a:ea typeface="+mn-ea"/>
                <a:cs typeface="+mn-cs"/>
              </a:rPr>
              <a:t>Savior throughout the world.</a:t>
            </a:r>
          </a:p>
          <a:p>
            <a:pPr rtl="0"/>
            <a:endParaRPr lang="en-US" sz="1200" kern="1200" dirty="0" smtClean="0">
              <a:solidFill>
                <a:schemeClr val="tx1"/>
              </a:solidFill>
              <a:latin typeface="+mn-lt"/>
              <a:ea typeface="+mn-ea"/>
              <a:cs typeface="+mn-cs"/>
            </a:endParaRPr>
          </a:p>
          <a:p>
            <a:pPr rtl="0"/>
            <a:r>
              <a:rPr lang="en-US" sz="1200" dirty="0" smtClean="0"/>
              <a:t>What a welcome teaching this is—“Everyone who calls </a:t>
            </a:r>
          </a:p>
          <a:p>
            <a:pPr rtl="0"/>
            <a:r>
              <a:rPr lang="en-US" sz="1200" dirty="0" smtClean="0"/>
              <a:t>on the name of the Lord will be saved.” If it were not</a:t>
            </a:r>
          </a:p>
          <a:p>
            <a:pPr rtl="0"/>
            <a:r>
              <a:rPr lang="en-US" sz="1200" dirty="0" smtClean="0"/>
              <a:t> for this teaching, we might think that the doctrine of </a:t>
            </a:r>
          </a:p>
          <a:p>
            <a:pPr rtl="0"/>
            <a:r>
              <a:rPr lang="en-US" sz="1200" dirty="0" smtClean="0"/>
              <a:t>election necessarily excludes us or that the gospel is </a:t>
            </a:r>
          </a:p>
          <a:p>
            <a:pPr rtl="0"/>
            <a:r>
              <a:rPr lang="en-US" sz="1200" dirty="0" smtClean="0"/>
              <a:t>for people other than ourselves. </a:t>
            </a:r>
          </a:p>
          <a:p>
            <a:pPr rtl="0"/>
            <a:endParaRPr lang="en-US" sz="1200" dirty="0" smtClean="0"/>
          </a:p>
          <a:p>
            <a:pPr rtl="0"/>
            <a:r>
              <a:rPr lang="en-US" sz="1200" dirty="0" smtClean="0"/>
              <a:t>But here we are told that it is for you and me, all of us, </a:t>
            </a:r>
          </a:p>
          <a:p>
            <a:pPr rtl="0"/>
            <a:r>
              <a:rPr lang="en-US" sz="1200" dirty="0" smtClean="0"/>
              <a:t>if we will trust Jesus. It does not make any difference </a:t>
            </a:r>
          </a:p>
          <a:p>
            <a:pPr rtl="0"/>
            <a:r>
              <a:rPr lang="en-US" sz="1200" dirty="0" smtClean="0"/>
              <a:t>who you are or what you may or may not have done. </a:t>
            </a:r>
          </a:p>
          <a:p>
            <a:pPr rtl="0"/>
            <a:endParaRPr lang="en-US" sz="1200" dirty="0" smtClean="0"/>
          </a:p>
          <a:p>
            <a:pPr rtl="0"/>
            <a:r>
              <a:rPr lang="en-US" sz="1200" dirty="0" smtClean="0"/>
              <a:t>You may be rich or poor, educated or uneducated, </a:t>
            </a:r>
          </a:p>
          <a:p>
            <a:pPr rtl="0"/>
            <a:r>
              <a:rPr lang="en-US" sz="1200" dirty="0" smtClean="0"/>
              <a:t>advantaged or disadvantaged. You may be passive or </a:t>
            </a:r>
          </a:p>
          <a:p>
            <a:pPr rtl="0"/>
            <a:r>
              <a:rPr lang="en-US" sz="1200" dirty="0" smtClean="0"/>
              <a:t>highly motivated. </a:t>
            </a:r>
          </a:p>
          <a:p>
            <a:pPr rtl="0"/>
            <a:endParaRPr lang="en-US" sz="1200" dirty="0" smtClean="0"/>
          </a:p>
          <a:p>
            <a:pPr rtl="0"/>
            <a:r>
              <a:rPr lang="en-US" sz="1200" dirty="0" smtClean="0"/>
              <a:t>You may be religious or not religious at all. You may </a:t>
            </a:r>
          </a:p>
          <a:p>
            <a:pPr rtl="0"/>
            <a:r>
              <a:rPr lang="en-US" sz="1200" dirty="0" smtClean="0"/>
              <a:t>be moral, or you may be very immoral. You may have </a:t>
            </a:r>
          </a:p>
          <a:p>
            <a:pPr rtl="0"/>
            <a:r>
              <a:rPr lang="en-US" sz="1200" dirty="0" smtClean="0"/>
              <a:t>lived in sin a long time. You may have committed </a:t>
            </a:r>
          </a:p>
          <a:p>
            <a:pPr rtl="0"/>
            <a:r>
              <a:rPr lang="en-US" sz="1200" dirty="0" smtClean="0"/>
              <a:t>adultery or stolen money. </a:t>
            </a:r>
          </a:p>
          <a:p>
            <a:pPr rtl="0"/>
            <a:endParaRPr lang="en-US" sz="1200" dirty="0" smtClean="0"/>
          </a:p>
          <a:p>
            <a:pPr rtl="0"/>
            <a:r>
              <a:rPr lang="en-US" sz="1200" dirty="0" smtClean="0"/>
              <a:t>You may even have murdered someone. </a:t>
            </a:r>
          </a:p>
          <a:p>
            <a:pPr rtl="0"/>
            <a:endParaRPr lang="en-US" sz="1200" dirty="0" smtClean="0"/>
          </a:p>
          <a:p>
            <a:pPr rtl="0"/>
            <a:r>
              <a:rPr lang="en-US" sz="1200" dirty="0" smtClean="0"/>
              <a:t>It does not matter. </a:t>
            </a:r>
          </a:p>
          <a:p>
            <a:pPr rtl="0"/>
            <a:endParaRPr lang="en-US" sz="1200" dirty="0" smtClean="0"/>
          </a:p>
          <a:p>
            <a:pPr rtl="0"/>
            <a:r>
              <a:rPr lang="en-US" sz="1200" dirty="0" smtClean="0"/>
              <a:t>The text says, “Everyone who calls on the name of </a:t>
            </a:r>
          </a:p>
          <a:p>
            <a:pPr rtl="0"/>
            <a:r>
              <a:rPr lang="en-US" sz="1200" dirty="0" smtClean="0"/>
              <a:t>the Lord will be saved.”**</a:t>
            </a:r>
          </a:p>
          <a:p>
            <a:pPr rtl="0"/>
            <a:endParaRPr lang="en-US" sz="1200" b="0" i="0" u="none" strike="noStrike" baseline="0" dirty="0" smtClean="0"/>
          </a:p>
          <a:p>
            <a:pPr rtl="0"/>
            <a:r>
              <a:rPr lang="en-US" sz="1200" b="0" i="0" u="none" strike="noStrike" baseline="0" dirty="0" smtClean="0"/>
              <a:t>-----</a:t>
            </a:r>
          </a:p>
          <a:p>
            <a:pPr rtl="0"/>
            <a:endParaRPr lang="en-US" sz="1200" b="0" i="0" u="none" strike="noStrike" baseline="0" dirty="0" smtClean="0"/>
          </a:p>
          <a:p>
            <a:pPr rtl="0"/>
            <a:r>
              <a:rPr lang="en-US" b="0" i="0" u="none" strike="noStrike" baseline="0" dirty="0" smtClean="0"/>
              <a:t>*Michael P. Green. (2000). </a:t>
            </a:r>
            <a:r>
              <a:rPr lang="en-US" b="0" i="1" u="none" strike="noStrike" baseline="0" dirty="0" smtClean="0"/>
              <a:t>1500 illustrations for biblical </a:t>
            </a:r>
          </a:p>
          <a:p>
            <a:pPr rtl="0"/>
            <a:r>
              <a:rPr lang="en-US" b="0" i="1" u="none" strike="noStrike" baseline="0" dirty="0" smtClean="0"/>
              <a:t>preaching</a:t>
            </a:r>
            <a:r>
              <a:rPr lang="en-US" b="0" i="0" u="none" strike="noStrike" baseline="0" dirty="0" smtClean="0"/>
              <a:t> (p. 115). Grand Rapids, MI: Baker Books.</a:t>
            </a:r>
          </a:p>
          <a:p>
            <a:pPr rtl="0"/>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(Vol. 3, pp. 1230–1231). Grand Rapids,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 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109</a:t>
            </a:fld>
            <a:endParaRPr lang="en-US"/>
          </a:p>
        </p:txBody>
      </p:sp>
    </p:spTree>
    <p:extLst>
      <p:ext uri="{BB962C8B-B14F-4D97-AF65-F5344CB8AC3E}">
        <p14:creationId xmlns:p14="http://schemas.microsoft.com/office/powerpoint/2010/main" val="2739687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dirty="0" smtClean="0"/>
              <a:t>In 1996, Jack Cottrell, Professor of Theology at </a:t>
            </a:r>
          </a:p>
          <a:p>
            <a:pPr rtl="0"/>
            <a:r>
              <a:rPr lang="en-US" sz="1200" dirty="0" smtClean="0"/>
              <a:t>Cincinnati Christian University, wrote:</a:t>
            </a:r>
          </a:p>
          <a:p>
            <a:pPr rtl="0"/>
            <a:endParaRPr lang="en-US" sz="1200" dirty="0" smtClean="0"/>
          </a:p>
          <a:p>
            <a:pPr rtl="0"/>
            <a:r>
              <a:rPr lang="en-US" sz="1200" i="0" dirty="0" smtClean="0"/>
              <a:t>This and the next five verses set forth in more detail </a:t>
            </a:r>
          </a:p>
          <a:p>
            <a:pPr rtl="0"/>
            <a:r>
              <a:rPr lang="en-US" sz="1200" i="0" dirty="0" smtClean="0"/>
              <a:t>the contrast between law-righteousness and God’s </a:t>
            </a:r>
          </a:p>
          <a:p>
            <a:pPr rtl="0"/>
            <a:r>
              <a:rPr lang="en-US" sz="1200" i="0" dirty="0" smtClean="0"/>
              <a:t>righteousness, explaining why Christ has ended the </a:t>
            </a:r>
          </a:p>
          <a:p>
            <a:pPr rtl="0"/>
            <a:r>
              <a:rPr lang="en-US" sz="1200" i="0" dirty="0" smtClean="0"/>
              <a:t>former and established the latter. </a:t>
            </a:r>
          </a:p>
          <a:p>
            <a:pPr rtl="0"/>
            <a:endParaRPr lang="en-US" sz="1200" i="0" dirty="0" smtClean="0"/>
          </a:p>
          <a:p>
            <a:pPr rtl="0"/>
            <a:r>
              <a:rPr lang="en-US" sz="1200" i="0" dirty="0" smtClean="0"/>
              <a:t>Verse 5 explains the way law-righteousness works, </a:t>
            </a:r>
          </a:p>
          <a:p>
            <a:pPr rtl="0"/>
            <a:r>
              <a:rPr lang="en-US" sz="1200" i="0" dirty="0" smtClean="0"/>
              <a:t>with the implied conclusion that it is futile for anyone </a:t>
            </a:r>
          </a:p>
          <a:p>
            <a:pPr rtl="0"/>
            <a:r>
              <a:rPr lang="en-US" sz="1200" i="0" dirty="0" smtClean="0"/>
              <a:t>to attempt to actually achieve a right status before </a:t>
            </a:r>
          </a:p>
          <a:p>
            <a:pPr rtl="0"/>
            <a:r>
              <a:rPr lang="en-US" sz="1200" i="0" dirty="0" smtClean="0"/>
              <a:t>God by this method. </a:t>
            </a:r>
          </a:p>
          <a:p>
            <a:pPr rtl="0"/>
            <a:endParaRPr lang="en-US" sz="1200" i="0" dirty="0" smtClean="0"/>
          </a:p>
          <a:p>
            <a:pPr rtl="0"/>
            <a:r>
              <a:rPr lang="en-US" sz="1200" i="0" dirty="0" smtClean="0"/>
              <a:t>This is in essence the same message as in </a:t>
            </a:r>
          </a:p>
          <a:p>
            <a:pPr rtl="0"/>
            <a:r>
              <a:rPr lang="en-US" sz="1200" i="0" dirty="0" smtClean="0"/>
              <a:t>Romans 1:18–3:20.</a:t>
            </a:r>
          </a:p>
          <a:p>
            <a:pPr rtl="0"/>
            <a:endParaRPr lang="en-US" sz="1200" i="0" dirty="0" smtClean="0"/>
          </a:p>
          <a:p>
            <a:pPr rtl="0"/>
            <a:r>
              <a:rPr lang="en-US" sz="1200" i="0" dirty="0" smtClean="0"/>
              <a:t>To make his point Paul cites a statement by Moses </a:t>
            </a:r>
          </a:p>
          <a:p>
            <a:pPr rtl="0"/>
            <a:r>
              <a:rPr lang="en-US" sz="1200" i="0" dirty="0" smtClean="0"/>
              <a:t>from Leviticus 18:5, which reads, “Keep my decrees </a:t>
            </a:r>
          </a:p>
          <a:p>
            <a:pPr rtl="0"/>
            <a:r>
              <a:rPr lang="en-US" sz="1200" i="0" dirty="0" smtClean="0"/>
              <a:t>and laws, for the man who obeys them will live by </a:t>
            </a:r>
          </a:p>
          <a:p>
            <a:pPr rtl="0"/>
            <a:r>
              <a:rPr lang="en-US" sz="1200" i="0" dirty="0" smtClean="0"/>
              <a:t>them. I am the Lord.” </a:t>
            </a:r>
          </a:p>
          <a:p>
            <a:pPr rtl="0"/>
            <a:endParaRPr lang="en-US" sz="1200" i="0" dirty="0" smtClean="0"/>
          </a:p>
          <a:p>
            <a:pPr rtl="0"/>
            <a:r>
              <a:rPr lang="en-US" sz="1200" i="0" dirty="0" smtClean="0"/>
              <a:t>Paul paraphrases it thus: “The man who does [the </a:t>
            </a:r>
          </a:p>
          <a:p>
            <a:pPr rtl="0"/>
            <a:r>
              <a:rPr lang="en-US" sz="1200" i="0" dirty="0" smtClean="0"/>
              <a:t>righteousness of the law] will live by it.” </a:t>
            </a:r>
          </a:p>
          <a:p>
            <a:pPr rtl="0"/>
            <a:endParaRPr lang="en-US" sz="1200" i="0" dirty="0" smtClean="0"/>
          </a:p>
          <a:p>
            <a:pPr rtl="0"/>
            <a:r>
              <a:rPr lang="en-US" sz="1200" i="0" dirty="0" smtClean="0"/>
              <a:t>[ MDJ] </a:t>
            </a:r>
          </a:p>
          <a:p>
            <a:pPr rtl="0"/>
            <a:endParaRPr lang="en-US" sz="1200" i="0" dirty="0" smtClean="0"/>
          </a:p>
          <a:p>
            <a:pPr rtl="0"/>
            <a:r>
              <a:rPr lang="en-US" sz="1200" i="0" dirty="0" smtClean="0"/>
              <a:t>In Luke 10:25-28, we find:</a:t>
            </a:r>
          </a:p>
          <a:p>
            <a:pPr rtl="0"/>
            <a:endParaRPr lang="en-US" sz="1200" i="0" dirty="0" smtClean="0"/>
          </a:p>
          <a:p>
            <a:pPr rtl="0"/>
            <a:r>
              <a:rPr lang="en-US" sz="1200" baseline="30000" dirty="0" smtClean="0"/>
              <a:t>25 </a:t>
            </a:r>
            <a:r>
              <a:rPr lang="en-US" sz="1200" baseline="0" dirty="0" smtClean="0"/>
              <a:t>On one occasion an expert in the law stood up to </a:t>
            </a:r>
          </a:p>
          <a:p>
            <a:pPr rtl="0"/>
            <a:r>
              <a:rPr lang="en-US" sz="1200" baseline="0" dirty="0" smtClean="0"/>
              <a:t>test Jesus. “Teacher,” he asked, “what must I do to </a:t>
            </a:r>
          </a:p>
          <a:p>
            <a:pPr rtl="0"/>
            <a:r>
              <a:rPr lang="en-US" sz="1200" baseline="0" dirty="0" smtClean="0"/>
              <a:t>inherit eternal life?”</a:t>
            </a:r>
            <a:r>
              <a:rPr lang="en-US" sz="1200" baseline="30000" dirty="0" smtClean="0"/>
              <a:t> </a:t>
            </a:r>
          </a:p>
          <a:p>
            <a:pPr rtl="0"/>
            <a:endParaRPr lang="en-US" sz="1200" baseline="30000" dirty="0" smtClean="0"/>
          </a:p>
          <a:p>
            <a:pPr rtl="0"/>
            <a:r>
              <a:rPr lang="en-US" sz="1200" baseline="30000" dirty="0" smtClean="0"/>
              <a:t>26 </a:t>
            </a:r>
            <a:r>
              <a:rPr lang="en-US" sz="1200" baseline="0" dirty="0" smtClean="0"/>
              <a:t>“What is written in the Law?” he replied. “How do </a:t>
            </a:r>
          </a:p>
          <a:p>
            <a:pPr rtl="0"/>
            <a:r>
              <a:rPr lang="en-US" sz="1200" baseline="0" dirty="0" smtClean="0"/>
              <a:t>you read it?”</a:t>
            </a:r>
            <a:r>
              <a:rPr lang="en-US" sz="1200" baseline="30000" dirty="0" smtClean="0"/>
              <a:t> </a:t>
            </a:r>
          </a:p>
          <a:p>
            <a:pPr rtl="0"/>
            <a:endParaRPr lang="en-US" sz="1200" baseline="30000" dirty="0" smtClean="0"/>
          </a:p>
          <a:p>
            <a:pPr rtl="0"/>
            <a:r>
              <a:rPr lang="en-US" sz="1200" baseline="30000" dirty="0" smtClean="0"/>
              <a:t>27 </a:t>
            </a:r>
            <a:r>
              <a:rPr lang="en-US" sz="1200" baseline="0" dirty="0" smtClean="0"/>
              <a:t>He answered: “ ‘Love the Lord your God with all </a:t>
            </a:r>
          </a:p>
          <a:p>
            <a:pPr rtl="0"/>
            <a:r>
              <a:rPr lang="en-US" sz="1200" baseline="0" dirty="0" smtClean="0"/>
              <a:t>your heart and with all your soul and with all your </a:t>
            </a:r>
          </a:p>
          <a:p>
            <a:pPr rtl="0"/>
            <a:r>
              <a:rPr lang="en-US" sz="1200" baseline="0" dirty="0" smtClean="0"/>
              <a:t>strength and with all your mind’; and, ‘Love your </a:t>
            </a:r>
          </a:p>
          <a:p>
            <a:pPr rtl="0"/>
            <a:r>
              <a:rPr lang="en-US" sz="1200" baseline="0" dirty="0" smtClean="0"/>
              <a:t>neighbor as yourself.’” </a:t>
            </a:r>
          </a:p>
          <a:p>
            <a:pPr rtl="0"/>
            <a:endParaRPr lang="en-US" sz="1200" baseline="0" dirty="0" smtClean="0"/>
          </a:p>
          <a:p>
            <a:pPr rtl="0"/>
            <a:r>
              <a:rPr lang="en-US" sz="1200" baseline="30000" dirty="0" smtClean="0"/>
              <a:t>28 </a:t>
            </a:r>
            <a:r>
              <a:rPr lang="en-US" sz="1200" baseline="0" dirty="0" smtClean="0"/>
              <a:t>“You have answered correctly,” Jesus replied. </a:t>
            </a:r>
          </a:p>
          <a:p>
            <a:pPr rtl="0"/>
            <a:r>
              <a:rPr lang="en-US" sz="1200" baseline="0" dirty="0" smtClean="0"/>
              <a:t>“Do this and you will live.” </a:t>
            </a:r>
          </a:p>
          <a:p>
            <a:pPr rtl="0"/>
            <a:endParaRPr lang="en-US" sz="1200" baseline="0" dirty="0" smtClean="0"/>
          </a:p>
          <a:p>
            <a:pPr rtl="0"/>
            <a:r>
              <a:rPr lang="en-US" sz="1200" baseline="0" dirty="0" smtClean="0"/>
              <a:t>But, this man was an expert in the Law. So, surely, he </a:t>
            </a:r>
          </a:p>
          <a:p>
            <a:pPr rtl="0"/>
            <a:r>
              <a:rPr lang="en-US" sz="1200" baseline="0" dirty="0" smtClean="0"/>
              <a:t>knew the passage in Psalms 14:1-3 which reads:</a:t>
            </a:r>
          </a:p>
          <a:p>
            <a:pPr rtl="0"/>
            <a:endParaRPr lang="en-US" sz="1200" baseline="0" dirty="0" smtClean="0"/>
          </a:p>
          <a:p>
            <a:pPr rtl="0"/>
            <a:r>
              <a:rPr lang="en-US" sz="1200" baseline="30000" dirty="0" smtClean="0"/>
              <a:t>1 </a:t>
            </a:r>
            <a:r>
              <a:rPr lang="en-US" sz="1200" baseline="0" dirty="0" smtClean="0"/>
              <a:t>The fool says in his heart, </a:t>
            </a:r>
            <a:r>
              <a:rPr lang="en-US" sz="1200" dirty="0" smtClean="0"/>
              <a:t>“There is no God.” They </a:t>
            </a:r>
          </a:p>
          <a:p>
            <a:pPr rtl="0"/>
            <a:r>
              <a:rPr lang="en-US" sz="1200" dirty="0" smtClean="0"/>
              <a:t>are corrupt, their deeds are vile; there is no one who </a:t>
            </a:r>
          </a:p>
          <a:p>
            <a:pPr rtl="0"/>
            <a:r>
              <a:rPr lang="en-US" sz="1200" dirty="0" smtClean="0"/>
              <a:t>does good. </a:t>
            </a:r>
          </a:p>
          <a:p>
            <a:pPr rtl="0"/>
            <a:endParaRPr lang="en-US" sz="1200" dirty="0" smtClean="0"/>
          </a:p>
          <a:p>
            <a:pPr rtl="0"/>
            <a:r>
              <a:rPr lang="en-US" sz="1200" baseline="30000" dirty="0" smtClean="0"/>
              <a:t>2 </a:t>
            </a:r>
            <a:r>
              <a:rPr lang="en-US" sz="1200" baseline="0" dirty="0" smtClean="0"/>
              <a:t>The Lord looks down from heaven </a:t>
            </a:r>
            <a:r>
              <a:rPr lang="en-US" sz="1200" dirty="0" smtClean="0"/>
              <a:t>on the sons of </a:t>
            </a:r>
          </a:p>
          <a:p>
            <a:pPr rtl="0"/>
            <a:r>
              <a:rPr lang="en-US" sz="1200" dirty="0" smtClean="0"/>
              <a:t>men to see if there are any who understand, any </a:t>
            </a:r>
          </a:p>
          <a:p>
            <a:pPr rtl="0"/>
            <a:r>
              <a:rPr lang="en-US" sz="1200" dirty="0" smtClean="0"/>
              <a:t>who seek God. </a:t>
            </a:r>
          </a:p>
          <a:p>
            <a:pPr rtl="0"/>
            <a:endParaRPr lang="en-US" sz="1200" dirty="0" smtClean="0"/>
          </a:p>
          <a:p>
            <a:pPr rtl="0"/>
            <a:r>
              <a:rPr lang="en-US" sz="1200" baseline="30000" dirty="0" smtClean="0"/>
              <a:t>3 </a:t>
            </a:r>
            <a:r>
              <a:rPr lang="en-US" sz="1200" baseline="0" dirty="0" smtClean="0"/>
              <a:t>All have turned aside, </a:t>
            </a:r>
            <a:r>
              <a:rPr lang="en-US" sz="1200" dirty="0" smtClean="0"/>
              <a:t>they have together become </a:t>
            </a:r>
          </a:p>
          <a:p>
            <a:pPr rtl="0"/>
            <a:r>
              <a:rPr lang="en-US" sz="1200" dirty="0" smtClean="0"/>
              <a:t>corrupt; there is no one who does good, not even </a:t>
            </a:r>
          </a:p>
          <a:p>
            <a:pPr rtl="0"/>
            <a:r>
              <a:rPr lang="en-US" sz="1200" dirty="0" smtClean="0"/>
              <a:t>one. </a:t>
            </a:r>
          </a:p>
          <a:p>
            <a:pPr rtl="0"/>
            <a:endParaRPr lang="en-US" sz="1200" baseline="0" dirty="0" smtClean="0"/>
          </a:p>
          <a:p>
            <a:pPr rtl="0"/>
            <a:r>
              <a:rPr lang="en-US" sz="1200" baseline="0" dirty="0" smtClean="0"/>
              <a:t>So, Jesus was not simply confirming the expert’s </a:t>
            </a:r>
          </a:p>
          <a:p>
            <a:pPr rtl="0"/>
            <a:r>
              <a:rPr lang="en-US" sz="1200" baseline="0" dirty="0" smtClean="0"/>
              <a:t>answer. He was also indicating the impossibility of </a:t>
            </a:r>
          </a:p>
          <a:p>
            <a:pPr rtl="0"/>
            <a:r>
              <a:rPr lang="en-US" sz="1200" baseline="0" dirty="0" smtClean="0"/>
              <a:t>meeting that requirement. </a:t>
            </a:r>
          </a:p>
          <a:p>
            <a:pPr rtl="0"/>
            <a:endParaRPr lang="en-US" sz="1200" baseline="0" dirty="0" smtClean="0"/>
          </a:p>
          <a:p>
            <a:pPr rtl="0"/>
            <a:r>
              <a:rPr lang="en-US" sz="1200" baseline="0" dirty="0" smtClean="0"/>
              <a:t>Suppose I asked you, “How can I get from here to </a:t>
            </a:r>
          </a:p>
          <a:p>
            <a:pPr rtl="0"/>
            <a:r>
              <a:rPr lang="en-US" sz="1200" baseline="0" dirty="0" smtClean="0"/>
              <a:t>Los Angeles?”</a:t>
            </a:r>
            <a:br>
              <a:rPr lang="en-US" sz="1200" baseline="0" dirty="0" smtClean="0"/>
            </a:br>
            <a:endParaRPr lang="en-US" sz="1200" baseline="0" dirty="0" smtClean="0"/>
          </a:p>
          <a:p>
            <a:pPr rtl="0"/>
            <a:r>
              <a:rPr lang="en-US" sz="1200" baseline="0" dirty="0" smtClean="0"/>
              <a:t>And you responded, “What do you think is the </a:t>
            </a:r>
          </a:p>
          <a:p>
            <a:pPr rtl="0"/>
            <a:r>
              <a:rPr lang="en-US" sz="1200" baseline="0" dirty="0" smtClean="0"/>
              <a:t>best way?”</a:t>
            </a:r>
          </a:p>
          <a:p>
            <a:pPr rtl="0"/>
            <a:endParaRPr lang="en-US" sz="1200" baseline="0" dirty="0" smtClean="0"/>
          </a:p>
          <a:p>
            <a:pPr rtl="0"/>
            <a:r>
              <a:rPr lang="en-US" sz="1200" baseline="0" dirty="0" smtClean="0"/>
              <a:t>And I replied, “Well, I could jump from here to there </a:t>
            </a:r>
          </a:p>
          <a:p>
            <a:pPr rtl="0"/>
            <a:r>
              <a:rPr lang="en-US" sz="1200" baseline="0" dirty="0" smtClean="0"/>
              <a:t>in a single bound.”</a:t>
            </a:r>
          </a:p>
          <a:p>
            <a:pPr rtl="0"/>
            <a:endParaRPr lang="en-US" sz="1200" baseline="0" dirty="0" smtClean="0"/>
          </a:p>
          <a:p>
            <a:pPr rtl="0"/>
            <a:r>
              <a:rPr lang="en-US" sz="1200" baseline="0" dirty="0" smtClean="0"/>
              <a:t>You might then say, “Well, yes, but Good Luck </a:t>
            </a:r>
          </a:p>
          <a:p>
            <a:pPr rtl="0"/>
            <a:r>
              <a:rPr lang="en-US" sz="1200" baseline="0" dirty="0" smtClean="0"/>
              <a:t>with that!”  </a:t>
            </a:r>
          </a:p>
          <a:p>
            <a:pPr rtl="0"/>
            <a:endParaRPr lang="en-US" sz="1200" i="0" dirty="0" smtClean="0"/>
          </a:p>
          <a:p>
            <a:pPr rtl="0"/>
            <a:r>
              <a:rPr lang="en-US" sz="1200" i="0" dirty="0" smtClean="0"/>
              <a:t>[End MDJ]</a:t>
            </a:r>
          </a:p>
          <a:p>
            <a:pPr rtl="0"/>
            <a:endParaRPr lang="en-US" sz="1200" i="0" dirty="0" smtClean="0"/>
          </a:p>
          <a:p>
            <a:pPr rtl="0"/>
            <a:r>
              <a:rPr lang="en-US" sz="1200" i="0" dirty="0" smtClean="0"/>
              <a:t>Cottrell continues:</a:t>
            </a:r>
          </a:p>
          <a:p>
            <a:pPr rtl="0"/>
            <a:endParaRPr lang="en-US" sz="1200" i="0" dirty="0" smtClean="0"/>
          </a:p>
          <a:p>
            <a:pPr rtl="0"/>
            <a:r>
              <a:rPr lang="en-US" sz="1200" i="0" dirty="0" smtClean="0"/>
              <a:t>This statement has two levels of application. Its </a:t>
            </a:r>
          </a:p>
          <a:p>
            <a:pPr rtl="0"/>
            <a:r>
              <a:rPr lang="en-US" sz="1200" i="0" dirty="0" smtClean="0"/>
              <a:t>immediate application in Leviticus 18:5 was to the </a:t>
            </a:r>
          </a:p>
          <a:p>
            <a:pPr rtl="0"/>
            <a:r>
              <a:rPr lang="en-US" sz="1200" i="0" dirty="0" smtClean="0"/>
              <a:t>covenant responsibilities God imposed on the Jews as </a:t>
            </a:r>
          </a:p>
          <a:p>
            <a:pPr rtl="0"/>
            <a:r>
              <a:rPr lang="en-US" sz="1200" i="0" dirty="0" smtClean="0"/>
              <a:t>his special people. </a:t>
            </a:r>
          </a:p>
          <a:p>
            <a:pPr rtl="0"/>
            <a:endParaRPr lang="en-US" sz="1200" i="0" dirty="0" smtClean="0"/>
          </a:p>
          <a:p>
            <a:pPr rtl="0"/>
            <a:r>
              <a:rPr lang="en-US" sz="1200" i="0" dirty="0" smtClean="0"/>
              <a:t>Contrary to the evil behavior of the Egyptians and the </a:t>
            </a:r>
          </a:p>
          <a:p>
            <a:pPr rtl="0"/>
            <a:r>
              <a:rPr lang="en-US" sz="1200" i="0" dirty="0" smtClean="0"/>
              <a:t>Canaanites, Israel was commanded to keep God’s laws </a:t>
            </a:r>
          </a:p>
          <a:p>
            <a:pPr rtl="0"/>
            <a:r>
              <a:rPr lang="en-US" sz="1200" i="0" dirty="0" smtClean="0"/>
              <a:t>and decrees. Their relative righteousness was a </a:t>
            </a:r>
          </a:p>
          <a:p>
            <a:pPr rtl="0"/>
            <a:r>
              <a:rPr lang="en-US" sz="1200" i="0" dirty="0" smtClean="0"/>
              <a:t>condition for their continued enjoyment of the </a:t>
            </a:r>
          </a:p>
          <a:p>
            <a:pPr rtl="0"/>
            <a:r>
              <a:rPr lang="en-US" sz="1200" i="0" dirty="0" smtClean="0"/>
              <a:t>blessings of the promised land. </a:t>
            </a:r>
          </a:p>
          <a:p>
            <a:pPr rtl="0"/>
            <a:endParaRPr lang="en-US" sz="1200" i="0" dirty="0" smtClean="0"/>
          </a:p>
          <a:p>
            <a:pPr rtl="0"/>
            <a:r>
              <a:rPr lang="en-US" sz="1200" i="0" dirty="0" smtClean="0"/>
              <a:t>The words “will live” thus referred to peaceful and </a:t>
            </a:r>
          </a:p>
          <a:p>
            <a:pPr rtl="0"/>
            <a:r>
              <a:rPr lang="en-US" sz="1200" i="0" dirty="0" smtClean="0"/>
              <a:t>prosperous longevity in the land of Canaan.</a:t>
            </a:r>
            <a:r>
              <a:rPr lang="en-US" sz="1200" i="0" baseline="0" dirty="0" smtClean="0"/>
              <a:t> </a:t>
            </a:r>
          </a:p>
          <a:p>
            <a:pPr rtl="0"/>
            <a:r>
              <a:rPr lang="en-US" sz="1200" i="0" baseline="0" dirty="0" smtClean="0"/>
              <a:t>Unfortunately, most of the time Israel was not able to </a:t>
            </a:r>
          </a:p>
          <a:p>
            <a:pPr rtl="0"/>
            <a:r>
              <a:rPr lang="en-US" sz="1200" i="0" baseline="0" dirty="0" smtClean="0"/>
              <a:t>fulfill even this requirement of relative righteousness, </a:t>
            </a:r>
          </a:p>
          <a:p>
            <a:pPr rtl="0"/>
            <a:r>
              <a:rPr lang="en-US" sz="1200" i="0" baseline="0" dirty="0" smtClean="0"/>
              <a:t>and thus ultimately forfeited its claim on the promised </a:t>
            </a:r>
          </a:p>
          <a:p>
            <a:pPr rtl="0"/>
            <a:r>
              <a:rPr lang="en-US" sz="1200" i="0" baseline="0" dirty="0" smtClean="0"/>
              <a:t>land. </a:t>
            </a:r>
          </a:p>
          <a:p>
            <a:pPr rtl="0"/>
            <a:endParaRPr lang="en-US" sz="1200" i="0" baseline="0" dirty="0" smtClean="0"/>
          </a:p>
          <a:p>
            <a:pPr rtl="0"/>
            <a:r>
              <a:rPr lang="en-US" sz="1200" i="0" baseline="0" dirty="0" smtClean="0"/>
              <a:t>[MDJ]</a:t>
            </a:r>
          </a:p>
          <a:p>
            <a:pPr rtl="0"/>
            <a:endParaRPr lang="en-US" sz="1200" i="0" baseline="0" dirty="0" smtClean="0"/>
          </a:p>
          <a:p>
            <a:pPr rtl="0"/>
            <a:r>
              <a:rPr lang="en-US" sz="1200" i="0" baseline="0" dirty="0" smtClean="0"/>
              <a:t>Ezekiel 20:11 and 13 say:</a:t>
            </a:r>
          </a:p>
          <a:p>
            <a:pPr rtl="0"/>
            <a:endParaRPr lang="en-US" sz="1200" i="0" baseline="0" dirty="0" smtClean="0"/>
          </a:p>
          <a:p>
            <a:r>
              <a:rPr lang="en-US" sz="1200" baseline="30000" dirty="0" smtClean="0"/>
              <a:t>11 </a:t>
            </a:r>
            <a:r>
              <a:rPr lang="en-US" sz="1200" dirty="0" smtClean="0"/>
              <a:t>I gave them my decrees and made known to them </a:t>
            </a:r>
          </a:p>
          <a:p>
            <a:r>
              <a:rPr lang="en-US" sz="1200" dirty="0" smtClean="0"/>
              <a:t>my laws, for the man who obeys them will live by </a:t>
            </a:r>
          </a:p>
          <a:p>
            <a:r>
              <a:rPr lang="en-US" sz="1200" dirty="0" smtClean="0"/>
              <a:t>them....</a:t>
            </a:r>
          </a:p>
          <a:p>
            <a:pPr rtl="0"/>
            <a:endParaRPr lang="en-US" sz="1200" i="0" baseline="0" dirty="0" smtClean="0"/>
          </a:p>
          <a:p>
            <a:r>
              <a:rPr lang="en-US" sz="1200" baseline="30000" dirty="0" smtClean="0"/>
              <a:t>13 </a:t>
            </a:r>
            <a:r>
              <a:rPr lang="en-US" sz="1200" dirty="0" smtClean="0"/>
              <a:t>Yet the people of Israel rebelled against me in the </a:t>
            </a:r>
          </a:p>
          <a:p>
            <a:r>
              <a:rPr lang="en-US" sz="1200" dirty="0" smtClean="0"/>
              <a:t>desert. They did not follow my decrees but rejected </a:t>
            </a:r>
          </a:p>
          <a:p>
            <a:r>
              <a:rPr lang="en-US" sz="1200" dirty="0" smtClean="0"/>
              <a:t>my laws—although the man who obeys them will live </a:t>
            </a:r>
          </a:p>
          <a:p>
            <a:r>
              <a:rPr lang="en-US" sz="1200" dirty="0" smtClean="0"/>
              <a:t>by them—and they utterly desecrated my Sabbaths. </a:t>
            </a:r>
          </a:p>
          <a:p>
            <a:r>
              <a:rPr lang="en-US" sz="1200" dirty="0" smtClean="0"/>
              <a:t>So I said I would pour out my wrath on them and </a:t>
            </a:r>
          </a:p>
          <a:p>
            <a:r>
              <a:rPr lang="en-US" sz="1200" dirty="0" smtClean="0"/>
              <a:t>destroy them in the desert.</a:t>
            </a:r>
          </a:p>
          <a:p>
            <a:pPr rtl="0"/>
            <a:endParaRPr lang="en-US" sz="1200" i="0" baseline="0" dirty="0" smtClean="0"/>
          </a:p>
          <a:p>
            <a:pPr rtl="0"/>
            <a:r>
              <a:rPr lang="en-US" sz="1200" i="0" baseline="0" dirty="0" smtClean="0"/>
              <a:t>[End MDJ]</a:t>
            </a:r>
          </a:p>
          <a:p>
            <a:pPr rtl="0"/>
            <a:endParaRPr lang="en-US" sz="1200" i="0" baseline="0" dirty="0" smtClean="0"/>
          </a:p>
          <a:p>
            <a:pPr rtl="0"/>
            <a:r>
              <a:rPr lang="en-US" sz="1200" i="0" baseline="0" dirty="0" smtClean="0"/>
              <a:t>Again, Cottrell continues:</a:t>
            </a:r>
          </a:p>
          <a:p>
            <a:pPr rtl="0"/>
            <a:endParaRPr lang="en-US" sz="1200" i="0" baseline="0" dirty="0" smtClean="0"/>
          </a:p>
          <a:p>
            <a:pPr rtl="0"/>
            <a:r>
              <a:rPr lang="en-US" sz="1200" i="0" dirty="0" smtClean="0"/>
              <a:t>But Paul, guided by the inspiration of the Holy Spirit, </a:t>
            </a:r>
          </a:p>
          <a:p>
            <a:pPr rtl="0"/>
            <a:r>
              <a:rPr lang="en-US" sz="1200" i="0" dirty="0" smtClean="0"/>
              <a:t>sees a deeper level of application in these words of </a:t>
            </a:r>
          </a:p>
          <a:p>
            <a:pPr rtl="0"/>
            <a:r>
              <a:rPr lang="en-US" sz="1200" i="0" dirty="0" smtClean="0"/>
              <a:t>Moses, one that is not limited to the Jews and to the </a:t>
            </a:r>
          </a:p>
          <a:p>
            <a:pPr rtl="0"/>
            <a:r>
              <a:rPr lang="en-US" sz="1200" i="0" dirty="0" smtClean="0"/>
              <a:t>Mosaic Law and to relative righteousness as a </a:t>
            </a:r>
          </a:p>
          <a:p>
            <a:pPr rtl="0"/>
            <a:r>
              <a:rPr lang="en-US" sz="1200" i="0" dirty="0" smtClean="0"/>
              <a:t>covenant condition. </a:t>
            </a:r>
          </a:p>
          <a:p>
            <a:pPr rtl="0"/>
            <a:endParaRPr lang="en-US" sz="1200" i="0" dirty="0" smtClean="0"/>
          </a:p>
          <a:p>
            <a:pPr rtl="0"/>
            <a:r>
              <a:rPr lang="en-US" sz="1200" i="0" dirty="0" smtClean="0"/>
              <a:t>He sees therein a reference to law in general, and to </a:t>
            </a:r>
          </a:p>
          <a:p>
            <a:pPr rtl="0"/>
            <a:r>
              <a:rPr lang="en-US" sz="1200" i="0" dirty="0" smtClean="0"/>
              <a:t>the necessity of absolute obedience as a condition for </a:t>
            </a:r>
          </a:p>
          <a:p>
            <a:pPr rtl="0"/>
            <a:r>
              <a:rPr lang="en-US" sz="1200" i="0" dirty="0" smtClean="0"/>
              <a:t>eternal life. </a:t>
            </a:r>
          </a:p>
          <a:p>
            <a:pPr rtl="0"/>
            <a:endParaRPr lang="en-US" sz="1200" i="0" dirty="0" smtClean="0"/>
          </a:p>
          <a:p>
            <a:pPr rtl="0"/>
            <a:r>
              <a:rPr lang="en-US" sz="1200" i="0" dirty="0" smtClean="0"/>
              <a:t>Thus the statement by Moses is presented as a terse </a:t>
            </a:r>
          </a:p>
          <a:p>
            <a:pPr rtl="0"/>
            <a:r>
              <a:rPr lang="en-US" sz="1200" i="0" dirty="0" smtClean="0"/>
              <a:t>summary of law as a way of salvation. When one </a:t>
            </a:r>
          </a:p>
          <a:p>
            <a:pPr rtl="0"/>
            <a:r>
              <a:rPr lang="en-US" sz="1200" i="0" dirty="0" smtClean="0"/>
              <a:t>chooses the law-system as his way of gaining </a:t>
            </a:r>
          </a:p>
          <a:p>
            <a:pPr rtl="0"/>
            <a:r>
              <a:rPr lang="en-US" sz="1200" i="0" dirty="0" smtClean="0"/>
              <a:t>acceptance by God, the only way to gain such </a:t>
            </a:r>
          </a:p>
          <a:p>
            <a:pPr rtl="0"/>
            <a:r>
              <a:rPr lang="en-US" sz="1200" i="0" dirty="0" smtClean="0"/>
              <a:t>acceptance is to obey the requirements of the law </a:t>
            </a:r>
          </a:p>
          <a:p>
            <a:pPr rtl="0"/>
            <a:r>
              <a:rPr lang="en-US" sz="1200" i="0" dirty="0" smtClean="0"/>
              <a:t>without exception. </a:t>
            </a:r>
          </a:p>
          <a:p>
            <a:pPr rtl="0"/>
            <a:endParaRPr lang="en-US" sz="1200" i="0" dirty="0" smtClean="0"/>
          </a:p>
          <a:p>
            <a:pPr rtl="0"/>
            <a:r>
              <a:rPr lang="en-US" sz="1200" i="0" dirty="0" smtClean="0"/>
              <a:t>Thus Paul takes the statement from Moses to read, </a:t>
            </a:r>
          </a:p>
          <a:p>
            <a:pPr rtl="0"/>
            <a:r>
              <a:rPr lang="en-US" sz="1200" i="0" dirty="0" smtClean="0"/>
              <a:t>“Only the man who does these things perfectly will </a:t>
            </a:r>
          </a:p>
          <a:p>
            <a:pPr rtl="0"/>
            <a:r>
              <a:rPr lang="en-US" sz="1200" i="0" dirty="0" smtClean="0"/>
              <a:t>live eternally by them.”</a:t>
            </a:r>
          </a:p>
          <a:p>
            <a:pPr rtl="0"/>
            <a:endParaRPr lang="en-US" sz="1200" i="0" dirty="0" smtClean="0"/>
          </a:p>
          <a:p>
            <a:pPr rtl="0"/>
            <a:r>
              <a:rPr lang="en-US" sz="1200" i="0" dirty="0" smtClean="0"/>
              <a:t>In the background, however, lies the fact that “all </a:t>
            </a:r>
          </a:p>
          <a:p>
            <a:pPr rtl="0"/>
            <a:r>
              <a:rPr lang="en-US" sz="1200" i="0" dirty="0" smtClean="0"/>
              <a:t>have sinned and fall short of the glory of God.” </a:t>
            </a:r>
          </a:p>
          <a:p>
            <a:pPr rtl="0"/>
            <a:endParaRPr lang="en-US" sz="1200" i="0" dirty="0" smtClean="0"/>
          </a:p>
          <a:p>
            <a:pPr rtl="0"/>
            <a:r>
              <a:rPr lang="en-US" sz="1200" i="0" dirty="0" smtClean="0"/>
              <a:t>Thus law as a way of righteousness [by the law] is </a:t>
            </a:r>
          </a:p>
          <a:p>
            <a:pPr rtl="0"/>
            <a:r>
              <a:rPr lang="en-US" sz="1200" i="0" dirty="0" smtClean="0"/>
              <a:t>tragically futile; this is why it is so important to see </a:t>
            </a:r>
          </a:p>
          <a:p>
            <a:pPr rtl="0"/>
            <a:r>
              <a:rPr lang="en-US" sz="1200" i="0" dirty="0" smtClean="0"/>
              <a:t>that Christ has brought an end to all attempts to </a:t>
            </a:r>
          </a:p>
          <a:p>
            <a:pPr rtl="0"/>
            <a:r>
              <a:rPr lang="en-US" sz="1200" i="0" dirty="0" smtClean="0"/>
              <a:t>establish righteousness by law.</a:t>
            </a:r>
          </a:p>
          <a:p>
            <a:pPr rtl="0"/>
            <a:endParaRPr lang="en-US" sz="1200" dirty="0" smtClean="0"/>
          </a:p>
          <a:p>
            <a:pPr rtl="0"/>
            <a:r>
              <a:rPr lang="en-US" dirty="0" smtClean="0"/>
              <a:t>-----</a:t>
            </a:r>
          </a:p>
          <a:p>
            <a:endParaRPr lang="en-US" dirty="0" smtClean="0"/>
          </a:p>
          <a:p>
            <a:r>
              <a:rPr lang="en-US" dirty="0" smtClean="0"/>
              <a:t>There is a textual variant among the early Greek</a:t>
            </a:r>
            <a:r>
              <a:rPr lang="en-US" baseline="0" dirty="0" smtClean="0"/>
              <a:t> </a:t>
            </a:r>
          </a:p>
          <a:p>
            <a:r>
              <a:rPr lang="en-US" baseline="0" dirty="0" smtClean="0"/>
              <a:t>manuscripts here in Romans 10:5. It involves the </a:t>
            </a:r>
          </a:p>
          <a:p>
            <a:r>
              <a:rPr lang="en-US" baseline="0" dirty="0" smtClean="0"/>
              <a:t>order of the words in the Greek and results in two </a:t>
            </a:r>
          </a:p>
          <a:p>
            <a:r>
              <a:rPr lang="en-US" baseline="0" dirty="0" smtClean="0"/>
              <a:t>possible meanings for this verse.</a:t>
            </a:r>
          </a:p>
          <a:p>
            <a:endParaRPr lang="en-US" baseline="0" dirty="0" smtClean="0"/>
          </a:p>
          <a:p>
            <a:r>
              <a:rPr lang="en-US" baseline="0" dirty="0" smtClean="0"/>
              <a:t>The New International Version and the King James </a:t>
            </a:r>
          </a:p>
          <a:p>
            <a:r>
              <a:rPr lang="en-US" baseline="0" dirty="0" smtClean="0"/>
              <a:t>Version, among others, follow the word order which </a:t>
            </a:r>
          </a:p>
          <a:p>
            <a:r>
              <a:rPr lang="en-US" baseline="0" dirty="0" smtClean="0"/>
              <a:t>means, “The man who does these things will live </a:t>
            </a:r>
          </a:p>
          <a:p>
            <a:r>
              <a:rPr lang="en-US" baseline="0" dirty="0" smtClean="0"/>
              <a:t>BY THOSE WORKS OF THE LAW.”</a:t>
            </a:r>
          </a:p>
          <a:p>
            <a:endParaRPr lang="en-US" baseline="0" dirty="0" smtClean="0"/>
          </a:p>
          <a:p>
            <a:r>
              <a:rPr lang="en-US" baseline="0" dirty="0" smtClean="0"/>
              <a:t>But...</a:t>
            </a:r>
          </a:p>
          <a:p>
            <a:endParaRPr lang="en-US" baseline="0" dirty="0" smtClean="0"/>
          </a:p>
          <a:p>
            <a:r>
              <a:rPr lang="en-US" baseline="0" dirty="0" smtClean="0"/>
              <a: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Cottrell, J. (1996). </a:t>
            </a:r>
            <a:r>
              <a:rPr lang="en-US" b="0" i="1" u="none" strike="noStrike" baseline="0" dirty="0" smtClean="0"/>
              <a:t>Romans</a:t>
            </a:r>
            <a:r>
              <a:rPr lang="en-US" b="0" i="0" u="none" strike="noStrike" baseline="0" dirty="0" smtClean="0"/>
              <a:t> (Vol. 2, Ro 10:5). Joplin,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MO: College Press Pub. Co.</a:t>
            </a:r>
          </a:p>
          <a:p>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122933021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10:13</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10:13</a:t>
            </a:r>
          </a:p>
          <a:p>
            <a:endParaRPr lang="en-US" dirty="0" smtClean="0"/>
          </a:p>
          <a:p>
            <a:r>
              <a:rPr lang="en-US" dirty="0" smtClean="0"/>
              <a:t>-----</a:t>
            </a:r>
          </a:p>
          <a:p>
            <a:endParaRPr lang="en-US" dirty="0" smtClean="0"/>
          </a:p>
          <a:p>
            <a:r>
              <a:rPr lang="en-US" dirty="0" smtClean="0"/>
              <a:t>When</a:t>
            </a:r>
            <a:r>
              <a:rPr lang="en-US" baseline="0" dirty="0" smtClean="0"/>
              <a:t> God says something, it’s important.</a:t>
            </a:r>
          </a:p>
          <a:p>
            <a:endParaRPr lang="en-US" baseline="0" dirty="0" smtClean="0"/>
          </a:p>
          <a:p>
            <a:r>
              <a:rPr lang="en-US" baseline="0" dirty="0" smtClean="0"/>
              <a:t>When He says the same thing twice, it’s VERY important!</a:t>
            </a:r>
          </a:p>
          <a:p>
            <a:endParaRPr lang="en-US" baseline="0" dirty="0" smtClean="0"/>
          </a:p>
          <a:p>
            <a:r>
              <a:rPr lang="en-US" baseline="0" dirty="0" smtClean="0"/>
              <a:t>Here, God has said the same thing THREE times !!!</a:t>
            </a:r>
          </a:p>
          <a:p>
            <a:endParaRPr lang="en-US" baseline="0" dirty="0" smtClean="0"/>
          </a:p>
          <a:p>
            <a:r>
              <a:rPr lang="en-US" baseline="0" dirty="0" smtClean="0"/>
              <a:t>“Everyone who calls upon the name of the Lord</a:t>
            </a:r>
          </a:p>
          <a:p>
            <a:r>
              <a:rPr lang="en-US" baseline="0" dirty="0" smtClean="0"/>
              <a:t>will be saved.”</a:t>
            </a:r>
          </a:p>
          <a:p>
            <a:endParaRPr lang="en-US" baseline="0" dirty="0" smtClean="0"/>
          </a:p>
          <a:p>
            <a:r>
              <a:rPr lang="en-US" baseline="0" dirty="0" smtClean="0"/>
              <a:t>And Peter expounds upon this in...</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of course, is also a reiteration of Jesus own</a:t>
            </a:r>
          </a:p>
          <a:p>
            <a:r>
              <a:rPr lang="en-US" dirty="0" smtClean="0"/>
              <a:t>words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112</a:t>
            </a:fld>
            <a:endParaRPr lang="en-US"/>
          </a:p>
        </p:txBody>
      </p:sp>
    </p:spTree>
    <p:extLst>
      <p:ext uri="{BB962C8B-B14F-4D97-AF65-F5344CB8AC3E}">
        <p14:creationId xmlns:p14="http://schemas.microsoft.com/office/powerpoint/2010/main" val="3978327514"/>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1" dirty="0" err="1" smtClean="0"/>
              <a:t>ILLUS</a:t>
            </a:r>
            <a:r>
              <a:rPr lang="en-US" sz="1200" b="1" dirty="0" smtClean="0"/>
              <a:t>:</a:t>
            </a:r>
            <a:r>
              <a:rPr lang="en-US" sz="1200" dirty="0" smtClean="0"/>
              <a:t> A traveler engaged a guide to take him across </a:t>
            </a:r>
          </a:p>
          <a:p>
            <a:pPr rtl="0"/>
            <a:r>
              <a:rPr lang="en-US" sz="1200" dirty="0" smtClean="0"/>
              <a:t>a desert area. When the two men arrived at the edge</a:t>
            </a:r>
          </a:p>
          <a:p>
            <a:pPr rtl="0"/>
            <a:r>
              <a:rPr lang="en-US" sz="1200" dirty="0" smtClean="0"/>
              <a:t> of the desert, the traveler, looking ahead, saw before </a:t>
            </a:r>
          </a:p>
          <a:p>
            <a:pPr rtl="0"/>
            <a:r>
              <a:rPr lang="en-US" sz="1200" dirty="0" smtClean="0"/>
              <a:t>him trackless sands without a single footprint, path, </a:t>
            </a:r>
          </a:p>
          <a:p>
            <a:pPr rtl="0"/>
            <a:r>
              <a:rPr lang="en-US" sz="1200" dirty="0" smtClean="0"/>
              <a:t>or marker of any kind. </a:t>
            </a:r>
          </a:p>
          <a:p>
            <a:pPr rtl="0"/>
            <a:endParaRPr lang="en-US" sz="1200" dirty="0" smtClean="0"/>
          </a:p>
          <a:p>
            <a:pPr rtl="0"/>
            <a:r>
              <a:rPr lang="en-US" sz="1200" dirty="0" smtClean="0"/>
              <a:t>Turning to his guide, he asked in a tone of surprise, </a:t>
            </a:r>
          </a:p>
          <a:p>
            <a:pPr rtl="0"/>
            <a:r>
              <a:rPr lang="en-US" sz="1200" dirty="0" smtClean="0"/>
              <a:t>“Where is the road?” </a:t>
            </a:r>
          </a:p>
          <a:p>
            <a:pPr rtl="0"/>
            <a:endParaRPr lang="en-US" sz="1200" dirty="0" smtClean="0"/>
          </a:p>
          <a:p>
            <a:pPr rtl="0"/>
            <a:r>
              <a:rPr lang="en-US" sz="1200" dirty="0" smtClean="0"/>
              <a:t>With a reproving glance, the guide replied, </a:t>
            </a:r>
          </a:p>
          <a:p>
            <a:pPr rtl="0"/>
            <a:r>
              <a:rPr lang="en-US" sz="1200" dirty="0" smtClean="0"/>
              <a:t>“</a:t>
            </a:r>
            <a:r>
              <a:rPr lang="en-US" sz="1200" i="1" dirty="0" smtClean="0"/>
              <a:t>I am the road.”</a:t>
            </a:r>
          </a:p>
          <a:p>
            <a:pPr rtl="0"/>
            <a:endParaRPr lang="en-US" sz="1200" i="1" dirty="0" smtClean="0"/>
          </a:p>
          <a:p>
            <a:pPr rtl="0"/>
            <a:r>
              <a:rPr lang="en-US" sz="1200" dirty="0" smtClean="0"/>
              <a:t>So, too, is the Lord our way through unfamiliar </a:t>
            </a:r>
          </a:p>
          <a:p>
            <a:pPr rtl="0"/>
            <a:r>
              <a:rPr lang="en-US" sz="1200" dirty="0" smtClean="0"/>
              <a:t>territory.*</a:t>
            </a:r>
          </a:p>
          <a:p>
            <a:pPr rtl="0"/>
            <a:endParaRPr lang="en-US" sz="1200" dirty="0" smtClean="0"/>
          </a:p>
          <a:p>
            <a:pPr rtl="0"/>
            <a:r>
              <a:rPr lang="en-US" sz="1200" dirty="0" smtClean="0"/>
              <a:t>-----</a:t>
            </a:r>
          </a:p>
          <a:p>
            <a:pPr rtl="0"/>
            <a:endParaRPr lang="en-US" sz="1200" dirty="0" smtClean="0"/>
          </a:p>
          <a:p>
            <a:pPr rtl="0"/>
            <a:r>
              <a:rPr lang="en-US" sz="1200" dirty="0" smtClean="0"/>
              <a:t>Mack Stiles tells the story of how he led a young man </a:t>
            </a:r>
          </a:p>
          <a:p>
            <a:pPr rtl="0"/>
            <a:r>
              <a:rPr lang="en-US" sz="1200" dirty="0" smtClean="0"/>
              <a:t>from Sweden named Andreas to Christ. One part of </a:t>
            </a:r>
          </a:p>
          <a:p>
            <a:pPr rtl="0"/>
            <a:r>
              <a:rPr lang="en-US" sz="1200" dirty="0" smtClean="0"/>
              <a:t>their conversation is especially instructive:</a:t>
            </a:r>
          </a:p>
          <a:p>
            <a:pPr rtl="0"/>
            <a:endParaRPr lang="en-US" sz="1200" dirty="0" smtClean="0"/>
          </a:p>
          <a:p>
            <a:pPr rtl="0"/>
            <a:r>
              <a:rPr lang="en-US" sz="1200" dirty="0" smtClean="0"/>
              <a:t>Andreas said, “I’ve been told if I decide to follow </a:t>
            </a:r>
          </a:p>
          <a:p>
            <a:pPr rtl="0"/>
            <a:r>
              <a:rPr lang="en-US" sz="1200" dirty="0" smtClean="0"/>
              <a:t>Jesus, He will meet my needs and my life will get </a:t>
            </a:r>
          </a:p>
          <a:p>
            <a:pPr rtl="0"/>
            <a:r>
              <a:rPr lang="en-US" sz="1200" dirty="0" smtClean="0"/>
              <a:t>very good.”</a:t>
            </a:r>
          </a:p>
          <a:p>
            <a:pPr rtl="0"/>
            <a:endParaRPr lang="en-US" sz="1200" dirty="0" smtClean="0"/>
          </a:p>
          <a:p>
            <a:pPr rtl="0"/>
            <a:r>
              <a:rPr lang="en-US" sz="1200" dirty="0" smtClean="0"/>
              <a:t>This seemed to Andreas to be a point in Christianity’s </a:t>
            </a:r>
          </a:p>
          <a:p>
            <a:pPr rtl="0"/>
            <a:r>
              <a:rPr lang="en-US" sz="1200" dirty="0" smtClean="0"/>
              <a:t>favor. But I faced a temptation—to make it sound </a:t>
            </a:r>
          </a:p>
          <a:p>
            <a:pPr rtl="0"/>
            <a:r>
              <a:rPr lang="en-US" sz="1200" dirty="0" smtClean="0"/>
              <a:t>better than it is.</a:t>
            </a:r>
          </a:p>
          <a:p>
            <a:pPr rtl="0"/>
            <a:endParaRPr lang="en-US" sz="1200" dirty="0" smtClean="0"/>
          </a:p>
          <a:p>
            <a:pPr rtl="0"/>
            <a:r>
              <a:rPr lang="en-US" sz="1200" dirty="0" smtClean="0"/>
              <a:t>“No, Andreas, no!” I said.</a:t>
            </a:r>
          </a:p>
          <a:p>
            <a:pPr rtl="0"/>
            <a:endParaRPr lang="en-US" sz="1200" dirty="0" smtClean="0"/>
          </a:p>
          <a:p>
            <a:pPr rtl="0"/>
            <a:r>
              <a:rPr lang="en-US" sz="1200" dirty="0" smtClean="0"/>
              <a:t>Andreas blinked his surprise.</a:t>
            </a:r>
          </a:p>
          <a:p>
            <a:pPr rtl="0"/>
            <a:endParaRPr lang="en-US" sz="1200" dirty="0" smtClean="0"/>
          </a:p>
          <a:p>
            <a:pPr rtl="0"/>
            <a:r>
              <a:rPr lang="en-US" sz="1200" dirty="0" smtClean="0"/>
              <a:t>“Actually, Andreas, you may accept Jesus and find </a:t>
            </a:r>
          </a:p>
          <a:p>
            <a:pPr rtl="0"/>
            <a:r>
              <a:rPr lang="en-US" sz="1200" dirty="0" smtClean="0"/>
              <a:t>that life goes very badly for you.”</a:t>
            </a:r>
          </a:p>
          <a:p>
            <a:pPr rtl="0"/>
            <a:endParaRPr lang="en-US" sz="1200" dirty="0" smtClean="0"/>
          </a:p>
          <a:p>
            <a:pPr rtl="0"/>
            <a:r>
              <a:rPr lang="en-US" sz="1200" dirty="0" smtClean="0"/>
              <a:t>“What do you mean?” he asked.</a:t>
            </a:r>
          </a:p>
          <a:p>
            <a:pPr rtl="0"/>
            <a:endParaRPr lang="en-US" sz="1200" dirty="0" smtClean="0"/>
          </a:p>
          <a:p>
            <a:pPr rtl="0"/>
            <a:r>
              <a:rPr lang="en-US" sz="1200" dirty="0" smtClean="0"/>
              <a:t>“Well, you may find that your friends reject you, you </a:t>
            </a:r>
          </a:p>
          <a:p>
            <a:pPr rtl="0"/>
            <a:r>
              <a:rPr lang="en-US" sz="1200" dirty="0" smtClean="0"/>
              <a:t>could lose your job, your family might oppose your </a:t>
            </a:r>
          </a:p>
          <a:p>
            <a:pPr rtl="0"/>
            <a:r>
              <a:rPr lang="en-US" sz="1200" dirty="0" smtClean="0"/>
              <a:t>decision—there are a lot of bad things that may </a:t>
            </a:r>
          </a:p>
          <a:p>
            <a:pPr rtl="0"/>
            <a:r>
              <a:rPr lang="en-US" sz="1200" dirty="0" smtClean="0"/>
              <a:t>happen to you if you decide to follow Jesus. </a:t>
            </a:r>
          </a:p>
          <a:p>
            <a:pPr rtl="0"/>
            <a:endParaRPr lang="en-US" sz="1200" dirty="0" smtClean="0"/>
          </a:p>
          <a:p>
            <a:pPr rtl="0"/>
            <a:r>
              <a:rPr lang="en-US" sz="1200" dirty="0" smtClean="0"/>
              <a:t>Andreas, when Jesus calls you, He calls you to go the</a:t>
            </a:r>
          </a:p>
          <a:p>
            <a:pPr rtl="0"/>
            <a:r>
              <a:rPr lang="en-US" sz="1200" dirty="0" smtClean="0"/>
              <a:t> way of the cross.”</a:t>
            </a:r>
          </a:p>
          <a:p>
            <a:pPr rtl="0"/>
            <a:endParaRPr lang="en-US" sz="1200" dirty="0" smtClean="0"/>
          </a:p>
          <a:p>
            <a:pPr rtl="0"/>
            <a:r>
              <a:rPr lang="en-US" sz="1200" dirty="0" smtClean="0"/>
              <a:t>Andreas stared at me and asked the obvious: </a:t>
            </a:r>
          </a:p>
          <a:p>
            <a:pPr rtl="0"/>
            <a:r>
              <a:rPr lang="en-US" sz="1200" dirty="0" smtClean="0"/>
              <a:t>“Then why would I want to follow Jesus?”</a:t>
            </a:r>
          </a:p>
          <a:p>
            <a:pPr rtl="0"/>
            <a:endParaRPr lang="en-US" sz="1200" dirty="0" smtClean="0"/>
          </a:p>
          <a:p>
            <a:pPr rtl="0"/>
            <a:r>
              <a:rPr lang="en-US" sz="1200" kern="1200" dirty="0" smtClean="0">
                <a:solidFill>
                  <a:schemeClr val="tx1"/>
                </a:solidFill>
                <a:latin typeface="+mn-lt"/>
                <a:ea typeface="+mn-ea"/>
                <a:cs typeface="+mn-cs"/>
              </a:rPr>
              <a:t>Sadly, this is the question that stumps many Christians.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For some reason we feel that unless we’re meeting </a:t>
            </a:r>
          </a:p>
          <a:p>
            <a:pPr rtl="0"/>
            <a:r>
              <a:rPr lang="en-US" sz="1200" kern="1200" dirty="0" smtClean="0">
                <a:solidFill>
                  <a:schemeClr val="tx1"/>
                </a:solidFill>
                <a:latin typeface="+mn-lt"/>
                <a:ea typeface="+mn-ea"/>
                <a:cs typeface="+mn-cs"/>
              </a:rPr>
              <a:t>people’s needs they won’t follow Christ. Yet this is not </a:t>
            </a:r>
          </a:p>
          <a:p>
            <a:pPr rtl="0"/>
            <a:r>
              <a:rPr lang="en-US" sz="1200" kern="1200" dirty="0" smtClean="0">
                <a:solidFill>
                  <a:schemeClr val="tx1"/>
                </a:solidFill>
                <a:latin typeface="+mn-lt"/>
                <a:ea typeface="+mn-ea"/>
                <a:cs typeface="+mn-cs"/>
              </a:rPr>
              <a:t>the gospel.</a:t>
            </a:r>
          </a:p>
          <a:p>
            <a:pPr rtl="0"/>
            <a:endParaRPr lang="en-US" sz="1200" kern="1200" dirty="0" smtClean="0">
              <a:solidFill>
                <a:schemeClr val="tx1"/>
              </a:solidFill>
              <a:latin typeface="+mn-lt"/>
              <a:ea typeface="+mn-ea"/>
              <a:cs typeface="+mn-cs"/>
            </a:endParaRPr>
          </a:p>
          <a:p>
            <a:pPr rtl="0"/>
            <a:r>
              <a:rPr lang="en-US" sz="1200" dirty="0" smtClean="0"/>
              <a:t>I cocked my head and answered, “Andreas, because </a:t>
            </a:r>
          </a:p>
          <a:p>
            <a:pPr rtl="0"/>
            <a:r>
              <a:rPr lang="en-US" sz="1200" dirty="0" smtClean="0"/>
              <a:t>Jesus is true.”</a:t>
            </a:r>
          </a:p>
          <a:p>
            <a:pPr rtl="0"/>
            <a:endParaRPr lang="en-US" sz="1200" dirty="0" smtClean="0"/>
          </a:p>
          <a:p>
            <a:pPr rtl="0"/>
            <a:r>
              <a:rPr lang="en-US" sz="1200" dirty="0" smtClean="0"/>
              <a:t>Those on the side of truth come to Jesus.**</a:t>
            </a:r>
          </a:p>
          <a:p>
            <a:pPr rtl="0"/>
            <a:endParaRPr lang="en-US" sz="1200" dirty="0" smtClean="0"/>
          </a:p>
          <a:p>
            <a:pPr rtl="0"/>
            <a:r>
              <a:rPr lang="en-US" sz="1200" dirty="0" smtClean="0"/>
              <a:t>-----</a:t>
            </a:r>
          </a:p>
          <a:p>
            <a:endParaRPr lang="en-US" b="0" i="0" u="none" strike="noStrike" baseline="0" dirty="0" smtClean="0"/>
          </a:p>
          <a:p>
            <a:r>
              <a:rPr lang="en-US" b="0" i="0" u="none" strike="noStrike" baseline="0" dirty="0" smtClean="0"/>
              <a:t>*Michael P. Green. (2000). </a:t>
            </a:r>
            <a:r>
              <a:rPr lang="en-US" b="0" i="1" u="none" strike="noStrike" baseline="0" dirty="0" smtClean="0"/>
              <a:t>1500 illustrations for </a:t>
            </a:r>
          </a:p>
          <a:p>
            <a:r>
              <a:rPr lang="en-US" b="0" i="1" u="none" strike="noStrike" baseline="0" dirty="0" smtClean="0"/>
              <a:t>biblical preaching</a:t>
            </a:r>
            <a:r>
              <a:rPr lang="en-US" b="0" i="0" u="none" strike="noStrike" baseline="0" dirty="0" smtClean="0"/>
              <a:t> (p. 421). Grand Rapids, </a:t>
            </a:r>
          </a:p>
          <a:p>
            <a:r>
              <a:rPr lang="en-US" b="0" i="0" u="none" strike="noStrike" baseline="0" dirty="0" smtClean="0"/>
              <a:t>MI: Baker Books.</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a:t>
            </a:r>
          </a:p>
          <a:p>
            <a:r>
              <a:rPr lang="en-US" b="0" i="1" u="none" strike="noStrike" baseline="0" dirty="0" smtClean="0"/>
              <a:t>for preachers, teachers &amp; writers</a:t>
            </a:r>
            <a:r>
              <a:rPr lang="en-US" b="0" i="0" u="none" strike="noStrike" baseline="0" dirty="0" smtClean="0"/>
              <a:t> (pp. 594–595). </a:t>
            </a:r>
          </a:p>
          <a:p>
            <a:r>
              <a:rPr lang="en-US" b="0" i="0" u="none" strike="noStrike" baseline="0" dirty="0" smtClean="0"/>
              <a:t>Grand Rapids, MI: Baker Books.</a:t>
            </a:r>
          </a:p>
          <a:p>
            <a:pPr rtl="0"/>
            <a:endParaRPr lang="en-US"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113</a:t>
            </a:fld>
            <a:endParaRPr lang="en-US"/>
          </a:p>
        </p:txBody>
      </p:sp>
    </p:spTree>
    <p:extLst>
      <p:ext uri="{BB962C8B-B14F-4D97-AF65-F5344CB8AC3E}">
        <p14:creationId xmlns:p14="http://schemas.microsoft.com/office/powerpoint/2010/main" val="3097854150"/>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114</a:t>
            </a:fld>
            <a:endParaRPr lang="en-US"/>
          </a:p>
        </p:txBody>
      </p:sp>
    </p:spTree>
    <p:extLst>
      <p:ext uri="{BB962C8B-B14F-4D97-AF65-F5344CB8AC3E}">
        <p14:creationId xmlns:p14="http://schemas.microsoft.com/office/powerpoint/2010/main" val="1935621506"/>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1998, Jonathan Lange, </a:t>
            </a:r>
            <a:r>
              <a:rPr lang="en-US" sz="1200" kern="1200" dirty="0" smtClean="0">
                <a:solidFill>
                  <a:schemeClr val="tx1"/>
                </a:solidFill>
                <a:effectLst/>
                <a:latin typeface="+mn-lt"/>
                <a:ea typeface="+mn-ea"/>
                <a:cs typeface="+mn-cs"/>
              </a:rPr>
              <a:t>pastor of Our </a:t>
            </a:r>
            <a:r>
              <a:rPr lang="en-US" sz="1200" kern="1200" dirty="0" err="1" smtClean="0">
                <a:solidFill>
                  <a:schemeClr val="tx1"/>
                </a:solidFill>
                <a:effectLst/>
                <a:latin typeface="+mn-lt"/>
                <a:ea typeface="+mn-ea"/>
                <a:cs typeface="+mn-cs"/>
              </a:rPr>
              <a:t>Saviour</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Lutheran Church</a:t>
            </a:r>
            <a:r>
              <a:rPr lang="en-US" sz="1200" kern="1200" baseline="0" dirty="0" smtClean="0">
                <a:solidFill>
                  <a:schemeClr val="tx1"/>
                </a:solidFill>
                <a:effectLst/>
                <a:latin typeface="+mn-lt"/>
                <a:ea typeface="+mn-ea"/>
                <a:cs typeface="+mn-cs"/>
              </a:rPr>
              <a:t> in</a:t>
            </a:r>
            <a:r>
              <a:rPr lang="en-US" sz="1200" kern="1200" dirty="0" smtClean="0">
                <a:solidFill>
                  <a:schemeClr val="tx1"/>
                </a:solidFill>
                <a:effectLst/>
                <a:latin typeface="+mn-lt"/>
                <a:ea typeface="+mn-ea"/>
                <a:cs typeface="+mn-cs"/>
              </a:rPr>
              <a:t> Evanston, Wyoming, wrote about </a:t>
            </a:r>
          </a:p>
          <a:p>
            <a:r>
              <a:rPr lang="en-US" sz="1200" kern="1200" dirty="0" smtClean="0">
                <a:solidFill>
                  <a:schemeClr val="tx1"/>
                </a:solidFill>
                <a:effectLst/>
                <a:latin typeface="+mn-lt"/>
                <a:ea typeface="+mn-ea"/>
                <a:cs typeface="+mn-cs"/>
              </a:rPr>
              <a:t>Martin Luther’s treatment of</a:t>
            </a:r>
            <a:r>
              <a:rPr lang="en-US" sz="1200" kern="1200" baseline="0" dirty="0" smtClean="0">
                <a:solidFill>
                  <a:schemeClr val="tx1"/>
                </a:solidFill>
                <a:effectLst/>
                <a:latin typeface="+mn-lt"/>
                <a:ea typeface="+mn-ea"/>
                <a:cs typeface="+mn-cs"/>
              </a:rPr>
              <a:t> Romans 10:14-15:</a:t>
            </a:r>
            <a:endParaRPr lang="en-US" sz="1200" kern="1200" dirty="0" smtClean="0">
              <a:solidFill>
                <a:schemeClr val="tx1"/>
              </a:solidFill>
              <a:effectLst/>
              <a:latin typeface="+mn-lt"/>
              <a:ea typeface="+mn-ea"/>
              <a:cs typeface="+mn-cs"/>
            </a:endParaRPr>
          </a:p>
          <a:p>
            <a:endParaRPr lang="en-US" dirty="0" smtClean="0"/>
          </a:p>
          <a:p>
            <a:r>
              <a:rPr lang="en-US" dirty="0" smtClean="0"/>
              <a:t>In a sermon on the Epistle </a:t>
            </a:r>
            <a:r>
              <a:rPr lang="en-US" sz="1200" kern="1200" dirty="0" smtClean="0">
                <a:solidFill>
                  <a:schemeClr val="tx1"/>
                </a:solidFill>
                <a:effectLst/>
                <a:latin typeface="+mn-lt"/>
                <a:ea typeface="+mn-ea"/>
                <a:cs typeface="+mn-cs"/>
              </a:rPr>
              <a:t>for the Sunday after </a:t>
            </a:r>
          </a:p>
          <a:p>
            <a:r>
              <a:rPr lang="en-US" sz="1200" kern="1200" dirty="0" smtClean="0">
                <a:solidFill>
                  <a:schemeClr val="tx1"/>
                </a:solidFill>
                <a:effectLst/>
                <a:latin typeface="+mn-lt"/>
                <a:ea typeface="+mn-ea"/>
                <a:cs typeface="+mn-cs"/>
              </a:rPr>
              <a:t>Christmas  (1521) Martin Luther cites Romans 10 to </a:t>
            </a:r>
          </a:p>
          <a:p>
            <a:r>
              <a:rPr lang="en-US" sz="1200" kern="1200" dirty="0" smtClean="0">
                <a:solidFill>
                  <a:schemeClr val="tx1"/>
                </a:solidFill>
                <a:effectLst/>
                <a:latin typeface="+mn-lt"/>
                <a:ea typeface="+mn-ea"/>
                <a:cs typeface="+mn-cs"/>
              </a:rPr>
              <a:t>explain the way that G od creates saving faith.</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“Whosoever shall call upon the name of the Lord </a:t>
            </a:r>
          </a:p>
          <a:p>
            <a:r>
              <a:rPr lang="en-US" sz="1200" kern="1200" dirty="0" smtClean="0">
                <a:solidFill>
                  <a:schemeClr val="tx1"/>
                </a:solidFill>
                <a:effectLst/>
                <a:latin typeface="+mn-lt"/>
                <a:ea typeface="+mn-ea"/>
                <a:cs typeface="+mn-cs"/>
              </a:rPr>
              <a:t>shall be saved. How then shall they call on him in </a:t>
            </a:r>
          </a:p>
          <a:p>
            <a:r>
              <a:rPr lang="en-US" sz="1200" kern="1200" dirty="0" smtClean="0">
                <a:solidFill>
                  <a:schemeClr val="tx1"/>
                </a:solidFill>
                <a:effectLst/>
                <a:latin typeface="+mn-lt"/>
                <a:ea typeface="+mn-ea"/>
                <a:cs typeface="+mn-cs"/>
              </a:rPr>
              <a:t>whom they have not believed? and how shall they </a:t>
            </a:r>
          </a:p>
          <a:p>
            <a:r>
              <a:rPr lang="en-US" sz="1200" kern="1200" dirty="0" smtClean="0">
                <a:solidFill>
                  <a:schemeClr val="tx1"/>
                </a:solidFill>
                <a:effectLst/>
                <a:latin typeface="+mn-lt"/>
                <a:ea typeface="+mn-ea"/>
                <a:cs typeface="+mn-cs"/>
              </a:rPr>
              <a:t>believe in him whom they have not heard? and how </a:t>
            </a:r>
          </a:p>
          <a:p>
            <a:r>
              <a:rPr lang="en-US" sz="1200" kern="1200" dirty="0" smtClean="0">
                <a:solidFill>
                  <a:schemeClr val="tx1"/>
                </a:solidFill>
                <a:effectLst/>
                <a:latin typeface="+mn-lt"/>
                <a:ea typeface="+mn-ea"/>
                <a:cs typeface="+mn-cs"/>
              </a:rPr>
              <a:t>shall they hear without a preacher? and how shall </a:t>
            </a:r>
          </a:p>
          <a:p>
            <a:r>
              <a:rPr lang="en-US" sz="1200" kern="1200" dirty="0" smtClean="0">
                <a:solidFill>
                  <a:schemeClr val="tx1"/>
                </a:solidFill>
                <a:effectLst/>
                <a:latin typeface="+mn-lt"/>
                <a:ea typeface="+mn-ea"/>
                <a:cs typeface="+mn-cs"/>
              </a:rPr>
              <a:t>they preach, except they be sent?” Christ teaches us </a:t>
            </a:r>
          </a:p>
          <a:p>
            <a:r>
              <a:rPr lang="en-US" sz="1200" kern="1200" dirty="0" smtClean="0">
                <a:solidFill>
                  <a:schemeClr val="tx1"/>
                </a:solidFill>
                <a:effectLst/>
                <a:latin typeface="+mn-lt"/>
                <a:ea typeface="+mn-ea"/>
                <a:cs typeface="+mn-cs"/>
              </a:rPr>
              <a:t>to pray the Lord of the harvest to send laborers into </a:t>
            </a:r>
          </a:p>
          <a:p>
            <a:r>
              <a:rPr lang="en-US" sz="1200" kern="1200" dirty="0" smtClean="0">
                <a:solidFill>
                  <a:schemeClr val="tx1"/>
                </a:solidFill>
                <a:effectLst/>
                <a:latin typeface="+mn-lt"/>
                <a:ea typeface="+mn-ea"/>
                <a:cs typeface="+mn-cs"/>
              </a:rPr>
              <a:t>his harvest; that is, faithful preachers. When they </a:t>
            </a:r>
          </a:p>
          <a:p>
            <a:r>
              <a:rPr lang="en-US" sz="1200" kern="1200" dirty="0" smtClean="0">
                <a:solidFill>
                  <a:schemeClr val="tx1"/>
                </a:solidFill>
                <a:effectLst/>
                <a:latin typeface="+mn-lt"/>
                <a:ea typeface="+mn-ea"/>
                <a:cs typeface="+mn-cs"/>
              </a:rPr>
              <a:t>come they preach the true Word o f God. Hearing it, </a:t>
            </a:r>
          </a:p>
          <a:p>
            <a:r>
              <a:rPr lang="en-US" sz="1200" kern="1200" dirty="0" smtClean="0">
                <a:solidFill>
                  <a:schemeClr val="tx1"/>
                </a:solidFill>
                <a:effectLst/>
                <a:latin typeface="+mn-lt"/>
                <a:ea typeface="+mn-ea"/>
                <a:cs typeface="+mn-cs"/>
              </a:rPr>
              <a:t>we are enabled to believe, and such faith justifies us </a:t>
            </a:r>
          </a:p>
          <a:p>
            <a:r>
              <a:rPr lang="en-US" sz="1200" kern="1200" dirty="0" smtClean="0">
                <a:solidFill>
                  <a:schemeClr val="tx1"/>
                </a:solidFill>
                <a:effectLst/>
                <a:latin typeface="+mn-lt"/>
                <a:ea typeface="+mn-ea"/>
                <a:cs typeface="+mn-cs"/>
              </a:rPr>
              <a:t>and renders us godly; then we call upon God and </a:t>
            </a:r>
          </a:p>
          <a:p>
            <a:r>
              <a:rPr lang="en-US" sz="1200" kern="1200" dirty="0" smtClean="0">
                <a:solidFill>
                  <a:schemeClr val="tx1"/>
                </a:solidFill>
                <a:effectLst/>
                <a:latin typeface="+mn-lt"/>
                <a:ea typeface="+mn-ea"/>
                <a:cs typeface="+mn-cs"/>
              </a:rPr>
              <a:t>do only good. Thus are we saved.”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these verses Luther finds an unmistakable </a:t>
            </a:r>
          </a:p>
          <a:p>
            <a:r>
              <a:rPr lang="en-US" sz="1200" kern="1200" dirty="0" smtClean="0">
                <a:solidFill>
                  <a:schemeClr val="tx1"/>
                </a:solidFill>
                <a:effectLst/>
                <a:latin typeface="+mn-lt"/>
                <a:ea typeface="+mn-ea"/>
                <a:cs typeface="+mn-cs"/>
              </a:rPr>
              <a:t>progression beginning with the Lord’s sending, </a:t>
            </a:r>
          </a:p>
          <a:p>
            <a:r>
              <a:rPr lang="en-US" sz="1200" kern="1200" dirty="0" smtClean="0">
                <a:solidFill>
                  <a:schemeClr val="tx1"/>
                </a:solidFill>
                <a:effectLst/>
                <a:latin typeface="+mn-lt"/>
                <a:ea typeface="+mn-ea"/>
                <a:cs typeface="+mn-cs"/>
              </a:rPr>
              <a:t>moving through preaching, hearing, believing and </a:t>
            </a:r>
          </a:p>
          <a:p>
            <a:r>
              <a:rPr lang="en-US" sz="1200" kern="1200" dirty="0" smtClean="0">
                <a:solidFill>
                  <a:schemeClr val="tx1"/>
                </a:solidFill>
                <a:effectLst/>
                <a:latin typeface="+mn-lt"/>
                <a:ea typeface="+mn-ea"/>
                <a:cs typeface="+mn-cs"/>
              </a:rPr>
              <a:t>praying, and finally resulting in salvation. For this </a:t>
            </a:r>
          </a:p>
          <a:p>
            <a:r>
              <a:rPr lang="en-US" sz="1200" kern="1200" dirty="0" smtClean="0">
                <a:solidFill>
                  <a:schemeClr val="tx1"/>
                </a:solidFill>
                <a:effectLst/>
                <a:latin typeface="+mn-lt"/>
                <a:ea typeface="+mn-ea"/>
                <a:cs typeface="+mn-cs"/>
              </a:rPr>
              <a:t>reason, those who are interested in the salvation of </a:t>
            </a:r>
          </a:p>
          <a:p>
            <a:r>
              <a:rPr lang="en-US" sz="1200" kern="1200" dirty="0" smtClean="0">
                <a:solidFill>
                  <a:schemeClr val="tx1"/>
                </a:solidFill>
                <a:effectLst/>
                <a:latin typeface="+mn-lt"/>
                <a:ea typeface="+mn-ea"/>
                <a:cs typeface="+mn-cs"/>
              </a:rPr>
              <a:t>lost souls cannot afford to ignore this passage. It is </a:t>
            </a:r>
          </a:p>
          <a:p>
            <a:r>
              <a:rPr lang="en-US" sz="1200" kern="1200" dirty="0" smtClean="0">
                <a:solidFill>
                  <a:schemeClr val="tx1"/>
                </a:solidFill>
                <a:effectLst/>
                <a:latin typeface="+mn-lt"/>
                <a:ea typeface="+mn-ea"/>
                <a:cs typeface="+mn-cs"/>
              </a:rPr>
              <a:t>God’s own ordo </a:t>
            </a:r>
            <a:r>
              <a:rPr lang="en-US" sz="1200" kern="1200" dirty="0" err="1" smtClean="0">
                <a:solidFill>
                  <a:schemeClr val="tx1"/>
                </a:solidFill>
                <a:effectLst/>
                <a:latin typeface="+mn-lt"/>
                <a:ea typeface="+mn-ea"/>
                <a:cs typeface="+mn-cs"/>
              </a:rPr>
              <a:t>salutis</a:t>
            </a:r>
            <a:r>
              <a:rPr lang="en-US" sz="1200" kern="1200" dirty="0" smtClean="0">
                <a:solidFill>
                  <a:schemeClr val="tx1"/>
                </a:solidFill>
                <a:effectLst/>
                <a:latin typeface="+mn-lt"/>
                <a:ea typeface="+mn-ea"/>
                <a:cs typeface="+mn-cs"/>
              </a:rPr>
              <a:t> and must inform and shape </a:t>
            </a:r>
          </a:p>
          <a:p>
            <a:r>
              <a:rPr lang="en-US" sz="1200" kern="1200" dirty="0" smtClean="0">
                <a:solidFill>
                  <a:schemeClr val="tx1"/>
                </a:solidFill>
                <a:effectLst/>
                <a:latin typeface="+mn-lt"/>
                <a:ea typeface="+mn-ea"/>
                <a:cs typeface="+mn-cs"/>
              </a:rPr>
              <a:t>every missionary activity.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Now here does Luther state the missionary </a:t>
            </a:r>
          </a:p>
          <a:p>
            <a:r>
              <a:rPr lang="en-US" sz="1200" kern="1200" dirty="0" smtClean="0">
                <a:solidFill>
                  <a:schemeClr val="tx1"/>
                </a:solidFill>
                <a:effectLst/>
                <a:latin typeface="+mn-lt"/>
                <a:ea typeface="+mn-ea"/>
                <a:cs typeface="+mn-cs"/>
              </a:rPr>
              <a:t>implications of this doctrine more clearly than in his </a:t>
            </a:r>
          </a:p>
          <a:p>
            <a:r>
              <a:rPr lang="en-US" sz="1200" kern="1200" dirty="0" smtClean="0">
                <a:solidFill>
                  <a:schemeClr val="tx1"/>
                </a:solidFill>
                <a:effectLst/>
                <a:latin typeface="+mn-lt"/>
                <a:ea typeface="+mn-ea"/>
                <a:cs typeface="+mn-cs"/>
              </a:rPr>
              <a:t>early commentary on Romans (1515):</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whole root and origin o f our salvation lies in </a:t>
            </a:r>
          </a:p>
          <a:p>
            <a:r>
              <a:rPr lang="en-US" sz="1200" kern="1200" dirty="0" smtClean="0">
                <a:solidFill>
                  <a:schemeClr val="tx1"/>
                </a:solidFill>
                <a:effectLst/>
                <a:latin typeface="+mn-lt"/>
                <a:ea typeface="+mn-ea"/>
                <a:cs typeface="+mn-cs"/>
              </a:rPr>
              <a:t>God who sends. And if He does not send, those who </a:t>
            </a:r>
          </a:p>
          <a:p>
            <a:r>
              <a:rPr lang="en-US" sz="1200" kern="1200" dirty="0" smtClean="0">
                <a:solidFill>
                  <a:schemeClr val="tx1"/>
                </a:solidFill>
                <a:effectLst/>
                <a:latin typeface="+mn-lt"/>
                <a:ea typeface="+mn-ea"/>
                <a:cs typeface="+mn-cs"/>
              </a:rPr>
              <a:t>preach preach falsely; and this preaching is the same </a:t>
            </a:r>
          </a:p>
          <a:p>
            <a:r>
              <a:rPr lang="en-US" sz="1200" kern="1200" dirty="0" smtClean="0">
                <a:solidFill>
                  <a:schemeClr val="tx1"/>
                </a:solidFill>
                <a:effectLst/>
                <a:latin typeface="+mn-lt"/>
                <a:ea typeface="+mn-ea"/>
                <a:cs typeface="+mn-cs"/>
              </a:rPr>
              <a:t>as not preaching, indeed it would be better not to </a:t>
            </a:r>
          </a:p>
          <a:p>
            <a:r>
              <a:rPr lang="en-US" sz="1200" kern="1200" dirty="0" smtClean="0">
                <a:solidFill>
                  <a:schemeClr val="tx1"/>
                </a:solidFill>
                <a:effectLst/>
                <a:latin typeface="+mn-lt"/>
                <a:ea typeface="+mn-ea"/>
                <a:cs typeface="+mn-cs"/>
              </a:rPr>
              <a:t>preach. And they who hear, hear falsely, and it </a:t>
            </a:r>
          </a:p>
          <a:p>
            <a:r>
              <a:rPr lang="en-US" sz="1200" kern="1200" dirty="0" smtClean="0">
                <a:solidFill>
                  <a:schemeClr val="tx1"/>
                </a:solidFill>
                <a:effectLst/>
                <a:latin typeface="+mn-lt"/>
                <a:ea typeface="+mn-ea"/>
                <a:cs typeface="+mn-cs"/>
              </a:rPr>
              <a:t>would be better not to hear at all... Since preachers </a:t>
            </a:r>
          </a:p>
          <a:p>
            <a:r>
              <a:rPr lang="en-US" sz="1200" kern="1200" dirty="0" smtClean="0">
                <a:solidFill>
                  <a:schemeClr val="tx1"/>
                </a:solidFill>
                <a:effectLst/>
                <a:latin typeface="+mn-lt"/>
                <a:ea typeface="+mn-ea"/>
                <a:cs typeface="+mn-cs"/>
              </a:rPr>
              <a:t>of this kind do not preach, the hearers do not hear, </a:t>
            </a:r>
          </a:p>
          <a:p>
            <a:r>
              <a:rPr lang="en-US" sz="1200" kern="1200" dirty="0" smtClean="0">
                <a:solidFill>
                  <a:schemeClr val="tx1"/>
                </a:solidFill>
                <a:effectLst/>
                <a:latin typeface="+mn-lt"/>
                <a:ea typeface="+mn-ea"/>
                <a:cs typeface="+mn-cs"/>
              </a:rPr>
              <a:t>the believers do not believe, those who call upon </a:t>
            </a:r>
          </a:p>
          <a:p>
            <a:r>
              <a:rPr lang="en-US" sz="1200" kern="1200" dirty="0" smtClean="0">
                <a:solidFill>
                  <a:schemeClr val="tx1"/>
                </a:solidFill>
                <a:effectLst/>
                <a:latin typeface="+mn-lt"/>
                <a:ea typeface="+mn-ea"/>
                <a:cs typeface="+mn-cs"/>
              </a:rPr>
              <a:t>God do not call upon Him , and those who are to </a:t>
            </a:r>
          </a:p>
          <a:p>
            <a:r>
              <a:rPr lang="en-US" sz="1200" kern="1200" dirty="0" smtClean="0">
                <a:solidFill>
                  <a:schemeClr val="tx1"/>
                </a:solidFill>
                <a:effectLst/>
                <a:latin typeface="+mn-lt"/>
                <a:ea typeface="+mn-ea"/>
                <a:cs typeface="+mn-cs"/>
              </a:rPr>
              <a:t>be saved are damned.”</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Here Luther asserts that all mission activity originates </a:t>
            </a:r>
          </a:p>
          <a:p>
            <a:r>
              <a:rPr lang="en-US" sz="1200" kern="1200" dirty="0" smtClean="0">
                <a:solidFill>
                  <a:schemeClr val="tx1"/>
                </a:solidFill>
                <a:effectLst/>
                <a:latin typeface="+mn-lt"/>
                <a:ea typeface="+mn-ea"/>
                <a:cs typeface="+mn-cs"/>
              </a:rPr>
              <a:t>in God ’s sending and that whatever is done apart </a:t>
            </a:r>
          </a:p>
          <a:p>
            <a:r>
              <a:rPr lang="en-US" sz="1200" kern="1200" dirty="0" smtClean="0">
                <a:solidFill>
                  <a:schemeClr val="tx1"/>
                </a:solidFill>
                <a:effectLst/>
                <a:latin typeface="+mn-lt"/>
                <a:ea typeface="+mn-ea"/>
                <a:cs typeface="+mn-cs"/>
              </a:rPr>
              <a:t>from this sending is not of God and, therefore, not </a:t>
            </a:r>
          </a:p>
          <a:p>
            <a:r>
              <a:rPr lang="en-US" sz="1200" kern="1200" dirty="0" smtClean="0">
                <a:solidFill>
                  <a:schemeClr val="tx1"/>
                </a:solidFill>
                <a:effectLst/>
                <a:latin typeface="+mn-lt"/>
                <a:ea typeface="+mn-ea"/>
                <a:cs typeface="+mn-cs"/>
              </a:rPr>
              <a:t>salvific. The sending o f God is the sine qua non of </a:t>
            </a:r>
          </a:p>
          <a:p>
            <a:r>
              <a:rPr lang="en-US" sz="1200" kern="1200" dirty="0" smtClean="0">
                <a:solidFill>
                  <a:schemeClr val="tx1"/>
                </a:solidFill>
                <a:effectLst/>
                <a:latin typeface="+mn-lt"/>
                <a:ea typeface="+mn-ea"/>
                <a:cs typeface="+mn-cs"/>
              </a:rPr>
              <a:t>salutary preaching, and such preaching is the sine </a:t>
            </a:r>
          </a:p>
          <a:p>
            <a:r>
              <a:rPr lang="en-US" sz="1200" kern="1200" dirty="0" smtClean="0">
                <a:solidFill>
                  <a:schemeClr val="tx1"/>
                </a:solidFill>
                <a:effectLst/>
                <a:latin typeface="+mn-lt"/>
                <a:ea typeface="+mn-ea"/>
                <a:cs typeface="+mn-cs"/>
              </a:rPr>
              <a:t>qua non of faithful hearing.*</a:t>
            </a:r>
          </a:p>
          <a:p>
            <a:endParaRPr lang="en-US" dirty="0" smtClean="0"/>
          </a:p>
          <a:p>
            <a:r>
              <a:rPr lang="en-US" dirty="0" smtClean="0"/>
              <a:t>-----</a:t>
            </a:r>
          </a:p>
          <a:p>
            <a:endParaRPr lang="en-US" dirty="0" smtClean="0"/>
          </a:p>
          <a:p>
            <a:r>
              <a:rPr lang="en-US" dirty="0" smtClean="0"/>
              <a:t>In 1994, Arthur J. Dewey, of Xavier University, made </a:t>
            </a:r>
          </a:p>
          <a:p>
            <a:r>
              <a:rPr lang="en-US" dirty="0" smtClean="0"/>
              <a:t>a thought-provoking new translation of </a:t>
            </a:r>
          </a:p>
          <a:p>
            <a:r>
              <a:rPr lang="en-US" dirty="0" smtClean="0"/>
              <a:t>Romans 10:14-16:</a:t>
            </a:r>
          </a:p>
          <a:p>
            <a:endParaRPr lang="en-US" dirty="0" smtClean="0"/>
          </a:p>
          <a:p>
            <a:r>
              <a:rPr lang="en-US" sz="1200" kern="1200" dirty="0" smtClean="0">
                <a:solidFill>
                  <a:schemeClr val="tx1"/>
                </a:solidFill>
                <a:effectLst/>
                <a:latin typeface="+mn-lt"/>
                <a:ea typeface="+mn-ea"/>
                <a:cs typeface="+mn-cs"/>
              </a:rPr>
              <a:t>(14) Now, then, how can they appeal to someone </a:t>
            </a:r>
          </a:p>
          <a:p>
            <a:r>
              <a:rPr lang="en-US" sz="1200" kern="1200" dirty="0" smtClean="0">
                <a:solidFill>
                  <a:schemeClr val="tx1"/>
                </a:solidFill>
                <a:effectLst/>
                <a:latin typeface="+mn-lt"/>
                <a:ea typeface="+mn-ea"/>
                <a:cs typeface="+mn-cs"/>
              </a:rPr>
              <a:t>whom they haven't trusted? How can they trust one </a:t>
            </a:r>
          </a:p>
          <a:p>
            <a:r>
              <a:rPr lang="en-US" sz="1200" kern="1200" dirty="0" smtClean="0">
                <a:solidFill>
                  <a:schemeClr val="tx1"/>
                </a:solidFill>
                <a:effectLst/>
                <a:latin typeface="+mn-lt"/>
                <a:ea typeface="+mn-ea"/>
                <a:cs typeface="+mn-cs"/>
              </a:rPr>
              <a:t>they haven't heard about? How can they hear </a:t>
            </a:r>
          </a:p>
          <a:p>
            <a:r>
              <a:rPr lang="en-US" sz="1200" kern="1200" dirty="0" smtClean="0">
                <a:solidFill>
                  <a:schemeClr val="tx1"/>
                </a:solidFill>
                <a:effectLst/>
                <a:latin typeface="+mn-lt"/>
                <a:ea typeface="+mn-ea"/>
                <a:cs typeface="+mn-cs"/>
              </a:rPr>
              <a:t>without someone announcing [it]?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(15) How can they announce unless they are sent? </a:t>
            </a:r>
          </a:p>
          <a:p>
            <a:r>
              <a:rPr lang="en-US" sz="1200" kern="1200" dirty="0" smtClean="0">
                <a:solidFill>
                  <a:schemeClr val="tx1"/>
                </a:solidFill>
                <a:effectLst/>
                <a:latin typeface="+mn-lt"/>
                <a:ea typeface="+mn-ea"/>
                <a:cs typeface="+mn-cs"/>
              </a:rPr>
              <a:t>Just as it's written: "How welcome are the feet of </a:t>
            </a:r>
          </a:p>
          <a:p>
            <a:r>
              <a:rPr lang="en-US" sz="1200" kern="1200" dirty="0" smtClean="0">
                <a:solidFill>
                  <a:schemeClr val="tx1"/>
                </a:solidFill>
                <a:effectLst/>
                <a:latin typeface="+mn-lt"/>
                <a:ea typeface="+mn-ea"/>
                <a:cs typeface="+mn-cs"/>
              </a:rPr>
              <a:t>those who deliver good news."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(16) But not all listen to the news. Isaiah says: </a:t>
            </a:r>
          </a:p>
          <a:p>
            <a:r>
              <a:rPr lang="en-US" sz="1200" kern="1200" dirty="0" smtClean="0">
                <a:solidFill>
                  <a:schemeClr val="tx1"/>
                </a:solidFill>
                <a:effectLst/>
                <a:latin typeface="+mn-lt"/>
                <a:ea typeface="+mn-ea"/>
                <a:cs typeface="+mn-cs"/>
              </a:rPr>
              <a:t>"Lord, who believed what they heard from us?** </a:t>
            </a:r>
          </a:p>
          <a:p>
            <a:endParaRPr lang="en-US" dirty="0" smtClean="0"/>
          </a:p>
          <a:p>
            <a:r>
              <a:rPr lang="en-US" dirty="0" smtClean="0"/>
              <a:t>-----</a:t>
            </a:r>
          </a:p>
          <a:p>
            <a:endParaRPr lang="en-US" dirty="0" smtClean="0"/>
          </a:p>
          <a:p>
            <a:r>
              <a:rPr lang="en-US" dirty="0" smtClean="0"/>
              <a:t>* Lange, Jonathan (1998). “How Are They to Believe? </a:t>
            </a:r>
          </a:p>
          <a:p>
            <a:r>
              <a:rPr lang="en-US" dirty="0" smtClean="0"/>
              <a:t>Romans</a:t>
            </a:r>
            <a:r>
              <a:rPr lang="en-US" baseline="0" dirty="0" smtClean="0"/>
              <a:t> 10:14-15 in the Light of the Lutheran </a:t>
            </a:r>
          </a:p>
          <a:p>
            <a:r>
              <a:rPr lang="en-US" baseline="0" dirty="0" smtClean="0"/>
              <a:t>Confessions,</a:t>
            </a:r>
            <a:r>
              <a:rPr lang="en-US" dirty="0" smtClean="0"/>
              <a:t>” Logia, 7 no 3 Holy Trinity 1998, </a:t>
            </a:r>
          </a:p>
          <a:p>
            <a:r>
              <a:rPr lang="en-US" dirty="0" smtClean="0"/>
              <a:t>p 35-43. </a:t>
            </a:r>
          </a:p>
          <a:p>
            <a:endParaRPr lang="en-US" dirty="0" smtClean="0"/>
          </a:p>
          <a:p>
            <a:r>
              <a:rPr lang="en-US" dirty="0" smtClean="0"/>
              <a:t>** Dewey, Arthur J. (1994).</a:t>
            </a:r>
            <a:r>
              <a:rPr lang="en-US" baseline="0" dirty="0" smtClean="0"/>
              <a:t> “A Re-Hearing of </a:t>
            </a:r>
          </a:p>
          <a:p>
            <a:r>
              <a:rPr lang="en-US" baseline="0" dirty="0" smtClean="0"/>
              <a:t>Romans 10:1-15,” </a:t>
            </a:r>
            <a:r>
              <a:rPr lang="pt-BR" dirty="0" smtClean="0"/>
              <a:t>Semeia, 65 1994, p 109-127. </a:t>
            </a:r>
            <a:endParaRPr lang="en-US" baseline="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115</a:t>
            </a:fld>
            <a:endParaRPr lang="en-US"/>
          </a:p>
        </p:txBody>
      </p:sp>
    </p:spTree>
    <p:extLst>
      <p:ext uri="{BB962C8B-B14F-4D97-AF65-F5344CB8AC3E}">
        <p14:creationId xmlns:p14="http://schemas.microsoft.com/office/powerpoint/2010/main" val="282856697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Gospel Importance: Paul has mentioned key aspects </a:t>
            </a:r>
          </a:p>
          <a:p>
            <a:r>
              <a:rPr lang="en-US" sz="1200" b="0" kern="1200" dirty="0" smtClean="0">
                <a:solidFill>
                  <a:schemeClr val="tx1"/>
                </a:solidFill>
                <a:latin typeface="+mn-lt"/>
                <a:ea typeface="+mn-ea"/>
                <a:cs typeface="+mn-cs"/>
              </a:rPr>
              <a:t>involved in responding to the gospel: hearing, believing, </a:t>
            </a:r>
          </a:p>
          <a:p>
            <a:r>
              <a:rPr lang="en-US" sz="1200" b="0" kern="1200" dirty="0" smtClean="0">
                <a:solidFill>
                  <a:schemeClr val="tx1"/>
                </a:solidFill>
                <a:latin typeface="+mn-lt"/>
                <a:ea typeface="+mn-ea"/>
                <a:cs typeface="+mn-cs"/>
              </a:rPr>
              <a:t>and confessing. By reiterating these steps, he </a:t>
            </a:r>
          </a:p>
          <a:p>
            <a:r>
              <a:rPr lang="en-US" sz="1200" b="0" kern="1200" dirty="0" smtClean="0">
                <a:solidFill>
                  <a:schemeClr val="tx1"/>
                </a:solidFill>
                <a:latin typeface="+mn-lt"/>
                <a:ea typeface="+mn-ea"/>
                <a:cs typeface="+mn-cs"/>
              </a:rPr>
              <a:t>emphasizes the necessary role that proclamation plays </a:t>
            </a:r>
          </a:p>
          <a:p>
            <a:r>
              <a:rPr lang="en-US" sz="1200" b="0" kern="1200" dirty="0" smtClean="0">
                <a:solidFill>
                  <a:schemeClr val="tx1"/>
                </a:solidFill>
                <a:latin typeface="+mn-lt"/>
                <a:ea typeface="+mn-ea"/>
                <a:cs typeface="+mn-cs"/>
              </a:rPr>
              <a:t>in evangelism through a series of rhetorical questions </a:t>
            </a:r>
          </a:p>
          <a:p>
            <a:r>
              <a:rPr lang="en-US" sz="1200" b="0" kern="1200" dirty="0" smtClean="0">
                <a:solidFill>
                  <a:schemeClr val="tx1"/>
                </a:solidFill>
                <a:latin typeface="+mn-lt"/>
                <a:ea typeface="+mn-ea"/>
                <a:cs typeface="+mn-cs"/>
              </a:rPr>
              <a:t>in 10:14–15. Israel has indeed heard, but in 15:20 Paul </a:t>
            </a:r>
          </a:p>
          <a:p>
            <a:r>
              <a:rPr lang="en-US" sz="1200" b="0" kern="1200" dirty="0" smtClean="0">
                <a:solidFill>
                  <a:schemeClr val="tx1"/>
                </a:solidFill>
                <a:latin typeface="+mn-lt"/>
                <a:ea typeface="+mn-ea"/>
                <a:cs typeface="+mn-cs"/>
              </a:rPr>
              <a:t>makes known his desire to proclaim the gospel where </a:t>
            </a:r>
          </a:p>
          <a:p>
            <a:r>
              <a:rPr lang="en-US" sz="1200" b="0" kern="1200" dirty="0" smtClean="0">
                <a:solidFill>
                  <a:schemeClr val="tx1"/>
                </a:solidFill>
                <a:latin typeface="+mn-lt"/>
                <a:ea typeface="+mn-ea"/>
                <a:cs typeface="+mn-cs"/>
              </a:rPr>
              <a:t>it has not yet been heard.</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t>
            </a:r>
          </a:p>
          <a:p>
            <a:endParaRPr lang="en-US" sz="1200" b="1" i="0" u="none" strike="noStrike" kern="1200" baseline="0" dirty="0" smtClean="0">
              <a:solidFill>
                <a:schemeClr val="tx1"/>
              </a:solidFill>
              <a:latin typeface="+mn-lt"/>
              <a:ea typeface="+mn-ea"/>
              <a:cs typeface="+mn-cs"/>
            </a:endParaRPr>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182).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116</a:t>
            </a:fld>
            <a:endParaRPr lang="en-US"/>
          </a:p>
        </p:txBody>
      </p:sp>
    </p:spTree>
    <p:extLst>
      <p:ext uri="{BB962C8B-B14F-4D97-AF65-F5344CB8AC3E}">
        <p14:creationId xmlns:p14="http://schemas.microsoft.com/office/powerpoint/2010/main" val="2019177039"/>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God’s declared order of events in the Way of </a:t>
            </a:r>
          </a:p>
          <a:p>
            <a:r>
              <a:rPr lang="en-US" dirty="0" smtClean="0"/>
              <a:t>Salvation:</a:t>
            </a:r>
          </a:p>
          <a:p>
            <a:endParaRPr lang="en-US" dirty="0" smtClean="0"/>
          </a:p>
          <a:p>
            <a:r>
              <a:rPr lang="en-US" dirty="0" smtClean="0"/>
              <a:t>Calling must be preceded by believing.</a:t>
            </a:r>
          </a:p>
          <a:p>
            <a:endParaRPr lang="en-US" dirty="0" smtClean="0"/>
          </a:p>
          <a:p>
            <a:r>
              <a:rPr lang="en-US" dirty="0" smtClean="0"/>
              <a:t>Believing</a:t>
            </a:r>
            <a:r>
              <a:rPr lang="en-US" baseline="0" dirty="0" smtClean="0"/>
              <a:t> must be preceded by hearing.</a:t>
            </a:r>
          </a:p>
          <a:p>
            <a:endParaRPr lang="en-US" baseline="0" dirty="0" smtClean="0"/>
          </a:p>
          <a:p>
            <a:r>
              <a:rPr lang="en-US" baseline="0" dirty="0" smtClean="0"/>
              <a:t>Hearing must be preceded by preaching.</a:t>
            </a:r>
          </a:p>
          <a:p>
            <a:endParaRPr lang="en-US" baseline="0" dirty="0" smtClean="0"/>
          </a:p>
          <a:p>
            <a:r>
              <a:rPr lang="en-US" baseline="0" dirty="0" smtClean="0"/>
              <a:t>And preaching must be preceded by sending.</a:t>
            </a:r>
          </a:p>
          <a:p>
            <a:endParaRPr lang="en-US" baseline="0"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117</a:t>
            </a:fld>
            <a:endParaRPr lang="en-US"/>
          </a:p>
        </p:txBody>
      </p:sp>
    </p:spTree>
    <p:extLst>
      <p:ext uri="{BB962C8B-B14F-4D97-AF65-F5344CB8AC3E}">
        <p14:creationId xmlns:p14="http://schemas.microsoft.com/office/powerpoint/2010/main" val="54132222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118</a:t>
            </a:fld>
            <a:endParaRPr lang="en-US"/>
          </a:p>
        </p:txBody>
      </p:sp>
    </p:spTree>
    <p:extLst>
      <p:ext uri="{BB962C8B-B14F-4D97-AF65-F5344CB8AC3E}">
        <p14:creationId xmlns:p14="http://schemas.microsoft.com/office/powerpoint/2010/main" val="281525537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119</a:t>
            </a:fld>
            <a:endParaRPr lang="en-US"/>
          </a:p>
        </p:txBody>
      </p:sp>
    </p:spTree>
    <p:extLst>
      <p:ext uri="{BB962C8B-B14F-4D97-AF65-F5344CB8AC3E}">
        <p14:creationId xmlns:p14="http://schemas.microsoft.com/office/powerpoint/2010/main" val="3047427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New American Standard Bible, the Revised </a:t>
            </a:r>
          </a:p>
          <a:p>
            <a:r>
              <a:rPr lang="en-US" dirty="0" smtClean="0"/>
              <a:t>Standard Version,</a:t>
            </a:r>
            <a:r>
              <a:rPr lang="en-US" baseline="0" dirty="0" smtClean="0"/>
              <a:t> </a:t>
            </a:r>
            <a:r>
              <a:rPr lang="en-US" dirty="0" smtClean="0"/>
              <a:t>and others, follow the word order </a:t>
            </a:r>
          </a:p>
          <a:p>
            <a:r>
              <a:rPr lang="en-US" dirty="0" smtClean="0"/>
              <a:t>which means, “The man who practices the </a:t>
            </a:r>
          </a:p>
          <a:p>
            <a:r>
              <a:rPr lang="en-US" dirty="0" smtClean="0"/>
              <a:t>righteousness which is based on the law shall live </a:t>
            </a:r>
          </a:p>
          <a:p>
            <a:r>
              <a:rPr lang="en-US" dirty="0" smtClean="0"/>
              <a:t>BY THAT RIGHTEOUSNESS.” </a:t>
            </a:r>
          </a:p>
          <a:p>
            <a:endParaRPr lang="en-US" dirty="0" smtClean="0"/>
          </a:p>
          <a:p>
            <a:r>
              <a:rPr lang="en-US" dirty="0" smtClean="0"/>
              <a:t>-----</a:t>
            </a:r>
          </a:p>
          <a:p>
            <a:endParaRPr lang="en-US" dirty="0" smtClean="0"/>
          </a:p>
          <a:p>
            <a:r>
              <a:rPr lang="en-US" dirty="0" smtClean="0"/>
              <a:t>But, in either case, the concept remains that if you</a:t>
            </a:r>
            <a:r>
              <a:rPr lang="en-US" baseline="0" dirty="0" smtClean="0"/>
              <a:t> </a:t>
            </a:r>
          </a:p>
          <a:p>
            <a:r>
              <a:rPr lang="en-US" baseline="0" dirty="0" smtClean="0"/>
              <a:t>try to obtain righteousness by obeying the law, you </a:t>
            </a:r>
          </a:p>
          <a:p>
            <a:r>
              <a:rPr lang="en-US" baseline="0" dirty="0" smtClean="0"/>
              <a:t>are bound to fail.</a:t>
            </a:r>
          </a:p>
          <a:p>
            <a:endParaRPr lang="en-US" baseline="0" dirty="0" smtClean="0"/>
          </a:p>
          <a:p>
            <a:r>
              <a:rPr lang="en-US" baseline="0" dirty="0" smtClean="0"/>
              <a:t>Nobody is, or can be, that perfect.</a:t>
            </a:r>
            <a:r>
              <a:rPr lang="en-US" dirty="0" smtClean="0"/>
              <a:t>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3042157609"/>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120</a:t>
            </a:fld>
            <a:endParaRPr lang="en-US"/>
          </a:p>
        </p:txBody>
      </p:sp>
    </p:spTree>
    <p:extLst>
      <p:ext uri="{BB962C8B-B14F-4D97-AF65-F5344CB8AC3E}">
        <p14:creationId xmlns:p14="http://schemas.microsoft.com/office/powerpoint/2010/main" val="324162956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121</a:t>
            </a:fld>
            <a:endParaRPr lang="en-US"/>
          </a:p>
        </p:txBody>
      </p:sp>
    </p:spTree>
    <p:extLst>
      <p:ext uri="{BB962C8B-B14F-4D97-AF65-F5344CB8AC3E}">
        <p14:creationId xmlns:p14="http://schemas.microsoft.com/office/powerpoint/2010/main" val="1248170562"/>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122</a:t>
            </a:fld>
            <a:endParaRPr lang="en-US"/>
          </a:p>
        </p:txBody>
      </p:sp>
    </p:spTree>
    <p:extLst>
      <p:ext uri="{BB962C8B-B14F-4D97-AF65-F5344CB8AC3E}">
        <p14:creationId xmlns:p14="http://schemas.microsoft.com/office/powerpoint/2010/main" val="126575328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akouo</a:t>
            </a:r>
            <a:r>
              <a:rPr lang="en-US" dirty="0" smtClean="0"/>
              <a:t> simply means </a:t>
            </a:r>
            <a:r>
              <a:rPr lang="en-US" sz="1200" b="0" dirty="0" smtClean="0"/>
              <a:t>to have or to </a:t>
            </a:r>
          </a:p>
          <a:p>
            <a:r>
              <a:rPr lang="en-US" sz="1200" b="0" dirty="0" smtClean="0"/>
              <a:t>exercise the faculty of hearing.</a:t>
            </a:r>
            <a:endParaRPr lang="en-US" b="0" dirty="0" smtClean="0"/>
          </a:p>
          <a:p>
            <a:endParaRPr lang="en-US" b="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123</a:t>
            </a:fld>
            <a:endParaRPr lang="en-US"/>
          </a:p>
        </p:txBody>
      </p:sp>
    </p:spTree>
    <p:extLst>
      <p:ext uri="{BB962C8B-B14F-4D97-AF65-F5344CB8AC3E}">
        <p14:creationId xmlns:p14="http://schemas.microsoft.com/office/powerpoint/2010/main" val="2828566972"/>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124</a:t>
            </a:fld>
            <a:endParaRPr lang="en-US"/>
          </a:p>
        </p:txBody>
      </p:sp>
    </p:spTree>
    <p:extLst>
      <p:ext uri="{BB962C8B-B14F-4D97-AF65-F5344CB8AC3E}">
        <p14:creationId xmlns:p14="http://schemas.microsoft.com/office/powerpoint/2010/main" val="351642893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kerusso</a:t>
            </a:r>
            <a:r>
              <a:rPr lang="en-US" baseline="0" dirty="0" smtClean="0"/>
              <a:t> means </a:t>
            </a:r>
            <a:r>
              <a:rPr lang="en-US" sz="1200" b="0" i="0" dirty="0" smtClean="0"/>
              <a:t>to make public declarations, </a:t>
            </a:r>
          </a:p>
          <a:p>
            <a:r>
              <a:rPr lang="en-US" sz="1200" b="0" i="0" dirty="0" smtClean="0"/>
              <a:t>that is, to proclaim aloud.</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125</a:t>
            </a:fld>
            <a:endParaRPr lang="en-US"/>
          </a:p>
        </p:txBody>
      </p:sp>
    </p:spTree>
    <p:extLst>
      <p:ext uri="{BB962C8B-B14F-4D97-AF65-F5344CB8AC3E}">
        <p14:creationId xmlns:p14="http://schemas.microsoft.com/office/powerpoint/2010/main" val="2828566972"/>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dirty="0" smtClean="0"/>
              <a:t>On January 21, 1930, the name of Harold </a:t>
            </a:r>
          </a:p>
          <a:p>
            <a:pPr rtl="0"/>
            <a:r>
              <a:rPr lang="en-US" sz="1200" b="0" dirty="0" err="1" smtClean="0"/>
              <a:t>Vidian</a:t>
            </a:r>
            <a:r>
              <a:rPr lang="en-US" sz="1200" b="0" dirty="0" smtClean="0"/>
              <a:t> became synonymous with heroism. On that </a:t>
            </a:r>
          </a:p>
          <a:p>
            <a:pPr rtl="0"/>
            <a:r>
              <a:rPr lang="en-US" sz="1200" b="0" dirty="0" smtClean="0"/>
              <a:t>day, England’s King George V was scheduled to give </a:t>
            </a:r>
          </a:p>
          <a:p>
            <a:pPr rtl="0"/>
            <a:r>
              <a:rPr lang="en-US" sz="1200" b="0" dirty="0" smtClean="0"/>
              <a:t>the opening address at the London Arms Conference. </a:t>
            </a:r>
          </a:p>
          <a:p>
            <a:pPr rtl="0"/>
            <a:r>
              <a:rPr lang="en-US" sz="1200" b="0" dirty="0" smtClean="0"/>
              <a:t>The king’s message was to be sent by radio all </a:t>
            </a:r>
          </a:p>
          <a:p>
            <a:pPr rtl="0"/>
            <a:r>
              <a:rPr lang="en-US" sz="1200" b="0" dirty="0" smtClean="0"/>
              <a:t>around the world.</a:t>
            </a:r>
          </a:p>
          <a:p>
            <a:pPr rtl="0"/>
            <a:endParaRPr lang="en-US" sz="1200" b="0" dirty="0" smtClean="0"/>
          </a:p>
          <a:p>
            <a:pPr rtl="0"/>
            <a:r>
              <a:rPr lang="en-US" sz="1200" i="0" dirty="0" smtClean="0"/>
              <a:t>Donald McCullough, in his book The Trivialization of </a:t>
            </a:r>
          </a:p>
          <a:p>
            <a:pPr rtl="0"/>
            <a:r>
              <a:rPr lang="en-US" sz="1200" i="0" dirty="0" smtClean="0"/>
              <a:t>God (</a:t>
            </a:r>
            <a:r>
              <a:rPr lang="en-US" sz="1200" i="0" dirty="0" err="1" smtClean="0"/>
              <a:t>NavPress</a:t>
            </a:r>
            <a:r>
              <a:rPr lang="en-US" sz="1200" i="0" dirty="0" smtClean="0"/>
              <a:t>, 1995), tells us that a few minutes </a:t>
            </a:r>
          </a:p>
          <a:p>
            <a:pPr rtl="0"/>
            <a:r>
              <a:rPr lang="en-US" sz="1200" i="0" dirty="0" smtClean="0"/>
              <a:t>before the king was to speak, a member of the CBS </a:t>
            </a:r>
          </a:p>
          <a:p>
            <a:pPr rtl="0"/>
            <a:r>
              <a:rPr lang="en-US" sz="1200" i="0" dirty="0" smtClean="0"/>
              <a:t>staff tripped over an electrical wire and broke it, </a:t>
            </a:r>
          </a:p>
          <a:p>
            <a:pPr rtl="0"/>
            <a:r>
              <a:rPr lang="en-US" sz="1200" i="0" dirty="0" smtClean="0"/>
              <a:t>cutting off the whole American audience. </a:t>
            </a:r>
          </a:p>
          <a:p>
            <a:pPr rtl="0"/>
            <a:endParaRPr lang="en-US" sz="1200" i="0" dirty="0" smtClean="0"/>
          </a:p>
          <a:p>
            <a:pPr rtl="0"/>
            <a:r>
              <a:rPr lang="en-US" sz="1200" i="0" dirty="0" smtClean="0"/>
              <a:t>With no hesitation, chief control operator Harold </a:t>
            </a:r>
          </a:p>
          <a:p>
            <a:pPr rtl="0"/>
            <a:r>
              <a:rPr lang="en-US" sz="1200" i="0" dirty="0" err="1" smtClean="0"/>
              <a:t>Vidian</a:t>
            </a:r>
            <a:r>
              <a:rPr lang="en-US" sz="1200" i="0" dirty="0" smtClean="0"/>
              <a:t> grasped one end of the broken wire in his right </a:t>
            </a:r>
          </a:p>
          <a:p>
            <a:pPr rtl="0"/>
            <a:r>
              <a:rPr lang="en-US" sz="1200" i="0" dirty="0" smtClean="0"/>
              <a:t>hand and the other in his left, thus restoring the </a:t>
            </a:r>
          </a:p>
          <a:p>
            <a:pPr rtl="0"/>
            <a:r>
              <a:rPr lang="en-US" sz="1200" i="0" dirty="0" smtClean="0"/>
              <a:t>circuit. Electricity surged through his body. Ignoring </a:t>
            </a:r>
          </a:p>
          <a:p>
            <a:pPr rtl="0"/>
            <a:r>
              <a:rPr lang="en-US" sz="1200" i="0" dirty="0" smtClean="0"/>
              <a:t>the pain, </a:t>
            </a:r>
            <a:r>
              <a:rPr lang="en-US" sz="1200" i="0" dirty="0" err="1" smtClean="0"/>
              <a:t>Vidian</a:t>
            </a:r>
            <a:r>
              <a:rPr lang="en-US" sz="1200" i="0" dirty="0" smtClean="0"/>
              <a:t> held on until the king had finished </a:t>
            </a:r>
          </a:p>
          <a:p>
            <a:pPr rtl="0"/>
            <a:r>
              <a:rPr lang="en-US" sz="1200" i="0" dirty="0" smtClean="0"/>
              <a:t>his address.</a:t>
            </a:r>
          </a:p>
          <a:p>
            <a:pPr rtl="0"/>
            <a:endParaRPr lang="en-US" sz="1200" i="0" dirty="0" smtClean="0"/>
          </a:p>
          <a:p>
            <a:pPr rtl="0"/>
            <a:r>
              <a:rPr lang="en-US" sz="1200" dirty="0" smtClean="0"/>
              <a:t>I see in this a challenge for Christians. The message </a:t>
            </a:r>
          </a:p>
          <a:p>
            <a:pPr rtl="0"/>
            <a:r>
              <a:rPr lang="en-US" sz="1200" dirty="0" smtClean="0"/>
              <a:t>of the King of kings must go to the whole world. But </a:t>
            </a:r>
          </a:p>
          <a:p>
            <a:pPr rtl="0"/>
            <a:r>
              <a:rPr lang="en-US" sz="1200" dirty="0" smtClean="0"/>
              <a:t>only as we allow God’s power to pass through us can </a:t>
            </a:r>
          </a:p>
          <a:p>
            <a:pPr rtl="0"/>
            <a:r>
              <a:rPr lang="en-US" sz="1200" dirty="0" smtClean="0"/>
              <a:t>the Lord’s saving gospel be transmitted. </a:t>
            </a:r>
          </a:p>
          <a:p>
            <a:pPr rtl="0"/>
            <a:endParaRPr lang="en-US" sz="1200" dirty="0" smtClean="0"/>
          </a:p>
          <a:p>
            <a:pPr rtl="0"/>
            <a:r>
              <a:rPr lang="en-US" sz="1200" dirty="0" smtClean="0"/>
              <a:t>Paul wrote, “How shall they believe in Him of whom </a:t>
            </a:r>
          </a:p>
          <a:p>
            <a:pPr rtl="0"/>
            <a:r>
              <a:rPr lang="en-US" sz="1200" dirty="0" smtClean="0"/>
              <a:t>they have not heard?” (Rom. 10:14). If we are willing </a:t>
            </a:r>
          </a:p>
          <a:p>
            <a:pPr rtl="0"/>
            <a:r>
              <a:rPr lang="en-US" sz="1200" dirty="0" smtClean="0"/>
              <a:t>to serve as conduits, regardless of the cost to us, the </a:t>
            </a:r>
          </a:p>
          <a:p>
            <a:pPr rtl="0"/>
            <a:r>
              <a:rPr lang="en-US" sz="1200" dirty="0" smtClean="0"/>
              <a:t>good news will be proclaimed around the world.</a:t>
            </a:r>
          </a:p>
          <a:p>
            <a:pPr rtl="0"/>
            <a:endParaRPr lang="en-US" sz="1200" dirty="0" smtClean="0"/>
          </a:p>
          <a:p>
            <a:pPr rtl="0"/>
            <a:r>
              <a:rPr lang="en-US" sz="1200" dirty="0" smtClean="0"/>
              <a:t>Will you be a conduit for the King’s message?</a:t>
            </a:r>
          </a:p>
          <a:p>
            <a:pPr rtl="0"/>
            <a:endParaRPr lang="en-US" sz="1200" dirty="0" smtClean="0"/>
          </a:p>
          <a:p>
            <a:pPr rtl="0"/>
            <a:r>
              <a:rPr lang="en-US" sz="1200" dirty="0" smtClean="0"/>
              <a:t>-----</a:t>
            </a:r>
          </a:p>
          <a:p>
            <a:pPr rtl="0"/>
            <a:endParaRPr lang="en-US" sz="1200" dirty="0" smtClean="0"/>
          </a:p>
          <a:p>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r>
              <a:rPr lang="en-US" b="0" i="1" u="none" strike="noStrike" baseline="0" dirty="0" smtClean="0"/>
              <a:t>Illustrations</a:t>
            </a:r>
            <a:r>
              <a:rPr lang="en-US" b="0" i="0" u="none" strike="noStrike" baseline="0" dirty="0" smtClean="0"/>
              <a:t>.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126</a:t>
            </a:fld>
            <a:endParaRPr lang="en-US"/>
          </a:p>
        </p:txBody>
      </p:sp>
    </p:spTree>
    <p:extLst>
      <p:ext uri="{BB962C8B-B14F-4D97-AF65-F5344CB8AC3E}">
        <p14:creationId xmlns:p14="http://schemas.microsoft.com/office/powerpoint/2010/main" val="425739694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10:14</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Paul,</a:t>
            </a:r>
            <a:r>
              <a:rPr lang="en-US" baseline="0" dirty="0" smtClean="0"/>
              <a:t> here, is not just talking about the one who stands</a:t>
            </a:r>
          </a:p>
          <a:p>
            <a:r>
              <a:rPr lang="en-US" baseline="0" dirty="0" smtClean="0"/>
              <a:t>up in the pulpit on Sunday mornings. </a:t>
            </a:r>
          </a:p>
          <a:p>
            <a:endParaRPr lang="en-US" baseline="0" dirty="0" smtClean="0"/>
          </a:p>
          <a:p>
            <a:r>
              <a:rPr lang="en-US" baseline="0" dirty="0" smtClean="0"/>
              <a:t>He is talking about each and every person who brings</a:t>
            </a:r>
          </a:p>
          <a:p>
            <a:r>
              <a:rPr lang="en-US" baseline="0" dirty="0" smtClean="0"/>
              <a:t>the message of the Gospel of Jesus Christ to someone </a:t>
            </a:r>
          </a:p>
          <a:p>
            <a:r>
              <a:rPr lang="en-US" baseline="0" dirty="0" smtClean="0"/>
              <a:t>else. He is talking about every person who offers the </a:t>
            </a:r>
          </a:p>
          <a:p>
            <a:r>
              <a:rPr lang="en-US" baseline="0" dirty="0" smtClean="0"/>
              <a:t>Way of Salvation to a friend or acquaintance.</a:t>
            </a:r>
          </a:p>
          <a:p>
            <a:endParaRPr lang="en-US" baseline="0" dirty="0" smtClean="0"/>
          </a:p>
          <a:p>
            <a:r>
              <a:rPr lang="en-US" baseline="0" dirty="0" smtClean="0"/>
              <a:t>He is talking about you and me!</a:t>
            </a:r>
          </a:p>
          <a:p>
            <a:endParaRPr lang="en-US" baseline="0" dirty="0" smtClean="0"/>
          </a:p>
          <a:p>
            <a:r>
              <a:rPr lang="en-US" baseline="0" dirty="0" smtClean="0"/>
              <a:t>-----</a:t>
            </a:r>
          </a:p>
          <a:p>
            <a:endParaRPr lang="en-US" baseline="0" dirty="0" smtClean="0"/>
          </a:p>
          <a:p>
            <a:r>
              <a:rPr lang="en-US" baseline="0" dirty="0" smtClean="0"/>
              <a:t>At the January 2014 Baptist Pastors’ Conference in</a:t>
            </a:r>
          </a:p>
          <a:p>
            <a:r>
              <a:rPr lang="en-US" baseline="0" dirty="0" smtClean="0"/>
              <a:t>Jacksonville, Florida, Robert Smith, Jr. , Pastor of the </a:t>
            </a:r>
          </a:p>
          <a:p>
            <a:r>
              <a:rPr lang="en-US" baseline="0" dirty="0" smtClean="0"/>
              <a:t>New Bethel Baptist Church in Detroit, Michigan, spoke</a:t>
            </a:r>
          </a:p>
          <a:p>
            <a:r>
              <a:rPr lang="en-US" baseline="0" dirty="0" smtClean="0"/>
              <a:t>on:</a:t>
            </a:r>
          </a:p>
          <a:p>
            <a:endParaRPr lang="en-US" baseline="0" dirty="0" smtClean="0"/>
          </a:p>
          <a:p>
            <a:r>
              <a:rPr lang="en-US" baseline="0" dirty="0" smtClean="0"/>
              <a:t>The Podiatry of Preaching.</a:t>
            </a:r>
          </a:p>
          <a:p>
            <a:endParaRPr lang="en-US" baseline="0" dirty="0" smtClean="0"/>
          </a:p>
          <a:p>
            <a:r>
              <a:rPr lang="en-US" baseline="0" dirty="0" smtClean="0"/>
              <a:t>Here, Paul deals with the feet.</a:t>
            </a:r>
          </a:p>
          <a:p>
            <a:endParaRPr lang="en-US" baseline="0" dirty="0" smtClean="0"/>
          </a:p>
          <a:p>
            <a:r>
              <a:rPr lang="en-US" baseline="0" dirty="0" smtClean="0"/>
              <a:t>In Ephesians 6:14-15, Paul tells us, “</a:t>
            </a:r>
            <a:r>
              <a:rPr lang="en-US" sz="1200" baseline="0" dirty="0" smtClean="0"/>
              <a:t>Stand firm then, </a:t>
            </a:r>
          </a:p>
          <a:p>
            <a:r>
              <a:rPr lang="en-US" sz="1200" baseline="0" dirty="0" smtClean="0"/>
              <a:t>with the belt of truth buckled around your waist, with </a:t>
            </a:r>
          </a:p>
          <a:p>
            <a:r>
              <a:rPr lang="en-US" sz="1200" baseline="0" dirty="0" smtClean="0"/>
              <a:t>the breastplate of righteousness in place, and with </a:t>
            </a:r>
          </a:p>
          <a:p>
            <a:r>
              <a:rPr lang="en-US" sz="1200" baseline="0" dirty="0" smtClean="0"/>
              <a:t>YOUR FEET fitted with the readiness that comes from </a:t>
            </a:r>
          </a:p>
          <a:p>
            <a:r>
              <a:rPr lang="en-US" sz="1200" baseline="0" dirty="0" smtClean="0"/>
              <a:t>the gospel of peace.</a:t>
            </a:r>
            <a:r>
              <a:rPr lang="en-US" baseline="0" dirty="0" smtClean="0"/>
              <a:t>”</a:t>
            </a:r>
          </a:p>
          <a:p>
            <a:endParaRPr lang="en-US" baseline="0" dirty="0" smtClean="0"/>
          </a:p>
          <a:p>
            <a:r>
              <a:rPr lang="en-US" baseline="0" dirty="0" smtClean="0"/>
              <a:t>The church always lives in a time of crisis. Our </a:t>
            </a:r>
          </a:p>
          <a:p>
            <a:r>
              <a:rPr lang="en-US" baseline="0" dirty="0" smtClean="0"/>
              <a:t>shortcoming is that we so seldom see it.</a:t>
            </a:r>
          </a:p>
          <a:p>
            <a:endParaRPr lang="en-US" baseline="0" dirty="0" smtClean="0"/>
          </a:p>
          <a:p>
            <a:r>
              <a:rPr lang="en-US" baseline="0" dirty="0" smtClean="0"/>
              <a:t>What do you do when the people around you begin </a:t>
            </a:r>
          </a:p>
          <a:p>
            <a:r>
              <a:rPr lang="en-US" baseline="0" dirty="0" smtClean="0"/>
              <a:t>to stray away from the truth of the Gospel; from the </a:t>
            </a:r>
          </a:p>
          <a:p>
            <a:r>
              <a:rPr lang="en-US" baseline="0" dirty="0" smtClean="0"/>
              <a:t>integrity of marriage; even simply from generally </a:t>
            </a:r>
          </a:p>
          <a:p>
            <a:r>
              <a:rPr lang="en-US" baseline="0" dirty="0" smtClean="0"/>
              <a:t>accepted social norms? </a:t>
            </a:r>
          </a:p>
          <a:p>
            <a:endParaRPr lang="en-US" baseline="0" dirty="0" smtClean="0"/>
          </a:p>
          <a:p>
            <a:r>
              <a:rPr lang="en-US" baseline="0" dirty="0" smtClean="0"/>
              <a:t>Keep preaching the Gospel, even though the </a:t>
            </a:r>
          </a:p>
          <a:p>
            <a:r>
              <a:rPr lang="en-US" baseline="0" dirty="0" smtClean="0"/>
              <a:t>supporting posts begin to collapse. We do not stand </a:t>
            </a:r>
          </a:p>
          <a:p>
            <a:r>
              <a:rPr lang="en-US" baseline="0" dirty="0" smtClean="0"/>
              <a:t>on shifting and uncertain sand. We STAND on </a:t>
            </a:r>
          </a:p>
          <a:p>
            <a:r>
              <a:rPr lang="en-US" baseline="0" dirty="0" smtClean="0"/>
              <a:t>CHRIST, our Solid Rock!</a:t>
            </a:r>
          </a:p>
          <a:p>
            <a:endParaRPr lang="en-US" baseline="0" dirty="0" smtClean="0"/>
          </a:p>
          <a:p>
            <a:r>
              <a:rPr lang="en-US" baseline="0" dirty="0" smtClean="0"/>
              <a:t>We should preach the Gospel Message in clear and </a:t>
            </a:r>
          </a:p>
          <a:p>
            <a:r>
              <a:rPr lang="en-US" baseline="0" dirty="0" smtClean="0"/>
              <a:t>certain terms, rendering the precise meaning of </a:t>
            </a:r>
          </a:p>
          <a:p>
            <a:r>
              <a:rPr lang="en-US" baseline="0" dirty="0" smtClean="0"/>
              <a:t>God’s Word, and so encouraging our hearers to follow </a:t>
            </a:r>
          </a:p>
          <a:p>
            <a:r>
              <a:rPr lang="en-US" baseline="0" dirty="0" smtClean="0"/>
              <a:t>its precepts.</a:t>
            </a:r>
          </a:p>
          <a:p>
            <a:endParaRPr lang="en-US" baseline="0" dirty="0" smtClean="0"/>
          </a:p>
          <a:p>
            <a:r>
              <a:rPr lang="en-US" baseline="0" dirty="0" smtClean="0"/>
              <a:t>When King David’s son Absalom was killed, the </a:t>
            </a:r>
          </a:p>
          <a:p>
            <a:r>
              <a:rPr lang="en-US" baseline="0" dirty="0" smtClean="0"/>
              <a:t>messenger </a:t>
            </a:r>
            <a:r>
              <a:rPr lang="en-US" baseline="0" dirty="0" err="1" smtClean="0"/>
              <a:t>Ahimihaz</a:t>
            </a:r>
            <a:r>
              <a:rPr lang="en-US" baseline="0" dirty="0" smtClean="0"/>
              <a:t> brought the news to David, but </a:t>
            </a:r>
          </a:p>
          <a:p>
            <a:r>
              <a:rPr lang="en-US" baseline="0" dirty="0" smtClean="0"/>
              <a:t>he hesitated to give David the full import of that </a:t>
            </a:r>
          </a:p>
          <a:p>
            <a:r>
              <a:rPr lang="en-US" baseline="0" dirty="0" smtClean="0"/>
              <a:t>message. The second messenger, </a:t>
            </a:r>
            <a:r>
              <a:rPr lang="en-US" baseline="0" dirty="0" err="1" smtClean="0"/>
              <a:t>Cushai</a:t>
            </a:r>
            <a:r>
              <a:rPr lang="en-US" baseline="0" dirty="0" smtClean="0"/>
              <a:t>, brought the </a:t>
            </a:r>
          </a:p>
          <a:p>
            <a:r>
              <a:rPr lang="en-US" baseline="0" dirty="0" smtClean="0"/>
              <a:t>full force of the message home, “May all the enemies </a:t>
            </a:r>
          </a:p>
          <a:p>
            <a:r>
              <a:rPr lang="en-US" baseline="0" dirty="0" smtClean="0"/>
              <a:t>of the king be as that young man is.”</a:t>
            </a:r>
          </a:p>
          <a:p>
            <a:endParaRPr lang="en-US" baseline="0" dirty="0" smtClean="0"/>
          </a:p>
          <a:p>
            <a:r>
              <a:rPr lang="en-US" baseline="0" dirty="0" smtClean="0"/>
              <a:t>In Luke 4:14-28, when Jesus stood up in the </a:t>
            </a:r>
          </a:p>
          <a:p>
            <a:r>
              <a:rPr lang="en-US" baseline="0" dirty="0" smtClean="0"/>
              <a:t>Synagogue at Nazareth to preach on Isaiah 61:1-2, </a:t>
            </a:r>
          </a:p>
          <a:p>
            <a:r>
              <a:rPr lang="en-US" baseline="0" dirty="0" smtClean="0"/>
              <a:t>He closed His message by saying “Today, this </a:t>
            </a:r>
          </a:p>
          <a:p>
            <a:r>
              <a:rPr lang="en-US" baseline="0" dirty="0" smtClean="0"/>
              <a:t>scripture is fulfilled in your hearing.” The people at </a:t>
            </a:r>
          </a:p>
          <a:p>
            <a:r>
              <a:rPr lang="en-US" baseline="0" dirty="0" smtClean="0"/>
              <a:t>the synagogue tried to throw Jesus off a cliff.</a:t>
            </a:r>
          </a:p>
          <a:p>
            <a:endParaRPr lang="en-US" baseline="0" dirty="0" smtClean="0"/>
          </a:p>
          <a:p>
            <a:r>
              <a:rPr lang="en-US" baseline="0" dirty="0" smtClean="0"/>
              <a:t>Be like </a:t>
            </a:r>
            <a:r>
              <a:rPr lang="en-US" baseline="0" dirty="0" err="1" smtClean="0"/>
              <a:t>Cushai</a:t>
            </a:r>
            <a:r>
              <a:rPr lang="en-US" baseline="0" dirty="0" smtClean="0"/>
              <a:t>. Be like Jesus. Tell the WHOLE message,</a:t>
            </a:r>
          </a:p>
          <a:p>
            <a:r>
              <a:rPr lang="en-US" baseline="0" dirty="0" smtClean="0"/>
              <a:t>even when it’s hard.</a:t>
            </a:r>
          </a:p>
          <a:p>
            <a:endParaRPr lang="en-US" baseline="0" dirty="0" smtClean="0"/>
          </a:p>
          <a:p>
            <a:r>
              <a:rPr lang="en-US" baseline="0" dirty="0" smtClean="0"/>
              <a:t>Remember, Daniel was NEVER in the Lions’ den:</a:t>
            </a:r>
          </a:p>
          <a:p>
            <a:endParaRPr lang="en-US" baseline="0" dirty="0" smtClean="0"/>
          </a:p>
          <a:p>
            <a:r>
              <a:rPr lang="en-US" baseline="0" dirty="0" smtClean="0"/>
              <a:t>The Lions were in Daniel’s Den!</a:t>
            </a:r>
          </a:p>
          <a:p>
            <a:endParaRPr lang="en-US" baseline="0" dirty="0" smtClean="0"/>
          </a:p>
          <a:p>
            <a:r>
              <a:rPr lang="en-US" baseline="0" dirty="0" smtClean="0"/>
              <a:t>Keep Jesus in the center of your message. </a:t>
            </a:r>
          </a:p>
          <a:p>
            <a:endParaRPr lang="en-US" baseline="0" dirty="0" smtClean="0"/>
          </a:p>
          <a:p>
            <a:r>
              <a:rPr lang="en-US" baseline="0" dirty="0" smtClean="0"/>
              <a:t>He is ALWAYS necessary.</a:t>
            </a:r>
          </a:p>
          <a:p>
            <a:endParaRPr lang="en-US" baseline="0" dirty="0" smtClean="0"/>
          </a:p>
          <a:p>
            <a:r>
              <a:rPr lang="en-US" baseline="0" dirty="0" smtClean="0"/>
              <a:t>Don’t take shortcuts.</a:t>
            </a:r>
          </a:p>
          <a:p>
            <a:endParaRPr lang="en-US" baseline="0" dirty="0" smtClean="0"/>
          </a:p>
          <a:p>
            <a:r>
              <a:rPr lang="en-US" baseline="0" dirty="0" err="1" smtClean="0"/>
              <a:t>Cushai</a:t>
            </a:r>
            <a:r>
              <a:rPr lang="en-US" baseline="0" dirty="0" smtClean="0"/>
              <a:t> ran the difficult route.</a:t>
            </a:r>
          </a:p>
          <a:p>
            <a:endParaRPr lang="en-US" baseline="0" dirty="0" smtClean="0"/>
          </a:p>
          <a:p>
            <a:r>
              <a:rPr lang="en-US" baseline="0" dirty="0" smtClean="0"/>
              <a:t>On the road to Emmaus, Jesus could have saved </a:t>
            </a:r>
          </a:p>
          <a:p>
            <a:r>
              <a:rPr lang="en-US" baseline="0" dirty="0" smtClean="0"/>
              <a:t>His two companions 14 miles by just revealing </a:t>
            </a:r>
          </a:p>
          <a:p>
            <a:r>
              <a:rPr lang="en-US" baseline="0" dirty="0" smtClean="0"/>
              <a:t>Himself. He didn’t. He took the long way and, I </a:t>
            </a:r>
          </a:p>
          <a:p>
            <a:r>
              <a:rPr lang="en-US" baseline="0" dirty="0" smtClean="0"/>
              <a:t>suspect, touched their hearts more powerfully for </a:t>
            </a:r>
          </a:p>
          <a:p>
            <a:r>
              <a:rPr lang="en-US" baseline="0" dirty="0" smtClean="0"/>
              <a:t>having done so.</a:t>
            </a:r>
          </a:p>
          <a:p>
            <a:endParaRPr lang="en-US" baseline="0" dirty="0" smtClean="0"/>
          </a:p>
          <a:p>
            <a:r>
              <a:rPr lang="en-US" baseline="0" dirty="0" smtClean="0"/>
              <a:t>-----</a:t>
            </a:r>
          </a:p>
          <a:p>
            <a:endParaRPr lang="en-US" baseline="0" dirty="0" smtClean="0"/>
          </a:p>
          <a:p>
            <a:r>
              <a:rPr lang="en-US" baseline="0" dirty="0" smtClean="0"/>
              <a:t>Bible Study Notebook #15, pp. 13-15.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129</a:t>
            </a:fld>
            <a:endParaRPr lang="en-US"/>
          </a:p>
        </p:txBody>
      </p:sp>
    </p:spTree>
    <p:extLst>
      <p:ext uri="{BB962C8B-B14F-4D97-AF65-F5344CB8AC3E}">
        <p14:creationId xmlns:p14="http://schemas.microsoft.com/office/powerpoint/2010/main" val="948665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472245608"/>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apostello</a:t>
            </a:r>
            <a:r>
              <a:rPr lang="en-US" dirty="0" smtClean="0"/>
              <a:t> means </a:t>
            </a:r>
            <a:r>
              <a:rPr lang="en-US" sz="1200" b="0" i="0" dirty="0" smtClean="0"/>
              <a:t>to dispatch someone for the </a:t>
            </a:r>
          </a:p>
          <a:p>
            <a:r>
              <a:rPr lang="en-US" sz="1200" b="0" i="0" dirty="0" smtClean="0"/>
              <a:t>achievement of some objective, that is, to send out.</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130</a:t>
            </a:fld>
            <a:endParaRPr lang="en-US"/>
          </a:p>
        </p:txBody>
      </p:sp>
    </p:spTree>
    <p:extLst>
      <p:ext uri="{BB962C8B-B14F-4D97-AF65-F5344CB8AC3E}">
        <p14:creationId xmlns:p14="http://schemas.microsoft.com/office/powerpoint/2010/main" val="94866521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131</a:t>
            </a:fld>
            <a:endParaRPr lang="en-US"/>
          </a:p>
        </p:txBody>
      </p:sp>
    </p:spTree>
    <p:extLst>
      <p:ext uri="{BB962C8B-B14F-4D97-AF65-F5344CB8AC3E}">
        <p14:creationId xmlns:p14="http://schemas.microsoft.com/office/powerpoint/2010/main" val="2556105218"/>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English Standard Version reads, “</a:t>
            </a:r>
            <a:r>
              <a:rPr lang="en-US" sz="1200" dirty="0" smtClean="0"/>
              <a:t>How beautiful </a:t>
            </a:r>
          </a:p>
          <a:p>
            <a:r>
              <a:rPr lang="en-US" sz="1200" dirty="0" smtClean="0"/>
              <a:t>are the feet of those who preach the good news!”</a:t>
            </a:r>
          </a:p>
          <a:p>
            <a:endParaRPr lang="en-US" sz="1200" dirty="0" smtClean="0"/>
          </a:p>
          <a:p>
            <a:r>
              <a:rPr lang="en-US" sz="1200" dirty="0" smtClean="0"/>
              <a:t>And, the King James Version reads, “How beautiful </a:t>
            </a:r>
          </a:p>
          <a:p>
            <a:r>
              <a:rPr lang="en-US" sz="1200" dirty="0" smtClean="0"/>
              <a:t>are the feet of them that preach the gospel of peace, </a:t>
            </a:r>
          </a:p>
          <a:p>
            <a:r>
              <a:rPr lang="en-US" sz="1200" dirty="0" smtClean="0"/>
              <a:t>and bring glad tidings of good things!”</a:t>
            </a:r>
          </a:p>
          <a:p>
            <a:endParaRPr lang="en-US" sz="1200" dirty="0" smtClean="0"/>
          </a:p>
          <a:p>
            <a:r>
              <a:rPr lang="en-US" sz="1200" dirty="0" smtClean="0"/>
              <a:t>The King James Version is based upon</a:t>
            </a:r>
            <a:r>
              <a:rPr lang="en-US" sz="1200" baseline="0" dirty="0" smtClean="0"/>
              <a:t> a set of Greek </a:t>
            </a:r>
          </a:p>
          <a:p>
            <a:r>
              <a:rPr lang="en-US" sz="1200" baseline="0" dirty="0" smtClean="0"/>
              <a:t>manuscripts which have a few more words at this </a:t>
            </a:r>
          </a:p>
          <a:p>
            <a:r>
              <a:rPr lang="en-US" sz="1200" baseline="0" dirty="0" smtClean="0"/>
              <a:t>point than do the manuscripts upon which the New </a:t>
            </a:r>
          </a:p>
          <a:p>
            <a:r>
              <a:rPr lang="en-US" sz="1200" baseline="0" dirty="0" smtClean="0"/>
              <a:t>International Version and the English Standard </a:t>
            </a:r>
          </a:p>
          <a:p>
            <a:r>
              <a:rPr lang="en-US" sz="1200" baseline="0" dirty="0" smtClean="0"/>
              <a:t>Version are based.</a:t>
            </a:r>
          </a:p>
          <a:p>
            <a:endParaRPr lang="en-US" sz="1200" baseline="0" dirty="0" smtClean="0"/>
          </a:p>
          <a:p>
            <a:r>
              <a:rPr lang="en-US" sz="1200" baseline="0" dirty="0" smtClean="0"/>
              <a:t>But all of these versions include the word </a:t>
            </a:r>
            <a:r>
              <a:rPr lang="en-US" sz="1200" baseline="0" dirty="0" err="1" smtClean="0"/>
              <a:t>euangelizo</a:t>
            </a:r>
            <a:r>
              <a:rPr lang="en-US" sz="1200" baseline="0" dirty="0" smtClean="0"/>
              <a:t>, </a:t>
            </a:r>
          </a:p>
          <a:p>
            <a:r>
              <a:rPr lang="en-US" sz="1200" baseline="0" dirty="0" smtClean="0"/>
              <a:t>which here means to specifically proclaim the divine </a:t>
            </a:r>
          </a:p>
          <a:p>
            <a:r>
              <a:rPr lang="en-US" sz="1200" baseline="0" dirty="0" smtClean="0"/>
              <a:t>message of salvation, that is, to preach the gospel.</a:t>
            </a:r>
          </a:p>
          <a:p>
            <a:endParaRPr lang="en-US" sz="1200" baseline="0" dirty="0" smtClean="0"/>
          </a:p>
          <a:p>
            <a:r>
              <a:rPr lang="en-US" sz="1200" baseline="0" dirty="0" smtClean="0"/>
              <a:t>-----</a:t>
            </a:r>
          </a:p>
          <a:p>
            <a:endParaRPr lang="en-US" sz="1200" baseline="0" dirty="0" smtClean="0"/>
          </a:p>
          <a:p>
            <a:r>
              <a:rPr lang="en-US" sz="1200" baseline="0" dirty="0" smtClean="0"/>
              <a:t>In August of 1996, Karen </a:t>
            </a:r>
            <a:r>
              <a:rPr lang="en-US" sz="1200" baseline="0" dirty="0" err="1" smtClean="0"/>
              <a:t>Pidock</a:t>
            </a:r>
            <a:r>
              <a:rPr lang="en-US" sz="1200" baseline="0" dirty="0" smtClean="0"/>
              <a:t>-Lester, Co-Pastor of </a:t>
            </a:r>
          </a:p>
          <a:p>
            <a:r>
              <a:rPr lang="en-US" sz="1200" baseline="0" dirty="0" smtClean="0"/>
              <a:t>the First Presbyterian Church in Pottstown, </a:t>
            </a:r>
          </a:p>
          <a:p>
            <a:r>
              <a:rPr lang="en-US" sz="1200" baseline="0" dirty="0" smtClean="0"/>
              <a:t>Pennsylvania said about Romans 10:5-15:</a:t>
            </a:r>
          </a:p>
          <a:p>
            <a:endParaRPr lang="en-US" sz="1200" baseline="0" dirty="0" smtClean="0"/>
          </a:p>
          <a:p>
            <a:r>
              <a:rPr lang="en-US" sz="1200" baseline="0" dirty="0" smtClean="0"/>
              <a:t>T</a:t>
            </a:r>
            <a:r>
              <a:rPr lang="en-US" sz="1200" kern="1200" dirty="0" smtClean="0">
                <a:solidFill>
                  <a:schemeClr val="tx1"/>
                </a:solidFill>
                <a:effectLst/>
                <a:latin typeface="+mn-lt"/>
                <a:ea typeface="+mn-ea"/>
                <a:cs typeface="+mn-cs"/>
              </a:rPr>
              <a:t>his is the stuff of the gospel. At the core of this text </a:t>
            </a:r>
          </a:p>
          <a:p>
            <a:r>
              <a:rPr lang="en-US" sz="1200" kern="1200" dirty="0" smtClean="0">
                <a:solidFill>
                  <a:schemeClr val="tx1"/>
                </a:solidFill>
                <a:effectLst/>
                <a:latin typeface="+mn-lt"/>
                <a:ea typeface="+mn-ea"/>
                <a:cs typeface="+mn-cs"/>
              </a:rPr>
              <a:t>lies the existential question "what must we do to be </a:t>
            </a:r>
          </a:p>
          <a:p>
            <a:r>
              <a:rPr lang="en-US" sz="1200" kern="1200" dirty="0" smtClean="0">
                <a:solidFill>
                  <a:schemeClr val="tx1"/>
                </a:solidFill>
                <a:effectLst/>
                <a:latin typeface="+mn-lt"/>
                <a:ea typeface="+mn-ea"/>
                <a:cs typeface="+mn-cs"/>
              </a:rPr>
              <a:t>saved?" How can things be put right with God?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the fervent question plaguing the woman in </a:t>
            </a:r>
          </a:p>
          <a:p>
            <a:r>
              <a:rPr lang="en-US" sz="1200" kern="1200" dirty="0" smtClean="0">
                <a:solidFill>
                  <a:schemeClr val="tx1"/>
                </a:solidFill>
                <a:effectLst/>
                <a:latin typeface="+mn-lt"/>
                <a:ea typeface="+mn-ea"/>
                <a:cs typeface="+mn-cs"/>
              </a:rPr>
              <a:t>the weekly Bible study whose husband never comes </a:t>
            </a:r>
          </a:p>
          <a:p>
            <a:r>
              <a:rPr lang="en-US" sz="1200" kern="1200" dirty="0" smtClean="0">
                <a:solidFill>
                  <a:schemeClr val="tx1"/>
                </a:solidFill>
                <a:effectLst/>
                <a:latin typeface="+mn-lt"/>
                <a:ea typeface="+mn-ea"/>
                <a:cs typeface="+mn-cs"/>
              </a:rPr>
              <a:t>to church.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the unformed question murmuring in the heart of </a:t>
            </a:r>
          </a:p>
          <a:p>
            <a:r>
              <a:rPr lang="en-US" sz="1200" kern="1200" dirty="0" smtClean="0">
                <a:solidFill>
                  <a:schemeClr val="tx1"/>
                </a:solidFill>
                <a:effectLst/>
                <a:latin typeface="+mn-lt"/>
                <a:ea typeface="+mn-ea"/>
                <a:cs typeface="+mn-cs"/>
              </a:rPr>
              <a:t>the heartbroken parents who hobble to the state </a:t>
            </a:r>
          </a:p>
          <a:p>
            <a:r>
              <a:rPr lang="en-US" sz="1200" kern="1200" dirty="0" smtClean="0">
                <a:solidFill>
                  <a:schemeClr val="tx1"/>
                </a:solidFill>
                <a:effectLst/>
                <a:latin typeface="+mn-lt"/>
                <a:ea typeface="+mn-ea"/>
                <a:cs typeface="+mn-cs"/>
              </a:rPr>
              <a:t>prison to visit their son.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the question rippling through the ruling board's </a:t>
            </a:r>
          </a:p>
          <a:p>
            <a:r>
              <a:rPr lang="en-US" sz="1200" kern="1200" dirty="0" smtClean="0">
                <a:solidFill>
                  <a:schemeClr val="tx1"/>
                </a:solidFill>
                <a:effectLst/>
                <a:latin typeface="+mn-lt"/>
                <a:ea typeface="+mn-ea"/>
                <a:cs typeface="+mn-cs"/>
              </a:rPr>
              <a:t>debate about the ordination of homosexual persons.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is the question weighing down the woman who </a:t>
            </a:r>
          </a:p>
          <a:p>
            <a:r>
              <a:rPr lang="en-US" sz="1200" kern="1200" dirty="0" smtClean="0">
                <a:solidFill>
                  <a:schemeClr val="tx1"/>
                </a:solidFill>
                <a:effectLst/>
                <a:latin typeface="+mn-lt"/>
                <a:ea typeface="+mn-ea"/>
                <a:cs typeface="+mn-cs"/>
              </a:rPr>
              <a:t>lies in a hospice bed waiting to die.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must we do to be saved?" It is the question </a:t>
            </a:r>
          </a:p>
          <a:p>
            <a:r>
              <a:rPr lang="en-US" sz="1200" kern="1200" dirty="0" smtClean="0">
                <a:solidFill>
                  <a:schemeClr val="tx1"/>
                </a:solidFill>
                <a:effectLst/>
                <a:latin typeface="+mn-lt"/>
                <a:ea typeface="+mn-ea"/>
                <a:cs typeface="+mn-cs"/>
              </a:rPr>
              <a:t>that is also rippling through the church in Rome, </a:t>
            </a:r>
          </a:p>
          <a:p>
            <a:r>
              <a:rPr lang="en-US" sz="1200" kern="1200" dirty="0" smtClean="0">
                <a:solidFill>
                  <a:schemeClr val="tx1"/>
                </a:solidFill>
                <a:effectLst/>
                <a:latin typeface="+mn-lt"/>
                <a:ea typeface="+mn-ea"/>
                <a:cs typeface="+mn-cs"/>
              </a:rPr>
              <a:t>and weighing down the Jewish and gentile Christians </a:t>
            </a:r>
          </a:p>
          <a:p>
            <a:r>
              <a:rPr lang="en-US" sz="1200" kern="1200" dirty="0" smtClean="0">
                <a:solidFill>
                  <a:schemeClr val="tx1"/>
                </a:solidFill>
                <a:effectLst/>
                <a:latin typeface="+mn-lt"/>
                <a:ea typeface="+mn-ea"/>
                <a:cs typeface="+mn-cs"/>
              </a:rPr>
              <a:t>to whom Paul addresses this letter. In a mixed </a:t>
            </a:r>
          </a:p>
          <a:p>
            <a:r>
              <a:rPr lang="en-US" sz="1200" kern="1200" dirty="0" smtClean="0">
                <a:solidFill>
                  <a:schemeClr val="tx1"/>
                </a:solidFill>
                <a:effectLst/>
                <a:latin typeface="+mn-lt"/>
                <a:ea typeface="+mn-ea"/>
                <a:cs typeface="+mn-cs"/>
              </a:rPr>
              <a:t>congregation such as this, the question of what </a:t>
            </a:r>
          </a:p>
          <a:p>
            <a:r>
              <a:rPr lang="en-US" sz="1200" kern="1200" dirty="0" smtClean="0">
                <a:solidFill>
                  <a:schemeClr val="tx1"/>
                </a:solidFill>
                <a:effectLst/>
                <a:latin typeface="+mn-lt"/>
                <a:ea typeface="+mn-ea"/>
                <a:cs typeface="+mn-cs"/>
              </a:rPr>
              <a:t>one must do to be counted righteous in the eyes </a:t>
            </a:r>
          </a:p>
          <a:p>
            <a:r>
              <a:rPr lang="en-US" sz="1200" kern="1200" dirty="0" smtClean="0">
                <a:solidFill>
                  <a:schemeClr val="tx1"/>
                </a:solidFill>
                <a:effectLst/>
                <a:latin typeface="+mn-lt"/>
                <a:ea typeface="+mn-ea"/>
                <a:cs typeface="+mn-cs"/>
              </a:rPr>
              <a:t>of God hits close to home.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Perhaps there are differing answers to this question </a:t>
            </a:r>
          </a:p>
          <a:p>
            <a:r>
              <a:rPr lang="en-US" sz="1200" kern="1200" dirty="0" smtClean="0">
                <a:solidFill>
                  <a:schemeClr val="tx1"/>
                </a:solidFill>
                <a:effectLst/>
                <a:latin typeface="+mn-lt"/>
                <a:ea typeface="+mn-ea"/>
                <a:cs typeface="+mn-cs"/>
              </a:rPr>
              <a:t>circulating among the believers in Rome. Paul joins </a:t>
            </a:r>
          </a:p>
          <a:p>
            <a:r>
              <a:rPr lang="en-US" sz="1200" kern="1200" dirty="0" smtClean="0">
                <a:solidFill>
                  <a:schemeClr val="tx1"/>
                </a:solidFill>
                <a:effectLst/>
                <a:latin typeface="+mn-lt"/>
                <a:ea typeface="+mn-ea"/>
                <a:cs typeface="+mn-cs"/>
              </a:rPr>
              <a:t>the debate in his letter to the Roman church.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must we do to put things right with God?"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Israel's answer to this, says Paul, had been to </a:t>
            </a:r>
          </a:p>
          <a:p>
            <a:r>
              <a:rPr lang="en-US" sz="1200" kern="1200" dirty="0" smtClean="0">
                <a:solidFill>
                  <a:schemeClr val="tx1"/>
                </a:solidFill>
                <a:effectLst/>
                <a:latin typeface="+mn-lt"/>
                <a:ea typeface="+mn-ea"/>
                <a:cs typeface="+mn-cs"/>
              </a:rPr>
              <a:t>"seek to establish their own righteousness" (v. 3) </a:t>
            </a:r>
          </a:p>
          <a:p>
            <a:r>
              <a:rPr lang="en-US" sz="1200" kern="1200" dirty="0" smtClean="0">
                <a:solidFill>
                  <a:schemeClr val="tx1"/>
                </a:solidFill>
                <a:effectLst/>
                <a:latin typeface="+mn-lt"/>
                <a:ea typeface="+mn-ea"/>
                <a:cs typeface="+mn-cs"/>
              </a:rPr>
              <a:t>through their efforts to fulfill the law....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the best intentions, they had set out to win God's </a:t>
            </a:r>
          </a:p>
          <a:p>
            <a:r>
              <a:rPr lang="en-US" sz="1200" kern="1200" dirty="0" smtClean="0">
                <a:solidFill>
                  <a:schemeClr val="tx1"/>
                </a:solidFill>
                <a:effectLst/>
                <a:latin typeface="+mn-lt"/>
                <a:ea typeface="+mn-ea"/>
                <a:cs typeface="+mn-cs"/>
              </a:rPr>
              <a:t>favor by doing everything the law required, hoping </a:t>
            </a:r>
          </a:p>
          <a:p>
            <a:r>
              <a:rPr lang="en-US" sz="1200" kern="1200" dirty="0" smtClean="0">
                <a:solidFill>
                  <a:schemeClr val="tx1"/>
                </a:solidFill>
                <a:effectLst/>
                <a:latin typeface="+mn-lt"/>
                <a:ea typeface="+mn-ea"/>
                <a:cs typeface="+mn-cs"/>
              </a:rPr>
              <a:t>thus to become righteous before God. They had done </a:t>
            </a:r>
          </a:p>
          <a:p>
            <a:r>
              <a:rPr lang="en-US" sz="1200" kern="1200" dirty="0" smtClean="0">
                <a:solidFill>
                  <a:schemeClr val="tx1"/>
                </a:solidFill>
                <a:effectLst/>
                <a:latin typeface="+mn-lt"/>
                <a:ea typeface="+mn-ea"/>
                <a:cs typeface="+mn-cs"/>
              </a:rPr>
              <a:t>this because Moses had taught, in Leviticus 18:5, that </a:t>
            </a:r>
          </a:p>
          <a:p>
            <a:r>
              <a:rPr lang="en-US" sz="1200" kern="1200" dirty="0" smtClean="0">
                <a:solidFill>
                  <a:schemeClr val="tx1"/>
                </a:solidFill>
                <a:effectLst/>
                <a:latin typeface="+mn-lt"/>
                <a:ea typeface="+mn-ea"/>
                <a:cs typeface="+mn-cs"/>
              </a:rPr>
              <a:t>"the person who keeps the statutes and ordinances </a:t>
            </a:r>
          </a:p>
          <a:p>
            <a:r>
              <a:rPr lang="en-US" sz="1200" kern="1200" dirty="0" smtClean="0">
                <a:solidFill>
                  <a:schemeClr val="tx1"/>
                </a:solidFill>
                <a:effectLst/>
                <a:latin typeface="+mn-lt"/>
                <a:ea typeface="+mn-ea"/>
                <a:cs typeface="+mn-cs"/>
              </a:rPr>
              <a:t>of the Lord shall live."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the tenth chapter of Romans, Paul tells of another </a:t>
            </a:r>
          </a:p>
          <a:p>
            <a:r>
              <a:rPr lang="en-US" sz="1200" kern="1200" dirty="0" smtClean="0">
                <a:solidFill>
                  <a:schemeClr val="tx1"/>
                </a:solidFill>
                <a:effectLst/>
                <a:latin typeface="+mn-lt"/>
                <a:ea typeface="+mn-ea"/>
                <a:cs typeface="+mn-cs"/>
              </a:rPr>
              <a:t>way. The righteousness that comes from the law </a:t>
            </a:r>
          </a:p>
          <a:p>
            <a:r>
              <a:rPr lang="en-US" sz="1200" kern="1200" dirty="0" smtClean="0">
                <a:solidFill>
                  <a:schemeClr val="tx1"/>
                </a:solidFill>
                <a:effectLst/>
                <a:latin typeface="+mn-lt"/>
                <a:ea typeface="+mn-ea"/>
                <a:cs typeface="+mn-cs"/>
              </a:rPr>
              <a:t>pointed Israel in the wrong direction, says Paul.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striving to make the grade, Israel had looked for </a:t>
            </a:r>
          </a:p>
          <a:p>
            <a:r>
              <a:rPr lang="en-US" sz="1200" kern="1200" dirty="0" smtClean="0">
                <a:solidFill>
                  <a:schemeClr val="tx1"/>
                </a:solidFill>
                <a:effectLst/>
                <a:latin typeface="+mn-lt"/>
                <a:ea typeface="+mn-ea"/>
                <a:cs typeface="+mn-cs"/>
              </a:rPr>
              <a:t>salvation in its own efforts. In so doing, Israel had </a:t>
            </a:r>
          </a:p>
          <a:p>
            <a:r>
              <a:rPr lang="en-US" sz="1200" kern="1200" dirty="0" smtClean="0">
                <a:solidFill>
                  <a:schemeClr val="tx1"/>
                </a:solidFill>
                <a:effectLst/>
                <a:latin typeface="+mn-lt"/>
                <a:ea typeface="+mn-ea"/>
                <a:cs typeface="+mn-cs"/>
              </a:rPr>
              <a:t>gotten all turned around. They had missed the right </a:t>
            </a:r>
          </a:p>
          <a:p>
            <a:r>
              <a:rPr lang="en-US" sz="1200" kern="1200" dirty="0" smtClean="0">
                <a:solidFill>
                  <a:schemeClr val="tx1"/>
                </a:solidFill>
                <a:effectLst/>
                <a:latin typeface="+mn-lt"/>
                <a:ea typeface="+mn-ea"/>
                <a:cs typeface="+mn-cs"/>
              </a:rPr>
              <a:t>way to put things right with God.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right way has been there all along, says Paul. </a:t>
            </a:r>
          </a:p>
          <a:p>
            <a:r>
              <a:rPr lang="en-US" sz="1200" kern="1200" dirty="0" smtClean="0">
                <a:solidFill>
                  <a:schemeClr val="tx1"/>
                </a:solidFill>
                <a:effectLst/>
                <a:latin typeface="+mn-lt"/>
                <a:ea typeface="+mn-ea"/>
                <a:cs typeface="+mn-cs"/>
              </a:rPr>
              <a:t>Moses had spoken of it in Deuteronomy (30:11-14); </a:t>
            </a:r>
          </a:p>
          <a:p>
            <a:r>
              <a:rPr lang="en-US" sz="1200" kern="1200" dirty="0" smtClean="0">
                <a:solidFill>
                  <a:schemeClr val="tx1"/>
                </a:solidFill>
                <a:effectLst/>
                <a:latin typeface="+mn-lt"/>
                <a:ea typeface="+mn-ea"/>
                <a:cs typeface="+mn-cs"/>
              </a:rPr>
              <a:t>Isaiah had spoken of it (28:16), as had the prophet </a:t>
            </a:r>
          </a:p>
          <a:p>
            <a:r>
              <a:rPr lang="en-US" sz="1200" kern="1200" dirty="0" smtClean="0">
                <a:solidFill>
                  <a:schemeClr val="tx1"/>
                </a:solidFill>
                <a:effectLst/>
                <a:latin typeface="+mn-lt"/>
                <a:ea typeface="+mn-ea"/>
                <a:cs typeface="+mn-cs"/>
              </a:rPr>
              <a:t>Joel (2:32).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way is not new, says Paul, this is not a change </a:t>
            </a:r>
          </a:p>
          <a:p>
            <a:r>
              <a:rPr lang="en-US" sz="1200" kern="1200" dirty="0" smtClean="0">
                <a:solidFill>
                  <a:schemeClr val="tx1"/>
                </a:solidFill>
                <a:effectLst/>
                <a:latin typeface="+mn-lt"/>
                <a:ea typeface="+mn-ea"/>
                <a:cs typeface="+mn-cs"/>
              </a:rPr>
              <a:t>in the divine mind. But Israel had not heard correctly; </a:t>
            </a:r>
          </a:p>
          <a:p>
            <a:r>
              <a:rPr lang="en-US" sz="1200" kern="1200" dirty="0" smtClean="0">
                <a:solidFill>
                  <a:schemeClr val="tx1"/>
                </a:solidFill>
                <a:effectLst/>
                <a:latin typeface="+mn-lt"/>
                <a:ea typeface="+mn-ea"/>
                <a:cs typeface="+mn-cs"/>
              </a:rPr>
              <a:t>Israel had misunderstood God's way. Righteousness </a:t>
            </a:r>
          </a:p>
          <a:p>
            <a:r>
              <a:rPr lang="en-US" sz="1200" kern="1200" dirty="0" smtClean="0">
                <a:solidFill>
                  <a:schemeClr val="tx1"/>
                </a:solidFill>
                <a:effectLst/>
                <a:latin typeface="+mn-lt"/>
                <a:ea typeface="+mn-ea"/>
                <a:cs typeface="+mn-cs"/>
              </a:rPr>
              <a:t>is not achieved through straining and striving for </a:t>
            </a:r>
          </a:p>
          <a:p>
            <a:r>
              <a:rPr lang="en-US" sz="1200" kern="1200" dirty="0" smtClean="0">
                <a:solidFill>
                  <a:schemeClr val="tx1"/>
                </a:solidFill>
                <a:effectLst/>
                <a:latin typeface="+mn-lt"/>
                <a:ea typeface="+mn-ea"/>
                <a:cs typeface="+mn-cs"/>
              </a:rPr>
              <a:t>perfection, by "ascending into heaven," or </a:t>
            </a:r>
          </a:p>
          <a:p>
            <a:r>
              <a:rPr lang="en-US" sz="1200" kern="1200" dirty="0" smtClean="0">
                <a:solidFill>
                  <a:schemeClr val="tx1"/>
                </a:solidFill>
                <a:effectLst/>
                <a:latin typeface="+mn-lt"/>
                <a:ea typeface="+mn-ea"/>
                <a:cs typeface="+mn-cs"/>
              </a:rPr>
              <a:t>"descending into the abyss" (see Deut. 30:12-13).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do not need to go hither and yon doing </a:t>
            </a:r>
          </a:p>
          <a:p>
            <a:r>
              <a:rPr lang="en-US" sz="1200" kern="1200" dirty="0" smtClean="0">
                <a:solidFill>
                  <a:schemeClr val="tx1"/>
                </a:solidFill>
                <a:effectLst/>
                <a:latin typeface="+mn-lt"/>
                <a:ea typeface="+mn-ea"/>
                <a:cs typeface="+mn-cs"/>
              </a:rPr>
              <a:t>commandment calisthenics: it is not by our good </a:t>
            </a:r>
          </a:p>
          <a:p>
            <a:r>
              <a:rPr lang="en-US" sz="1200" kern="1200" dirty="0" smtClean="0">
                <a:solidFill>
                  <a:schemeClr val="tx1"/>
                </a:solidFill>
                <a:effectLst/>
                <a:latin typeface="+mn-lt"/>
                <a:ea typeface="+mn-ea"/>
                <a:cs typeface="+mn-cs"/>
              </a:rPr>
              <a:t>efforts that things are put right with God, but by </a:t>
            </a:r>
          </a:p>
          <a:p>
            <a:r>
              <a:rPr lang="en-US" sz="1200" kern="1200" dirty="0" smtClean="0">
                <a:solidFill>
                  <a:schemeClr val="tx1"/>
                </a:solidFill>
                <a:effectLst/>
                <a:latin typeface="+mn-lt"/>
                <a:ea typeface="+mn-ea"/>
                <a:cs typeface="+mn-cs"/>
              </a:rPr>
              <a:t>God's good efforts on our behalf.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must we do to be saved? We need look no </a:t>
            </a:r>
          </a:p>
          <a:p>
            <a:r>
              <a:rPr lang="en-US" sz="1200" kern="1200" dirty="0" smtClean="0">
                <a:solidFill>
                  <a:schemeClr val="tx1"/>
                </a:solidFill>
                <a:effectLst/>
                <a:latin typeface="+mn-lt"/>
                <a:ea typeface="+mn-ea"/>
                <a:cs typeface="+mn-cs"/>
              </a:rPr>
              <a:t>further than our lips and our hearts, for in Jesus </a:t>
            </a:r>
          </a:p>
          <a:p>
            <a:r>
              <a:rPr lang="en-US" sz="1200" kern="1200" dirty="0" smtClean="0">
                <a:solidFill>
                  <a:schemeClr val="tx1"/>
                </a:solidFill>
                <a:effectLst/>
                <a:latin typeface="+mn-lt"/>
                <a:ea typeface="+mn-ea"/>
                <a:cs typeface="+mn-cs"/>
              </a:rPr>
              <a:t>Christ, salvation has come very near.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How can we be made righteous, and be reconciled to </a:t>
            </a:r>
          </a:p>
          <a:p>
            <a:r>
              <a:rPr lang="en-US" sz="1200" kern="1200" dirty="0" smtClean="0">
                <a:solidFill>
                  <a:schemeClr val="tx1"/>
                </a:solidFill>
                <a:effectLst/>
                <a:latin typeface="+mn-lt"/>
                <a:ea typeface="+mn-ea"/>
                <a:cs typeface="+mn-cs"/>
              </a:rPr>
              <a:t>God? "Confess with your lips that Jesus is Lord and </a:t>
            </a:r>
          </a:p>
          <a:p>
            <a:r>
              <a:rPr lang="en-US" sz="1200" kern="1200" dirty="0" smtClean="0">
                <a:solidFill>
                  <a:schemeClr val="tx1"/>
                </a:solidFill>
                <a:effectLst/>
                <a:latin typeface="+mn-lt"/>
                <a:ea typeface="+mn-ea"/>
                <a:cs typeface="+mn-cs"/>
              </a:rPr>
              <a:t>believe in your heart that God raised him from the </a:t>
            </a:r>
          </a:p>
          <a:p>
            <a:r>
              <a:rPr lang="en-US" sz="1200" kern="1200" dirty="0" smtClean="0">
                <a:solidFill>
                  <a:schemeClr val="tx1"/>
                </a:solidFill>
                <a:effectLst/>
                <a:latin typeface="+mn-lt"/>
                <a:ea typeface="+mn-ea"/>
                <a:cs typeface="+mn-cs"/>
              </a:rPr>
              <a:t>dead, and you will be saved."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Paul could not answer any more plainly. The answer </a:t>
            </a:r>
          </a:p>
          <a:p>
            <a:r>
              <a:rPr lang="en-US" sz="1200" kern="1200" dirty="0" smtClean="0">
                <a:solidFill>
                  <a:schemeClr val="tx1"/>
                </a:solidFill>
                <a:effectLst/>
                <a:latin typeface="+mn-lt"/>
                <a:ea typeface="+mn-ea"/>
                <a:cs typeface="+mn-cs"/>
              </a:rPr>
              <a:t>to the question is simple: one is justified by believing </a:t>
            </a:r>
          </a:p>
          <a:p>
            <a:r>
              <a:rPr lang="en-US" sz="1200" kern="1200" dirty="0" smtClean="0">
                <a:solidFill>
                  <a:schemeClr val="tx1"/>
                </a:solidFill>
                <a:effectLst/>
                <a:latin typeface="+mn-lt"/>
                <a:ea typeface="+mn-ea"/>
                <a:cs typeface="+mn-cs"/>
              </a:rPr>
              <a:t>with the heart, one is saved by confessing with the </a:t>
            </a:r>
          </a:p>
          <a:p>
            <a:r>
              <a:rPr lang="en-US" sz="1200" kern="1200" dirty="0" smtClean="0">
                <a:solidFill>
                  <a:schemeClr val="tx1"/>
                </a:solidFill>
                <a:effectLst/>
                <a:latin typeface="+mn-lt"/>
                <a:ea typeface="+mn-ea"/>
                <a:cs typeface="+mn-cs"/>
              </a:rPr>
              <a:t>mouth. No commandment calisthenics, says Paul. </a:t>
            </a:r>
          </a:p>
          <a:p>
            <a:r>
              <a:rPr lang="en-US" sz="1200" kern="1200" dirty="0" smtClean="0">
                <a:solidFill>
                  <a:schemeClr val="tx1"/>
                </a:solidFill>
                <a:effectLst/>
                <a:latin typeface="+mn-lt"/>
                <a:ea typeface="+mn-ea"/>
                <a:cs typeface="+mn-cs"/>
              </a:rPr>
              <a:t>Simply this.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last two verses (14</a:t>
            </a:r>
            <a:r>
              <a:rPr lang="en-US" sz="1200" kern="1200" baseline="0" dirty="0" smtClean="0">
                <a:solidFill>
                  <a:schemeClr val="tx1"/>
                </a:solidFill>
                <a:effectLst/>
                <a:latin typeface="+mn-lt"/>
                <a:ea typeface="+mn-ea"/>
                <a:cs typeface="+mn-cs"/>
              </a:rPr>
              <a:t> and 15)  </a:t>
            </a:r>
            <a:r>
              <a:rPr lang="en-US" sz="1200" kern="1200" dirty="0" smtClean="0">
                <a:solidFill>
                  <a:schemeClr val="tx1"/>
                </a:solidFill>
                <a:effectLst/>
                <a:latin typeface="+mn-lt"/>
                <a:ea typeface="+mn-ea"/>
                <a:cs typeface="+mn-cs"/>
              </a:rPr>
              <a:t>are the first two </a:t>
            </a:r>
          </a:p>
          <a:p>
            <a:r>
              <a:rPr lang="en-US" sz="1200" kern="1200" dirty="0" smtClean="0">
                <a:solidFill>
                  <a:schemeClr val="tx1"/>
                </a:solidFill>
                <a:effectLst/>
                <a:latin typeface="+mn-lt"/>
                <a:ea typeface="+mn-ea"/>
                <a:cs typeface="+mn-cs"/>
              </a:rPr>
              <a:t>verses in Paul's insistent argument that in order for </a:t>
            </a:r>
          </a:p>
          <a:p>
            <a:r>
              <a:rPr lang="en-US" sz="1200" kern="1200" dirty="0" smtClean="0">
                <a:solidFill>
                  <a:schemeClr val="tx1"/>
                </a:solidFill>
                <a:effectLst/>
                <a:latin typeface="+mn-lt"/>
                <a:ea typeface="+mn-ea"/>
                <a:cs typeface="+mn-cs"/>
              </a:rPr>
              <a:t>one to believe in Jesus Christ, and thereby be saved, </a:t>
            </a:r>
          </a:p>
          <a:p>
            <a:r>
              <a:rPr lang="en-US" sz="1200" kern="1200" dirty="0" smtClean="0">
                <a:solidFill>
                  <a:schemeClr val="tx1"/>
                </a:solidFill>
                <a:effectLst/>
                <a:latin typeface="+mn-lt"/>
                <a:ea typeface="+mn-ea"/>
                <a:cs typeface="+mn-cs"/>
              </a:rPr>
              <a:t>one must first hear about this one who has been </a:t>
            </a:r>
          </a:p>
          <a:p>
            <a:r>
              <a:rPr lang="en-US" sz="1200" kern="1200" dirty="0" smtClean="0">
                <a:solidFill>
                  <a:schemeClr val="tx1"/>
                </a:solidFill>
                <a:effectLst/>
                <a:latin typeface="+mn-lt"/>
                <a:ea typeface="+mn-ea"/>
                <a:cs typeface="+mn-cs"/>
              </a:rPr>
              <a:t>raised.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be heard, the good news must be proclaimed. </a:t>
            </a:r>
          </a:p>
          <a:p>
            <a:r>
              <a:rPr lang="en-US" sz="1200" kern="1200" dirty="0" smtClean="0">
                <a:solidFill>
                  <a:schemeClr val="tx1"/>
                </a:solidFill>
                <a:effectLst/>
                <a:latin typeface="+mn-lt"/>
                <a:ea typeface="+mn-ea"/>
                <a:cs typeface="+mn-cs"/>
              </a:rPr>
              <a:t>The... evangelical thrust: the generosity of God in </a:t>
            </a:r>
          </a:p>
          <a:p>
            <a:r>
              <a:rPr lang="en-US" sz="1200" kern="1200" dirty="0" smtClean="0">
                <a:solidFill>
                  <a:schemeClr val="tx1"/>
                </a:solidFill>
                <a:effectLst/>
                <a:latin typeface="+mn-lt"/>
                <a:ea typeface="+mn-ea"/>
                <a:cs typeface="+mn-cs"/>
              </a:rPr>
              <a:t>Jesus Christ to all people must be proclaimed so </a:t>
            </a:r>
          </a:p>
          <a:p>
            <a:r>
              <a:rPr lang="en-US" sz="1200" kern="1200" dirty="0" smtClean="0">
                <a:solidFill>
                  <a:schemeClr val="tx1"/>
                </a:solidFill>
                <a:effectLst/>
                <a:latin typeface="+mn-lt"/>
                <a:ea typeface="+mn-ea"/>
                <a:cs typeface="+mn-cs"/>
              </a:rPr>
              <a:t>that all will hear and believe, and be saved. </a:t>
            </a:r>
          </a:p>
          <a:p>
            <a:endParaRPr lang="en-US" sz="1200" kern="1200" dirty="0" smtClean="0">
              <a:solidFill>
                <a:schemeClr val="tx1"/>
              </a:solidFill>
              <a:effectLst/>
              <a:latin typeface="+mn-lt"/>
              <a:ea typeface="+mn-ea"/>
              <a:cs typeface="+mn-cs"/>
            </a:endParaRPr>
          </a:p>
          <a:p>
            <a:r>
              <a:rPr lang="en-US" sz="1200" baseline="0" dirty="0" smtClean="0"/>
              <a:t>-----</a:t>
            </a:r>
          </a:p>
          <a:p>
            <a:endParaRPr lang="en-US" sz="1200" baseline="0" dirty="0" smtClean="0"/>
          </a:p>
          <a:p>
            <a:r>
              <a:rPr lang="da-DK" dirty="0" smtClean="0"/>
              <a:t>Pidock-Lester, Karen (1996). ”</a:t>
            </a:r>
            <a:r>
              <a:rPr lang="en-US" dirty="0" smtClean="0"/>
              <a:t> Romans 10:5-15</a:t>
            </a:r>
            <a:r>
              <a:rPr lang="da-DK" dirty="0" smtClean="0"/>
              <a:t>” </a:t>
            </a:r>
          </a:p>
          <a:p>
            <a:r>
              <a:rPr lang="da-DK" dirty="0" smtClean="0"/>
              <a:t>Interpretation, 50 no 3 Jul 1996, p 288-292.</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132</a:t>
            </a:fld>
            <a:endParaRPr lang="en-US"/>
          </a:p>
        </p:txBody>
      </p:sp>
    </p:spTree>
    <p:extLst>
      <p:ext uri="{BB962C8B-B14F-4D97-AF65-F5344CB8AC3E}">
        <p14:creationId xmlns:p14="http://schemas.microsoft.com/office/powerpoint/2010/main" val="94866521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In March 2007, in the Kuban region of </a:t>
            </a:r>
          </a:p>
          <a:p>
            <a:pPr rtl="0"/>
            <a:r>
              <a:rPr lang="en-US" sz="1200" dirty="0" smtClean="0"/>
              <a:t>southern Russia, at least sixty-two people were killed </a:t>
            </a:r>
          </a:p>
          <a:p>
            <a:pPr rtl="0"/>
            <a:r>
              <a:rPr lang="en-US" sz="1200" dirty="0" smtClean="0"/>
              <a:t>by a fire that quickly blazed through a home for the </a:t>
            </a:r>
          </a:p>
          <a:p>
            <a:pPr rtl="0"/>
            <a:r>
              <a:rPr lang="en-US" sz="1200" dirty="0" smtClean="0"/>
              <a:t>elderly. </a:t>
            </a:r>
          </a:p>
          <a:p>
            <a:pPr rtl="0"/>
            <a:endParaRPr lang="en-US" sz="1200" dirty="0" smtClean="0"/>
          </a:p>
          <a:p>
            <a:pPr rtl="0"/>
            <a:r>
              <a:rPr lang="en-US" sz="1200" dirty="0" smtClean="0"/>
              <a:t>The greatest tragedy was that the deaths could have </a:t>
            </a:r>
          </a:p>
          <a:p>
            <a:pPr rtl="0"/>
            <a:r>
              <a:rPr lang="en-US" sz="1200" dirty="0" smtClean="0"/>
              <a:t>been prevented.</a:t>
            </a:r>
          </a:p>
          <a:p>
            <a:pPr rtl="0"/>
            <a:endParaRPr lang="en-US" sz="1200" dirty="0" smtClean="0"/>
          </a:p>
          <a:p>
            <a:pPr rtl="0"/>
            <a:r>
              <a:rPr lang="en-US" sz="1200" dirty="0" smtClean="0"/>
              <a:t>Authorities say a night watchman ignored two fire </a:t>
            </a:r>
          </a:p>
          <a:p>
            <a:pPr rtl="0"/>
            <a:r>
              <a:rPr lang="en-US" sz="1200" dirty="0" smtClean="0"/>
              <a:t>alarms. When the third alarm sounded and the </a:t>
            </a:r>
          </a:p>
          <a:p>
            <a:pPr rtl="0"/>
            <a:r>
              <a:rPr lang="en-US" sz="1200" dirty="0" smtClean="0"/>
              <a:t>watchman saw flames, he finally took the necessary </a:t>
            </a:r>
          </a:p>
          <a:p>
            <a:pPr rtl="0"/>
            <a:r>
              <a:rPr lang="en-US" sz="1200" dirty="0" smtClean="0"/>
              <a:t>action to evacuate residents. </a:t>
            </a:r>
          </a:p>
          <a:p>
            <a:pPr rtl="0"/>
            <a:endParaRPr lang="en-US" sz="1200" dirty="0" smtClean="0"/>
          </a:p>
          <a:p>
            <a:pPr rtl="0"/>
            <a:r>
              <a:rPr lang="en-US" sz="1200" dirty="0" smtClean="0"/>
              <a:t>Even then, other staffers were notably absent from </a:t>
            </a:r>
          </a:p>
          <a:p>
            <a:pPr rtl="0"/>
            <a:r>
              <a:rPr lang="en-US" sz="1200" dirty="0" smtClean="0"/>
              <a:t>their posts, making the escape effort nearly impossible </a:t>
            </a:r>
          </a:p>
          <a:p>
            <a:pPr rtl="0"/>
            <a:r>
              <a:rPr lang="en-US" sz="1200" dirty="0" smtClean="0"/>
              <a:t>in some cases. </a:t>
            </a:r>
          </a:p>
          <a:p>
            <a:pPr rtl="0"/>
            <a:endParaRPr lang="en-US" sz="1200" dirty="0" smtClean="0"/>
          </a:p>
          <a:p>
            <a:pPr rtl="0"/>
            <a:r>
              <a:rPr lang="en-US" sz="1200" dirty="0" smtClean="0"/>
              <a:t>By the time fire authorities </a:t>
            </a:r>
            <a:r>
              <a:rPr lang="en-US" sz="1200" kern="1200" dirty="0" smtClean="0">
                <a:solidFill>
                  <a:schemeClr val="tx1"/>
                </a:solidFill>
                <a:latin typeface="+mn-lt"/>
                <a:ea typeface="+mn-ea"/>
                <a:cs typeface="+mn-cs"/>
              </a:rPr>
              <a:t>and rescue workers arrived, </a:t>
            </a:r>
          </a:p>
          <a:p>
            <a:pPr rtl="0"/>
            <a:r>
              <a:rPr lang="en-US" sz="1200" kern="1200" dirty="0" smtClean="0">
                <a:solidFill>
                  <a:schemeClr val="tx1"/>
                </a:solidFill>
                <a:latin typeface="+mn-lt"/>
                <a:ea typeface="+mn-ea"/>
                <a:cs typeface="+mn-cs"/>
              </a:rPr>
              <a:t>many residents had already died from smoke </a:t>
            </a:r>
          </a:p>
          <a:p>
            <a:pPr rtl="0"/>
            <a:r>
              <a:rPr lang="en-US" sz="1200" kern="1200" dirty="0" smtClean="0">
                <a:solidFill>
                  <a:schemeClr val="tx1"/>
                </a:solidFill>
                <a:latin typeface="+mn-lt"/>
                <a:ea typeface="+mn-ea"/>
                <a:cs typeface="+mn-cs"/>
              </a:rPr>
              <a:t>inhalation.*</a:t>
            </a:r>
          </a:p>
          <a:p>
            <a:pPr rtl="0"/>
            <a:endParaRPr lang="en-US" sz="1200" dirty="0" smtClean="0"/>
          </a:p>
          <a:p>
            <a:pPr rtl="0"/>
            <a:r>
              <a:rPr lang="en-US" sz="1200" dirty="0" smtClean="0"/>
              <a:t>-----</a:t>
            </a:r>
          </a:p>
          <a:p>
            <a:pPr rtl="0"/>
            <a:endParaRPr lang="en-US" sz="1200" dirty="0" smtClean="0"/>
          </a:p>
          <a:p>
            <a:pPr rtl="0"/>
            <a:r>
              <a:rPr lang="en-US" sz="1200" dirty="0" smtClean="0"/>
              <a:t>Edward Kimball, a shoe store assistant and a </a:t>
            </a:r>
          </a:p>
          <a:p>
            <a:pPr rtl="0"/>
            <a:r>
              <a:rPr lang="en-US" sz="1200" dirty="0" smtClean="0"/>
              <a:t>Sunday school teacher in Chicago, spent hours of his </a:t>
            </a:r>
          </a:p>
          <a:p>
            <a:pPr rtl="0"/>
            <a:r>
              <a:rPr lang="en-US" sz="1200" dirty="0" smtClean="0"/>
              <a:t>free time visiting the young street urchins in Chicago’s </a:t>
            </a:r>
          </a:p>
          <a:p>
            <a:pPr rtl="0"/>
            <a:r>
              <a:rPr lang="en-US" sz="1200" dirty="0" smtClean="0"/>
              <a:t>inner city, trying to win them for Christ. </a:t>
            </a:r>
          </a:p>
          <a:p>
            <a:pPr rtl="0"/>
            <a:endParaRPr lang="en-US" sz="1200" dirty="0" smtClean="0"/>
          </a:p>
          <a:p>
            <a:pPr rtl="0"/>
            <a:r>
              <a:rPr lang="en-US" sz="1200" dirty="0" smtClean="0"/>
              <a:t>Through him, a young boy named D. L. Moody got </a:t>
            </a:r>
          </a:p>
          <a:p>
            <a:pPr rtl="0"/>
            <a:r>
              <a:rPr lang="en-US" sz="1200" dirty="0" smtClean="0"/>
              <a:t>saved in 1858. Moody grew up to be a preacher.</a:t>
            </a:r>
          </a:p>
          <a:p>
            <a:pPr rtl="0"/>
            <a:endParaRPr lang="en-US" sz="1200" dirty="0" smtClean="0"/>
          </a:p>
          <a:p>
            <a:pPr rtl="0"/>
            <a:r>
              <a:rPr lang="en-US" sz="1200" dirty="0" smtClean="0"/>
              <a:t>In 1879, Moody won F. B. Meyer to the Lord. </a:t>
            </a:r>
          </a:p>
          <a:p>
            <a:pPr rtl="0"/>
            <a:endParaRPr lang="en-US" sz="1200" dirty="0" smtClean="0"/>
          </a:p>
          <a:p>
            <a:pPr rtl="0"/>
            <a:r>
              <a:rPr lang="en-US" sz="1200" dirty="0" smtClean="0"/>
              <a:t>Meyer became a preacher and won J. W. Chapman </a:t>
            </a:r>
          </a:p>
          <a:p>
            <a:pPr rtl="0"/>
            <a:r>
              <a:rPr lang="en-US" sz="1200" dirty="0" smtClean="0"/>
              <a:t>to Christ. </a:t>
            </a:r>
          </a:p>
          <a:p>
            <a:pPr rtl="0"/>
            <a:endParaRPr lang="en-US" sz="1200" dirty="0" smtClean="0"/>
          </a:p>
          <a:p>
            <a:pPr rtl="0"/>
            <a:r>
              <a:rPr lang="en-US" sz="1200" dirty="0" smtClean="0"/>
              <a:t>Chapman became a preacher and brought the </a:t>
            </a:r>
          </a:p>
          <a:p>
            <a:pPr rtl="0"/>
            <a:r>
              <a:rPr lang="en-US" sz="1200" dirty="0" smtClean="0"/>
              <a:t>message of Christ to a baseball player named Billy </a:t>
            </a:r>
          </a:p>
          <a:p>
            <a:pPr rtl="0"/>
            <a:r>
              <a:rPr lang="en-US" sz="1200" dirty="0" smtClean="0"/>
              <a:t>Sunday.</a:t>
            </a:r>
          </a:p>
          <a:p>
            <a:pPr rtl="0"/>
            <a:endParaRPr lang="en-US" sz="1200" dirty="0" smtClean="0"/>
          </a:p>
          <a:p>
            <a:pPr rtl="0"/>
            <a:r>
              <a:rPr lang="en-US" sz="1200" dirty="0" smtClean="0"/>
              <a:t>Sunday held a revival in Charlotte, North Carolina, </a:t>
            </a:r>
          </a:p>
          <a:p>
            <a:pPr rtl="0"/>
            <a:r>
              <a:rPr lang="en-US" sz="1200" dirty="0" smtClean="0"/>
              <a:t>which was so successful that evangelist Mordecai Ham </a:t>
            </a:r>
          </a:p>
          <a:p>
            <a:pPr rtl="0"/>
            <a:r>
              <a:rPr lang="en-US" sz="1200" dirty="0" smtClean="0"/>
              <a:t>was invited to Charlotte </a:t>
            </a:r>
            <a:r>
              <a:rPr lang="en-US" sz="1200" kern="1200" dirty="0" smtClean="0">
                <a:solidFill>
                  <a:schemeClr val="tx1"/>
                </a:solidFill>
                <a:latin typeface="+mn-lt"/>
                <a:ea typeface="+mn-ea"/>
                <a:cs typeface="+mn-cs"/>
              </a:rPr>
              <a:t>to preach.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Under Ham’s preaching, a teenager named Billy </a:t>
            </a:r>
          </a:p>
          <a:p>
            <a:pPr rtl="0"/>
            <a:r>
              <a:rPr lang="en-US" sz="1200" kern="1200" dirty="0" smtClean="0">
                <a:solidFill>
                  <a:schemeClr val="tx1"/>
                </a:solidFill>
                <a:latin typeface="+mn-lt"/>
                <a:ea typeface="+mn-ea"/>
                <a:cs typeface="+mn-cs"/>
              </a:rPr>
              <a:t>Graham gave his life to Jesus.</a:t>
            </a:r>
          </a:p>
          <a:p>
            <a:pPr rtl="0"/>
            <a:endParaRPr lang="en-US" sz="1200" kern="1200" dirty="0" smtClean="0">
              <a:solidFill>
                <a:schemeClr val="tx1"/>
              </a:solidFill>
              <a:latin typeface="+mn-lt"/>
              <a:ea typeface="+mn-ea"/>
              <a:cs typeface="+mn-cs"/>
            </a:endParaRPr>
          </a:p>
          <a:p>
            <a:pPr rtl="0"/>
            <a:r>
              <a:rPr lang="en-US" sz="1200" dirty="0" smtClean="0"/>
              <a:t>It all started with winning one child to Jesus.**</a:t>
            </a:r>
          </a:p>
          <a:p>
            <a:pPr rtl="0"/>
            <a:endParaRPr lang="en-US" sz="1200" dirty="0" smtClean="0"/>
          </a:p>
          <a:p>
            <a:pPr rtl="0"/>
            <a:r>
              <a:rPr lang="en-US" sz="1200" dirty="0" smtClean="0"/>
              <a:t>-----</a:t>
            </a:r>
          </a:p>
          <a:p>
            <a:pPr rtl="0"/>
            <a:endParaRPr lang="en-US" sz="1200" dirty="0" smtClean="0"/>
          </a:p>
          <a:p>
            <a:pPr marL="0" indent="0" rtl="0">
              <a:buFont typeface="Arial" charset="0"/>
              <a:buNone/>
            </a:pPr>
            <a:r>
              <a:rPr lang="en-US" b="0" i="0" u="none" strike="noStrike" baseline="0" dirty="0" smtClean="0"/>
              <a:t>* 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marL="0" indent="0" rtl="0">
              <a:buFont typeface="Arial" charset="0"/>
              <a:buNone/>
            </a:pPr>
            <a:r>
              <a:rPr lang="en-US" b="0" i="1" u="none" strike="noStrike" baseline="0" dirty="0" smtClean="0"/>
              <a:t>illustrations that connect</a:t>
            </a:r>
            <a:r>
              <a:rPr lang="en-US" b="0" i="0" u="none" strike="noStrike" baseline="0" dirty="0" smtClean="0"/>
              <a:t> (pp. 233–234). Grand </a:t>
            </a:r>
          </a:p>
          <a:p>
            <a:pPr marL="0" indent="0" rtl="0">
              <a:buFont typeface="Arial" charset="0"/>
              <a:buNone/>
            </a:pPr>
            <a:r>
              <a:rPr lang="en-US" b="0" i="0" u="none" strike="noStrike" baseline="0" dirty="0" smtClean="0"/>
              <a:t>Rapids, MI: Zondervan Publishing House.</a:t>
            </a:r>
            <a:endParaRPr lang="en-US" sz="1200" dirty="0" smtClean="0"/>
          </a:p>
          <a:p>
            <a:pPr rtl="0"/>
            <a:endParaRPr lang="en-US" sz="1200" b="0" i="0" u="none" strike="noStrike" baseline="0" dirty="0" smtClean="0"/>
          </a:p>
          <a:p>
            <a:pPr rtl="0"/>
            <a:r>
              <a:rPr lang="en-US" b="0" i="0" u="none" strike="noStrike" baseline="0" dirty="0" smtClean="0"/>
              <a:t>** 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(pp. 66–67). Grand </a:t>
            </a:r>
          </a:p>
          <a:p>
            <a:pPr rtl="0"/>
            <a:r>
              <a:rPr lang="en-US" b="0" i="0" u="none" strike="noStrike" baseline="0" dirty="0" smtClean="0"/>
              <a:t>Rapids, MI: Zondervan Publishing 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133</a:t>
            </a:fld>
            <a:endParaRPr lang="en-US"/>
          </a:p>
        </p:txBody>
      </p:sp>
    </p:spTree>
    <p:extLst>
      <p:ext uri="{BB962C8B-B14F-4D97-AF65-F5344CB8AC3E}">
        <p14:creationId xmlns:p14="http://schemas.microsoft.com/office/powerpoint/2010/main" val="2596145057"/>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135</a:t>
            </a:fld>
            <a:endParaRPr lang="en-US"/>
          </a:p>
        </p:txBody>
      </p:sp>
    </p:spTree>
    <p:extLst>
      <p:ext uri="{BB962C8B-B14F-4D97-AF65-F5344CB8AC3E}">
        <p14:creationId xmlns:p14="http://schemas.microsoft.com/office/powerpoint/2010/main" val="2814929053"/>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dirty="0" smtClean="0"/>
              <a:t>Paul, here, is quoting Isaiah 53:1.</a:t>
            </a:r>
          </a:p>
          <a:p>
            <a:pPr rtl="0"/>
            <a:endParaRPr lang="en-US" sz="1200" dirty="0" smtClean="0"/>
          </a:p>
          <a:p>
            <a:pPr rtl="0"/>
            <a:r>
              <a:rPr lang="en-US" sz="1200" dirty="0" smtClean="0"/>
              <a:t>-----</a:t>
            </a:r>
          </a:p>
          <a:p>
            <a:pPr rtl="0"/>
            <a:endParaRPr lang="en-US" sz="1200" dirty="0" smtClean="0"/>
          </a:p>
          <a:p>
            <a:pPr rtl="0"/>
            <a:r>
              <a:rPr lang="en-US" sz="1200" dirty="0" smtClean="0"/>
              <a:t>Charles Haddon Spurgeon wrote:</a:t>
            </a:r>
          </a:p>
          <a:p>
            <a:pPr rtl="0"/>
            <a:endParaRPr lang="en-US" sz="1200" dirty="0" smtClean="0"/>
          </a:p>
          <a:p>
            <a:pPr rtl="0"/>
            <a:r>
              <a:rPr lang="en-US" sz="1200" dirty="0" smtClean="0"/>
              <a:t>Man is the same disobedient creature under all </a:t>
            </a:r>
          </a:p>
          <a:p>
            <a:pPr rtl="0"/>
            <a:r>
              <a:rPr lang="en-US" sz="1200" dirty="0" smtClean="0"/>
              <a:t>dispensations. We bemoan his rejection of the gospel, </a:t>
            </a:r>
          </a:p>
          <a:p>
            <a:pPr rtl="0"/>
            <a:r>
              <a:rPr lang="en-US" sz="1200" dirty="0" smtClean="0"/>
              <a:t>and so did Isaiah, who spoke in the name of the </a:t>
            </a:r>
          </a:p>
          <a:p>
            <a:pPr rtl="0"/>
            <a:r>
              <a:rPr lang="en-US" sz="1200" dirty="0" smtClean="0"/>
              <a:t>whole company of the prophets.</a:t>
            </a:r>
          </a:p>
          <a:p>
            <a:pPr rtl="0"/>
            <a:endParaRPr lang="en-US" sz="1200" dirty="0" smtClean="0"/>
          </a:p>
          <a:p>
            <a:pPr rtl="0"/>
            <a:r>
              <a:rPr lang="en-US" sz="1200" dirty="0" smtClean="0"/>
              <a:t>It is one of the greatest proofs of the depravity of </a:t>
            </a:r>
          </a:p>
          <a:p>
            <a:pPr rtl="0"/>
            <a:r>
              <a:rPr lang="en-US" sz="1200" dirty="0" smtClean="0"/>
              <a:t>man’s heart that he will no more obey the gospel </a:t>
            </a:r>
          </a:p>
          <a:p>
            <a:pPr rtl="0"/>
            <a:r>
              <a:rPr lang="en-US" sz="1200" dirty="0" smtClean="0"/>
              <a:t>than the law, but disobeys his God, whether he </a:t>
            </a:r>
          </a:p>
          <a:p>
            <a:pPr rtl="0"/>
            <a:r>
              <a:rPr lang="en-US" sz="1200" dirty="0" smtClean="0"/>
              <a:t>speaks to him in love or in law.</a:t>
            </a:r>
          </a:p>
          <a:p>
            <a:pPr rtl="0"/>
            <a:endParaRPr lang="en-US" sz="1200" dirty="0" smtClean="0"/>
          </a:p>
          <a:p>
            <a:pPr rtl="0"/>
            <a:r>
              <a:rPr lang="en-US" sz="1200" dirty="0" smtClean="0"/>
              <a:t>Men will sooner be lost than trust their God.</a:t>
            </a:r>
          </a:p>
          <a:p>
            <a:pPr rtl="0"/>
            <a:endParaRPr lang="en-US" sz="1200" dirty="0" smtClean="0"/>
          </a:p>
          <a:p>
            <a:pPr rtl="0"/>
            <a:r>
              <a:rPr lang="en-US" sz="1200" dirty="0" smtClean="0"/>
              <a:t>When any receive the gospel it is a work of grace—</a:t>
            </a:r>
          </a:p>
          <a:p>
            <a:pPr rtl="0"/>
            <a:r>
              <a:rPr lang="en-US" sz="1200" dirty="0" smtClean="0"/>
              <a:t>“the arm of the Lord is revealed”; but when they </a:t>
            </a:r>
          </a:p>
          <a:p>
            <a:pPr rtl="0"/>
            <a:r>
              <a:rPr lang="en-US" sz="1200" dirty="0" smtClean="0"/>
              <a:t>refuse it, it is their own sin—“they have not obeyed </a:t>
            </a:r>
          </a:p>
          <a:p>
            <a:pPr rtl="0"/>
            <a:r>
              <a:rPr lang="en-US" sz="1200" dirty="0" smtClean="0"/>
              <a:t>the gospel.”*</a:t>
            </a:r>
          </a:p>
          <a:p>
            <a:pPr rtl="0"/>
            <a:endParaRPr lang="en-US" sz="1200" dirty="0" smtClean="0"/>
          </a:p>
          <a:p>
            <a:pPr rtl="0"/>
            <a:r>
              <a:rPr lang="en-US" sz="1200" dirty="0" smtClean="0"/>
              <a:t>-----</a:t>
            </a:r>
          </a:p>
          <a:p>
            <a:pPr rtl="0"/>
            <a:endParaRPr lang="en-US" sz="1200" dirty="0" smtClean="0"/>
          </a:p>
          <a:p>
            <a:pPr rtl="0"/>
            <a:r>
              <a:rPr lang="en-US" b="1" dirty="0" err="1" smtClean="0"/>
              <a:t>ILLUS</a:t>
            </a:r>
            <a:r>
              <a:rPr lang="en-US" b="1" dirty="0" smtClean="0"/>
              <a:t>:</a:t>
            </a:r>
            <a:r>
              <a:rPr lang="en-US" dirty="0" smtClean="0"/>
              <a:t> </a:t>
            </a:r>
            <a:r>
              <a:rPr lang="en-US" sz="1200" dirty="0" smtClean="0"/>
              <a:t>It is the nature of sheep to stray and get in </a:t>
            </a:r>
          </a:p>
          <a:p>
            <a:pPr rtl="0"/>
            <a:r>
              <a:rPr lang="en-US" sz="1200" dirty="0" smtClean="0"/>
              <a:t>harm’s way, whether from hungry wolves or steep </a:t>
            </a:r>
          </a:p>
          <a:p>
            <a:pPr rtl="0"/>
            <a:r>
              <a:rPr lang="en-US" sz="1200" dirty="0" smtClean="0"/>
              <a:t>canyons. For centuries, shepherds have used various </a:t>
            </a:r>
          </a:p>
          <a:p>
            <a:pPr rtl="0"/>
            <a:r>
              <a:rPr lang="en-US" sz="1200" dirty="0" smtClean="0"/>
              <a:t>methods—from staff to dog—to keep sheep from </a:t>
            </a:r>
          </a:p>
          <a:p>
            <a:pPr rtl="0"/>
            <a:r>
              <a:rPr lang="en-US" sz="1200" dirty="0" smtClean="0"/>
              <a:t>straying from the safety of their care.</a:t>
            </a:r>
          </a:p>
          <a:p>
            <a:pPr rtl="0"/>
            <a:endParaRPr lang="en-US" sz="1200" dirty="0" smtClean="0"/>
          </a:p>
          <a:p>
            <a:pPr rtl="0"/>
            <a:r>
              <a:rPr lang="en-US" sz="1200" dirty="0" smtClean="0"/>
              <a:t>In recent times shepherds have tried more </a:t>
            </a:r>
          </a:p>
          <a:p>
            <a:pPr rtl="0"/>
            <a:r>
              <a:rPr lang="en-US" sz="1200" dirty="0" smtClean="0"/>
              <a:t>sophisticated methods. One is a metal, hoof-proof </a:t>
            </a:r>
          </a:p>
          <a:p>
            <a:pPr rtl="0"/>
            <a:r>
              <a:rPr lang="en-US" sz="1200" dirty="0" smtClean="0"/>
              <a:t>grid that is built into the ground around the sheep’s </a:t>
            </a:r>
          </a:p>
          <a:p>
            <a:pPr rtl="0"/>
            <a:r>
              <a:rPr lang="en-US" sz="1200" dirty="0" smtClean="0"/>
              <a:t>territory. </a:t>
            </a:r>
          </a:p>
          <a:p>
            <a:pPr rtl="0"/>
            <a:endParaRPr lang="en-US" sz="1200" dirty="0" smtClean="0"/>
          </a:p>
          <a:p>
            <a:pPr rtl="0"/>
            <a:r>
              <a:rPr lang="en-US" sz="1200" dirty="0" smtClean="0"/>
              <a:t>The animals cannot walk over the grid, which is eight </a:t>
            </a:r>
          </a:p>
          <a:p>
            <a:pPr rtl="0"/>
            <a:r>
              <a:rPr lang="en-US" sz="1200" dirty="0" smtClean="0"/>
              <a:t>feet wide. This works well in keeping sheep in the </a:t>
            </a:r>
          </a:p>
          <a:p>
            <a:pPr rtl="0"/>
            <a:r>
              <a:rPr lang="en-US" sz="1200" dirty="0" smtClean="0"/>
              <a:t>protection of the pen.</a:t>
            </a:r>
          </a:p>
          <a:p>
            <a:pPr rtl="0"/>
            <a:endParaRPr lang="en-US" sz="1200" dirty="0" smtClean="0"/>
          </a:p>
          <a:p>
            <a:pPr rtl="0"/>
            <a:r>
              <a:rPr lang="en-US" sz="1200" dirty="0" smtClean="0"/>
              <a:t>But in 2006, shepherds in Yorkshire, England, found </a:t>
            </a:r>
          </a:p>
          <a:p>
            <a:pPr rtl="0"/>
            <a:r>
              <a:rPr lang="en-US" sz="1200" dirty="0" smtClean="0"/>
              <a:t>that their sheep were not only stubbornly prone to </a:t>
            </a:r>
          </a:p>
          <a:p>
            <a:pPr rtl="0"/>
            <a:r>
              <a:rPr lang="en-US" sz="1200" dirty="0" smtClean="0"/>
              <a:t>stray but also crafty. </a:t>
            </a:r>
          </a:p>
          <a:p>
            <a:pPr rtl="0"/>
            <a:endParaRPr lang="en-US" sz="1200" dirty="0" smtClean="0"/>
          </a:p>
          <a:p>
            <a:pPr rtl="0"/>
            <a:r>
              <a:rPr lang="en-US" sz="1200" dirty="0" smtClean="0"/>
              <a:t>One of the sheep laid down and rolled over the grid. </a:t>
            </a:r>
          </a:p>
          <a:p>
            <a:pPr rtl="0"/>
            <a:r>
              <a:rPr lang="en-US" sz="1200" dirty="0" smtClean="0"/>
              <a:t>The other sheep in the herd followed the first, and </a:t>
            </a:r>
          </a:p>
          <a:p>
            <a:pPr rtl="0"/>
            <a:r>
              <a:rPr lang="en-US" sz="1200" dirty="0" smtClean="0"/>
              <a:t>soon the entire flock had spread over the countryside </a:t>
            </a:r>
          </a:p>
          <a:p>
            <a:pPr rtl="0"/>
            <a:r>
              <a:rPr lang="en-US" sz="1200" dirty="0" smtClean="0"/>
              <a:t>to neighborhood gardens, where they ate the food </a:t>
            </a:r>
          </a:p>
          <a:p>
            <a:pPr rtl="0"/>
            <a:r>
              <a:rPr lang="en-US" sz="1200" dirty="0" smtClean="0"/>
              <a:t>and flowers of local residents.</a:t>
            </a:r>
          </a:p>
          <a:p>
            <a:pPr rtl="0"/>
            <a:endParaRPr lang="en-US" sz="1200" dirty="0" smtClean="0"/>
          </a:p>
          <a:p>
            <a:pPr rtl="0"/>
            <a:r>
              <a:rPr lang="en-US" sz="1200" dirty="0" smtClean="0"/>
              <a:t>The shepherds eventually gathered up the </a:t>
            </a:r>
          </a:p>
          <a:p>
            <a:pPr rtl="0"/>
            <a:r>
              <a:rPr lang="en-US" sz="1200" dirty="0" smtClean="0"/>
              <a:t>troublesome sheep and returned them to their pen. </a:t>
            </a:r>
          </a:p>
          <a:p>
            <a:pPr rtl="0"/>
            <a:r>
              <a:rPr lang="en-US" sz="1200" dirty="0" smtClean="0"/>
              <a:t>But they escaped again and got into trouble. </a:t>
            </a:r>
          </a:p>
          <a:p>
            <a:pPr rtl="0"/>
            <a:endParaRPr lang="en-US" sz="1200" dirty="0" smtClean="0"/>
          </a:p>
          <a:p>
            <a:pPr rtl="0"/>
            <a:r>
              <a:rPr lang="en-US" sz="1200" dirty="0" smtClean="0"/>
              <a:t>While the escape of this flock of “black” sheep may </a:t>
            </a:r>
          </a:p>
          <a:p>
            <a:pPr rtl="0"/>
            <a:r>
              <a:rPr lang="en-US" sz="1200" dirty="0" smtClean="0"/>
              <a:t>have seemed like an exciting adventure, it actually </a:t>
            </a:r>
          </a:p>
          <a:p>
            <a:pPr rtl="0"/>
            <a:r>
              <a:rPr lang="en-US" sz="1200" dirty="0" smtClean="0"/>
              <a:t>placed the animals in harm’s way from cars and </a:t>
            </a:r>
          </a:p>
          <a:p>
            <a:pPr rtl="0"/>
            <a:r>
              <a:rPr lang="en-US" sz="1200" dirty="0" smtClean="0"/>
              <a:t>unfriendly dogs.</a:t>
            </a:r>
          </a:p>
          <a:p>
            <a:pPr rtl="0"/>
            <a:endParaRPr lang="en-US" sz="1200" dirty="0" smtClean="0"/>
          </a:p>
          <a:p>
            <a:pPr rtl="0"/>
            <a:r>
              <a:rPr lang="en-US" sz="1200" kern="1200" dirty="0" smtClean="0">
                <a:solidFill>
                  <a:schemeClr val="tx1"/>
                </a:solidFill>
                <a:latin typeface="+mn-lt"/>
                <a:ea typeface="+mn-ea"/>
                <a:cs typeface="+mn-cs"/>
              </a:rPr>
              <a:t>Thankfully, our Good Shepherd found another way to </a:t>
            </a:r>
          </a:p>
          <a:p>
            <a:pPr rtl="0"/>
            <a:r>
              <a:rPr lang="en-US" sz="1200" kern="1200" dirty="0" smtClean="0">
                <a:solidFill>
                  <a:schemeClr val="tx1"/>
                </a:solidFill>
                <a:latin typeface="+mn-lt"/>
                <a:ea typeface="+mn-ea"/>
                <a:cs typeface="+mn-cs"/>
              </a:rPr>
              <a:t>deal with stubborn, straying sheep. As Isaiah 53:6 </a:t>
            </a:r>
          </a:p>
          <a:p>
            <a:pPr rtl="0"/>
            <a:r>
              <a:rPr lang="en-US" sz="1200" kern="1200" dirty="0" smtClean="0">
                <a:solidFill>
                  <a:schemeClr val="tx1"/>
                </a:solidFill>
                <a:latin typeface="+mn-lt"/>
                <a:ea typeface="+mn-ea"/>
                <a:cs typeface="+mn-cs"/>
              </a:rPr>
              <a:t>says, “We all, like sheep, have gone astray, each of </a:t>
            </a:r>
          </a:p>
          <a:p>
            <a:pPr rtl="0"/>
            <a:r>
              <a:rPr lang="en-US" sz="1200" kern="1200" dirty="0" smtClean="0">
                <a:solidFill>
                  <a:schemeClr val="tx1"/>
                </a:solidFill>
                <a:latin typeface="+mn-lt"/>
                <a:ea typeface="+mn-ea"/>
                <a:cs typeface="+mn-cs"/>
              </a:rPr>
              <a:t>us has turned to his own way; and the Lord has laid </a:t>
            </a:r>
          </a:p>
          <a:p>
            <a:pPr rtl="0"/>
            <a:r>
              <a:rPr lang="en-US" sz="1200" kern="1200" dirty="0" smtClean="0">
                <a:solidFill>
                  <a:schemeClr val="tx1"/>
                </a:solidFill>
                <a:latin typeface="+mn-lt"/>
                <a:ea typeface="+mn-ea"/>
                <a:cs typeface="+mn-cs"/>
              </a:rPr>
              <a:t>on him [Jesus] the iniquity of us all.”**</a:t>
            </a:r>
            <a:endParaRPr lang="en-US" dirty="0" smtClean="0"/>
          </a:p>
          <a:p>
            <a:pPr rtl="0"/>
            <a:endParaRPr lang="en-US" sz="1200" dirty="0" smtClean="0"/>
          </a:p>
          <a:p>
            <a:pPr rtl="0"/>
            <a:r>
              <a:rPr lang="en-US" sz="1200" dirty="0" smtClean="0"/>
              <a:t>-----</a:t>
            </a:r>
          </a:p>
          <a:p>
            <a:pPr rtl="0"/>
            <a:endParaRPr lang="en-US" sz="1200" dirty="0" smtClean="0"/>
          </a:p>
          <a:p>
            <a:pPr rtl="0"/>
            <a:r>
              <a:rPr lang="en-US" b="1" dirty="0" err="1" smtClean="0"/>
              <a:t>ILLUS</a:t>
            </a:r>
            <a:r>
              <a:rPr lang="en-US" b="1" dirty="0" smtClean="0"/>
              <a:t>:</a:t>
            </a:r>
            <a:r>
              <a:rPr lang="en-US" dirty="0" smtClean="0"/>
              <a:t> </a:t>
            </a:r>
            <a:r>
              <a:rPr lang="en-US" sz="1200" dirty="0" smtClean="0"/>
              <a:t>Unless we come to grips with the terrible </a:t>
            </a:r>
          </a:p>
          <a:p>
            <a:pPr rtl="0"/>
            <a:r>
              <a:rPr lang="en-US" sz="1200" dirty="0" smtClean="0"/>
              <a:t>doctrine of hell, we will never even begin to </a:t>
            </a:r>
          </a:p>
          <a:p>
            <a:pPr rtl="0"/>
            <a:r>
              <a:rPr lang="en-US" sz="1200" dirty="0" smtClean="0"/>
              <a:t>understand the depths of what Jesus did for us on </a:t>
            </a:r>
          </a:p>
          <a:p>
            <a:pPr rtl="0"/>
            <a:r>
              <a:rPr lang="en-US" sz="1200" dirty="0" smtClean="0"/>
              <a:t>the cross. </a:t>
            </a:r>
          </a:p>
          <a:p>
            <a:pPr rtl="0"/>
            <a:endParaRPr lang="en-US" sz="1200" dirty="0" smtClean="0"/>
          </a:p>
          <a:p>
            <a:pPr rtl="0"/>
            <a:r>
              <a:rPr lang="en-US" sz="1200" dirty="0" smtClean="0"/>
              <a:t>His body was being destroyed in the worst possible </a:t>
            </a:r>
          </a:p>
          <a:p>
            <a:pPr rtl="0"/>
            <a:r>
              <a:rPr lang="en-US" sz="1200" dirty="0" smtClean="0"/>
              <a:t>way, but that was a flea bite compared to what was </a:t>
            </a:r>
          </a:p>
          <a:p>
            <a:pPr rtl="0"/>
            <a:r>
              <a:rPr lang="en-US" sz="1200" dirty="0" smtClean="0"/>
              <a:t>happening to his soul. When he cried out that his </a:t>
            </a:r>
          </a:p>
          <a:p>
            <a:pPr rtl="0"/>
            <a:r>
              <a:rPr lang="en-US" sz="1200" dirty="0" smtClean="0"/>
              <a:t>God had forsaken him, he was experiencing hell itself.</a:t>
            </a:r>
          </a:p>
          <a:p>
            <a:pPr rtl="0"/>
            <a:endParaRPr lang="en-US" sz="1200" dirty="0" smtClean="0"/>
          </a:p>
          <a:p>
            <a:pPr rtl="0"/>
            <a:r>
              <a:rPr lang="en-US" sz="1200" dirty="0" smtClean="0"/>
              <a:t>If an acquaintance denounces you and rejects you—</a:t>
            </a:r>
          </a:p>
          <a:p>
            <a:pPr rtl="0"/>
            <a:r>
              <a:rPr lang="en-US" sz="1200" dirty="0" smtClean="0"/>
              <a:t>that hurts. If a good friend does the same—the hurt’s </a:t>
            </a:r>
          </a:p>
          <a:p>
            <a:pPr rtl="0"/>
            <a:r>
              <a:rPr lang="en-US" sz="1200" dirty="0" smtClean="0"/>
              <a:t>far worse. However, if your spouse walks out on you, </a:t>
            </a:r>
          </a:p>
          <a:p>
            <a:pPr rtl="0"/>
            <a:r>
              <a:rPr lang="en-US" sz="1200" dirty="0" smtClean="0"/>
              <a:t>saying, “I never want to see </a:t>
            </a:r>
            <a:r>
              <a:rPr lang="en-US" sz="1200" kern="1200" dirty="0" smtClean="0">
                <a:solidFill>
                  <a:schemeClr val="tx1"/>
                </a:solidFill>
                <a:latin typeface="+mn-lt"/>
                <a:ea typeface="+mn-ea"/>
                <a:cs typeface="+mn-cs"/>
              </a:rPr>
              <a:t>you again,” that is far </a:t>
            </a:r>
          </a:p>
          <a:p>
            <a:pPr rtl="0"/>
            <a:r>
              <a:rPr lang="en-US" sz="1200" kern="1200" dirty="0" smtClean="0">
                <a:solidFill>
                  <a:schemeClr val="tx1"/>
                </a:solidFill>
                <a:latin typeface="+mn-lt"/>
                <a:ea typeface="+mn-ea"/>
                <a:cs typeface="+mn-cs"/>
              </a:rPr>
              <a:t>more devastating still.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longer, deeper, and more intimate the </a:t>
            </a:r>
          </a:p>
          <a:p>
            <a:pPr rtl="0"/>
            <a:r>
              <a:rPr lang="en-US" sz="1200" kern="1200" dirty="0" smtClean="0">
                <a:solidFill>
                  <a:schemeClr val="tx1"/>
                </a:solidFill>
                <a:latin typeface="+mn-lt"/>
                <a:ea typeface="+mn-ea"/>
                <a:cs typeface="+mn-cs"/>
              </a:rPr>
              <a:t>relationship, the more torturous is any separation.</a:t>
            </a:r>
          </a:p>
          <a:p>
            <a:pPr rtl="0"/>
            <a:endParaRPr lang="en-US" sz="1200" kern="1200" dirty="0" smtClean="0">
              <a:solidFill>
                <a:schemeClr val="tx1"/>
              </a:solidFill>
              <a:latin typeface="+mn-lt"/>
              <a:ea typeface="+mn-ea"/>
              <a:cs typeface="+mn-cs"/>
            </a:endParaRPr>
          </a:p>
          <a:p>
            <a:pPr rtl="0"/>
            <a:r>
              <a:rPr lang="en-US" sz="1200" dirty="0" smtClean="0"/>
              <a:t>But the Son’s relationship with the Father was </a:t>
            </a:r>
          </a:p>
          <a:p>
            <a:pPr rtl="0"/>
            <a:r>
              <a:rPr lang="en-US" sz="1200" dirty="0" smtClean="0"/>
              <a:t>beginning-less and infinitely greater than the most </a:t>
            </a:r>
          </a:p>
          <a:p>
            <a:pPr rtl="0"/>
            <a:r>
              <a:rPr lang="en-US" sz="1200" dirty="0" smtClean="0"/>
              <a:t>intimate and passionate human relationship. When </a:t>
            </a:r>
          </a:p>
          <a:p>
            <a:pPr rtl="0"/>
            <a:r>
              <a:rPr lang="en-US" sz="1200" dirty="0" smtClean="0"/>
              <a:t>Jesus was cut off from God, he went into the deepest </a:t>
            </a:r>
          </a:p>
          <a:p>
            <a:pPr rtl="0"/>
            <a:r>
              <a:rPr lang="en-US" sz="1200" dirty="0" smtClean="0"/>
              <a:t>pit and most powerful furnace, beyond all imagining. </a:t>
            </a:r>
          </a:p>
          <a:p>
            <a:pPr rtl="0"/>
            <a:endParaRPr lang="en-US" sz="1200" dirty="0" smtClean="0"/>
          </a:p>
          <a:p>
            <a:pPr rtl="0"/>
            <a:r>
              <a:rPr lang="en-US" sz="1200" dirty="0" smtClean="0"/>
              <a:t>And he did it voluntarily, for us.***</a:t>
            </a:r>
          </a:p>
          <a:p>
            <a:pPr rtl="0"/>
            <a:endParaRPr lang="en-US" sz="1200" dirty="0" smtClean="0"/>
          </a:p>
          <a:p>
            <a:pPr rtl="0"/>
            <a:r>
              <a:rPr lang="en-US" sz="1200" dirty="0" smtClean="0"/>
              <a:t>-----</a:t>
            </a:r>
          </a:p>
          <a:p>
            <a:pPr marL="0" indent="0" rtl="0">
              <a:buFont typeface="Arial" charset="0"/>
              <a:buNone/>
            </a:pPr>
            <a:endParaRPr lang="en-US" sz="1200" b="0" i="0" u="none" strike="noStrike" baseline="0" dirty="0" smtClean="0"/>
          </a:p>
          <a:p>
            <a:pPr marL="0" indent="0" rtl="0">
              <a:buFont typeface="Arial" charset="0"/>
              <a:buNone/>
            </a:pPr>
            <a:r>
              <a:rPr lang="en-US" b="0" i="0" u="none" strike="noStrike" baseline="0" dirty="0" smtClean="0"/>
              <a:t>* Spurgeon, C. H. (2009). </a:t>
            </a:r>
            <a:r>
              <a:rPr lang="en-US" b="0" i="1" u="none" strike="noStrike" baseline="0" dirty="0" smtClean="0"/>
              <a:t>My Sermon Notes &amp; 4: </a:t>
            </a:r>
          </a:p>
          <a:p>
            <a:pPr marL="0" indent="0" rtl="0">
              <a:buFont typeface="Arial" charset="0"/>
              <a:buNone/>
            </a:pPr>
            <a:r>
              <a:rPr lang="en-US" b="0" i="1" u="none" strike="noStrike" baseline="0" dirty="0" smtClean="0"/>
              <a:t>Matthew to Revelation</a:t>
            </a:r>
            <a:r>
              <a:rPr lang="en-US" b="0" i="0" u="none" strike="noStrike" baseline="0" dirty="0" smtClean="0"/>
              <a:t> (Vol. 3, p. 213). </a:t>
            </a:r>
          </a:p>
          <a:p>
            <a:pPr marL="0" indent="0" rtl="0">
              <a:buFont typeface="Arial" charset="0"/>
              <a:buNone/>
            </a:pPr>
            <a:r>
              <a:rPr lang="en-US" b="0" i="0" u="none" strike="noStrike" baseline="0" dirty="0" smtClean="0"/>
              <a:t>Bellingham, WA: Logos Bible Software.</a:t>
            </a:r>
          </a:p>
          <a:p>
            <a:pPr marL="171450" indent="-171450" rtl="0">
              <a:buFont typeface="Arial" charset="0"/>
              <a:buChar char="•"/>
            </a:pPr>
            <a:endParaRPr lang="en-US" b="0" i="0" u="none" strike="noStrike" baseline="0" dirty="0" smtClean="0"/>
          </a:p>
          <a:p>
            <a:pPr marL="0" marR="0" lvl="1"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a:t>
            </a:r>
            <a:r>
              <a:rPr lang="en-US" dirty="0" smtClean="0"/>
              <a:t>Larson, C. B., &amp; Ten </a:t>
            </a:r>
            <a:r>
              <a:rPr lang="en-US" dirty="0" err="1" smtClean="0"/>
              <a:t>Elshof</a:t>
            </a:r>
            <a:r>
              <a:rPr lang="en-US" dirty="0" smtClean="0"/>
              <a:t>, P. (2008). 1001 </a:t>
            </a:r>
          </a:p>
          <a:p>
            <a:pPr marL="0" marR="0" lvl="1"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illustrations that connect (pp. 111-112). </a:t>
            </a:r>
          </a:p>
          <a:p>
            <a:pPr marL="0" marR="0" lvl="1"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Grand Rapids, MI: Zondervan Publishing House.</a:t>
            </a:r>
          </a:p>
          <a:p>
            <a:pPr marL="0" indent="0" rtl="0">
              <a:buFont typeface="Arial" charset="0"/>
              <a:buNone/>
            </a:pPr>
            <a:endParaRPr lang="en-US" b="0" i="0" u="none" strike="noStrike" baseline="0" dirty="0" smtClean="0"/>
          </a:p>
          <a:p>
            <a:r>
              <a:rPr lang="en-US" dirty="0" smtClean="0"/>
              <a:t>*** </a:t>
            </a:r>
            <a:r>
              <a:rPr lang="en-US" b="0" i="0" u="none" strike="noStrike" baseline="0" dirty="0" smtClean="0"/>
              <a:t>Larson, C. B. (2002). </a:t>
            </a:r>
            <a:r>
              <a:rPr lang="en-US" b="0" i="1" u="none" strike="noStrike" baseline="0" dirty="0" smtClean="0"/>
              <a:t>750 engaging </a:t>
            </a:r>
          </a:p>
          <a:p>
            <a:r>
              <a:rPr lang="en-US" b="0" i="1" u="none" strike="noStrike" baseline="0" dirty="0" smtClean="0"/>
              <a:t>illustrations for preachers, teachers &amp; writers</a:t>
            </a:r>
            <a:r>
              <a:rPr lang="en-US" b="0" i="0" u="none" strike="noStrike" baseline="0" dirty="0" smtClean="0"/>
              <a:t> </a:t>
            </a:r>
          </a:p>
          <a:p>
            <a:r>
              <a:rPr lang="en-US" b="0" i="0" u="none" strike="noStrike" baseline="0" dirty="0" smtClean="0"/>
              <a:t>(pp. 100–101). Grand Rapids, MI: Baker Books.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137</a:t>
            </a:fld>
            <a:endParaRPr lang="en-US"/>
          </a:p>
        </p:txBody>
      </p:sp>
    </p:spTree>
    <p:extLst>
      <p:ext uri="{BB962C8B-B14F-4D97-AF65-F5344CB8AC3E}">
        <p14:creationId xmlns:p14="http://schemas.microsoft.com/office/powerpoint/2010/main" val="2988407625"/>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zao</a:t>
            </a:r>
            <a:r>
              <a:rPr lang="en-US" dirty="0" smtClean="0"/>
              <a:t> means </a:t>
            </a:r>
            <a:r>
              <a:rPr lang="en-US" sz="1200" b="0" dirty="0" smtClean="0"/>
              <a:t>to live in a transcendent </a:t>
            </a:r>
          </a:p>
          <a:p>
            <a:r>
              <a:rPr lang="en-US" sz="1200" b="0" dirty="0" smtClean="0"/>
              <a:t>sense,</a:t>
            </a:r>
            <a:r>
              <a:rPr lang="en-US" sz="1200" b="0" baseline="0" dirty="0" smtClean="0"/>
              <a:t> more specifically: to have eternal life.</a:t>
            </a:r>
            <a:endParaRPr lang="en-US"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1229330213"/>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140</a:t>
            </a:fld>
            <a:endParaRPr lang="en-US"/>
          </a:p>
        </p:txBody>
      </p:sp>
    </p:spTree>
    <p:extLst>
      <p:ext uri="{BB962C8B-B14F-4D97-AF65-F5344CB8AC3E}">
        <p14:creationId xmlns:p14="http://schemas.microsoft.com/office/powerpoint/2010/main" val="2187263226"/>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James</a:t>
            </a:r>
            <a:r>
              <a:rPr lang="en-US" b="0" baseline="0" dirty="0" smtClean="0"/>
              <a:t> M. </a:t>
            </a:r>
            <a:r>
              <a:rPr lang="en-US" b="0" baseline="0" dirty="0" err="1" smtClean="0"/>
              <a:t>Boice</a:t>
            </a:r>
            <a:r>
              <a:rPr lang="en-US" b="0" baseline="0" dirty="0" smtClean="0"/>
              <a:t>, the late Pastor of the Tenth </a:t>
            </a:r>
          </a:p>
          <a:p>
            <a:r>
              <a:rPr lang="en-US" b="0" baseline="0" dirty="0" smtClean="0"/>
              <a:t>Presbyterian Church in Philadelphia, wrote this about </a:t>
            </a:r>
          </a:p>
          <a:p>
            <a:r>
              <a:rPr lang="en-US" b="0" baseline="0" dirty="0" smtClean="0"/>
              <a:t>Romans 10:17 –</a:t>
            </a:r>
          </a:p>
          <a:p>
            <a:endParaRPr lang="en-US" b="0" baseline="0" dirty="0" smtClean="0"/>
          </a:p>
          <a:p>
            <a:pPr rtl="0"/>
            <a:r>
              <a:rPr lang="en-US" sz="1200" i="0" dirty="0" smtClean="0"/>
              <a:t>The sentence as Paul wrote it has no verbs. The New </a:t>
            </a:r>
          </a:p>
          <a:p>
            <a:pPr rtl="0"/>
            <a:r>
              <a:rPr lang="en-US" sz="1200" i="0" dirty="0" smtClean="0"/>
              <a:t>International Version has added two verbs to make </a:t>
            </a:r>
          </a:p>
          <a:p>
            <a:pPr rtl="0"/>
            <a:r>
              <a:rPr lang="en-US" sz="1200" i="0" dirty="0" smtClean="0"/>
              <a:t>the passage flow better for English readers, </a:t>
            </a:r>
          </a:p>
          <a:p>
            <a:pPr rtl="0"/>
            <a:r>
              <a:rPr lang="en-US" sz="1200" i="0" dirty="0" smtClean="0"/>
              <a:t>“comes” and “is heard.” </a:t>
            </a:r>
          </a:p>
          <a:p>
            <a:pPr rtl="0"/>
            <a:endParaRPr lang="en-US" sz="1200" i="0" dirty="0" smtClean="0"/>
          </a:p>
          <a:p>
            <a:pPr rtl="0"/>
            <a:r>
              <a:rPr lang="en-US" sz="1200" i="0" dirty="0" smtClean="0"/>
              <a:t>But what Paul actually wrote was: “So, then, faith by </a:t>
            </a:r>
          </a:p>
          <a:p>
            <a:pPr rtl="0"/>
            <a:r>
              <a:rPr lang="en-US" sz="1200" i="0" dirty="0" smtClean="0"/>
              <a:t>hearing, and hearing through the word of Christ.” </a:t>
            </a:r>
          </a:p>
          <a:p>
            <a:pPr rtl="0"/>
            <a:endParaRPr lang="en-US" sz="1200" i="0" dirty="0" smtClean="0"/>
          </a:p>
          <a:p>
            <a:pPr rtl="0"/>
            <a:r>
              <a:rPr lang="en-US" sz="1200" i="0" dirty="0" smtClean="0"/>
              <a:t>The very tone sounds like a summary of verse 14: </a:t>
            </a:r>
          </a:p>
          <a:p>
            <a:pPr rtl="0"/>
            <a:r>
              <a:rPr lang="en-US" sz="1200" i="0" dirty="0" smtClean="0"/>
              <a:t>“How, then, can they call on the one they have not </a:t>
            </a:r>
          </a:p>
          <a:p>
            <a:pPr rtl="0"/>
            <a:r>
              <a:rPr lang="en-US" sz="1200" i="0" dirty="0" smtClean="0"/>
              <a:t>believed in? And how can they believe in the one of </a:t>
            </a:r>
          </a:p>
          <a:p>
            <a:pPr rtl="0"/>
            <a:r>
              <a:rPr lang="en-US" sz="1200" i="0" dirty="0" smtClean="0"/>
              <a:t>whom they have not heard? And how can they hear </a:t>
            </a:r>
          </a:p>
          <a:p>
            <a:pPr rtl="0"/>
            <a:r>
              <a:rPr lang="en-US" sz="1200" i="0" dirty="0" smtClean="0"/>
              <a:t>without someone preaching to them?”</a:t>
            </a:r>
          </a:p>
          <a:p>
            <a:pPr rtl="0"/>
            <a:endParaRPr lang="en-US" sz="1200" i="0" dirty="0" smtClean="0"/>
          </a:p>
          <a:p>
            <a:pPr rtl="0"/>
            <a:r>
              <a:rPr lang="en-US" sz="1200" i="0" dirty="0" smtClean="0"/>
              <a:t>In our text the idea of “hearing” occurs two times: </a:t>
            </a:r>
          </a:p>
          <a:p>
            <a:pPr rtl="0"/>
            <a:r>
              <a:rPr lang="en-US" sz="1200" i="0" dirty="0" smtClean="0"/>
              <a:t>“faith by hearing” and “heard through the word of </a:t>
            </a:r>
          </a:p>
          <a:p>
            <a:pPr rtl="0"/>
            <a:r>
              <a:rPr lang="en-US" sz="1200" i="0" dirty="0" smtClean="0"/>
              <a:t>Christ.” </a:t>
            </a:r>
          </a:p>
          <a:p>
            <a:pPr rtl="0"/>
            <a:endParaRPr lang="en-US" sz="1200" i="0" dirty="0" smtClean="0"/>
          </a:p>
          <a:p>
            <a:pPr rtl="0"/>
            <a:r>
              <a:rPr lang="en-US" sz="1200" i="0" dirty="0" smtClean="0"/>
              <a:t>It makes us ask: “Hearing what?” </a:t>
            </a:r>
          </a:p>
          <a:p>
            <a:pPr rtl="0"/>
            <a:endParaRPr lang="en-US" sz="1200" i="0" dirty="0" smtClean="0"/>
          </a:p>
          <a:p>
            <a:pPr rtl="0"/>
            <a:r>
              <a:rPr lang="en-US" sz="1200" i="0" dirty="0" smtClean="0"/>
              <a:t>There are two answers to that question.</a:t>
            </a:r>
          </a:p>
          <a:p>
            <a:pPr rtl="0"/>
            <a:endParaRPr lang="en-US" sz="1200" i="0" dirty="0" smtClean="0"/>
          </a:p>
          <a:p>
            <a:pPr marL="228600" indent="-228600" rtl="0">
              <a:buAutoNum type="arabicPeriod"/>
            </a:pPr>
            <a:r>
              <a:rPr lang="en-US" sz="1200" i="0" dirty="0" smtClean="0"/>
              <a:t>The gospel. The first and most obvious answer is</a:t>
            </a:r>
          </a:p>
          <a:p>
            <a:pPr marL="0" indent="0" rtl="0">
              <a:buNone/>
            </a:pPr>
            <a:r>
              <a:rPr lang="en-US" sz="1200" i="0" dirty="0" smtClean="0"/>
              <a:t>the message of the gospel, that is, the biblical </a:t>
            </a:r>
          </a:p>
          <a:p>
            <a:pPr marL="0" indent="0" rtl="0">
              <a:buNone/>
            </a:pPr>
            <a:r>
              <a:rPr lang="en-US" sz="1200" i="0" dirty="0" smtClean="0"/>
              <a:t>message of salvation from sin through the work of </a:t>
            </a:r>
          </a:p>
          <a:p>
            <a:pPr marL="0" indent="0" rtl="0">
              <a:buNone/>
            </a:pPr>
            <a:r>
              <a:rPr lang="en-US" sz="1200" i="0" dirty="0" smtClean="0"/>
              <a:t>Jesus Christ, as that message is preached by </a:t>
            </a:r>
          </a:p>
          <a:p>
            <a:pPr marL="0" indent="0" rtl="0">
              <a:buNone/>
            </a:pPr>
            <a:r>
              <a:rPr lang="en-US" sz="1200" i="0" dirty="0" smtClean="0"/>
              <a:t>Christ’s ambassadors.</a:t>
            </a:r>
          </a:p>
          <a:p>
            <a:pPr marL="0" indent="0" rtl="0">
              <a:buNone/>
            </a:pPr>
            <a:endParaRPr lang="en-US" sz="1200" b="1" i="0" dirty="0" smtClean="0"/>
          </a:p>
          <a:p>
            <a:pPr rtl="0"/>
            <a:r>
              <a:rPr lang="en-US" sz="1200" i="0" dirty="0" smtClean="0"/>
              <a:t>2. Christ himself. </a:t>
            </a:r>
          </a:p>
          <a:p>
            <a:pPr rtl="0"/>
            <a:endParaRPr lang="en-US" sz="1200" i="0" dirty="0" smtClean="0"/>
          </a:p>
          <a:p>
            <a:pPr rtl="0"/>
            <a:r>
              <a:rPr lang="en-US" sz="1200" i="0" dirty="0" smtClean="0"/>
              <a:t>The large majority of commentators take the phrase </a:t>
            </a:r>
          </a:p>
          <a:p>
            <a:pPr rtl="0"/>
            <a:r>
              <a:rPr lang="en-US" sz="1200" i="0" dirty="0" smtClean="0"/>
              <a:t>“through the word of Christ” as an objective genitive, </a:t>
            </a:r>
          </a:p>
          <a:p>
            <a:pPr rtl="0"/>
            <a:r>
              <a:rPr lang="en-US" sz="1200" i="0" dirty="0" smtClean="0"/>
              <a:t>meaning that the word is the word about Christ or </a:t>
            </a:r>
          </a:p>
          <a:p>
            <a:pPr rtl="0"/>
            <a:r>
              <a:rPr lang="en-US" sz="1200" i="0" dirty="0" smtClean="0"/>
              <a:t>that he is the content of the message. </a:t>
            </a:r>
          </a:p>
          <a:p>
            <a:pPr rtl="0"/>
            <a:endParaRPr lang="en-US" sz="1200" i="0" dirty="0" smtClean="0"/>
          </a:p>
          <a:p>
            <a:pPr rtl="0"/>
            <a:r>
              <a:rPr lang="en-US" sz="1200" i="0" dirty="0" smtClean="0"/>
              <a:t>That is a true statement, of course. It is what I have </a:t>
            </a:r>
          </a:p>
          <a:p>
            <a:pPr rtl="0"/>
            <a:r>
              <a:rPr lang="en-US" sz="1200" i="0" dirty="0" smtClean="0"/>
              <a:t>just been saying about the gospel. </a:t>
            </a:r>
          </a:p>
          <a:p>
            <a:pPr rtl="0"/>
            <a:endParaRPr lang="en-US" sz="1200" i="0" dirty="0" smtClean="0"/>
          </a:p>
          <a:p>
            <a:pPr rtl="0"/>
            <a:r>
              <a:rPr lang="en-US" sz="1200" i="0" dirty="0" smtClean="0"/>
              <a:t>However, I am convinced that here, rather than being </a:t>
            </a:r>
          </a:p>
          <a:p>
            <a:pPr rtl="0"/>
            <a:r>
              <a:rPr lang="en-US" sz="1200" i="0" dirty="0" smtClean="0"/>
              <a:t>an objective genitive, the phrase “through the word </a:t>
            </a:r>
          </a:p>
          <a:p>
            <a:pPr rtl="0"/>
            <a:r>
              <a:rPr lang="en-US" sz="1200" i="0" dirty="0" smtClean="0"/>
              <a:t>of Christ” is actually a subjective genitive, which </a:t>
            </a:r>
          </a:p>
          <a:p>
            <a:pPr rtl="0"/>
            <a:r>
              <a:rPr lang="en-US" sz="1200" i="0" dirty="0" smtClean="0"/>
              <a:t>means that Jesus is understood to be speaking the </a:t>
            </a:r>
          </a:p>
          <a:p>
            <a:pPr rtl="0"/>
            <a:r>
              <a:rPr lang="en-US" sz="1200" i="0" dirty="0" smtClean="0"/>
              <a:t>gospel message or “word.”</a:t>
            </a:r>
          </a:p>
          <a:p>
            <a:pPr rtl="0"/>
            <a:endParaRPr lang="en-US" sz="1200" i="0" dirty="0" smtClean="0"/>
          </a:p>
          <a:p>
            <a:pPr rtl="0"/>
            <a:r>
              <a:rPr lang="en-US" sz="1200" i="0" dirty="0" smtClean="0"/>
              <a:t>I have two reasons for believing this. </a:t>
            </a:r>
          </a:p>
          <a:p>
            <a:pPr rtl="0"/>
            <a:endParaRPr lang="en-US" sz="1200" i="0" dirty="0" smtClean="0"/>
          </a:p>
          <a:p>
            <a:pPr rtl="0"/>
            <a:r>
              <a:rPr lang="en-US" sz="1200" i="0" dirty="0" smtClean="0"/>
              <a:t>First, this is the way the word of Christ was referred </a:t>
            </a:r>
          </a:p>
          <a:p>
            <a:pPr rtl="0"/>
            <a:r>
              <a:rPr lang="en-US" sz="1200" i="0" dirty="0" smtClean="0"/>
              <a:t>to in verse 14. In the earlier discussion of that verse </a:t>
            </a:r>
          </a:p>
          <a:p>
            <a:pPr rtl="0"/>
            <a:r>
              <a:rPr lang="en-US" sz="1200" i="0" dirty="0" smtClean="0"/>
              <a:t>I pointed out that the proper translation is not “the </a:t>
            </a:r>
          </a:p>
          <a:p>
            <a:pPr rtl="0"/>
            <a:r>
              <a:rPr lang="en-US" sz="1200" i="0" dirty="0" smtClean="0"/>
              <a:t>one of whom they have not heard,” as the New </a:t>
            </a:r>
          </a:p>
          <a:p>
            <a:pPr rtl="0"/>
            <a:r>
              <a:rPr lang="en-US" sz="1200" i="0" dirty="0" smtClean="0"/>
              <a:t>International Version has it, but “the one whom they </a:t>
            </a:r>
          </a:p>
          <a:p>
            <a:pPr rtl="0"/>
            <a:r>
              <a:rPr lang="en-US" sz="1200" i="0" dirty="0" smtClean="0"/>
              <a:t>have not heard.” </a:t>
            </a:r>
          </a:p>
          <a:p>
            <a:pPr rtl="0"/>
            <a:endParaRPr lang="en-US" sz="1200" i="0" dirty="0" smtClean="0"/>
          </a:p>
          <a:p>
            <a:pPr rtl="0"/>
            <a:r>
              <a:rPr lang="en-US" sz="1200" i="0" dirty="0" smtClean="0"/>
              <a:t>The point I made there is that Jesus speaks through </a:t>
            </a:r>
          </a:p>
          <a:p>
            <a:pPr rtl="0"/>
            <a:r>
              <a:rPr lang="en-US" sz="1200" i="0" dirty="0" smtClean="0"/>
              <a:t>his messengers, so that those who hear the </a:t>
            </a:r>
          </a:p>
          <a:p>
            <a:pPr rtl="0"/>
            <a:r>
              <a:rPr lang="en-US" sz="1200" i="0" dirty="0" smtClean="0"/>
              <a:t>messenger to the extent of believing on Christ and </a:t>
            </a:r>
          </a:p>
          <a:p>
            <a:pPr rtl="0"/>
            <a:r>
              <a:rPr lang="en-US" sz="1200" i="0" dirty="0" smtClean="0"/>
              <a:t>calling on Christ for salvation have actually heard </a:t>
            </a:r>
          </a:p>
          <a:p>
            <a:pPr rtl="0"/>
            <a:r>
              <a:rPr lang="en-US" sz="1200" i="0" dirty="0" smtClean="0"/>
              <a:t>Jesus as he has spoken his truth to them and called </a:t>
            </a:r>
          </a:p>
          <a:p>
            <a:pPr rtl="0"/>
            <a:r>
              <a:rPr lang="en-US" sz="1200" i="0" dirty="0" smtClean="0"/>
              <a:t>them to faith. </a:t>
            </a:r>
          </a:p>
          <a:p>
            <a:pPr rtl="0"/>
            <a:endParaRPr lang="en-US" sz="1200" i="0" dirty="0" smtClean="0"/>
          </a:p>
          <a:p>
            <a:pPr rtl="0"/>
            <a:r>
              <a:rPr lang="en-US" sz="1200" i="0" dirty="0" smtClean="0"/>
              <a:t>Jesus said that this is what he would do (see John </a:t>
            </a:r>
          </a:p>
          <a:p>
            <a:pPr rtl="0"/>
            <a:r>
              <a:rPr lang="en-US" sz="1200" i="0" dirty="0" smtClean="0"/>
              <a:t>10:3–5, 16). Since this is what “hearing Christ” meant </a:t>
            </a:r>
          </a:p>
          <a:p>
            <a:pPr rtl="0"/>
            <a:r>
              <a:rPr lang="en-US" sz="1200" i="0" dirty="0" smtClean="0"/>
              <a:t>in verse 14, it is right to see that earlier meaning in </a:t>
            </a:r>
          </a:p>
          <a:p>
            <a:pPr rtl="0"/>
            <a:r>
              <a:rPr lang="en-US" sz="1200" i="0" dirty="0" smtClean="0"/>
              <a:t>this verse too.</a:t>
            </a:r>
          </a:p>
          <a:p>
            <a:pPr rtl="0"/>
            <a:endParaRPr lang="en-US" sz="1200" i="0" dirty="0" smtClean="0"/>
          </a:p>
          <a:p>
            <a:pPr rtl="0"/>
            <a:r>
              <a:rPr lang="en-US" sz="1200" i="0" kern="1200" dirty="0" smtClean="0">
                <a:solidFill>
                  <a:schemeClr val="tx1"/>
                </a:solidFill>
                <a:latin typeface="+mn-lt"/>
                <a:ea typeface="+mn-ea"/>
                <a:cs typeface="+mn-cs"/>
              </a:rPr>
              <a:t>Second, if verse 17 only means “the word about C</a:t>
            </a:r>
          </a:p>
          <a:p>
            <a:pPr rtl="0"/>
            <a:r>
              <a:rPr lang="en-US" sz="1200" i="0" kern="1200" dirty="0" err="1" smtClean="0">
                <a:solidFill>
                  <a:schemeClr val="tx1"/>
                </a:solidFill>
                <a:latin typeface="+mn-lt"/>
                <a:ea typeface="+mn-ea"/>
                <a:cs typeface="+mn-cs"/>
              </a:rPr>
              <a:t>hrist</a:t>
            </a:r>
            <a:r>
              <a:rPr lang="en-US" sz="1200" i="0" kern="1200" dirty="0" smtClean="0">
                <a:solidFill>
                  <a:schemeClr val="tx1"/>
                </a:solidFill>
                <a:latin typeface="+mn-lt"/>
                <a:ea typeface="+mn-ea"/>
                <a:cs typeface="+mn-cs"/>
              </a:rPr>
              <a:t>,” the two parts of the verse are redundant, </a:t>
            </a:r>
          </a:p>
          <a:p>
            <a:pPr rtl="0"/>
            <a:r>
              <a:rPr lang="en-US" sz="1200" i="0" kern="1200" dirty="0" smtClean="0">
                <a:solidFill>
                  <a:schemeClr val="tx1"/>
                </a:solidFill>
                <a:latin typeface="+mn-lt"/>
                <a:ea typeface="+mn-ea"/>
                <a:cs typeface="+mn-cs"/>
              </a:rPr>
              <a:t>because this is what the “message” of the first part </a:t>
            </a:r>
          </a:p>
          <a:p>
            <a:pPr rtl="0"/>
            <a:r>
              <a:rPr lang="en-US" sz="1200" i="0" kern="1200" dirty="0" smtClean="0">
                <a:solidFill>
                  <a:schemeClr val="tx1"/>
                </a:solidFill>
                <a:latin typeface="+mn-lt"/>
                <a:ea typeface="+mn-ea"/>
                <a:cs typeface="+mn-cs"/>
              </a:rPr>
              <a:t>of the verse means.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would reduce to: “Faith comes from hearing the </a:t>
            </a:r>
          </a:p>
          <a:p>
            <a:pPr rtl="0"/>
            <a:r>
              <a:rPr lang="en-US" sz="1200" i="0" kern="1200" dirty="0" smtClean="0">
                <a:solidFill>
                  <a:schemeClr val="tx1"/>
                </a:solidFill>
                <a:latin typeface="+mn-lt"/>
                <a:ea typeface="+mn-ea"/>
                <a:cs typeface="+mn-cs"/>
              </a:rPr>
              <a:t>gospel, and the gospel that is heard is the gospel.”</a:t>
            </a:r>
          </a:p>
          <a:p>
            <a:pPr rtl="0"/>
            <a:endParaRPr lang="en-US" sz="1200" i="0" kern="1200" dirty="0" smtClean="0">
              <a:solidFill>
                <a:schemeClr val="tx1"/>
              </a:solidFill>
              <a:latin typeface="+mn-lt"/>
              <a:ea typeface="+mn-ea"/>
              <a:cs typeface="+mn-cs"/>
            </a:endParaRPr>
          </a:p>
          <a:p>
            <a:pPr rtl="0"/>
            <a:r>
              <a:rPr lang="en-US" sz="1200" i="0" dirty="0" smtClean="0"/>
              <a:t>On the other hand, if “hearing Christ” is the meaning, </a:t>
            </a:r>
          </a:p>
          <a:p>
            <a:pPr rtl="0"/>
            <a:r>
              <a:rPr lang="en-US" sz="1200" i="0" dirty="0" smtClean="0"/>
              <a:t>an important truth is added. To paraphrase this a bit, </a:t>
            </a:r>
          </a:p>
          <a:p>
            <a:pPr rtl="0"/>
            <a:r>
              <a:rPr lang="en-US" sz="1200" i="0" dirty="0" smtClean="0"/>
              <a:t>the proper meaning of verse 17 would be: “Faith </a:t>
            </a:r>
          </a:p>
          <a:p>
            <a:pPr rtl="0"/>
            <a:r>
              <a:rPr lang="en-US" sz="1200" i="0" dirty="0" smtClean="0"/>
              <a:t>comes from hearing the gospel preached, and the </a:t>
            </a:r>
          </a:p>
          <a:p>
            <a:pPr rtl="0"/>
            <a:r>
              <a:rPr lang="en-US" sz="1200" i="0" dirty="0" smtClean="0"/>
              <a:t>reason faith comes from hearing the gospel preached </a:t>
            </a:r>
          </a:p>
          <a:p>
            <a:pPr rtl="0"/>
            <a:r>
              <a:rPr lang="en-US" sz="1200" i="0" dirty="0" smtClean="0"/>
              <a:t>is that Jesus himself, the object of the gospel as well </a:t>
            </a:r>
          </a:p>
          <a:p>
            <a:pPr rtl="0"/>
            <a:r>
              <a:rPr lang="en-US" sz="1200" i="0" dirty="0" smtClean="0"/>
              <a:t>as its subject, speaks through the messenger to call </a:t>
            </a:r>
          </a:p>
          <a:p>
            <a:pPr rtl="0"/>
            <a:r>
              <a:rPr lang="en-US" sz="1200" i="0" dirty="0" smtClean="0"/>
              <a:t>the listening one to faith.”*</a:t>
            </a:r>
          </a:p>
          <a:p>
            <a:pPr rtl="0"/>
            <a:endParaRPr lang="en-US" b="1" dirty="0" smtClean="0"/>
          </a:p>
          <a:p>
            <a:r>
              <a:rPr lang="en-US" b="1" dirty="0" smtClean="0"/>
              <a:t>-----</a:t>
            </a:r>
          </a:p>
          <a:p>
            <a:endParaRPr lang="en-US" b="1" dirty="0" smtClean="0"/>
          </a:p>
          <a:p>
            <a:pPr rtl="0"/>
            <a:r>
              <a:rPr lang="en-US" b="1" dirty="0" err="1" smtClean="0"/>
              <a:t>ILLUS</a:t>
            </a:r>
            <a:r>
              <a:rPr lang="en-US" b="1" dirty="0" smtClean="0"/>
              <a:t>: </a:t>
            </a:r>
            <a:r>
              <a:rPr lang="en-US" sz="1200" dirty="0" smtClean="0"/>
              <a:t>What is the secret to finding life in Christ? A </a:t>
            </a:r>
          </a:p>
          <a:p>
            <a:pPr rtl="0"/>
            <a:r>
              <a:rPr lang="en-US" sz="1200" dirty="0" smtClean="0"/>
              <a:t>person simply has to believe the witness that God </a:t>
            </a:r>
          </a:p>
          <a:p>
            <a:pPr rtl="0"/>
            <a:r>
              <a:rPr lang="en-US" sz="1200" dirty="0" smtClean="0"/>
              <a:t>gave us about His Son and then accept Christ as </a:t>
            </a:r>
          </a:p>
          <a:p>
            <a:pPr rtl="0"/>
            <a:r>
              <a:rPr lang="en-US" sz="1200" dirty="0" smtClean="0"/>
              <a:t>Lord and Savior. One preacher explains it like this:</a:t>
            </a:r>
          </a:p>
          <a:p>
            <a:pPr rtl="0"/>
            <a:endParaRPr lang="en-US" sz="1200" dirty="0" smtClean="0"/>
          </a:p>
          <a:p>
            <a:pPr rtl="0"/>
            <a:r>
              <a:rPr lang="en-US" sz="1200" kern="1200" dirty="0" smtClean="0">
                <a:solidFill>
                  <a:schemeClr val="tx1"/>
                </a:solidFill>
                <a:latin typeface="+mn-lt"/>
                <a:ea typeface="+mn-ea"/>
                <a:cs typeface="+mn-cs"/>
              </a:rPr>
              <a:t>[Salvation] is the gift of God. So is the air, but you </a:t>
            </a:r>
          </a:p>
          <a:p>
            <a:pPr rtl="0"/>
            <a:r>
              <a:rPr lang="en-US" sz="1200" kern="1200" dirty="0" smtClean="0">
                <a:solidFill>
                  <a:schemeClr val="tx1"/>
                </a:solidFill>
                <a:latin typeface="+mn-lt"/>
                <a:ea typeface="+mn-ea"/>
                <a:cs typeface="+mn-cs"/>
              </a:rPr>
              <a:t>have to breathe it. So is bread, but you have to eat </a:t>
            </a:r>
          </a:p>
          <a:p>
            <a:pPr rtl="0"/>
            <a:r>
              <a:rPr lang="en-US" sz="1200" kern="1200" dirty="0" smtClean="0">
                <a:solidFill>
                  <a:schemeClr val="tx1"/>
                </a:solidFill>
                <a:latin typeface="+mn-lt"/>
                <a:ea typeface="+mn-ea"/>
                <a:cs typeface="+mn-cs"/>
              </a:rPr>
              <a:t>it. So is water, but you have to drink it.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 how do we accept this gift? Not by a feeling, for </a:t>
            </a:r>
          </a:p>
          <a:p>
            <a:pPr rtl="0"/>
            <a:r>
              <a:rPr lang="en-US" sz="1200" kern="1200" dirty="0" smtClean="0">
                <a:solidFill>
                  <a:schemeClr val="tx1"/>
                </a:solidFill>
                <a:latin typeface="+mn-lt"/>
                <a:ea typeface="+mn-ea"/>
                <a:cs typeface="+mn-cs"/>
              </a:rPr>
              <a:t>“faith comes by hearing, and hearing by the Word </a:t>
            </a:r>
          </a:p>
          <a:p>
            <a:pPr rtl="0"/>
            <a:r>
              <a:rPr lang="en-US" sz="1200" kern="1200" dirty="0" smtClean="0">
                <a:solidFill>
                  <a:schemeClr val="tx1"/>
                </a:solidFill>
                <a:latin typeface="+mn-lt"/>
                <a:ea typeface="+mn-ea"/>
                <a:cs typeface="+mn-cs"/>
              </a:rPr>
              <a:t>of God” (Rom. 10:17).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is not for me to sit down and wait for faith to </a:t>
            </a:r>
          </a:p>
          <a:p>
            <a:pPr rtl="0"/>
            <a:r>
              <a:rPr lang="en-US" sz="1200" kern="1200" dirty="0" smtClean="0">
                <a:solidFill>
                  <a:schemeClr val="tx1"/>
                </a:solidFill>
                <a:latin typeface="+mn-lt"/>
                <a:ea typeface="+mn-ea"/>
                <a:cs typeface="+mn-cs"/>
              </a:rPr>
              <a:t>come upon me with a strong feeling of some kind. </a:t>
            </a:r>
          </a:p>
          <a:p>
            <a:pPr rtl="0"/>
            <a:r>
              <a:rPr lang="en-US" sz="1200" kern="1200" dirty="0" smtClean="0">
                <a:solidFill>
                  <a:schemeClr val="tx1"/>
                </a:solidFill>
                <a:latin typeface="+mn-lt"/>
                <a:ea typeface="+mn-ea"/>
                <a:cs typeface="+mn-cs"/>
              </a:rPr>
              <a:t>Rather, [salvation] comes when we take God at </a:t>
            </a:r>
          </a:p>
          <a:p>
            <a:pPr rtl="0"/>
            <a:r>
              <a:rPr lang="en-US" sz="1200" kern="1200" dirty="0" smtClean="0">
                <a:solidFill>
                  <a:schemeClr val="tx1"/>
                </a:solidFill>
                <a:latin typeface="+mn-lt"/>
                <a:ea typeface="+mn-ea"/>
                <a:cs typeface="+mn-cs"/>
              </a:rPr>
              <a:t>his word.**</a:t>
            </a:r>
            <a:endParaRPr lang="en-US" b="1" dirty="0" smtClean="0"/>
          </a:p>
          <a:p>
            <a:endParaRPr lang="en-US" b="1" dirty="0" smtClean="0"/>
          </a:p>
          <a:p>
            <a:r>
              <a:rPr lang="en-US" b="1" dirty="0" smtClean="0"/>
              <a:t>-----</a:t>
            </a:r>
          </a:p>
          <a:p>
            <a:endParaRPr lang="en-US" b="1" dirty="0" smtClean="0"/>
          </a:p>
          <a:p>
            <a:pPr rtl="0"/>
            <a:r>
              <a:rPr lang="en-US" b="1" dirty="0" err="1" smtClean="0"/>
              <a:t>ILLUS</a:t>
            </a:r>
            <a:r>
              <a:rPr lang="en-US" b="1" dirty="0" smtClean="0"/>
              <a:t>: </a:t>
            </a:r>
            <a:r>
              <a:rPr lang="en-US" sz="1200" i="0" dirty="0" smtClean="0"/>
              <a:t>Getting a novel published is extremely difficult, </a:t>
            </a:r>
          </a:p>
          <a:p>
            <a:pPr rtl="0"/>
            <a:r>
              <a:rPr lang="en-US" sz="1200" i="0" dirty="0" smtClean="0"/>
              <a:t>especially if you are an unknown author. </a:t>
            </a:r>
          </a:p>
          <a:p>
            <a:pPr rtl="0"/>
            <a:endParaRPr lang="en-US" sz="1200" i="0" dirty="0" smtClean="0"/>
          </a:p>
          <a:p>
            <a:pPr rtl="0"/>
            <a:r>
              <a:rPr lang="en-US" sz="1200" i="0" dirty="0" smtClean="0"/>
              <a:t>Chuck Ross, a freelance writer, decided to test the </a:t>
            </a:r>
          </a:p>
          <a:p>
            <a:pPr rtl="0"/>
            <a:r>
              <a:rPr lang="en-US" sz="1200" i="0" dirty="0" smtClean="0"/>
              <a:t>system. He retyped the first twenty-one pages of a </a:t>
            </a:r>
          </a:p>
          <a:p>
            <a:pPr rtl="0"/>
            <a:r>
              <a:rPr lang="en-US" sz="1200" i="0" dirty="0" smtClean="0"/>
              <a:t>novel by Jerzy </a:t>
            </a:r>
            <a:r>
              <a:rPr lang="en-US" sz="1200" i="0" dirty="0" err="1" smtClean="0"/>
              <a:t>Kosinski</a:t>
            </a:r>
            <a:r>
              <a:rPr lang="en-US" sz="1200" i="0" dirty="0" smtClean="0"/>
              <a:t>, titled Steps, which had won </a:t>
            </a:r>
          </a:p>
          <a:p>
            <a:pPr rtl="0"/>
            <a:r>
              <a:rPr lang="en-US" sz="1200" i="0" dirty="0" smtClean="0"/>
              <a:t>the National Book Award six years before </a:t>
            </a:r>
            <a:r>
              <a:rPr lang="en-US" sz="1200" i="0" kern="1200" dirty="0" smtClean="0">
                <a:solidFill>
                  <a:schemeClr val="tx1"/>
                </a:solidFill>
                <a:latin typeface="+mn-lt"/>
                <a:ea typeface="+mn-ea"/>
                <a:cs typeface="+mn-cs"/>
              </a:rPr>
              <a:t>and sent </a:t>
            </a:r>
          </a:p>
          <a:p>
            <a:pPr rtl="0"/>
            <a:r>
              <a:rPr lang="en-US" sz="1200" i="0" kern="1200" dirty="0" smtClean="0">
                <a:solidFill>
                  <a:schemeClr val="tx1"/>
                </a:solidFill>
                <a:latin typeface="+mn-lt"/>
                <a:ea typeface="+mn-ea"/>
                <a:cs typeface="+mn-cs"/>
              </a:rPr>
              <a:t>them to four publishers, using the name Erik Demos </a:t>
            </a:r>
          </a:p>
          <a:p>
            <a:pPr rtl="0"/>
            <a:r>
              <a:rPr lang="en-US" sz="1200" i="0" kern="1200" dirty="0" smtClean="0">
                <a:solidFill>
                  <a:schemeClr val="tx1"/>
                </a:solidFill>
                <a:latin typeface="+mn-lt"/>
                <a:ea typeface="+mn-ea"/>
                <a:cs typeface="+mn-cs"/>
              </a:rPr>
              <a:t>as a fictitious byline.</a:t>
            </a:r>
          </a:p>
          <a:p>
            <a:pPr rtl="0"/>
            <a:endParaRPr lang="en-US" sz="1200" i="0" kern="1200" dirty="0" smtClean="0">
              <a:solidFill>
                <a:schemeClr val="tx1"/>
              </a:solidFill>
              <a:latin typeface="+mn-lt"/>
              <a:ea typeface="+mn-ea"/>
              <a:cs typeface="+mn-cs"/>
            </a:endParaRPr>
          </a:p>
          <a:p>
            <a:pPr rtl="0"/>
            <a:r>
              <a:rPr lang="en-US" sz="1200" i="0" dirty="0" smtClean="0"/>
              <a:t>All four publishers rejected the manuscript. </a:t>
            </a:r>
          </a:p>
          <a:p>
            <a:pPr rtl="0"/>
            <a:endParaRPr lang="en-US" sz="1200" i="0" dirty="0" smtClean="0"/>
          </a:p>
          <a:p>
            <a:pPr rtl="0"/>
            <a:r>
              <a:rPr lang="en-US" sz="1200" i="0" dirty="0" smtClean="0"/>
              <a:t>Two years later, Ross retyped the entire novel Steps </a:t>
            </a:r>
          </a:p>
          <a:p>
            <a:pPr rtl="0"/>
            <a:r>
              <a:rPr lang="en-US" sz="1200" i="0" dirty="0" smtClean="0"/>
              <a:t>and submitted it under the pen name Erik Demos to </a:t>
            </a:r>
          </a:p>
          <a:p>
            <a:pPr rtl="0"/>
            <a:r>
              <a:rPr lang="en-US" sz="1200" i="0" dirty="0" smtClean="0"/>
              <a:t>several more publishers, including the original </a:t>
            </a:r>
          </a:p>
          <a:p>
            <a:pPr rtl="0"/>
            <a:r>
              <a:rPr lang="en-US" sz="1200" i="0" dirty="0" smtClean="0"/>
              <a:t>publisher, Random House. </a:t>
            </a:r>
          </a:p>
          <a:p>
            <a:pPr rtl="0"/>
            <a:endParaRPr lang="en-US" sz="1200" i="0" dirty="0" smtClean="0"/>
          </a:p>
          <a:p>
            <a:pPr rtl="0"/>
            <a:r>
              <a:rPr lang="en-US" sz="1200" i="0" dirty="0" smtClean="0"/>
              <a:t>It was rejected by all with unhelpful comments, </a:t>
            </a:r>
          </a:p>
          <a:p>
            <a:pPr rtl="0"/>
            <a:r>
              <a:rPr lang="en-US" sz="1200" i="0" dirty="0" smtClean="0"/>
              <a:t>including Random House, which used a form letter. </a:t>
            </a:r>
          </a:p>
          <a:p>
            <a:pPr rtl="0"/>
            <a:endParaRPr lang="en-US" sz="1200" i="0" dirty="0" smtClean="0"/>
          </a:p>
          <a:p>
            <a:pPr rtl="0"/>
            <a:r>
              <a:rPr lang="en-US" sz="1200" i="0" dirty="0" smtClean="0"/>
              <a:t>All told, fourteen publishers and thirteen literary </a:t>
            </a:r>
          </a:p>
          <a:p>
            <a:pPr rtl="0"/>
            <a:r>
              <a:rPr lang="en-US" sz="1200" i="0" dirty="0" smtClean="0"/>
              <a:t>agents failed to recognize a book that had already </a:t>
            </a:r>
          </a:p>
          <a:p>
            <a:pPr rtl="0"/>
            <a:r>
              <a:rPr lang="en-US" sz="1200" i="0" dirty="0" smtClean="0"/>
              <a:t>been published and had won an important award.</a:t>
            </a:r>
          </a:p>
          <a:p>
            <a:pPr rtl="0"/>
            <a:endParaRPr lang="en-US" sz="1200" i="0" dirty="0" smtClean="0"/>
          </a:p>
          <a:p>
            <a:pPr rtl="0"/>
            <a:r>
              <a:rPr lang="en-US" sz="1200" i="0" dirty="0" smtClean="0"/>
              <a:t>Sometimes our approach to the Bible is a similar </a:t>
            </a:r>
          </a:p>
          <a:p>
            <a:pPr rtl="0"/>
            <a:r>
              <a:rPr lang="en-US" sz="1200" i="0" dirty="0" smtClean="0"/>
              <a:t>“been there, done that.”***</a:t>
            </a:r>
          </a:p>
          <a:p>
            <a:pPr rtl="0"/>
            <a:endParaRPr lang="en-US" sz="1200" b="1" dirty="0" smtClean="0"/>
          </a:p>
          <a:p>
            <a:pPr rtl="0"/>
            <a:r>
              <a:rPr lang="en-US" b="1" dirty="0" smtClean="0"/>
              <a:t>-----</a:t>
            </a:r>
            <a:r>
              <a:rPr lang="en-US" dirty="0" smtClean="0"/>
              <a:t> </a:t>
            </a:r>
          </a:p>
          <a:p>
            <a:endParaRPr lang="en-US"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(Vol. 3, p. 1262). Grand Rapids, MI: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Baker Book House.</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Leadership Ministries Worldwide. (2003). </a:t>
            </a:r>
            <a:r>
              <a:rPr lang="en-US" b="0" i="1" u="none" strike="noStrike" baseline="0" dirty="0" smtClean="0"/>
              <a:t>Practical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Illustrations: 1 Peter, 2 Peter, 1 John, 2 John, 3 John,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Jude</a:t>
            </a:r>
            <a:r>
              <a:rPr lang="en-US" b="0" i="0" u="none" strike="noStrike" baseline="0" dirty="0" smtClean="0"/>
              <a:t> (p. 46). Chattanooga, TN: Leadership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Ministries Worldwide.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illustrations that connect</a:t>
            </a:r>
            <a:r>
              <a:rPr lang="en-US" b="0" i="0" u="none" strike="noStrike" baseline="0" dirty="0" smtClean="0"/>
              <a:t> (pp. 17–18). Grand Rapids,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MI: Zondervan Publishing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141</a:t>
            </a:fld>
            <a:endParaRPr lang="en-US"/>
          </a:p>
        </p:txBody>
      </p:sp>
    </p:spTree>
    <p:extLst>
      <p:ext uri="{BB962C8B-B14F-4D97-AF65-F5344CB8AC3E}">
        <p14:creationId xmlns:p14="http://schemas.microsoft.com/office/powerpoint/2010/main" val="3932710247"/>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143</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144</a:t>
            </a:fld>
            <a:endParaRPr lang="en-US"/>
          </a:p>
        </p:txBody>
      </p:sp>
    </p:spTree>
    <p:extLst>
      <p:ext uri="{BB962C8B-B14F-4D97-AF65-F5344CB8AC3E}">
        <p14:creationId xmlns:p14="http://schemas.microsoft.com/office/powerpoint/2010/main" val="294183664"/>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i="0" dirty="0" smtClean="0"/>
              <a:t>In</a:t>
            </a:r>
            <a:r>
              <a:rPr lang="en-US" sz="1200" i="0" baseline="0" dirty="0" smtClean="0"/>
              <a:t> 2003, John Piper, then Pastor of the Bethlehem </a:t>
            </a:r>
          </a:p>
          <a:p>
            <a:pPr rtl="0"/>
            <a:r>
              <a:rPr lang="en-US" sz="1200" i="0" baseline="0" dirty="0" smtClean="0"/>
              <a:t>Baptist Church in Minneapolis, Minnesota said in his </a:t>
            </a:r>
          </a:p>
          <a:p>
            <a:pPr rtl="0"/>
            <a:r>
              <a:rPr lang="en-US" sz="1200" i="0" baseline="0" dirty="0" smtClean="0"/>
              <a:t>August 31 sermon:  </a:t>
            </a:r>
            <a:endParaRPr lang="en-US" sz="1200" i="0" dirty="0" smtClean="0"/>
          </a:p>
          <a:p>
            <a:pPr rtl="0"/>
            <a:endParaRPr lang="en-US" sz="1200" i="0" dirty="0" smtClean="0"/>
          </a:p>
          <a:p>
            <a:pPr rtl="0"/>
            <a:r>
              <a:rPr lang="en-US" sz="1200" i="0" dirty="0" smtClean="0"/>
              <a:t>This has been the brokenhearted, painful theme of </a:t>
            </a:r>
          </a:p>
          <a:p>
            <a:pPr rtl="0"/>
            <a:r>
              <a:rPr lang="en-US" sz="1200" i="0" dirty="0" smtClean="0"/>
              <a:t>Romans 9 and 10 ever since we began with Romans </a:t>
            </a:r>
          </a:p>
          <a:p>
            <a:pPr rtl="0"/>
            <a:r>
              <a:rPr lang="en-US" sz="1200" i="0" dirty="0" smtClean="0"/>
              <a:t>9:3 where Paul said, “I could wish that I myself were </a:t>
            </a:r>
          </a:p>
          <a:p>
            <a:pPr rtl="0"/>
            <a:r>
              <a:rPr lang="en-US" sz="1200" i="0" dirty="0" smtClean="0"/>
              <a:t>accursed and cut off from Christ for the sake of my </a:t>
            </a:r>
          </a:p>
          <a:p>
            <a:pPr rtl="0"/>
            <a:r>
              <a:rPr lang="en-US" sz="1200" i="0" dirty="0" smtClean="0"/>
              <a:t>brothers, my kinsmen according to the flesh.” </a:t>
            </a:r>
          </a:p>
          <a:p>
            <a:pPr rtl="0"/>
            <a:endParaRPr lang="en-US" sz="1200" i="0" dirty="0" smtClean="0"/>
          </a:p>
          <a:p>
            <a:pPr rtl="0"/>
            <a:r>
              <a:rPr lang="en-US" sz="1200" i="0" dirty="0" smtClean="0"/>
              <a:t>This is the terrible reality Paul is wrestling with in </a:t>
            </a:r>
          </a:p>
          <a:p>
            <a:pPr rtl="0"/>
            <a:r>
              <a:rPr lang="en-US" sz="1200" i="0" dirty="0" smtClean="0"/>
              <a:t>Romans 9 and 10. How to understand, how to explain, </a:t>
            </a:r>
          </a:p>
          <a:p>
            <a:pPr rtl="0"/>
            <a:r>
              <a:rPr lang="en-US" sz="1200" i="0" dirty="0" smtClean="0"/>
              <a:t>how to feel about, and how to respond to the </a:t>
            </a:r>
          </a:p>
          <a:p>
            <a:pPr rtl="0"/>
            <a:r>
              <a:rPr lang="en-US" sz="1200" i="0" dirty="0" smtClean="0"/>
              <a:t>unbelief and </a:t>
            </a:r>
            <a:r>
              <a:rPr lang="en-US" sz="1200" i="0" dirty="0" err="1" smtClean="0"/>
              <a:t>lostness</a:t>
            </a:r>
            <a:r>
              <a:rPr lang="en-US" sz="1200" i="0" dirty="0" smtClean="0"/>
              <a:t> of God’s chosen people, Israel. </a:t>
            </a:r>
          </a:p>
          <a:p>
            <a:pPr rtl="0"/>
            <a:r>
              <a:rPr lang="en-US" sz="1200" i="0" dirty="0" smtClean="0"/>
              <a:t>By rejecting Jesus as their Savior and Messiah and </a:t>
            </a:r>
          </a:p>
          <a:p>
            <a:pPr rtl="0"/>
            <a:r>
              <a:rPr lang="en-US" sz="1200" i="0" dirty="0" smtClean="0"/>
              <a:t>Lord and Treasure, they are accursed and cut off </a:t>
            </a:r>
          </a:p>
          <a:p>
            <a:pPr rtl="0"/>
            <a:r>
              <a:rPr lang="en-US" sz="1200" i="0" dirty="0" smtClean="0"/>
              <a:t>from eternal life.</a:t>
            </a:r>
          </a:p>
          <a:p>
            <a:pPr rtl="0"/>
            <a:endParaRPr lang="en-US" sz="1200" i="0" dirty="0" smtClean="0"/>
          </a:p>
          <a:p>
            <a:pPr rtl="0"/>
            <a:r>
              <a:rPr lang="en-US" sz="1200" i="0" dirty="0" smtClean="0"/>
              <a:t>Paul comes back to it over and over. Romans 9:27, </a:t>
            </a:r>
          </a:p>
          <a:p>
            <a:pPr rtl="0"/>
            <a:r>
              <a:rPr lang="en-US" sz="1200" i="0" dirty="0" smtClean="0"/>
              <a:t>“Though the number of the sons of Israel be as the </a:t>
            </a:r>
          </a:p>
          <a:p>
            <a:pPr rtl="0"/>
            <a:r>
              <a:rPr lang="en-US" sz="1200" i="0" dirty="0" smtClean="0"/>
              <a:t>sand of the sea, only a remnant of them will be saved.” </a:t>
            </a:r>
          </a:p>
          <a:p>
            <a:pPr rtl="0"/>
            <a:endParaRPr lang="en-US" sz="1200" i="0" dirty="0" smtClean="0"/>
          </a:p>
          <a:p>
            <a:pPr rtl="0"/>
            <a:r>
              <a:rPr lang="en-US" sz="1200" i="0" dirty="0" smtClean="0"/>
              <a:t>Romans 10:1–2, “Brothers, my heart’s desire and </a:t>
            </a:r>
          </a:p>
          <a:p>
            <a:pPr rtl="0"/>
            <a:r>
              <a:rPr lang="en-US" sz="1200" i="0" dirty="0" smtClean="0"/>
              <a:t>prayer to God for them is that they may be saved. I </a:t>
            </a:r>
          </a:p>
          <a:p>
            <a:pPr rtl="0"/>
            <a:r>
              <a:rPr lang="en-US" sz="1200" i="0" dirty="0" smtClean="0"/>
              <a:t>bear them witness that they have a zeal for God, but </a:t>
            </a:r>
          </a:p>
          <a:p>
            <a:pPr rtl="0"/>
            <a:r>
              <a:rPr lang="en-US" sz="1200" i="0" dirty="0" smtClean="0"/>
              <a:t>not according to knowledge.” </a:t>
            </a:r>
          </a:p>
          <a:p>
            <a:pPr rtl="0"/>
            <a:endParaRPr lang="en-US" sz="1200" i="0" dirty="0" smtClean="0"/>
          </a:p>
          <a:p>
            <a:pPr rtl="0"/>
            <a:r>
              <a:rPr lang="en-US" sz="1200" i="0" dirty="0" smtClean="0"/>
              <a:t>Then in Romans 10:16, “They have not all obeyed </a:t>
            </a:r>
          </a:p>
          <a:p>
            <a:pPr rtl="0"/>
            <a:r>
              <a:rPr lang="en-US" sz="1200" i="0" dirty="0" smtClean="0"/>
              <a:t>the gospel. For Isaiah says, ‘Lord, who has believed </a:t>
            </a:r>
          </a:p>
          <a:p>
            <a:pPr rtl="0"/>
            <a:r>
              <a:rPr lang="en-US" sz="1200" i="0" dirty="0" smtClean="0"/>
              <a:t>what he has heard from us?’ ” And verse 21: “But </a:t>
            </a:r>
          </a:p>
          <a:p>
            <a:pPr rtl="0"/>
            <a:r>
              <a:rPr lang="en-US" sz="1200" i="0" dirty="0" smtClean="0"/>
              <a:t>of Israel he says, ‘All day long I have held out my </a:t>
            </a:r>
          </a:p>
          <a:p>
            <a:pPr rtl="0"/>
            <a:r>
              <a:rPr lang="en-US" sz="1200" i="0" dirty="0" smtClean="0"/>
              <a:t>hands to a disobedient and contrary people.’ ”</a:t>
            </a:r>
            <a:r>
              <a:rPr lang="en-US" sz="1200" i="0" baseline="0" dirty="0" smtClean="0"/>
              <a:t> ...</a:t>
            </a:r>
          </a:p>
          <a:p>
            <a:pPr rtl="0"/>
            <a:endParaRPr lang="en-US" sz="1200" i="0" baseline="0" dirty="0" smtClean="0"/>
          </a:p>
          <a:p>
            <a:pPr rtl="0"/>
            <a:r>
              <a:rPr lang="en-US" sz="1200" i="0" dirty="0" smtClean="0"/>
              <a:t>One of the main things Paul wants to say in these </a:t>
            </a:r>
          </a:p>
          <a:p>
            <a:pPr rtl="0"/>
            <a:r>
              <a:rPr lang="en-US" sz="1200" i="0" dirty="0" smtClean="0"/>
              <a:t>chapters is that Israel’s unbelief and </a:t>
            </a:r>
            <a:r>
              <a:rPr lang="en-US" sz="1200" i="0" dirty="0" err="1" smtClean="0"/>
              <a:t>lostness</a:t>
            </a:r>
            <a:r>
              <a:rPr lang="en-US" sz="1200" i="0" dirty="0" smtClean="0"/>
              <a:t> does </a:t>
            </a:r>
          </a:p>
          <a:p>
            <a:pPr rtl="0"/>
            <a:r>
              <a:rPr lang="en-US" sz="1200" i="0" dirty="0" smtClean="0"/>
              <a:t>not mean that the word of God has failed! Romans </a:t>
            </a:r>
          </a:p>
          <a:p>
            <a:pPr rtl="0"/>
            <a:r>
              <a:rPr lang="en-US" sz="1200" i="0" dirty="0" smtClean="0"/>
              <a:t>9:6 rings the central bell, “But it is not as though the </a:t>
            </a:r>
          </a:p>
          <a:p>
            <a:pPr rtl="0"/>
            <a:r>
              <a:rPr lang="en-US" sz="1200" i="0" dirty="0" smtClean="0"/>
              <a:t>word of God has failed.” </a:t>
            </a:r>
          </a:p>
          <a:p>
            <a:pPr rtl="0"/>
            <a:endParaRPr lang="en-US" sz="1200" i="0" dirty="0" smtClean="0"/>
          </a:p>
          <a:p>
            <a:pPr rtl="0"/>
            <a:r>
              <a:rPr lang="en-US" sz="1200" i="0" dirty="0" smtClean="0"/>
              <a:t>His first argument for this central truth is built on the </a:t>
            </a:r>
          </a:p>
          <a:p>
            <a:pPr rtl="0"/>
            <a:r>
              <a:rPr lang="en-US" sz="1200" i="0" dirty="0" smtClean="0"/>
              <a:t>doctrine of sovereign, free, unconditional election in </a:t>
            </a:r>
          </a:p>
          <a:p>
            <a:pPr rtl="0"/>
            <a:r>
              <a:rPr lang="en-US" sz="1200" i="0" dirty="0" smtClean="0"/>
              <a:t>chapter 9. In other words, the unbelief and </a:t>
            </a:r>
            <a:r>
              <a:rPr lang="en-US" sz="1200" i="0" dirty="0" err="1" smtClean="0"/>
              <a:t>lostness</a:t>
            </a:r>
            <a:r>
              <a:rPr lang="en-US" sz="1200" i="0" dirty="0" smtClean="0"/>
              <a:t> </a:t>
            </a:r>
          </a:p>
          <a:p>
            <a:pPr rtl="0"/>
            <a:r>
              <a:rPr lang="en-US" sz="1200" i="0" dirty="0" smtClean="0"/>
              <a:t>of Israel does not undermine the plans of God, </a:t>
            </a:r>
          </a:p>
          <a:p>
            <a:pPr rtl="0"/>
            <a:r>
              <a:rPr lang="en-US" sz="1200" i="0" dirty="0" smtClean="0"/>
              <a:t>because he is sovereign over their unbelief and built </a:t>
            </a:r>
          </a:p>
          <a:p>
            <a:pPr rtl="0"/>
            <a:r>
              <a:rPr lang="en-US" sz="1200" i="0" dirty="0" smtClean="0"/>
              <a:t>it into his plans from the beginning. </a:t>
            </a:r>
          </a:p>
          <a:p>
            <a:pPr rtl="0"/>
            <a:endParaRPr lang="en-US" sz="1200" i="0" dirty="0" smtClean="0"/>
          </a:p>
          <a:p>
            <a:pPr rtl="0"/>
            <a:r>
              <a:rPr lang="en-US" sz="1200" i="0" dirty="0" smtClean="0"/>
              <a:t>“ ‘I will have mercy on whom I have mercy, and I will </a:t>
            </a:r>
          </a:p>
          <a:p>
            <a:pPr rtl="0"/>
            <a:r>
              <a:rPr lang="en-US" sz="1200" i="0" dirty="0" smtClean="0"/>
              <a:t>have compassion on whom I have compassion.’ So </a:t>
            </a:r>
          </a:p>
          <a:p>
            <a:pPr rtl="0"/>
            <a:r>
              <a:rPr lang="en-US" sz="1200" i="0" dirty="0" smtClean="0"/>
              <a:t>then it depends not on human will or exertion, but on </a:t>
            </a:r>
          </a:p>
          <a:p>
            <a:pPr rtl="0"/>
            <a:r>
              <a:rPr lang="en-US" sz="1200" i="0" dirty="0" smtClean="0"/>
              <a:t>God, who has mercy” (Romans 9:15–16).</a:t>
            </a:r>
          </a:p>
          <a:p>
            <a:pPr rtl="0"/>
            <a:endParaRPr lang="en-US" sz="1200" i="0" dirty="0" smtClean="0"/>
          </a:p>
          <a:p>
            <a:pPr rtl="0"/>
            <a:r>
              <a:rPr lang="en-US" sz="1200" i="0" dirty="0" smtClean="0"/>
              <a:t>Some of us, over the duration of our lives, have been </a:t>
            </a:r>
          </a:p>
          <a:p>
            <a:pPr rtl="0"/>
            <a:r>
              <a:rPr lang="en-US" sz="1200" i="0" dirty="0" smtClean="0"/>
              <a:t>shaken to the foundations by this truth of God’s </a:t>
            </a:r>
          </a:p>
          <a:p>
            <a:pPr rtl="0"/>
            <a:r>
              <a:rPr lang="en-US" sz="1200" i="0" dirty="0" smtClean="0"/>
              <a:t>sovereignty over man’s belief and unbelief. We have </a:t>
            </a:r>
          </a:p>
          <a:p>
            <a:pPr rtl="0"/>
            <a:r>
              <a:rPr lang="en-US" sz="1200" i="0" dirty="0" smtClean="0"/>
              <a:t>run from it, pretended it wasn’t there, argued against </a:t>
            </a:r>
          </a:p>
          <a:p>
            <a:pPr rtl="0"/>
            <a:r>
              <a:rPr lang="en-US" sz="1200" i="0" dirty="0" smtClean="0"/>
              <a:t>it, wept over it, and finally bowed our heads and </a:t>
            </a:r>
          </a:p>
          <a:p>
            <a:pPr rtl="0"/>
            <a:r>
              <a:rPr lang="en-US" sz="1200" i="0" dirty="0" smtClean="0"/>
              <a:t>hearts before it, and then discovered it to be one of </a:t>
            </a:r>
          </a:p>
          <a:p>
            <a:pPr rtl="0"/>
            <a:r>
              <a:rPr lang="en-US" sz="1200" i="0" dirty="0" smtClean="0"/>
              <a:t>the most deep and firm and precious foundation </a:t>
            </a:r>
          </a:p>
          <a:p>
            <a:pPr rtl="0"/>
            <a:r>
              <a:rPr lang="en-US" sz="1200" i="0" dirty="0" smtClean="0"/>
              <a:t>stones in the house of our fragile faith. We see now, </a:t>
            </a:r>
          </a:p>
          <a:p>
            <a:pPr rtl="0"/>
            <a:r>
              <a:rPr lang="en-US" sz="1200" i="0" dirty="0" smtClean="0"/>
              <a:t>with trembling joy, that without it we would not have </a:t>
            </a:r>
          </a:p>
          <a:p>
            <a:pPr rtl="0"/>
            <a:r>
              <a:rPr lang="en-US" sz="1200" i="0" dirty="0" smtClean="0"/>
              <a:t>believed, and we would not endure to the end and </a:t>
            </a:r>
          </a:p>
          <a:p>
            <a:pPr rtl="0"/>
            <a:r>
              <a:rPr lang="en-US" sz="1200" i="0" dirty="0" smtClean="0"/>
              <a:t>be saved. We saw that especially in Romans 9.</a:t>
            </a:r>
          </a:p>
          <a:p>
            <a:pPr rtl="0"/>
            <a:endParaRPr lang="en-US" sz="1200" i="0" dirty="0" smtClean="0"/>
          </a:p>
          <a:p>
            <a:pPr rtl="0"/>
            <a:r>
              <a:rPr lang="en-US" sz="1200" i="0" dirty="0" smtClean="0"/>
              <a:t>Now today, here in this text, without losing sight of </a:t>
            </a:r>
          </a:p>
          <a:p>
            <a:pPr rtl="0"/>
            <a:r>
              <a:rPr lang="en-US" sz="1200" i="0" dirty="0" smtClean="0"/>
              <a:t>any of that,</a:t>
            </a:r>
            <a:r>
              <a:rPr lang="en-US" sz="1200" i="0" baseline="0" dirty="0" smtClean="0"/>
              <a:t> </a:t>
            </a:r>
            <a:r>
              <a:rPr lang="en-US" sz="1200" i="0" dirty="0" smtClean="0"/>
              <a:t>Paul says something very crucial and </a:t>
            </a:r>
          </a:p>
          <a:p>
            <a:pPr rtl="0"/>
            <a:r>
              <a:rPr lang="en-US" sz="1200" i="0" dirty="0" smtClean="0"/>
              <a:t>very different to balance our way of thinking about his </a:t>
            </a:r>
          </a:p>
          <a:p>
            <a:pPr rtl="0"/>
            <a:r>
              <a:rPr lang="en-US" sz="1200" i="0" dirty="0" smtClean="0"/>
              <a:t>sovereignty over the unbelief of Israel. </a:t>
            </a:r>
          </a:p>
          <a:p>
            <a:pPr rtl="0"/>
            <a:endParaRPr lang="en-US" sz="1200" i="0" dirty="0" smtClean="0"/>
          </a:p>
          <a:p>
            <a:pPr rtl="0"/>
            <a:r>
              <a:rPr lang="en-US" sz="1200" i="0" dirty="0" smtClean="0"/>
              <a:t>And here I am moving to the second point of the</a:t>
            </a:r>
          </a:p>
          <a:p>
            <a:pPr rtl="0"/>
            <a:r>
              <a:rPr lang="en-US" sz="1200" i="0" dirty="0" smtClean="0"/>
              <a:t> message. The first was the unbelief of Israel. The </a:t>
            </a:r>
          </a:p>
          <a:p>
            <a:pPr rtl="0"/>
            <a:r>
              <a:rPr lang="en-US" sz="1200" i="0" dirty="0" smtClean="0"/>
              <a:t>second is the sovereignty of God in relation to the </a:t>
            </a:r>
          </a:p>
          <a:p>
            <a:pPr rtl="0"/>
            <a:r>
              <a:rPr lang="en-US" sz="1200" i="0" dirty="0" smtClean="0"/>
              <a:t>responsibility of man. </a:t>
            </a:r>
          </a:p>
          <a:p>
            <a:pPr rtl="0"/>
            <a:endParaRPr lang="en-US" sz="1200" i="0" dirty="0" smtClean="0"/>
          </a:p>
          <a:p>
            <a:pPr rtl="0"/>
            <a:r>
              <a:rPr lang="en-US" sz="1200" i="0" dirty="0" smtClean="0"/>
              <a:t>Paul says, Israel’s unbelief is not owing to the </a:t>
            </a:r>
          </a:p>
          <a:p>
            <a:pPr rtl="0"/>
            <a:r>
              <a:rPr lang="en-US" sz="1200" i="0" dirty="0" smtClean="0"/>
              <a:t>absence of what she needs in order to be held </a:t>
            </a:r>
          </a:p>
          <a:p>
            <a:pPr rtl="0"/>
            <a:r>
              <a:rPr lang="en-US" sz="1200" i="0" dirty="0" smtClean="0"/>
              <a:t>responsible to believe.</a:t>
            </a:r>
          </a:p>
          <a:p>
            <a:pPr rtl="0"/>
            <a:endParaRPr lang="en-US" sz="1200" i="0" dirty="0" smtClean="0"/>
          </a:p>
          <a:p>
            <a:pPr rtl="0"/>
            <a:r>
              <a:rPr lang="en-US" sz="1200" i="0" dirty="0" smtClean="0"/>
              <a:t>That’s the point of the five steps in verses 14–15. To </a:t>
            </a:r>
          </a:p>
          <a:p>
            <a:pPr rtl="0"/>
            <a:r>
              <a:rPr lang="en-US" sz="1200" i="0" dirty="0" smtClean="0"/>
              <a:t>be saved you have to call on Christ. To call you have </a:t>
            </a:r>
          </a:p>
          <a:p>
            <a:pPr rtl="0"/>
            <a:r>
              <a:rPr lang="en-US" sz="1200" i="0" dirty="0" smtClean="0"/>
              <a:t>to believe on Christ. To believe, you have to hear the </a:t>
            </a:r>
          </a:p>
          <a:p>
            <a:pPr rtl="0"/>
            <a:r>
              <a:rPr lang="en-US" sz="1200" i="0" dirty="0" smtClean="0"/>
              <a:t>word of Christ. To hear, you have to have someone </a:t>
            </a:r>
          </a:p>
          <a:p>
            <a:pPr rtl="0"/>
            <a:r>
              <a:rPr lang="en-US" sz="1200" i="0" dirty="0" smtClean="0"/>
              <a:t>proclaiming the message of Christ. And to proclaim </a:t>
            </a:r>
          </a:p>
          <a:p>
            <a:pPr rtl="0"/>
            <a:r>
              <a:rPr lang="en-US" sz="1200" i="0" dirty="0" smtClean="0"/>
              <a:t>with divine authority, you have to be sent by God. </a:t>
            </a:r>
          </a:p>
          <a:p>
            <a:pPr rtl="0"/>
            <a:endParaRPr lang="en-US" sz="1200" i="0" dirty="0" smtClean="0"/>
          </a:p>
          <a:p>
            <a:pPr rtl="0"/>
            <a:r>
              <a:rPr lang="en-US" sz="1200" i="0" dirty="0" smtClean="0"/>
              <a:t>And the point of saying all this in these verses is to </a:t>
            </a:r>
          </a:p>
          <a:p>
            <a:pPr rtl="0"/>
            <a:r>
              <a:rPr lang="en-US" sz="1200" i="0" dirty="0" smtClean="0"/>
              <a:t>stress: they have happened for Israel! And therefore </a:t>
            </a:r>
          </a:p>
          <a:p>
            <a:pPr rtl="0"/>
            <a:r>
              <a:rPr lang="en-US" sz="1200" i="0" dirty="0" smtClean="0"/>
              <a:t>her unbelief is not owing to the absence of anything </a:t>
            </a:r>
          </a:p>
          <a:p>
            <a:pPr rtl="0"/>
            <a:r>
              <a:rPr lang="en-US" sz="1200" i="0" dirty="0" smtClean="0"/>
              <a:t>she needs in order to be held responsible.</a:t>
            </a:r>
          </a:p>
          <a:p>
            <a:pPr rtl="0"/>
            <a:endParaRPr lang="en-US" sz="1200" i="0" dirty="0" smtClean="0"/>
          </a:p>
          <a:p>
            <a:pPr rtl="0"/>
            <a:r>
              <a:rPr lang="en-US" sz="1200" i="0" dirty="0" smtClean="0"/>
              <a:t>Look at verse 18: “But I ask, have they not heard?” In </a:t>
            </a:r>
          </a:p>
          <a:p>
            <a:pPr rtl="0"/>
            <a:r>
              <a:rPr lang="en-US" sz="1200" i="0" dirty="0" smtClean="0"/>
              <a:t>other words, “Have not these conditions of sending </a:t>
            </a:r>
          </a:p>
          <a:p>
            <a:pPr rtl="0"/>
            <a:r>
              <a:rPr lang="en-US" sz="1200" i="0" dirty="0" smtClean="0"/>
              <a:t>and preaching and hearing been met?” And Paul </a:t>
            </a:r>
          </a:p>
          <a:p>
            <a:pPr rtl="0"/>
            <a:r>
              <a:rPr lang="en-US" sz="1200" i="0" dirty="0" smtClean="0"/>
              <a:t>answers, “Indeed they have.” </a:t>
            </a:r>
          </a:p>
          <a:p>
            <a:pPr rtl="0"/>
            <a:endParaRPr lang="en-US" sz="1200" i="0" dirty="0" smtClean="0"/>
          </a:p>
          <a:p>
            <a:pPr rtl="0"/>
            <a:r>
              <a:rPr lang="en-US" sz="1200" i="0" dirty="0" smtClean="0"/>
              <a:t>Then Paul uses the words of Psalm 19:4 to emphasize </a:t>
            </a:r>
          </a:p>
          <a:p>
            <a:pPr rtl="0"/>
            <a:r>
              <a:rPr lang="en-US" sz="1200" i="0" dirty="0" smtClean="0"/>
              <a:t>this. “Their voice has gone out to all the earth, and </a:t>
            </a:r>
          </a:p>
          <a:p>
            <a:pPr rtl="0"/>
            <a:r>
              <a:rPr lang="en-US" sz="1200" i="0" dirty="0" smtClean="0"/>
              <a:t>their words to the ends of the world.” </a:t>
            </a:r>
          </a:p>
          <a:p>
            <a:pPr rtl="0"/>
            <a:endParaRPr lang="en-US" sz="1200" i="0" dirty="0" smtClean="0"/>
          </a:p>
          <a:p>
            <a:pPr rtl="0"/>
            <a:r>
              <a:rPr lang="en-US" sz="1200" i="0" dirty="0" smtClean="0"/>
              <a:t>I am not sure whether Paul means for us to </a:t>
            </a:r>
          </a:p>
          <a:p>
            <a:pPr rtl="0"/>
            <a:r>
              <a:rPr lang="en-US" sz="1200" i="0" dirty="0" smtClean="0"/>
              <a:t>understand these words in the context of the </a:t>
            </a:r>
          </a:p>
          <a:p>
            <a:pPr rtl="0"/>
            <a:r>
              <a:rPr lang="en-US" sz="1200" i="0" dirty="0" smtClean="0"/>
              <a:t>Psalm (general revelation in nature) or if he is </a:t>
            </a:r>
          </a:p>
          <a:p>
            <a:pPr rtl="0"/>
            <a:r>
              <a:rPr lang="en-US" sz="1200" i="0" dirty="0" smtClean="0"/>
              <a:t>simply using the words (without claiming to be </a:t>
            </a:r>
          </a:p>
          <a:p>
            <a:pPr rtl="0"/>
            <a:r>
              <a:rPr lang="en-US" sz="1200" i="0" dirty="0" smtClean="0"/>
              <a:t>quoting them in context) to stress the wide extent </a:t>
            </a:r>
          </a:p>
          <a:p>
            <a:pPr rtl="0"/>
            <a:r>
              <a:rPr lang="en-US" sz="1200" i="0" dirty="0" smtClean="0"/>
              <a:t>of the gospel in the world for all Israel to hear. </a:t>
            </a:r>
          </a:p>
          <a:p>
            <a:pPr rtl="0"/>
            <a:endParaRPr lang="en-US" sz="1200" i="0" dirty="0" smtClean="0"/>
          </a:p>
          <a:p>
            <a:pPr rtl="0"/>
            <a:r>
              <a:rPr lang="en-US" sz="1200" i="0" dirty="0" smtClean="0"/>
              <a:t>But his main point is clear: The message of Christ has </a:t>
            </a:r>
          </a:p>
          <a:p>
            <a:pPr rtl="0"/>
            <a:r>
              <a:rPr lang="en-US" sz="1200" i="0" dirty="0" smtClean="0"/>
              <a:t>been preached to Israel and she has heard it, and so </a:t>
            </a:r>
          </a:p>
          <a:p>
            <a:pPr rtl="0"/>
            <a:r>
              <a:rPr lang="en-US" sz="1200" i="0" dirty="0" smtClean="0"/>
              <a:t>is responsible for her unbelief.</a:t>
            </a:r>
          </a:p>
          <a:p>
            <a:pPr rtl="0"/>
            <a:endParaRPr lang="en-US" sz="1200" b="0" i="0" u="none" strike="noStrike" baseline="0" dirty="0" smtClean="0"/>
          </a:p>
          <a:p>
            <a:pPr rtl="0"/>
            <a:r>
              <a:rPr lang="en-US" sz="1200" b="0" i="0" u="none" strike="noStrike" baseline="0" dirty="0" smtClean="0"/>
              <a:t>-----</a:t>
            </a:r>
          </a:p>
          <a:p>
            <a:pPr rtl="0"/>
            <a:endParaRPr lang="en-US" b="0" i="0" u="none" strike="noStrike" baseline="0" dirty="0" smtClean="0"/>
          </a:p>
          <a:p>
            <a:r>
              <a:rPr lang="en-US" b="0" i="0" u="none" strike="noStrike" baseline="0" dirty="0" smtClean="0"/>
              <a:t>Piper, J. (2014). </a:t>
            </a:r>
            <a:r>
              <a:rPr lang="en-US" b="0" i="1" u="none" strike="noStrike" baseline="0" dirty="0" smtClean="0"/>
              <a:t>Sermons from John Piper </a:t>
            </a:r>
          </a:p>
          <a:p>
            <a:r>
              <a:rPr lang="en-US" b="0" i="1" u="none" strike="noStrike" baseline="0" dirty="0" smtClean="0"/>
              <a:t>(2000–2014)</a:t>
            </a:r>
            <a:r>
              <a:rPr lang="en-US" b="0" i="0" u="none" strike="noStrike" baseline="0" dirty="0" smtClean="0"/>
              <a:t>. Minneapolis, MN: Desiring God.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145</a:t>
            </a:fld>
            <a:endParaRPr lang="en-US"/>
          </a:p>
        </p:txBody>
      </p:sp>
    </p:spTree>
    <p:extLst>
      <p:ext uri="{BB962C8B-B14F-4D97-AF65-F5344CB8AC3E}">
        <p14:creationId xmlns:p14="http://schemas.microsoft.com/office/powerpoint/2010/main" val="2156590894"/>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Responding to the Call: Having described the steps </a:t>
            </a:r>
          </a:p>
          <a:p>
            <a:r>
              <a:rPr lang="en-US" sz="1200" b="0" kern="1200" dirty="0" smtClean="0">
                <a:solidFill>
                  <a:schemeClr val="tx1"/>
                </a:solidFill>
                <a:latin typeface="+mn-lt"/>
                <a:ea typeface="+mn-ea"/>
                <a:cs typeface="+mn-cs"/>
              </a:rPr>
              <a:t>involved in responding to the gospel, Paul moves on to </a:t>
            </a:r>
          </a:p>
          <a:p>
            <a:r>
              <a:rPr lang="en-US" sz="1200" b="0" kern="1200" dirty="0" smtClean="0">
                <a:solidFill>
                  <a:schemeClr val="tx1"/>
                </a:solidFill>
                <a:latin typeface="+mn-lt"/>
                <a:ea typeface="+mn-ea"/>
                <a:cs typeface="+mn-cs"/>
              </a:rPr>
              <a:t>describe the results. From a national standpoint, Israel </a:t>
            </a:r>
          </a:p>
          <a:p>
            <a:r>
              <a:rPr lang="en-US" sz="1200" b="0" kern="1200" dirty="0" smtClean="0">
                <a:solidFill>
                  <a:schemeClr val="tx1"/>
                </a:solidFill>
                <a:latin typeface="+mn-lt"/>
                <a:ea typeface="+mn-ea"/>
                <a:cs typeface="+mn-cs"/>
              </a:rPr>
              <a:t>has indeed heard the message, but the Gentiles are </a:t>
            </a:r>
          </a:p>
          <a:p>
            <a:r>
              <a:rPr lang="en-US" sz="1200" b="0" kern="1200" dirty="0" smtClean="0">
                <a:solidFill>
                  <a:schemeClr val="tx1"/>
                </a:solidFill>
                <a:latin typeface="+mn-lt"/>
                <a:ea typeface="+mn-ea"/>
                <a:cs typeface="+mn-cs"/>
              </a:rPr>
              <a:t>the ones who responded. In Romans 11:2–5 Paul </a:t>
            </a:r>
          </a:p>
          <a:p>
            <a:r>
              <a:rPr lang="en-US" sz="1200" b="0" kern="1200" dirty="0" smtClean="0">
                <a:solidFill>
                  <a:schemeClr val="tx1"/>
                </a:solidFill>
                <a:latin typeface="+mn-lt"/>
                <a:ea typeface="+mn-ea"/>
                <a:cs typeface="+mn-cs"/>
              </a:rPr>
              <a:t>makes clear that there is a remnant who believe, </a:t>
            </a:r>
          </a:p>
          <a:p>
            <a:r>
              <a:rPr lang="en-US" sz="1200" b="0" kern="1200" dirty="0" smtClean="0">
                <a:solidFill>
                  <a:schemeClr val="tx1"/>
                </a:solidFill>
                <a:latin typeface="+mn-lt"/>
                <a:ea typeface="+mn-ea"/>
                <a:cs typeface="+mn-cs"/>
              </a:rPr>
              <a:t>including Paul himself.</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t>
            </a:r>
          </a:p>
          <a:p>
            <a:endParaRPr lang="en-US" sz="1200" b="1" i="0" u="none" strike="noStrike" kern="1200" baseline="0" dirty="0" smtClean="0">
              <a:solidFill>
                <a:schemeClr val="tx1"/>
              </a:solidFill>
              <a:latin typeface="+mn-lt"/>
              <a:ea typeface="+mn-ea"/>
              <a:cs typeface="+mn-cs"/>
            </a:endParaRPr>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183).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146</a:t>
            </a:fld>
            <a:endParaRPr lang="en-US"/>
          </a:p>
        </p:txBody>
      </p:sp>
    </p:spTree>
    <p:extLst>
      <p:ext uri="{BB962C8B-B14F-4D97-AF65-F5344CB8AC3E}">
        <p14:creationId xmlns:p14="http://schemas.microsoft.com/office/powerpoint/2010/main" val="905761640"/>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Phthongos</a:t>
            </a:r>
            <a:r>
              <a:rPr lang="en-US" dirty="0" smtClean="0"/>
              <a:t> only appears in two places in the New </a:t>
            </a:r>
          </a:p>
          <a:p>
            <a:r>
              <a:rPr lang="en-US" dirty="0" smtClean="0"/>
              <a:t>Testament. It means a clear or distinct sound.</a:t>
            </a:r>
          </a:p>
          <a:p>
            <a:endParaRPr lang="en-US" dirty="0" smtClean="0"/>
          </a:p>
          <a:p>
            <a:r>
              <a:rPr lang="en-US" dirty="0" smtClean="0"/>
              <a:t>Here in Romans 10:18, it means a human voice.</a:t>
            </a:r>
          </a:p>
          <a:p>
            <a:endParaRPr lang="en-US" dirty="0" smtClean="0"/>
          </a:p>
          <a:p>
            <a:r>
              <a:rPr lang="en-US" dirty="0" smtClean="0"/>
              <a:t>But in ...</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147</a:t>
            </a:fld>
            <a:endParaRPr lang="en-US"/>
          </a:p>
        </p:txBody>
      </p:sp>
    </p:spTree>
    <p:extLst>
      <p:ext uri="{BB962C8B-B14F-4D97-AF65-F5344CB8AC3E}">
        <p14:creationId xmlns:p14="http://schemas.microsoft.com/office/powerpoint/2010/main" val="2156590894"/>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148</a:t>
            </a:fld>
            <a:endParaRPr lang="en-US"/>
          </a:p>
        </p:txBody>
      </p:sp>
    </p:spTree>
    <p:extLst>
      <p:ext uri="{BB962C8B-B14F-4D97-AF65-F5344CB8AC3E}">
        <p14:creationId xmlns:p14="http://schemas.microsoft.com/office/powerpoint/2010/main" val="2743590234"/>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the tone of a musical instrument.</a:t>
            </a:r>
          </a:p>
          <a:p>
            <a:endParaRPr lang="en-US" dirty="0" smtClean="0"/>
          </a:p>
          <a:p>
            <a:r>
              <a:rPr lang="en-US" b="1" dirty="0" err="1" smtClean="0"/>
              <a:t>ILLUS</a:t>
            </a:r>
            <a:r>
              <a:rPr lang="en-US" b="1" dirty="0" smtClean="0"/>
              <a:t>:</a:t>
            </a:r>
            <a:r>
              <a:rPr lang="en-US" dirty="0" smtClean="0"/>
              <a:t> </a:t>
            </a:r>
            <a:r>
              <a:rPr lang="en-US" dirty="0" smtClean="0"/>
              <a:t>Both</a:t>
            </a:r>
            <a:r>
              <a:rPr lang="en-US" baseline="0" dirty="0" smtClean="0"/>
              <a:t> the human voice and the tone from the </a:t>
            </a:r>
          </a:p>
          <a:p>
            <a:r>
              <a:rPr lang="en-US" baseline="0" dirty="0" smtClean="0"/>
              <a:t>musical instrument are gifts from God.</a:t>
            </a:r>
          </a:p>
          <a:p>
            <a:endParaRPr lang="en-US" baseline="0" dirty="0" smtClean="0"/>
          </a:p>
          <a:p>
            <a:pPr rtl="0"/>
            <a:r>
              <a:rPr lang="en-US" sz="1200" dirty="0" smtClean="0"/>
              <a:t>King Louis XIV of France, who preferred to be called </a:t>
            </a:r>
          </a:p>
          <a:p>
            <a:pPr rtl="0"/>
            <a:r>
              <a:rPr lang="en-US" sz="1200" dirty="0" smtClean="0"/>
              <a:t>“Louis the Great” and had declared, “I am the State!” </a:t>
            </a:r>
          </a:p>
          <a:p>
            <a:pPr rtl="0"/>
            <a:r>
              <a:rPr lang="en-US" sz="1200" dirty="0" smtClean="0"/>
              <a:t>died in 1717. </a:t>
            </a:r>
          </a:p>
          <a:p>
            <a:pPr rtl="0"/>
            <a:endParaRPr lang="en-US" sz="1200" dirty="0" smtClean="0"/>
          </a:p>
          <a:p>
            <a:pPr rtl="0"/>
            <a:r>
              <a:rPr lang="en-US" sz="1200" dirty="0" smtClean="0"/>
              <a:t>His court was the most magnificent in Europe, and </a:t>
            </a:r>
          </a:p>
          <a:p>
            <a:pPr rtl="0"/>
            <a:r>
              <a:rPr lang="en-US" sz="1200" dirty="0" smtClean="0"/>
              <a:t>his funeral was the most spectacular.</a:t>
            </a:r>
          </a:p>
          <a:p>
            <a:pPr rtl="0"/>
            <a:endParaRPr lang="en-US" sz="1200" dirty="0" smtClean="0"/>
          </a:p>
          <a:p>
            <a:pPr rtl="0"/>
            <a:r>
              <a:rPr lang="en-US" sz="1200" dirty="0" smtClean="0"/>
              <a:t>In the church where the ceremony was performed, </a:t>
            </a:r>
          </a:p>
          <a:p>
            <a:pPr rtl="0"/>
            <a:r>
              <a:rPr lang="en-US" sz="1200" dirty="0" smtClean="0"/>
              <a:t>his body lay in a golden coffin. To dramatize his </a:t>
            </a:r>
          </a:p>
          <a:p>
            <a:pPr rtl="0"/>
            <a:r>
              <a:rPr lang="en-US" sz="1200" dirty="0" smtClean="0"/>
              <a:t>greatness, orders had been given that the cathedral </a:t>
            </a:r>
          </a:p>
          <a:p>
            <a:pPr rtl="0"/>
            <a:r>
              <a:rPr lang="en-US" sz="1200" dirty="0" smtClean="0"/>
              <a:t>would be very dimly lit with only one special candle </a:t>
            </a:r>
          </a:p>
          <a:p>
            <a:pPr rtl="0"/>
            <a:r>
              <a:rPr lang="en-US" sz="1200" dirty="0" smtClean="0"/>
              <a:t>that was to be set above the coffin.</a:t>
            </a:r>
          </a:p>
          <a:p>
            <a:pPr rtl="0"/>
            <a:endParaRPr lang="en-US" sz="1200" dirty="0" smtClean="0"/>
          </a:p>
          <a:p>
            <a:pPr rtl="0"/>
            <a:r>
              <a:rPr lang="en-US" sz="1200" dirty="0" smtClean="0"/>
              <a:t>The thousands of people in attendance waited in </a:t>
            </a:r>
          </a:p>
          <a:p>
            <a:pPr rtl="0"/>
            <a:r>
              <a:rPr lang="en-US" sz="1200" dirty="0" smtClean="0"/>
              <a:t>silence. </a:t>
            </a:r>
          </a:p>
          <a:p>
            <a:pPr rtl="0"/>
            <a:endParaRPr lang="en-US" sz="1200" dirty="0" smtClean="0"/>
          </a:p>
          <a:p>
            <a:pPr rtl="0"/>
            <a:r>
              <a:rPr lang="en-US" sz="1200" dirty="0" smtClean="0"/>
              <a:t>Then Bishop Massillon began to speak. Slowly </a:t>
            </a:r>
          </a:p>
          <a:p>
            <a:pPr rtl="0"/>
            <a:r>
              <a:rPr lang="en-US" sz="1200" dirty="0" smtClean="0"/>
              <a:t>reaching down, he snuffed out the candle and said, </a:t>
            </a:r>
          </a:p>
          <a:p>
            <a:pPr rtl="0"/>
            <a:r>
              <a:rPr lang="en-US" sz="1200" dirty="0" smtClean="0"/>
              <a:t>“Only God is great.”</a:t>
            </a:r>
          </a:p>
          <a:p>
            <a:pPr rtl="0"/>
            <a:endParaRPr lang="en-US" sz="1200" dirty="0" smtClean="0"/>
          </a:p>
          <a:p>
            <a:pPr rtl="0"/>
            <a:r>
              <a:rPr lang="en-US" sz="1200" dirty="0" smtClean="0"/>
              <a:t>-----</a:t>
            </a:r>
          </a:p>
          <a:p>
            <a:pPr rtl="0"/>
            <a:endParaRPr lang="en-US"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r>
              <a:rPr lang="en-US" b="0" i="1" u="none" strike="noStrike" baseline="0" dirty="0" smtClean="0"/>
              <a:t>illustrations that connect</a:t>
            </a:r>
            <a:r>
              <a:rPr lang="en-US" b="0" i="0" u="none" strike="noStrike" baseline="0" dirty="0" smtClean="0"/>
              <a:t> (p. 108). Grand Rapids, </a:t>
            </a:r>
          </a:p>
          <a:p>
            <a:r>
              <a:rPr lang="en-US" b="0" i="0" u="none" strike="noStrike" baseline="0" dirty="0" smtClean="0"/>
              <a:t>MI: Zondervan Publishing House.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149</a:t>
            </a:fld>
            <a:endParaRPr lang="en-US"/>
          </a:p>
        </p:txBody>
      </p:sp>
    </p:spTree>
    <p:extLst>
      <p:ext uri="{BB962C8B-B14F-4D97-AF65-F5344CB8AC3E}">
        <p14:creationId xmlns:p14="http://schemas.microsoft.com/office/powerpoint/2010/main" val="13956601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1673893853"/>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John</a:t>
            </a:r>
            <a:r>
              <a:rPr lang="en-US" b="0" baseline="0" dirty="0" smtClean="0"/>
              <a:t> Piper continues:</a:t>
            </a:r>
          </a:p>
          <a:p>
            <a:endParaRPr lang="en-US" b="0" baseline="0" dirty="0" smtClean="0"/>
          </a:p>
          <a:p>
            <a:r>
              <a:rPr lang="en-US" sz="1200" dirty="0" smtClean="0"/>
              <a:t>Then Paul underlines this in verses 19–20, “But I ask, </a:t>
            </a:r>
          </a:p>
          <a:p>
            <a:r>
              <a:rPr lang="en-US" sz="1200" dirty="0" smtClean="0"/>
              <a:t>did Israel not understand [literally: “know”]? </a:t>
            </a:r>
          </a:p>
          <a:p>
            <a:endParaRPr lang="en-US" sz="1200" dirty="0" smtClean="0"/>
          </a:p>
          <a:p>
            <a:r>
              <a:rPr lang="en-US" sz="1200" dirty="0" smtClean="0"/>
              <a:t>First Moses says, ‘I will make you jealous of those </a:t>
            </a:r>
          </a:p>
          <a:p>
            <a:r>
              <a:rPr lang="en-US" sz="1200" dirty="0" smtClean="0"/>
              <a:t>who are not a nation; with a foolish nation I will </a:t>
            </a:r>
          </a:p>
          <a:p>
            <a:r>
              <a:rPr lang="en-US" sz="1200" dirty="0" smtClean="0"/>
              <a:t>make you angry.’ ” </a:t>
            </a:r>
          </a:p>
          <a:p>
            <a:endParaRPr lang="en-US" sz="1200" dirty="0" smtClean="0"/>
          </a:p>
          <a:p>
            <a:r>
              <a:rPr lang="en-US" sz="1200" dirty="0" smtClean="0"/>
              <a:t>In other words, the fact that pagan, uncircumcised, </a:t>
            </a:r>
          </a:p>
          <a:p>
            <a:r>
              <a:rPr lang="en-US" sz="1200" dirty="0" smtClean="0"/>
              <a:t>unclean, uninstructed Gentiles are believing on the </a:t>
            </a:r>
          </a:p>
          <a:p>
            <a:r>
              <a:rPr lang="en-US" sz="1200" dirty="0" smtClean="0"/>
              <a:t>Messiah and inheriting the promises made to the </a:t>
            </a:r>
          </a:p>
          <a:p>
            <a:r>
              <a:rPr lang="en-US" sz="1200" dirty="0" smtClean="0"/>
              <a:t>Israel was predicted by Moses, and is happening all </a:t>
            </a:r>
          </a:p>
          <a:p>
            <a:r>
              <a:rPr lang="en-US" sz="1200" dirty="0" smtClean="0"/>
              <a:t>around them and should waken them to the truth of </a:t>
            </a:r>
          </a:p>
          <a:p>
            <a:r>
              <a:rPr lang="en-US" sz="1200" dirty="0" smtClean="0"/>
              <a:t>the gospel they are rejecting. </a:t>
            </a:r>
          </a:p>
          <a:p>
            <a:endParaRPr lang="en-US" sz="1200" dirty="0" smtClean="0"/>
          </a:p>
          <a:p>
            <a:r>
              <a:rPr lang="en-US" sz="1200" dirty="0" smtClean="0"/>
              <a:t>Their accountability is greater because of the </a:t>
            </a:r>
          </a:p>
          <a:p>
            <a:r>
              <a:rPr lang="en-US" sz="1200" dirty="0" smtClean="0"/>
              <a:t>Gentile response.*</a:t>
            </a:r>
          </a:p>
          <a:p>
            <a:endParaRPr lang="en-US" sz="1200" b="0" dirty="0" smtClean="0"/>
          </a:p>
          <a:p>
            <a:r>
              <a:rPr lang="en-US" sz="1200" b="0" dirty="0" smtClean="0"/>
              <a:t>-----</a:t>
            </a:r>
          </a:p>
          <a:p>
            <a:endParaRPr lang="en-US" sz="1200" b="0" dirty="0" smtClean="0"/>
          </a:p>
          <a:p>
            <a:r>
              <a:rPr lang="en-US" sz="1200" b="0" dirty="0" smtClean="0"/>
              <a:t>Paul,</a:t>
            </a:r>
            <a:r>
              <a:rPr lang="en-US" sz="1200" b="0" baseline="0" dirty="0" smtClean="0"/>
              <a:t> here, is quoting Deuteronomy 32:21.</a:t>
            </a:r>
          </a:p>
          <a:p>
            <a:endParaRPr lang="en-US" sz="1200" b="0" baseline="0" dirty="0" smtClean="0"/>
          </a:p>
          <a:p>
            <a:r>
              <a:rPr lang="en-US" sz="1200" b="0" baseline="0" dirty="0" smtClean="0"/>
              <a:t>In his 2008 commentary on Deuteronomy, Paul </a:t>
            </a:r>
          </a:p>
          <a:p>
            <a:r>
              <a:rPr lang="en-US" sz="1200" b="0" baseline="0" dirty="0" smtClean="0"/>
              <a:t>Brown writes:</a:t>
            </a:r>
          </a:p>
          <a:p>
            <a:endParaRPr lang="en-US" sz="1200" b="0" baseline="0" dirty="0" smtClean="0"/>
          </a:p>
          <a:p>
            <a:r>
              <a:rPr lang="en-US" sz="1200" dirty="0" smtClean="0"/>
              <a:t>The word ‘jealous’ (or ‘envious’ as in the NIV here) is </a:t>
            </a:r>
          </a:p>
          <a:p>
            <a:r>
              <a:rPr lang="en-US" sz="1200" dirty="0" smtClean="0"/>
              <a:t>often used in a bad sense, but it can refer to a proper </a:t>
            </a:r>
          </a:p>
          <a:p>
            <a:r>
              <a:rPr lang="en-US" sz="1200" dirty="0" smtClean="0"/>
              <a:t>reaction when someone in a relationship of love is </a:t>
            </a:r>
          </a:p>
          <a:p>
            <a:r>
              <a:rPr lang="en-US" sz="1200" dirty="0" smtClean="0"/>
              <a:t>provoked by the undeserved unfaithfulness and </a:t>
            </a:r>
          </a:p>
          <a:p>
            <a:r>
              <a:rPr lang="en-US" sz="1200" dirty="0" smtClean="0"/>
              <a:t>treachery of the other. </a:t>
            </a:r>
          </a:p>
          <a:p>
            <a:endParaRPr lang="en-US" sz="1200" dirty="0" smtClean="0"/>
          </a:p>
          <a:p>
            <a:r>
              <a:rPr lang="en-US" sz="1200" dirty="0" smtClean="0"/>
              <a:t>God determines to hide himself from his people and </a:t>
            </a:r>
          </a:p>
          <a:p>
            <a:r>
              <a:rPr lang="en-US" sz="1200" dirty="0" smtClean="0"/>
              <a:t>show his </a:t>
            </a:r>
            <a:r>
              <a:rPr lang="en-US" sz="1200" dirty="0" err="1" smtClean="0"/>
              <a:t>favour</a:t>
            </a:r>
            <a:r>
              <a:rPr lang="en-US" sz="1200" dirty="0" smtClean="0"/>
              <a:t> to another people, a foolish nation </a:t>
            </a:r>
          </a:p>
          <a:p>
            <a:r>
              <a:rPr lang="en-US" sz="1200" dirty="0" smtClean="0"/>
              <a:t>that has not had the benefit of revelation and </a:t>
            </a:r>
          </a:p>
          <a:p>
            <a:r>
              <a:rPr lang="en-US" sz="1200" dirty="0" smtClean="0"/>
              <a:t>understanding. </a:t>
            </a:r>
          </a:p>
          <a:p>
            <a:endParaRPr lang="en-US" sz="1200" dirty="0" smtClean="0"/>
          </a:p>
          <a:p>
            <a:r>
              <a:rPr lang="en-US" sz="1200" dirty="0" smtClean="0"/>
              <a:t>This is to provoke Israel, and ultimately lead to its </a:t>
            </a:r>
          </a:p>
          <a:p>
            <a:r>
              <a:rPr lang="en-US" sz="1200" dirty="0" smtClean="0"/>
              <a:t>return to him.**</a:t>
            </a:r>
          </a:p>
          <a:p>
            <a:endParaRPr lang="en-US" sz="1200" b="0" dirty="0" smtClean="0"/>
          </a:p>
          <a:p>
            <a:r>
              <a:rPr lang="en-US" sz="1200" b="0" dirty="0" smtClean="0"/>
              <a:t>-----</a:t>
            </a:r>
          </a:p>
          <a:p>
            <a:endParaRPr lang="en-US" sz="1200" b="0" dirty="0" smtClean="0"/>
          </a:p>
          <a:p>
            <a:r>
              <a:rPr lang="en-US" sz="1200" b="0" dirty="0" smtClean="0"/>
              <a:t>The King James Version’s “jealousy” is probably better </a:t>
            </a:r>
          </a:p>
          <a:p>
            <a:r>
              <a:rPr lang="en-US" sz="1200" b="0" dirty="0" smtClean="0"/>
              <a:t>than the </a:t>
            </a:r>
            <a:r>
              <a:rPr lang="en-US" sz="1200" b="0" dirty="0" err="1" smtClean="0"/>
              <a:t>NIV’s</a:t>
            </a:r>
            <a:r>
              <a:rPr lang="en-US" sz="1200" b="0" dirty="0" smtClean="0"/>
              <a:t> “envious” here.</a:t>
            </a:r>
            <a:endParaRPr lang="en-US" b="0" dirty="0" smtClean="0"/>
          </a:p>
          <a:p>
            <a:endParaRPr lang="en-US" b="1" dirty="0" smtClean="0"/>
          </a:p>
          <a:p>
            <a:r>
              <a:rPr lang="en-US" b="1" dirty="0" smtClean="0"/>
              <a:t>-----</a:t>
            </a:r>
          </a:p>
          <a:p>
            <a:endParaRPr lang="en-US" b="1" dirty="0" smtClean="0"/>
          </a:p>
          <a:p>
            <a:r>
              <a:rPr lang="en-US" b="1" dirty="0" err="1" smtClean="0"/>
              <a:t>ILLUS</a:t>
            </a:r>
            <a:r>
              <a:rPr lang="en-US" b="1" dirty="0" smtClean="0"/>
              <a:t>:</a:t>
            </a:r>
            <a:r>
              <a:rPr lang="en-US" dirty="0" smtClean="0"/>
              <a:t> </a:t>
            </a:r>
            <a:r>
              <a:rPr lang="en-US" dirty="0" smtClean="0"/>
              <a:t>For many years Sir Walter Scott was the </a:t>
            </a:r>
          </a:p>
          <a:p>
            <a:r>
              <a:rPr lang="en-US" dirty="0" smtClean="0"/>
              <a:t>leading literary figure in the British Empire. No one </a:t>
            </a:r>
          </a:p>
          <a:p>
            <a:r>
              <a:rPr lang="en-US" dirty="0" smtClean="0"/>
              <a:t>could write as well as he. </a:t>
            </a:r>
          </a:p>
          <a:p>
            <a:endParaRPr lang="en-US" dirty="0" smtClean="0"/>
          </a:p>
          <a:p>
            <a:r>
              <a:rPr lang="en-US" dirty="0" smtClean="0"/>
              <a:t>Then the works of Lord Byron began to appear, and </a:t>
            </a:r>
          </a:p>
          <a:p>
            <a:r>
              <a:rPr lang="en-US" dirty="0" smtClean="0"/>
              <a:t>their greatness was immediately evident. Soon an </a:t>
            </a:r>
          </a:p>
          <a:p>
            <a:r>
              <a:rPr lang="en-US" dirty="0" smtClean="0"/>
              <a:t>anonymous critic praised his poems in a London Paper. </a:t>
            </a:r>
          </a:p>
          <a:p>
            <a:endParaRPr lang="en-US" dirty="0" smtClean="0"/>
          </a:p>
          <a:p>
            <a:r>
              <a:rPr lang="en-US" dirty="0" smtClean="0"/>
              <a:t>He declared that in the presence of these brilliant </a:t>
            </a:r>
          </a:p>
          <a:p>
            <a:r>
              <a:rPr lang="en-US" dirty="0" smtClean="0"/>
              <a:t>works of poetic genius, Scott could no longer be </a:t>
            </a:r>
          </a:p>
          <a:p>
            <a:r>
              <a:rPr lang="en-US" dirty="0" smtClean="0"/>
              <a:t>considered the leading poet of England. </a:t>
            </a:r>
          </a:p>
          <a:p>
            <a:endParaRPr lang="en-US" dirty="0" smtClean="0"/>
          </a:p>
          <a:p>
            <a:r>
              <a:rPr lang="en-US" dirty="0" smtClean="0"/>
              <a:t>It was later discovered that the unnamed reviewer </a:t>
            </a:r>
          </a:p>
          <a:p>
            <a:r>
              <a:rPr lang="en-US" dirty="0" smtClean="0"/>
              <a:t>had been none other than Sir Walter Scott himself!</a:t>
            </a:r>
          </a:p>
          <a:p>
            <a:endParaRPr lang="en-US" dirty="0" smtClean="0"/>
          </a:p>
          <a:p>
            <a:r>
              <a:rPr lang="en-US" dirty="0" smtClean="0"/>
              <a:t>There is a distinction between jealousy and envy. To </a:t>
            </a:r>
          </a:p>
          <a:p>
            <a:r>
              <a:rPr lang="en-US" dirty="0" smtClean="0"/>
              <a:t>envy is to want something which belongs to another </a:t>
            </a:r>
          </a:p>
          <a:p>
            <a:r>
              <a:rPr lang="en-US" dirty="0" smtClean="0"/>
              <a:t>person. "You shall not covet your neighbor's house, </a:t>
            </a:r>
          </a:p>
          <a:p>
            <a:r>
              <a:rPr lang="en-US" dirty="0" smtClean="0"/>
              <a:t>his wife or his servant, his ox or donkey or anything </a:t>
            </a:r>
          </a:p>
          <a:p>
            <a:r>
              <a:rPr lang="en-US" dirty="0" smtClean="0"/>
              <a:t>that belongs to your neighbor." </a:t>
            </a:r>
          </a:p>
          <a:p>
            <a:endParaRPr lang="en-US" dirty="0" smtClean="0"/>
          </a:p>
          <a:p>
            <a:r>
              <a:rPr lang="en-US" dirty="0" smtClean="0"/>
              <a:t>In contrast, jealousy is the fear that something which </a:t>
            </a:r>
          </a:p>
          <a:p>
            <a:r>
              <a:rPr lang="en-US" dirty="0" smtClean="0"/>
              <a:t>we possess will be taken away by another person. </a:t>
            </a:r>
          </a:p>
          <a:p>
            <a:r>
              <a:rPr lang="en-US" dirty="0" smtClean="0"/>
              <a:t>Although jealousy can apply to our jobs, our </a:t>
            </a:r>
          </a:p>
          <a:p>
            <a:r>
              <a:rPr lang="en-US" dirty="0" smtClean="0"/>
              <a:t>possessions, or our reputations, the word more often</a:t>
            </a:r>
          </a:p>
          <a:p>
            <a:r>
              <a:rPr lang="en-US" dirty="0" smtClean="0"/>
              <a:t> refers to anxiety which comes when we are afraid </a:t>
            </a:r>
          </a:p>
          <a:p>
            <a:r>
              <a:rPr lang="en-US" dirty="0" smtClean="0"/>
              <a:t>that the affections of a loved one might be lost to a </a:t>
            </a:r>
          </a:p>
          <a:p>
            <a:r>
              <a:rPr lang="en-US" dirty="0" smtClean="0"/>
              <a:t>rival. </a:t>
            </a:r>
          </a:p>
          <a:p>
            <a:endParaRPr lang="en-US" dirty="0" smtClean="0"/>
          </a:p>
          <a:p>
            <a:r>
              <a:rPr lang="en-US" dirty="0" smtClean="0"/>
              <a:t>We fear that our mates, or perhaps our children, will </a:t>
            </a:r>
          </a:p>
          <a:p>
            <a:r>
              <a:rPr lang="en-US" dirty="0" smtClean="0"/>
              <a:t>be lured away by some other person who, when </a:t>
            </a:r>
          </a:p>
          <a:p>
            <a:r>
              <a:rPr lang="en-US" dirty="0" smtClean="0"/>
              <a:t>compared to us, seems to be more attractive, capable </a:t>
            </a:r>
          </a:p>
          <a:p>
            <a:r>
              <a:rPr lang="en-US" dirty="0" smtClean="0"/>
              <a:t>and successful. </a:t>
            </a:r>
          </a:p>
          <a:p>
            <a:endParaRPr lang="en-US" dirty="0" smtClean="0"/>
          </a:p>
          <a:p>
            <a:r>
              <a:rPr lang="en-US" dirty="0" smtClean="0"/>
              <a:t>Benjamin Franklin once said, “I</a:t>
            </a:r>
            <a:r>
              <a:rPr lang="en-US" dirty="0" smtClean="0"/>
              <a:t>t is the eyes of other </a:t>
            </a:r>
          </a:p>
          <a:p>
            <a:r>
              <a:rPr lang="en-US" dirty="0" smtClean="0"/>
              <a:t>people that ruin us. If all but myself were blind, I </a:t>
            </a:r>
          </a:p>
          <a:p>
            <a:r>
              <a:rPr lang="en-US" dirty="0" smtClean="0"/>
              <a:t>should want neither a fine house nor fine </a:t>
            </a:r>
          </a:p>
          <a:p>
            <a:r>
              <a:rPr lang="en-US" dirty="0" smtClean="0"/>
              <a:t>furniture. </a:t>
            </a:r>
            <a:r>
              <a:rPr lang="en-US" dirty="0" smtClean="0"/>
              <a:t>”.***</a:t>
            </a:r>
          </a:p>
          <a:p>
            <a:endParaRPr lang="en-US" dirty="0" smtClean="0"/>
          </a:p>
          <a:p>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0" i="0" u="none" strike="noStrike" baseline="0" dirty="0" smtClean="0"/>
              <a:t>Piper, J. (2014). </a:t>
            </a:r>
            <a:r>
              <a:rPr lang="en-US" b="0" i="1" u="none" strike="noStrike" baseline="0" dirty="0" smtClean="0"/>
              <a:t>Sermons from John Piper</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(2000–2014)</a:t>
            </a:r>
            <a:r>
              <a:rPr lang="en-US" b="0" i="0" u="none" strike="noStrike" baseline="0" dirty="0" smtClean="0"/>
              <a:t>. Minneapolis, MN: Desiring God.</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0" i="0" u="none" strike="noStrike" baseline="0" dirty="0" smtClean="0"/>
              <a:t>Brown, P. E. (2008). </a:t>
            </a:r>
            <a:r>
              <a:rPr lang="en-US" b="0" i="1" u="none" strike="noStrike" baseline="0" dirty="0" smtClean="0"/>
              <a:t>Deuteronomy: An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expositional commentary</a:t>
            </a:r>
            <a:r>
              <a:rPr lang="en-US" b="0" i="0" u="none" strike="noStrike" baseline="0" dirty="0" smtClean="0"/>
              <a:t> (p. 236). Leominster,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UK: Day One Publications.</a:t>
            </a:r>
          </a:p>
          <a:p>
            <a:endParaRPr lang="en-US" dirty="0" smtClean="0"/>
          </a:p>
          <a:p>
            <a:r>
              <a:rPr lang="en-US" dirty="0" smtClean="0"/>
              <a:t>*** http://</a:t>
            </a:r>
            <a:r>
              <a:rPr lang="en-US" dirty="0" err="1" smtClean="0"/>
              <a:t>www.sermonillustrations.com</a:t>
            </a:r>
            <a:r>
              <a:rPr lang="en-US" dirty="0" smtClean="0"/>
              <a:t>/a-z/j/</a:t>
            </a:r>
            <a:r>
              <a:rPr lang="en-US" dirty="0" err="1" smtClean="0"/>
              <a:t>jealousy.htm</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152</a:t>
            </a:fld>
            <a:endParaRPr lang="en-US"/>
          </a:p>
        </p:txBody>
      </p:sp>
    </p:spTree>
    <p:extLst>
      <p:ext uri="{BB962C8B-B14F-4D97-AF65-F5344CB8AC3E}">
        <p14:creationId xmlns:p14="http://schemas.microsoft.com/office/powerpoint/2010/main" val="833989835"/>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153</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155</a:t>
            </a:fld>
            <a:endParaRPr lang="en-US"/>
          </a:p>
        </p:txBody>
      </p:sp>
    </p:spTree>
    <p:extLst>
      <p:ext uri="{BB962C8B-B14F-4D97-AF65-F5344CB8AC3E}">
        <p14:creationId xmlns:p14="http://schemas.microsoft.com/office/powerpoint/2010/main" val="3296257875"/>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John Piper goes on:</a:t>
            </a:r>
          </a:p>
          <a:p>
            <a:endParaRPr lang="en-US" b="0" dirty="0" smtClean="0"/>
          </a:p>
          <a:p>
            <a:r>
              <a:rPr lang="en-US" sz="1200" dirty="0" smtClean="0"/>
              <a:t>Then Paul says it again in verse 20: “Then Isaiah is so </a:t>
            </a:r>
          </a:p>
          <a:p>
            <a:r>
              <a:rPr lang="en-US" sz="1200" dirty="0" smtClean="0"/>
              <a:t>bold as to say, ‘I have been found by those who did </a:t>
            </a:r>
          </a:p>
          <a:p>
            <a:r>
              <a:rPr lang="en-US" sz="1200" dirty="0" smtClean="0"/>
              <a:t>not seek me; I have shown myself to those who did </a:t>
            </a:r>
          </a:p>
          <a:p>
            <a:r>
              <a:rPr lang="en-US" sz="1200" dirty="0" smtClean="0"/>
              <a:t>not ask for me.’ ” </a:t>
            </a:r>
          </a:p>
          <a:p>
            <a:endParaRPr lang="en-US" sz="1200" dirty="0" smtClean="0"/>
          </a:p>
          <a:p>
            <a:r>
              <a:rPr lang="en-US" sz="1200" dirty="0" smtClean="0"/>
              <a:t>In other words, Gentiles are finding salvation in Jesus </a:t>
            </a:r>
          </a:p>
          <a:p>
            <a:r>
              <a:rPr lang="en-US" sz="1200" dirty="0" smtClean="0"/>
              <a:t>Christ, the Jewish Messiah, just as Isaiah prophesied. </a:t>
            </a:r>
          </a:p>
          <a:p>
            <a:r>
              <a:rPr lang="en-US" sz="1200" dirty="0" smtClean="0"/>
              <a:t>They are being saved by faith alone, not by works of </a:t>
            </a:r>
          </a:p>
          <a:p>
            <a:r>
              <a:rPr lang="en-US" sz="1200" dirty="0" smtClean="0"/>
              <a:t>the law. </a:t>
            </a:r>
          </a:p>
          <a:p>
            <a:endParaRPr lang="en-US" sz="1200" dirty="0" smtClean="0"/>
          </a:p>
          <a:p>
            <a:r>
              <a:rPr lang="en-US" sz="1200" dirty="0" smtClean="0"/>
              <a:t>All this was a megaphone to make the message of </a:t>
            </a:r>
          </a:p>
          <a:p>
            <a:r>
              <a:rPr lang="en-US" sz="1200" dirty="0" smtClean="0"/>
              <a:t>free grace through the Messiah Jesus understandable </a:t>
            </a:r>
          </a:p>
          <a:p>
            <a:r>
              <a:rPr lang="en-US" sz="1200" dirty="0" smtClean="0"/>
              <a:t>to Israel.*</a:t>
            </a:r>
            <a:endParaRPr lang="en-US" b="0" dirty="0" smtClean="0"/>
          </a:p>
          <a:p>
            <a:endParaRPr lang="en-US" b="0" dirty="0" smtClean="0"/>
          </a:p>
          <a:p>
            <a:r>
              <a:rPr lang="en-US" b="0" dirty="0" smtClean="0"/>
              <a:t>-----</a:t>
            </a:r>
          </a:p>
          <a:p>
            <a:endParaRPr lang="en-US" b="0" dirty="0" smtClean="0"/>
          </a:p>
          <a:p>
            <a:pPr rtl="0"/>
            <a:r>
              <a:rPr lang="en-US" b="0" dirty="0" smtClean="0"/>
              <a:t>Further along in our study of Romans, we’re </a:t>
            </a:r>
          </a:p>
          <a:p>
            <a:pPr rtl="0"/>
            <a:r>
              <a:rPr lang="en-US" b="0" dirty="0" smtClean="0"/>
              <a:t>eventually going to come upon Romans 11:26 where </a:t>
            </a:r>
          </a:p>
          <a:p>
            <a:pPr rtl="0"/>
            <a:r>
              <a:rPr lang="en-US" b="0" dirty="0" smtClean="0"/>
              <a:t>Paul alludes to several passages in Isaiah and Jeremiah </a:t>
            </a:r>
          </a:p>
          <a:p>
            <a:pPr rtl="0"/>
            <a:r>
              <a:rPr lang="en-US" b="0" dirty="0" smtClean="0"/>
              <a:t>when he writes, “</a:t>
            </a:r>
            <a:r>
              <a:rPr lang="en-US" sz="1200" dirty="0" smtClean="0"/>
              <a:t>And so all Israel will be saved, as it </a:t>
            </a:r>
          </a:p>
          <a:p>
            <a:pPr rtl="0"/>
            <a:r>
              <a:rPr lang="en-US" sz="1200" dirty="0" smtClean="0"/>
              <a:t>is written: ‘The deliverer will come from Zion; he will </a:t>
            </a:r>
          </a:p>
          <a:p>
            <a:pPr rtl="0"/>
            <a:r>
              <a:rPr lang="en-US" sz="1200" dirty="0" smtClean="0"/>
              <a:t>turn godlessness away from Jacob. ‘”</a:t>
            </a:r>
          </a:p>
          <a:p>
            <a:pPr rtl="0"/>
            <a:endParaRPr lang="en-US" sz="1200" dirty="0" smtClean="0"/>
          </a:p>
          <a:p>
            <a:pPr rtl="0"/>
            <a:r>
              <a:rPr lang="en-US" sz="1200" dirty="0" smtClean="0"/>
              <a:t>In his Church </a:t>
            </a:r>
            <a:r>
              <a:rPr lang="en-US" sz="1200" dirty="0" err="1" smtClean="0"/>
              <a:t>Dogmatics</a:t>
            </a:r>
            <a:r>
              <a:rPr lang="en-US" sz="1200" dirty="0" smtClean="0"/>
              <a:t> from the middle of the last </a:t>
            </a:r>
          </a:p>
          <a:p>
            <a:pPr rtl="0"/>
            <a:r>
              <a:rPr lang="en-US" sz="1200" dirty="0" smtClean="0"/>
              <a:t>century, Karl Barth wrote:</a:t>
            </a:r>
          </a:p>
          <a:p>
            <a:pPr rtl="0"/>
            <a:endParaRPr lang="en-US" sz="1200" dirty="0" smtClean="0"/>
          </a:p>
          <a:p>
            <a:r>
              <a:rPr lang="en-US" sz="1200" dirty="0" smtClean="0"/>
              <a:t>This refers back to the quotation from Isaiah 59:20 : </a:t>
            </a:r>
          </a:p>
          <a:p>
            <a:r>
              <a:rPr lang="en-US" sz="1200" dirty="0" smtClean="0"/>
              <a:t>“Then shall come out of Zion the Deliverer, and shall </a:t>
            </a:r>
          </a:p>
          <a:p>
            <a:r>
              <a:rPr lang="en-US" sz="1200" dirty="0" smtClean="0"/>
              <a:t>turn away ungodliness from Jacob.” </a:t>
            </a:r>
          </a:p>
          <a:p>
            <a:endParaRPr lang="en-US" sz="1200" dirty="0" smtClean="0"/>
          </a:p>
          <a:p>
            <a:r>
              <a:rPr lang="en-US" sz="1200" dirty="0" smtClean="0"/>
              <a:t>The divine dispensation with respect to the </a:t>
            </a:r>
          </a:p>
          <a:p>
            <a:r>
              <a:rPr lang="en-US" sz="1200" dirty="0" smtClean="0"/>
              <a:t>sanctification and therefore the deliverance of Israel </a:t>
            </a:r>
          </a:p>
          <a:p>
            <a:r>
              <a:rPr lang="en-US" sz="1200" dirty="0" smtClean="0"/>
              <a:t>consists, then, in the promised appearance of a </a:t>
            </a:r>
          </a:p>
          <a:p>
            <a:r>
              <a:rPr lang="en-US" sz="1200" dirty="0" smtClean="0"/>
              <a:t>Deliverer coming out of Zion whose function will be </a:t>
            </a:r>
          </a:p>
          <a:p>
            <a:r>
              <a:rPr lang="en-US" sz="1200" dirty="0" smtClean="0"/>
              <a:t>to turn away from it its ungodliness. In this alone </a:t>
            </a:r>
          </a:p>
          <a:p>
            <a:r>
              <a:rPr lang="en-US" sz="1200" dirty="0" smtClean="0"/>
              <a:t>will the covenant between God and His people be </a:t>
            </a:r>
          </a:p>
          <a:p>
            <a:r>
              <a:rPr lang="en-US" sz="1200" dirty="0" smtClean="0"/>
              <a:t>fulfilled.**</a:t>
            </a:r>
          </a:p>
          <a:p>
            <a:endParaRPr lang="en-US" b="0" dirty="0" smtClean="0"/>
          </a:p>
          <a:p>
            <a:pPr rtl="0"/>
            <a:r>
              <a:rPr lang="en-US" b="0" dirty="0" smtClean="0"/>
              <a:t>-----</a:t>
            </a:r>
          </a:p>
          <a:p>
            <a:endParaRPr lang="en-US" b="1" dirty="0" smtClean="0"/>
          </a:p>
          <a:p>
            <a:r>
              <a:rPr lang="en-US" b="1" dirty="0" err="1" smtClean="0"/>
              <a:t>ILLUS</a:t>
            </a:r>
            <a:r>
              <a:rPr lang="en-US" b="1" dirty="0" smtClean="0"/>
              <a:t>:</a:t>
            </a:r>
            <a:r>
              <a:rPr lang="en-US" dirty="0" smtClean="0"/>
              <a:t> </a:t>
            </a:r>
            <a:r>
              <a:rPr lang="en-US" dirty="0" smtClean="0"/>
              <a:t>How big is our God?</a:t>
            </a:r>
          </a:p>
          <a:p>
            <a:endParaRPr lang="en-US" dirty="0" smtClean="0"/>
          </a:p>
          <a:p>
            <a:r>
              <a:rPr lang="en-US" dirty="0" smtClean="0"/>
              <a:t>And, yet, is He not revealed to us in things both big </a:t>
            </a:r>
          </a:p>
          <a:p>
            <a:r>
              <a:rPr lang="en-US" dirty="0" smtClean="0"/>
              <a:t>and small?</a:t>
            </a:r>
          </a:p>
          <a:p>
            <a:endParaRPr lang="en-US" dirty="0" smtClean="0"/>
          </a:p>
          <a:p>
            <a:pPr rtl="0"/>
            <a:r>
              <a:rPr lang="en-US" sz="1200" dirty="0" smtClean="0"/>
              <a:t>Leave it to a children’s book to help us see how big </a:t>
            </a:r>
          </a:p>
          <a:p>
            <a:pPr rtl="0"/>
            <a:r>
              <a:rPr lang="en-US" sz="1200" dirty="0" smtClean="0"/>
              <a:t>our universe is. In a book entitled </a:t>
            </a:r>
            <a:r>
              <a:rPr lang="en-US" sz="1200" i="0" dirty="0" smtClean="0"/>
              <a:t>Is a Blue Whale the </a:t>
            </a:r>
          </a:p>
          <a:p>
            <a:pPr rtl="0"/>
            <a:r>
              <a:rPr lang="en-US" sz="1200" i="0" dirty="0" smtClean="0"/>
              <a:t>Biggest Thing There Is? Robert Wells takes us from a </a:t>
            </a:r>
          </a:p>
          <a:p>
            <a:pPr rtl="0"/>
            <a:r>
              <a:rPr lang="en-US" sz="1200" i="0" dirty="0" smtClean="0"/>
              <a:t>size we can grasp to one we can’t.</a:t>
            </a:r>
          </a:p>
          <a:p>
            <a:pPr rtl="0"/>
            <a:endParaRPr lang="en-US" sz="1200" i="1" dirty="0" smtClean="0"/>
          </a:p>
          <a:p>
            <a:pPr rtl="0"/>
            <a:r>
              <a:rPr lang="en-US" sz="1200" dirty="0" smtClean="0"/>
              <a:t>The largest animal on earth is the blue whale. Just the </a:t>
            </a:r>
          </a:p>
          <a:p>
            <a:pPr rtl="0"/>
            <a:r>
              <a:rPr lang="en-US" sz="1200" dirty="0" smtClean="0"/>
              <a:t>flippers on its tail are bigger than most animals on </a:t>
            </a:r>
          </a:p>
          <a:p>
            <a:pPr rtl="0"/>
            <a:r>
              <a:rPr lang="en-US" sz="1200" dirty="0" smtClean="0"/>
              <a:t>earth.</a:t>
            </a:r>
          </a:p>
          <a:p>
            <a:pPr rtl="0"/>
            <a:endParaRPr lang="en-US" sz="1200" dirty="0" smtClean="0"/>
          </a:p>
          <a:p>
            <a:pPr rtl="0"/>
            <a:r>
              <a:rPr lang="en-US" sz="1200" dirty="0" smtClean="0"/>
              <a:t>But a blue whale isn’t anywhere near as big as a </a:t>
            </a:r>
          </a:p>
          <a:p>
            <a:pPr rtl="0"/>
            <a:r>
              <a:rPr lang="en-US" sz="1200" dirty="0" smtClean="0"/>
              <a:t>mountain. If you put one hundred blue whales in a </a:t>
            </a:r>
          </a:p>
          <a:p>
            <a:pPr rtl="0"/>
            <a:r>
              <a:rPr lang="en-US" sz="1200" dirty="0" smtClean="0"/>
              <a:t>huge jar, you could put millions of whale jars inside a </a:t>
            </a:r>
          </a:p>
          <a:p>
            <a:pPr rtl="0"/>
            <a:r>
              <a:rPr lang="en-US" sz="1200" dirty="0" smtClean="0"/>
              <a:t>hollowed-out Mount Everest.</a:t>
            </a:r>
          </a:p>
          <a:p>
            <a:pPr rtl="0"/>
            <a:endParaRPr lang="en-US" sz="1200" dirty="0" smtClean="0"/>
          </a:p>
          <a:p>
            <a:pPr rtl="0"/>
            <a:r>
              <a:rPr lang="en-US" sz="1200" dirty="0" smtClean="0"/>
              <a:t>But Mount Everest isn’t anywhere near as big as the </a:t>
            </a:r>
          </a:p>
          <a:p>
            <a:pPr rtl="0"/>
            <a:r>
              <a:rPr lang="en-US" sz="1200" dirty="0" smtClean="0"/>
              <a:t>earth. If you stacked one hundred Mount </a:t>
            </a:r>
            <a:r>
              <a:rPr lang="en-US" sz="1200" dirty="0" err="1" smtClean="0"/>
              <a:t>Everests</a:t>
            </a:r>
            <a:r>
              <a:rPr lang="en-US" sz="1200" dirty="0" smtClean="0"/>
              <a:t> on </a:t>
            </a:r>
          </a:p>
          <a:p>
            <a:pPr rtl="0"/>
            <a:r>
              <a:rPr lang="en-US" sz="1200" dirty="0" smtClean="0"/>
              <a:t>top of one another, it would be just a whisker on the </a:t>
            </a:r>
          </a:p>
          <a:p>
            <a:pPr rtl="0"/>
            <a:r>
              <a:rPr lang="en-US" sz="1200" dirty="0" smtClean="0"/>
              <a:t>face of the earth.</a:t>
            </a:r>
          </a:p>
          <a:p>
            <a:pPr rtl="0"/>
            <a:endParaRPr lang="en-US" sz="1200" dirty="0" smtClean="0"/>
          </a:p>
          <a:p>
            <a:pPr rtl="0"/>
            <a:r>
              <a:rPr lang="en-US" sz="1200" dirty="0" smtClean="0"/>
              <a:t>And the earth isn’t anywhere near as big as the sun. </a:t>
            </a:r>
          </a:p>
          <a:p>
            <a:pPr rtl="0"/>
            <a:r>
              <a:rPr lang="en-US" sz="1200" dirty="0" smtClean="0"/>
              <a:t>You could fit one million earths inside of the sun.</a:t>
            </a:r>
          </a:p>
          <a:p>
            <a:pPr rtl="0"/>
            <a:endParaRPr lang="en-US" sz="1200" dirty="0" smtClean="0"/>
          </a:p>
          <a:p>
            <a:pPr rtl="0"/>
            <a:r>
              <a:rPr lang="en-US" sz="1200" dirty="0" smtClean="0"/>
              <a:t>But the sun, which is a medium-size star, isn’t </a:t>
            </a:r>
          </a:p>
          <a:p>
            <a:pPr rtl="0"/>
            <a:r>
              <a:rPr lang="en-US" sz="1200" dirty="0" smtClean="0"/>
              <a:t>anywhere near as big as a red supergiant star called </a:t>
            </a:r>
          </a:p>
          <a:p>
            <a:pPr rtl="0"/>
            <a:r>
              <a:rPr lang="en-US" sz="1200" dirty="0" smtClean="0"/>
              <a:t>Antares. Fifty million of our suns could fit inside of </a:t>
            </a:r>
          </a:p>
          <a:p>
            <a:pPr rtl="0"/>
            <a:r>
              <a:rPr lang="en-US" sz="1200" dirty="0" smtClean="0"/>
              <a:t>Antares.</a:t>
            </a:r>
          </a:p>
          <a:p>
            <a:pPr rtl="0"/>
            <a:endParaRPr lang="en-US" sz="1200" dirty="0" smtClean="0"/>
          </a:p>
          <a:p>
            <a:pPr rtl="0"/>
            <a:r>
              <a:rPr lang="en-US" sz="1200" dirty="0" smtClean="0"/>
              <a:t>But Antares isn’t anywhere near as big as the Milky </a:t>
            </a:r>
          </a:p>
          <a:p>
            <a:pPr rtl="0"/>
            <a:r>
              <a:rPr lang="en-US" sz="1200" dirty="0" smtClean="0"/>
              <a:t>Way galaxy. Billions of stars, including </a:t>
            </a:r>
            <a:r>
              <a:rPr lang="en-US" sz="1200" dirty="0" err="1" smtClean="0"/>
              <a:t>supergiants</a:t>
            </a:r>
            <a:r>
              <a:rPr lang="en-US" sz="1200" dirty="0" smtClean="0"/>
              <a:t> like </a:t>
            </a:r>
          </a:p>
          <a:p>
            <a:pPr rtl="0"/>
            <a:r>
              <a:rPr lang="en-US" sz="1200" dirty="0" smtClean="0"/>
              <a:t>Antares, as well as countless comets and asteroids, </a:t>
            </a:r>
          </a:p>
          <a:p>
            <a:pPr rtl="0"/>
            <a:r>
              <a:rPr lang="en-US" sz="1200" dirty="0" smtClean="0"/>
              <a:t>make up the Milky Way galaxy.</a:t>
            </a:r>
          </a:p>
          <a:p>
            <a:pPr rtl="0"/>
            <a:endParaRPr lang="en-US" sz="1200" dirty="0" smtClean="0"/>
          </a:p>
          <a:p>
            <a:pPr rtl="0"/>
            <a:r>
              <a:rPr lang="en-US" sz="1200" dirty="0" smtClean="0"/>
              <a:t>But the Milky Way galaxy isn’t anywhere near as big </a:t>
            </a:r>
          </a:p>
          <a:p>
            <a:pPr rtl="0"/>
            <a:r>
              <a:rPr lang="en-US" sz="1200" dirty="0" smtClean="0"/>
              <a:t>as the universe. There are </a:t>
            </a:r>
            <a:r>
              <a:rPr lang="en-US" sz="1200" i="1" dirty="0" smtClean="0"/>
              <a:t>billions of other galaxies </a:t>
            </a:r>
          </a:p>
          <a:p>
            <a:pPr rtl="0"/>
            <a:r>
              <a:rPr lang="en-US" sz="1200" i="1" dirty="0" smtClean="0"/>
              <a:t>in the universe.</a:t>
            </a:r>
          </a:p>
          <a:p>
            <a:pPr rtl="0"/>
            <a:endParaRPr lang="en-US" sz="1200" i="1" dirty="0" smtClean="0"/>
          </a:p>
          <a:p>
            <a:pPr rtl="0"/>
            <a:r>
              <a:rPr lang="en-US" sz="1200" dirty="0" smtClean="0"/>
              <a:t>And yet, filled with billions of galaxies, the universe is </a:t>
            </a:r>
          </a:p>
          <a:p>
            <a:pPr rtl="0"/>
            <a:r>
              <a:rPr lang="en-US" sz="1200" dirty="0" smtClean="0"/>
              <a:t>almost totally empty. The distances from one galaxy </a:t>
            </a:r>
          </a:p>
          <a:p>
            <a:pPr rtl="0"/>
            <a:r>
              <a:rPr lang="en-US" sz="1200" dirty="0" smtClean="0"/>
              <a:t>to another are beyond our imagination.</a:t>
            </a:r>
          </a:p>
          <a:p>
            <a:pPr rtl="0"/>
            <a:endParaRPr lang="en-US" sz="1200" dirty="0" smtClean="0"/>
          </a:p>
          <a:p>
            <a:pPr rtl="0"/>
            <a:r>
              <a:rPr lang="en-US" sz="1200" dirty="0" smtClean="0"/>
              <a:t>And the Creator of this universe is God, who with a </a:t>
            </a:r>
          </a:p>
          <a:p>
            <a:pPr rtl="0"/>
            <a:r>
              <a:rPr lang="en-US" sz="1200" dirty="0" smtClean="0"/>
              <a:t>Word spoke it all into being, who is present </a:t>
            </a:r>
          </a:p>
          <a:p>
            <a:pPr rtl="0"/>
            <a:r>
              <a:rPr lang="en-US" sz="1200" dirty="0" smtClean="0"/>
              <a:t>everywhere in this universe and beyond, who upholds </a:t>
            </a:r>
          </a:p>
          <a:p>
            <a:pPr rtl="0"/>
            <a:r>
              <a:rPr lang="en-US" sz="1200" dirty="0" smtClean="0"/>
              <a:t>it all with his mighty power. </a:t>
            </a:r>
          </a:p>
          <a:p>
            <a:pPr rtl="0"/>
            <a:endParaRPr lang="en-US" sz="1200" dirty="0" smtClean="0"/>
          </a:p>
          <a:p>
            <a:pPr rtl="0"/>
            <a:r>
              <a:rPr lang="en-US" sz="1200" dirty="0" smtClean="0"/>
              <a:t>Great is our God and greatly to be praised!***</a:t>
            </a:r>
          </a:p>
          <a:p>
            <a:pPr rtl="0"/>
            <a:endParaRPr lang="en-US" sz="1200" dirty="0" smtClean="0"/>
          </a:p>
          <a:p>
            <a:pPr rtl="0"/>
            <a:r>
              <a:rPr lang="en-US" sz="1200" dirty="0" smtClean="0"/>
              <a:t>-----</a:t>
            </a:r>
          </a:p>
          <a:p>
            <a:pPr rtl="0"/>
            <a:endParaRPr lang="en-US" sz="120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Piper, J. (2014). </a:t>
            </a:r>
            <a:r>
              <a:rPr lang="en-US" b="0" i="1" u="none" strike="noStrike" baseline="0" dirty="0" smtClean="0"/>
              <a:t>Sermons from John Piper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1" u="none" strike="noStrike" baseline="0" dirty="0" smtClean="0"/>
              <a:t>(2000–2014)</a:t>
            </a:r>
            <a:r>
              <a:rPr lang="en-US" b="0" i="0" u="none" strike="noStrike" baseline="0" dirty="0" smtClean="0"/>
              <a:t>. Minneapolis, MN: Desiring God.</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Barth, K., </a:t>
            </a:r>
            <a:r>
              <a:rPr lang="en-US" b="0" i="0" u="none" strike="noStrike" baseline="0" dirty="0" err="1" smtClean="0"/>
              <a:t>Bromiley</a:t>
            </a:r>
            <a:r>
              <a:rPr lang="en-US" b="0" i="0" u="none" strike="noStrike" baseline="0" dirty="0" smtClean="0"/>
              <a:t>, G. W., &amp; Torrance, T. F. (2004).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1" u="none" strike="noStrike" baseline="0" dirty="0" smtClean="0"/>
              <a:t>Church </a:t>
            </a:r>
            <a:r>
              <a:rPr lang="en-US" b="0" i="1" u="none" strike="noStrike" baseline="0" dirty="0" err="1" smtClean="0"/>
              <a:t>dogmatics</a:t>
            </a:r>
            <a:r>
              <a:rPr lang="en-US" b="0" i="1" u="none" strike="noStrike" baseline="0" dirty="0" smtClean="0"/>
              <a:t>: The doctrine of God, Part 2</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(Vol. 2, p. 301). London; New York: </a:t>
            </a:r>
            <a:r>
              <a:rPr lang="en-US" b="0" i="0" u="none" strike="noStrike" baseline="0" dirty="0" err="1" smtClean="0"/>
              <a:t>T&amp;T</a:t>
            </a:r>
            <a:r>
              <a:rPr lang="en-US" b="0" i="0" u="none" strike="noStrike" baseline="0" dirty="0" smtClean="0"/>
              <a:t> Clark.</a:t>
            </a:r>
          </a:p>
          <a:p>
            <a:pPr rtl="0"/>
            <a:endParaRPr lang="en-US" dirty="0" smtClean="0"/>
          </a:p>
          <a:p>
            <a:r>
              <a:rPr lang="en-US" b="0" i="0" u="none" strike="noStrike" baseline="0" dirty="0" smtClean="0"/>
              <a:t>*** 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201). Grand Rapids, </a:t>
            </a:r>
          </a:p>
          <a:p>
            <a:r>
              <a:rPr lang="en-US" b="0" i="0" u="none" strike="noStrike" baseline="0" dirty="0" smtClean="0"/>
              <a:t>MI: Baker Books.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156</a:t>
            </a:fld>
            <a:endParaRPr lang="en-US"/>
          </a:p>
        </p:txBody>
      </p:sp>
    </p:spTree>
    <p:extLst>
      <p:ext uri="{BB962C8B-B14F-4D97-AF65-F5344CB8AC3E}">
        <p14:creationId xmlns:p14="http://schemas.microsoft.com/office/powerpoint/2010/main" val="754775511"/>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159</a:t>
            </a:fld>
            <a:endParaRPr lang="en-US"/>
          </a:p>
        </p:txBody>
      </p:sp>
    </p:spTree>
    <p:extLst>
      <p:ext uri="{BB962C8B-B14F-4D97-AF65-F5344CB8AC3E}">
        <p14:creationId xmlns:p14="http://schemas.microsoft.com/office/powerpoint/2010/main" val="2214123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How earnestly the Apostle loved his own </a:t>
            </a:r>
          </a:p>
          <a:p>
            <a:pPr rtl="0"/>
            <a:r>
              <a:rPr lang="en-US" sz="1200" i="0" dirty="0" smtClean="0"/>
              <a:t>people! All their hatred of him could not extinguish </a:t>
            </a:r>
          </a:p>
          <a:p>
            <a:pPr rtl="0"/>
            <a:r>
              <a:rPr lang="en-US" sz="1200" i="0" dirty="0" smtClean="0"/>
              <a:t>the passionate devotion which he entertained for </a:t>
            </a:r>
          </a:p>
          <a:p>
            <a:pPr rtl="0"/>
            <a:r>
              <a:rPr lang="en-US" sz="1200" i="0" dirty="0" smtClean="0"/>
              <a:t>them. “Apostle to the Gentiles” he might be, but he </a:t>
            </a:r>
          </a:p>
          <a:p>
            <a:pPr rtl="0"/>
            <a:r>
              <a:rPr lang="en-US" sz="1200" i="0" dirty="0" smtClean="0"/>
              <a:t>was essentially an Israelite, of the seed of Abraham, </a:t>
            </a:r>
          </a:p>
          <a:p>
            <a:pPr rtl="0"/>
            <a:r>
              <a:rPr lang="en-US" sz="1200" i="0" dirty="0" smtClean="0"/>
              <a:t>of the tribe of Benjamin, 11:1. </a:t>
            </a:r>
          </a:p>
          <a:p>
            <a:pPr rtl="0"/>
            <a:endParaRPr lang="en-US" sz="1200" i="0" dirty="0" smtClean="0"/>
          </a:p>
          <a:p>
            <a:pPr rtl="0"/>
            <a:r>
              <a:rPr lang="en-US" sz="1200" i="0" dirty="0" smtClean="0"/>
              <a:t>The whole reason of their rejection of the gospel lay </a:t>
            </a:r>
          </a:p>
          <a:p>
            <a:pPr rtl="0"/>
            <a:r>
              <a:rPr lang="en-US" sz="1200" i="0" dirty="0" smtClean="0"/>
              <a:t>in their inveterate refusal to submit. Is not that the </a:t>
            </a:r>
          </a:p>
          <a:p>
            <a:pPr rtl="0"/>
            <a:r>
              <a:rPr lang="en-US" sz="1200" i="0" dirty="0" smtClean="0"/>
              <a:t>difficulty with us all? It is not that we cannot believe, </a:t>
            </a:r>
          </a:p>
          <a:p>
            <a:pPr rtl="0"/>
            <a:r>
              <a:rPr lang="en-US" sz="1200" i="0" dirty="0" smtClean="0"/>
              <a:t>but that we will not submit to God’s way of </a:t>
            </a:r>
          </a:p>
          <a:p>
            <a:pPr rtl="0"/>
            <a:r>
              <a:rPr lang="en-US" sz="1200" i="0" dirty="0" smtClean="0"/>
              <a:t>righteousness, so humbling is it to our pride.</a:t>
            </a:r>
          </a:p>
          <a:p>
            <a:pPr rtl="0"/>
            <a:endParaRPr lang="en-US" sz="1200" i="0" dirty="0" smtClean="0"/>
          </a:p>
          <a:p>
            <a:pPr rtl="0"/>
            <a:r>
              <a:rPr lang="en-US" sz="1200" i="0" dirty="0" smtClean="0"/>
              <a:t>If only God would allow us to scale the heights or </a:t>
            </a:r>
          </a:p>
          <a:p>
            <a:pPr rtl="0"/>
            <a:r>
              <a:rPr lang="en-US" sz="1200" i="0" dirty="0" smtClean="0"/>
              <a:t>plumb the depths, to do some great thing, to make </a:t>
            </a:r>
          </a:p>
          <a:p>
            <a:pPr rtl="0"/>
            <a:r>
              <a:rPr lang="en-US" sz="1200" i="0" dirty="0" smtClean="0"/>
              <a:t>some vast sacrifice, we should be satisfied to be </a:t>
            </a:r>
          </a:p>
          <a:p>
            <a:pPr rtl="0"/>
            <a:r>
              <a:rPr lang="en-US" sz="1200" i="0" dirty="0" smtClean="0"/>
              <a:t>saved, and his help in the process would not be </a:t>
            </a:r>
          </a:p>
          <a:p>
            <a:pPr rtl="0"/>
            <a:r>
              <a:rPr lang="en-US" sz="1200" i="0" dirty="0" smtClean="0"/>
              <a:t>resented. </a:t>
            </a:r>
          </a:p>
          <a:p>
            <a:pPr rtl="0"/>
            <a:endParaRPr lang="en-US" sz="1200" i="0" dirty="0" smtClean="0"/>
          </a:p>
          <a:p>
            <a:pPr rtl="0"/>
            <a:r>
              <a:rPr lang="en-US" sz="1200" i="0" dirty="0" smtClean="0"/>
              <a:t>But it is intolerable to our proud hearts to be told that </a:t>
            </a:r>
          </a:p>
          <a:p>
            <a:pPr rtl="0"/>
            <a:r>
              <a:rPr lang="en-US" sz="1200" i="0" dirty="0" smtClean="0"/>
              <a:t>our own efforts are useless, and that the exclusive </a:t>
            </a:r>
          </a:p>
          <a:p>
            <a:pPr rtl="0"/>
            <a:r>
              <a:rPr lang="en-US" sz="1200" i="0" dirty="0" smtClean="0"/>
              <a:t>source of salvation is God’s grace.</a:t>
            </a:r>
          </a:p>
          <a:p>
            <a:pPr rtl="0"/>
            <a:endParaRPr lang="en-US" sz="1200" i="0" dirty="0" smtClean="0"/>
          </a:p>
          <a:p>
            <a:pPr rtl="0"/>
            <a:r>
              <a:rPr lang="en-US" sz="1200" i="0" dirty="0" smtClean="0"/>
              <a:t>Notice the distinction between righteousness and </a:t>
            </a:r>
          </a:p>
          <a:p>
            <a:pPr rtl="0"/>
            <a:r>
              <a:rPr lang="en-US" sz="1200" i="0" dirty="0" smtClean="0"/>
              <a:t>salvation. The one is objective; the other subjective. </a:t>
            </a:r>
          </a:p>
          <a:p>
            <a:pPr rtl="0"/>
            <a:endParaRPr lang="en-US" sz="1200" i="0" dirty="0" smtClean="0"/>
          </a:p>
          <a:p>
            <a:pPr rtl="0"/>
            <a:r>
              <a:rPr lang="en-US" sz="1200" i="0" dirty="0" smtClean="0"/>
              <a:t>The first, our standing before God, the latter, the </a:t>
            </a:r>
          </a:p>
          <a:p>
            <a:pPr rtl="0"/>
            <a:r>
              <a:rPr lang="en-US" sz="1200" i="0" dirty="0" smtClean="0"/>
              <a:t>sanctification of our inner life, which not only </a:t>
            </a:r>
          </a:p>
          <a:p>
            <a:pPr rtl="0"/>
            <a:r>
              <a:rPr lang="en-US" sz="1200" i="0" dirty="0" smtClean="0"/>
              <a:t>depends </a:t>
            </a:r>
            <a:r>
              <a:rPr lang="en-US" sz="1200" i="0" kern="1200" dirty="0" smtClean="0">
                <a:solidFill>
                  <a:schemeClr val="tx1"/>
                </a:solidFill>
                <a:latin typeface="+mn-lt"/>
                <a:ea typeface="+mn-ea"/>
                <a:cs typeface="+mn-cs"/>
              </a:rPr>
              <a:t>upon the belief of the heart, but requires </a:t>
            </a:r>
          </a:p>
          <a:p>
            <a:pPr rtl="0"/>
            <a:r>
              <a:rPr lang="en-US" sz="1200" i="0" kern="1200" dirty="0" smtClean="0">
                <a:solidFill>
                  <a:schemeClr val="tx1"/>
                </a:solidFill>
                <a:latin typeface="+mn-lt"/>
                <a:ea typeface="+mn-ea"/>
                <a:cs typeface="+mn-cs"/>
              </a:rPr>
              <a:t>the confession that Jesus Christ has become Lord </a:t>
            </a:r>
          </a:p>
          <a:p>
            <a:pPr rtl="0"/>
            <a:r>
              <a:rPr lang="en-US" sz="1200" i="0" kern="1200" dirty="0" smtClean="0">
                <a:solidFill>
                  <a:schemeClr val="tx1"/>
                </a:solidFill>
                <a:latin typeface="+mn-lt"/>
                <a:ea typeface="+mn-ea"/>
                <a:cs typeface="+mn-cs"/>
              </a:rPr>
              <a:t>and King of the whole [creation].</a:t>
            </a:r>
          </a:p>
          <a:p>
            <a:pPr rtl="0"/>
            <a:endParaRPr lang="en-US" sz="1200" i="0"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a:t>
            </a:r>
          </a:p>
          <a:p>
            <a:pPr rtl="0"/>
            <a:endParaRPr lang="en-US" sz="1200" i="1" kern="1200" dirty="0" smtClean="0">
              <a:solidFill>
                <a:schemeClr val="tx1"/>
              </a:solidFill>
              <a:latin typeface="+mn-lt"/>
              <a:ea typeface="+mn-ea"/>
              <a:cs typeface="+mn-cs"/>
            </a:endParaRPr>
          </a:p>
          <a:p>
            <a:pPr rtl="0"/>
            <a:r>
              <a:rPr lang="en-US" b="0" i="0" u="none" strike="noStrike" baseline="0" dirty="0" smtClean="0"/>
              <a:t>Meyer, F. B. (1914–1918). </a:t>
            </a:r>
            <a:r>
              <a:rPr lang="en-US" b="0" i="1" u="none" strike="noStrike" baseline="0" dirty="0" smtClean="0"/>
              <a:t>Through the Bible Day by </a:t>
            </a:r>
          </a:p>
          <a:p>
            <a:pPr rtl="0"/>
            <a:r>
              <a:rPr lang="en-US" b="0" i="1" u="none" strike="noStrike" baseline="0" dirty="0" smtClean="0"/>
              <a:t>Day: A Devotional Commentary</a:t>
            </a:r>
            <a:r>
              <a:rPr lang="en-US" b="0" i="0" u="none" strike="noStrike" baseline="0" dirty="0" smtClean="0"/>
              <a:t> (Vol. 6, pp. 90–91). </a:t>
            </a:r>
          </a:p>
          <a:p>
            <a:pPr rtl="0"/>
            <a:r>
              <a:rPr lang="en-US" b="0" i="0" u="none" strike="noStrike" baseline="0" dirty="0" smtClean="0"/>
              <a:t>Philadelphia: American Sunday-School Union.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838778801"/>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John Piper completes his treatment of these last </a:t>
            </a:r>
          </a:p>
          <a:p>
            <a:r>
              <a:rPr lang="en-US" dirty="0" smtClean="0"/>
              <a:t>verses of Romans 10 –</a:t>
            </a:r>
          </a:p>
          <a:p>
            <a:endParaRPr lang="en-US" dirty="0" smtClean="0"/>
          </a:p>
          <a:p>
            <a:pPr rtl="0"/>
            <a:r>
              <a:rPr lang="en-US" sz="1200" dirty="0" smtClean="0"/>
              <a:t>Paul draws the sad result in verse 21: “But of Israel he </a:t>
            </a:r>
          </a:p>
          <a:p>
            <a:pPr rtl="0"/>
            <a:r>
              <a:rPr lang="en-US" sz="1200" dirty="0" smtClean="0"/>
              <a:t>says, ‘All day long I have held out my hands to a </a:t>
            </a:r>
          </a:p>
          <a:p>
            <a:pPr rtl="0"/>
            <a:r>
              <a:rPr lang="en-US" sz="1200" dirty="0" smtClean="0"/>
              <a:t>disobedient and contrary people.’ ” In other words, all </a:t>
            </a:r>
          </a:p>
          <a:p>
            <a:pPr rtl="0"/>
            <a:r>
              <a:rPr lang="en-US" sz="1200" dirty="0" smtClean="0"/>
              <a:t>the prophecies and all the fulfillments and all the </a:t>
            </a:r>
          </a:p>
          <a:p>
            <a:pPr rtl="0"/>
            <a:r>
              <a:rPr lang="en-US" sz="1200" dirty="0" smtClean="0"/>
              <a:t>gospel that Israel heard was not believed by most of </a:t>
            </a:r>
          </a:p>
          <a:p>
            <a:pPr rtl="0"/>
            <a:r>
              <a:rPr lang="en-US" sz="1200" dirty="0" smtClean="0"/>
              <a:t>them.</a:t>
            </a:r>
          </a:p>
          <a:p>
            <a:pPr rtl="0"/>
            <a:endParaRPr lang="en-US" sz="1200" dirty="0" smtClean="0"/>
          </a:p>
          <a:p>
            <a:pPr rtl="0"/>
            <a:r>
              <a:rPr lang="en-US" sz="1200" dirty="0" smtClean="0"/>
              <a:t>But notice how Paul describes their unbelief. This is </a:t>
            </a:r>
          </a:p>
          <a:p>
            <a:pPr rtl="0"/>
            <a:r>
              <a:rPr lang="en-US" sz="1200" dirty="0" smtClean="0"/>
              <a:t>very different from Romans 9. There he said, “I will </a:t>
            </a:r>
          </a:p>
          <a:p>
            <a:pPr rtl="0"/>
            <a:r>
              <a:rPr lang="en-US" sz="1200" dirty="0" smtClean="0"/>
              <a:t>have mercy on whom I have mercy … So then it </a:t>
            </a:r>
          </a:p>
          <a:p>
            <a:pPr rtl="0"/>
            <a:r>
              <a:rPr lang="en-US" sz="1200" dirty="0" smtClean="0"/>
              <a:t>depends not on human will or exertion, but on God, </a:t>
            </a:r>
          </a:p>
          <a:p>
            <a:pPr rtl="0"/>
            <a:r>
              <a:rPr lang="en-US" sz="1200" dirty="0" smtClean="0"/>
              <a:t>who has mercy” (v. 15). </a:t>
            </a:r>
          </a:p>
          <a:p>
            <a:pPr rtl="0"/>
            <a:endParaRPr lang="en-US" sz="1200" dirty="0" smtClean="0"/>
          </a:p>
          <a:p>
            <a:pPr rtl="0"/>
            <a:r>
              <a:rPr lang="en-US" sz="1200" dirty="0" smtClean="0"/>
              <a:t>God is portrayed with absolute sovereignty over the </a:t>
            </a:r>
          </a:p>
          <a:p>
            <a:pPr rtl="0"/>
            <a:r>
              <a:rPr lang="en-US" sz="1200" dirty="0" smtClean="0"/>
              <a:t>human will and its unbelief. But look and wonder at </a:t>
            </a:r>
          </a:p>
          <a:p>
            <a:pPr rtl="0"/>
            <a:r>
              <a:rPr lang="en-US" sz="1200" dirty="0" smtClean="0"/>
              <a:t>how Romans 10:21 describes God’s relation to Israel’s </a:t>
            </a:r>
          </a:p>
          <a:p>
            <a:pPr rtl="0"/>
            <a:r>
              <a:rPr lang="en-US" sz="1200" dirty="0" smtClean="0"/>
              <a:t>unbelief—and our unbelief: God says, “All day long I </a:t>
            </a:r>
          </a:p>
          <a:p>
            <a:pPr rtl="0"/>
            <a:r>
              <a:rPr lang="en-US" sz="1200" dirty="0" smtClean="0"/>
              <a:t>have held out my hands to a disobedient and contrary </a:t>
            </a:r>
          </a:p>
          <a:p>
            <a:pPr rtl="0"/>
            <a:r>
              <a:rPr lang="en-US" sz="1200" dirty="0" smtClean="0"/>
              <a:t>people.” </a:t>
            </a:r>
          </a:p>
          <a:p>
            <a:pPr rtl="0"/>
            <a:endParaRPr lang="en-US" sz="1200" dirty="0" smtClean="0"/>
          </a:p>
          <a:p>
            <a:pPr rtl="0"/>
            <a:r>
              <a:rPr lang="en-US" sz="1200" dirty="0" smtClean="0"/>
              <a:t>So here is a picture of God beckoning, calling, inviting, </a:t>
            </a:r>
          </a:p>
          <a:p>
            <a:pPr rtl="0"/>
            <a:r>
              <a:rPr lang="en-US" sz="1200" dirty="0" smtClean="0"/>
              <a:t>wooing through his prophets and preachers. But the </a:t>
            </a:r>
          </a:p>
          <a:p>
            <a:pPr rtl="0"/>
            <a:r>
              <a:rPr lang="en-US" sz="1200" dirty="0" smtClean="0"/>
              <a:t>hearers do not believe; they are “disobedient and </a:t>
            </a:r>
          </a:p>
          <a:p>
            <a:pPr rtl="0"/>
            <a:r>
              <a:rPr lang="en-US" sz="1200" dirty="0" smtClean="0"/>
              <a:t>contrary.”</a:t>
            </a:r>
          </a:p>
          <a:p>
            <a:pPr rtl="0"/>
            <a:endParaRPr lang="en-US" sz="1200" dirty="0" smtClean="0"/>
          </a:p>
          <a:p>
            <a:pPr rtl="0"/>
            <a:r>
              <a:rPr lang="en-US" sz="1200" dirty="0" smtClean="0"/>
              <a:t>My aim here this morning is not to analyze how this </a:t>
            </a:r>
          </a:p>
          <a:p>
            <a:pPr rtl="0"/>
            <a:r>
              <a:rPr lang="en-US" sz="1200" dirty="0" smtClean="0"/>
              <a:t>can be, but to urge us all to embrace the paradox of </a:t>
            </a:r>
          </a:p>
          <a:p>
            <a:pPr rtl="0"/>
            <a:r>
              <a:rPr lang="en-US" sz="1200" dirty="0" smtClean="0"/>
              <a:t>God’s sovereignty and man’s responsibility. </a:t>
            </a:r>
          </a:p>
          <a:p>
            <a:pPr rtl="0"/>
            <a:endParaRPr lang="en-US" sz="1200" dirty="0" smtClean="0"/>
          </a:p>
          <a:p>
            <a:pPr rtl="0"/>
            <a:r>
              <a:rPr lang="en-US" sz="1200" dirty="0" smtClean="0"/>
              <a:t>The sad thing is that some embrace the sovereignty </a:t>
            </a:r>
          </a:p>
          <a:p>
            <a:pPr rtl="0"/>
            <a:r>
              <a:rPr lang="en-US" sz="1200" dirty="0" smtClean="0"/>
              <a:t>of God over the human will and say: “It is wrong to </a:t>
            </a:r>
          </a:p>
          <a:p>
            <a:pPr rtl="0"/>
            <a:r>
              <a:rPr lang="en-US" sz="1200" dirty="0" smtClean="0"/>
              <a:t>portray God with his arms stretched out, inviting and </a:t>
            </a:r>
          </a:p>
          <a:p>
            <a:pPr rtl="0"/>
            <a:r>
              <a:rPr lang="en-US" sz="1200" dirty="0" smtClean="0"/>
              <a:t>calling.” </a:t>
            </a:r>
          </a:p>
          <a:p>
            <a:pPr rtl="0"/>
            <a:endParaRPr lang="en-US" sz="1200" dirty="0" smtClean="0"/>
          </a:p>
          <a:p>
            <a:pPr rtl="0"/>
            <a:r>
              <a:rPr lang="en-US" sz="1200" dirty="0" smtClean="0"/>
              <a:t>And others embrace the responsibility of man and say, </a:t>
            </a:r>
          </a:p>
          <a:p>
            <a:pPr rtl="0"/>
            <a:r>
              <a:rPr lang="en-US" sz="1200" dirty="0" smtClean="0"/>
              <a:t>“If God invites and calls and beckons, then he can’t </a:t>
            </a:r>
          </a:p>
          <a:p>
            <a:pPr rtl="0"/>
            <a:r>
              <a:rPr lang="en-US" sz="1200" dirty="0" smtClean="0"/>
              <a:t>really be sovereign over man’s will, and man really is </a:t>
            </a:r>
          </a:p>
          <a:p>
            <a:pPr rtl="0"/>
            <a:r>
              <a:rPr lang="en-US" sz="1200" dirty="0" smtClean="0"/>
              <a:t>ultimately self-determining and God is not really in </a:t>
            </a:r>
          </a:p>
          <a:p>
            <a:pPr rtl="0"/>
            <a:r>
              <a:rPr lang="en-US" sz="1200" dirty="0" smtClean="0"/>
              <a:t>control of all things.”</a:t>
            </a:r>
          </a:p>
          <a:p>
            <a:pPr rtl="0"/>
            <a:endParaRPr lang="en-US" sz="1200" dirty="0" smtClean="0"/>
          </a:p>
          <a:p>
            <a:pPr rtl="0"/>
            <a:r>
              <a:rPr lang="en-US" sz="1200" dirty="0" smtClean="0"/>
              <a:t>Both of these are sad mistakes. It is sad, because one </a:t>
            </a:r>
          </a:p>
          <a:p>
            <a:pPr rtl="0"/>
            <a:r>
              <a:rPr lang="en-US" sz="1200" dirty="0" smtClean="0"/>
              <a:t>group rejects something deep and precious that God </a:t>
            </a:r>
          </a:p>
          <a:p>
            <a:pPr rtl="0"/>
            <a:r>
              <a:rPr lang="en-US" sz="1200" dirty="0" smtClean="0"/>
              <a:t>has revealed about himself for our strength and hope </a:t>
            </a:r>
          </a:p>
          <a:p>
            <a:pPr rtl="0"/>
            <a:r>
              <a:rPr lang="en-US" sz="1200" dirty="0" smtClean="0"/>
              <a:t>and joy and love—namely, his absolute sovereignty. </a:t>
            </a:r>
          </a:p>
          <a:p>
            <a:pPr rtl="0"/>
            <a:endParaRPr lang="en-US" sz="1200" dirty="0" smtClean="0"/>
          </a:p>
          <a:p>
            <a:pPr rtl="0"/>
            <a:r>
              <a:rPr lang="en-US" sz="1200" dirty="0" smtClean="0"/>
              <a:t>Oh, how sweet it is when all around our soul gives </a:t>
            </a:r>
          </a:p>
          <a:p>
            <a:pPr rtl="0"/>
            <a:r>
              <a:rPr lang="en-US" sz="1200" dirty="0" smtClean="0"/>
              <a:t>way, and we need a reliable and firm rock in a world </a:t>
            </a:r>
          </a:p>
          <a:p>
            <a:pPr rtl="0"/>
            <a:r>
              <a:rPr lang="en-US" sz="1200" dirty="0" smtClean="0"/>
              <a:t>that sometimes seems utterly out of control and </a:t>
            </a:r>
          </a:p>
          <a:p>
            <a:pPr rtl="0"/>
            <a:r>
              <a:rPr lang="en-US" sz="1200" dirty="0" smtClean="0"/>
              <a:t>meaningless and cruel. </a:t>
            </a:r>
          </a:p>
          <a:p>
            <a:pPr rtl="0"/>
            <a:endParaRPr lang="en-US" sz="1200" dirty="0" smtClean="0"/>
          </a:p>
          <a:p>
            <a:pPr rtl="0"/>
            <a:r>
              <a:rPr lang="en-US" sz="1200" dirty="0" smtClean="0"/>
              <a:t>Oh, how sweet at these times to know that God is not </a:t>
            </a:r>
          </a:p>
          <a:p>
            <a:pPr rtl="0"/>
            <a:r>
              <a:rPr lang="en-US" sz="1200" dirty="0" smtClean="0"/>
              <a:t>good and helpless, but good and sovereign. </a:t>
            </a:r>
          </a:p>
          <a:p>
            <a:pPr rtl="0"/>
            <a:endParaRPr lang="en-US" sz="1200" dirty="0" smtClean="0"/>
          </a:p>
          <a:p>
            <a:pPr rtl="0"/>
            <a:r>
              <a:rPr lang="en-US" sz="1200" dirty="0" smtClean="0"/>
              <a:t>And the other group (who embrace the sovereignty of </a:t>
            </a:r>
          </a:p>
          <a:p>
            <a:pPr rtl="0"/>
            <a:r>
              <a:rPr lang="en-US" sz="1200" dirty="0" smtClean="0"/>
              <a:t>God) sometimes rejects something utterly crucial for </a:t>
            </a:r>
          </a:p>
          <a:p>
            <a:pPr rtl="0"/>
            <a:r>
              <a:rPr lang="en-US" sz="1200" dirty="0" smtClean="0"/>
              <a:t>understanding the justice of God in dealing with </a:t>
            </a:r>
          </a:p>
          <a:p>
            <a:pPr rtl="0"/>
            <a:r>
              <a:rPr lang="en-US" sz="1200" dirty="0" smtClean="0"/>
              <a:t>people, and they fail to see how we should plead with </a:t>
            </a:r>
          </a:p>
          <a:p>
            <a:pPr rtl="0"/>
            <a:r>
              <a:rPr lang="en-US" sz="1200" dirty="0" smtClean="0"/>
              <a:t>people and persuade people and invite people and </a:t>
            </a:r>
          </a:p>
          <a:p>
            <a:pPr rtl="0"/>
            <a:r>
              <a:rPr lang="en-US" sz="1200" dirty="0" smtClean="0"/>
              <a:t>woo people with tears, to Christ, and on behalf of </a:t>
            </a:r>
          </a:p>
          <a:p>
            <a:pPr rtl="0"/>
            <a:r>
              <a:rPr lang="en-US" sz="1200" dirty="0" smtClean="0"/>
              <a:t>Christ.</a:t>
            </a:r>
          </a:p>
          <a:p>
            <a:pPr rtl="0"/>
            <a:endParaRPr lang="en-US" sz="1200" dirty="0" smtClean="0"/>
          </a:p>
          <a:p>
            <a:pPr rtl="0"/>
            <a:r>
              <a:rPr lang="en-US" sz="1200" dirty="0" smtClean="0"/>
              <a:t>So my aim is not to explain the paradox but simply to </a:t>
            </a:r>
          </a:p>
          <a:p>
            <a:pPr rtl="0"/>
            <a:r>
              <a:rPr lang="en-US" sz="1200" dirty="0" smtClean="0"/>
              <a:t>underline it with three other examples (and there are </a:t>
            </a:r>
          </a:p>
          <a:p>
            <a:pPr rtl="0"/>
            <a:r>
              <a:rPr lang="en-US" sz="1200" dirty="0" smtClean="0"/>
              <a:t>many more), in the hope that God will cause your </a:t>
            </a:r>
          </a:p>
          <a:p>
            <a:pPr rtl="0"/>
            <a:r>
              <a:rPr lang="en-US" sz="1200" dirty="0" smtClean="0"/>
              <a:t>mind to submit to his word, whether you can explain </a:t>
            </a:r>
          </a:p>
          <a:p>
            <a:pPr rtl="0"/>
            <a:r>
              <a:rPr lang="en-US" sz="1200" dirty="0" smtClean="0"/>
              <a:t>it all or not.</a:t>
            </a:r>
          </a:p>
          <a:p>
            <a:pPr rtl="0"/>
            <a:endParaRPr lang="en-US" sz="1200" dirty="0" smtClean="0"/>
          </a:p>
          <a:p>
            <a:pPr rtl="0"/>
            <a:r>
              <a:rPr lang="en-US" sz="1200" dirty="0" smtClean="0"/>
              <a:t>In Matthew 11:25 Jesus says, “I thank you, Father, </a:t>
            </a:r>
          </a:p>
          <a:p>
            <a:pPr rtl="0"/>
            <a:r>
              <a:rPr lang="en-US" sz="1200" dirty="0" smtClean="0"/>
              <a:t>Lord of heaven and earth, that you have hidden these </a:t>
            </a:r>
          </a:p>
          <a:p>
            <a:pPr rtl="0"/>
            <a:r>
              <a:rPr lang="en-US" sz="1200" dirty="0" smtClean="0"/>
              <a:t>things from the wise and understanding and revealed </a:t>
            </a:r>
          </a:p>
          <a:p>
            <a:pPr rtl="0"/>
            <a:r>
              <a:rPr lang="en-US" sz="1200" dirty="0" smtClean="0"/>
              <a:t>them to little children.” And then in verse 28, he says, </a:t>
            </a:r>
          </a:p>
          <a:p>
            <a:pPr rtl="0"/>
            <a:r>
              <a:rPr lang="en-US" sz="1200" dirty="0" smtClean="0"/>
              <a:t>“Come to me, all who labor and are heavy laden, and </a:t>
            </a:r>
          </a:p>
          <a:p>
            <a:pPr rtl="0"/>
            <a:r>
              <a:rPr lang="en-US" sz="1200" dirty="0" smtClean="0"/>
              <a:t>I will give you rest.” He has hidden the truth from </a:t>
            </a:r>
          </a:p>
          <a:p>
            <a:pPr rtl="0"/>
            <a:r>
              <a:rPr lang="en-US" sz="1200" dirty="0" smtClean="0"/>
              <a:t>some, and he invites all.</a:t>
            </a:r>
          </a:p>
          <a:p>
            <a:pPr rtl="0"/>
            <a:endParaRPr lang="en-US" sz="1200" dirty="0" smtClean="0"/>
          </a:p>
          <a:p>
            <a:pPr rtl="0"/>
            <a:r>
              <a:rPr lang="en-US" sz="1200" dirty="0" smtClean="0"/>
              <a:t>In John 6:35 Jesus says, “I am the bread of life; </a:t>
            </a:r>
          </a:p>
          <a:p>
            <a:pPr rtl="0"/>
            <a:r>
              <a:rPr lang="en-US" sz="1200" dirty="0" smtClean="0"/>
              <a:t>whoever comes to me shall not hunger, and whoever </a:t>
            </a:r>
          </a:p>
          <a:p>
            <a:pPr rtl="0"/>
            <a:r>
              <a:rPr lang="en-US" sz="1200" dirty="0" smtClean="0"/>
              <a:t>believes in me shall never thirst.” And one verse later </a:t>
            </a:r>
          </a:p>
          <a:p>
            <a:pPr rtl="0"/>
            <a:r>
              <a:rPr lang="en-US" sz="1200" dirty="0" smtClean="0"/>
              <a:t>he says, “All that the Father gives me will come to me, </a:t>
            </a:r>
          </a:p>
          <a:p>
            <a:pPr rtl="0"/>
            <a:r>
              <a:rPr lang="en-US" sz="1200" dirty="0" smtClean="0"/>
              <a:t>and whoever comes to me I will never cast out.” </a:t>
            </a:r>
          </a:p>
          <a:p>
            <a:pPr rtl="0"/>
            <a:r>
              <a:rPr lang="en-US" sz="1200" dirty="0" smtClean="0"/>
              <a:t>All are invited to Christ. And the Father gives some </a:t>
            </a:r>
          </a:p>
          <a:p>
            <a:pPr rtl="0"/>
            <a:r>
              <a:rPr lang="en-US" sz="1200" dirty="0" smtClean="0"/>
              <a:t>to Christ.</a:t>
            </a:r>
          </a:p>
          <a:p>
            <a:pPr rtl="0"/>
            <a:endParaRPr lang="en-US" sz="1200" dirty="0" smtClean="0"/>
          </a:p>
          <a:p>
            <a:pPr rtl="0"/>
            <a:r>
              <a:rPr lang="en-US" sz="1200" dirty="0" smtClean="0"/>
              <a:t>In Acts 13:38 Paul says to the synagogue in Antioch, </a:t>
            </a:r>
          </a:p>
          <a:p>
            <a:pPr rtl="0"/>
            <a:r>
              <a:rPr lang="en-US" sz="1200" dirty="0" smtClean="0"/>
              <a:t>“Let it be known to you therefore, brothers, that </a:t>
            </a:r>
          </a:p>
          <a:p>
            <a:pPr rtl="0"/>
            <a:r>
              <a:rPr lang="en-US" sz="1200" dirty="0" smtClean="0"/>
              <a:t>through this man [Jesus] forgiveness of sins is </a:t>
            </a:r>
          </a:p>
          <a:p>
            <a:pPr rtl="0"/>
            <a:r>
              <a:rPr lang="en-US" sz="1200" dirty="0" smtClean="0"/>
              <a:t>proclaimed to you, and by him everyone who believes </a:t>
            </a:r>
          </a:p>
          <a:p>
            <a:pPr rtl="0"/>
            <a:r>
              <a:rPr lang="en-US" sz="1200" dirty="0" smtClean="0"/>
              <a:t>is freed.” And in verse 48 Luke says, “… And as many </a:t>
            </a:r>
          </a:p>
          <a:p>
            <a:pPr rtl="0"/>
            <a:r>
              <a:rPr lang="en-US" sz="1200" dirty="0" smtClean="0"/>
              <a:t>as were appointed to eternal life believed.” All are </a:t>
            </a:r>
          </a:p>
          <a:p>
            <a:pPr rtl="0"/>
            <a:r>
              <a:rPr lang="en-US" sz="1200" dirty="0" smtClean="0"/>
              <a:t>invited to believe and be forgiven. And as many as </a:t>
            </a:r>
          </a:p>
          <a:p>
            <a:pPr rtl="0"/>
            <a:r>
              <a:rPr lang="en-US" sz="1200" dirty="0" smtClean="0"/>
              <a:t>were appointed to life did believe.</a:t>
            </a:r>
          </a:p>
          <a:p>
            <a:pPr rtl="0"/>
            <a:endParaRPr lang="en-US" sz="1200" dirty="0" smtClean="0"/>
          </a:p>
          <a:p>
            <a:pPr rtl="0"/>
            <a:r>
              <a:rPr lang="en-US" sz="1200" dirty="0" smtClean="0"/>
              <a:t>I am not explaining it this morning. I am simply </a:t>
            </a:r>
          </a:p>
          <a:p>
            <a:pPr rtl="0"/>
            <a:r>
              <a:rPr lang="en-US" sz="1200" dirty="0" smtClean="0"/>
              <a:t>proclaiming it. This is what it means for God to be </a:t>
            </a:r>
          </a:p>
          <a:p>
            <a:pPr rtl="0"/>
            <a:r>
              <a:rPr lang="en-US" sz="1200" dirty="0" smtClean="0"/>
              <a:t>God. </a:t>
            </a:r>
          </a:p>
          <a:p>
            <a:pPr rtl="0"/>
            <a:endParaRPr lang="en-US" sz="1200" dirty="0" smtClean="0"/>
          </a:p>
          <a:p>
            <a:pPr rtl="0"/>
            <a:r>
              <a:rPr lang="en-US" sz="1200" dirty="0" smtClean="0"/>
              <a:t>Man is not the final, ultimate sovereign over his own </a:t>
            </a:r>
          </a:p>
          <a:p>
            <a:pPr rtl="0"/>
            <a:r>
              <a:rPr lang="en-US" sz="1200" dirty="0" smtClean="0"/>
              <a:t>life. God is. God is the potter. We are the clay. </a:t>
            </a:r>
          </a:p>
          <a:p>
            <a:pPr rtl="0"/>
            <a:endParaRPr lang="en-US" sz="1200" dirty="0" smtClean="0"/>
          </a:p>
          <a:p>
            <a:pPr rtl="0"/>
            <a:r>
              <a:rPr lang="en-US" sz="1200" dirty="0" smtClean="0"/>
              <a:t>But on the other hand, God “desires all people to be</a:t>
            </a:r>
          </a:p>
          <a:p>
            <a:pPr rtl="0"/>
            <a:r>
              <a:rPr lang="en-US" sz="1200" dirty="0" smtClean="0"/>
              <a:t> saved and to come to the knowledge of the truth” </a:t>
            </a:r>
          </a:p>
          <a:p>
            <a:pPr rtl="0"/>
            <a:r>
              <a:rPr lang="en-US" sz="1200" dirty="0" smtClean="0"/>
              <a:t>(1 Timothy 2:4). </a:t>
            </a:r>
          </a:p>
          <a:p>
            <a:pPr rtl="0"/>
            <a:endParaRPr lang="en-US" sz="1200" dirty="0" smtClean="0"/>
          </a:p>
          <a:p>
            <a:pPr rtl="0"/>
            <a:r>
              <a:rPr lang="en-US" sz="1200" dirty="0" smtClean="0"/>
              <a:t>He holds out his hands all day long to Jews and the </a:t>
            </a:r>
          </a:p>
          <a:p>
            <a:pPr rtl="0"/>
            <a:r>
              <a:rPr lang="en-US" sz="1200" dirty="0" smtClean="0"/>
              <a:t>Gentiles. He calls, he beckons, he invites.</a:t>
            </a:r>
          </a:p>
          <a:p>
            <a:pPr rtl="0"/>
            <a:endParaRPr lang="en-US" b="0" i="0" u="none" strike="noStrike" baseline="0" dirty="0" smtClean="0"/>
          </a:p>
          <a:p>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Piper, J. (2014). </a:t>
            </a:r>
            <a:r>
              <a:rPr lang="en-US" b="0" i="1" u="none" strike="noStrike" baseline="0" dirty="0" smtClean="0"/>
              <a:t>Sermons from John Piper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(2000–2014)</a:t>
            </a:r>
            <a:r>
              <a:rPr lang="en-US" b="0" i="0" u="none" strike="noStrike" baseline="0" dirty="0" smtClean="0"/>
              <a:t>. Minneapolis, MN: Desiring God.</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160</a:t>
            </a:fld>
            <a:endParaRPr lang="en-US"/>
          </a:p>
        </p:txBody>
      </p:sp>
    </p:spTree>
    <p:extLst>
      <p:ext uri="{BB962C8B-B14F-4D97-AF65-F5344CB8AC3E}">
        <p14:creationId xmlns:p14="http://schemas.microsoft.com/office/powerpoint/2010/main" val="3697144021"/>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Apeitheo</a:t>
            </a:r>
            <a:r>
              <a:rPr lang="en-US" dirty="0" smtClean="0"/>
              <a:t> means to disobey or to be disobedient.</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161</a:t>
            </a:fld>
            <a:endParaRPr lang="en-US"/>
          </a:p>
        </p:txBody>
      </p:sp>
    </p:spTree>
    <p:extLst>
      <p:ext uri="{BB962C8B-B14F-4D97-AF65-F5344CB8AC3E}">
        <p14:creationId xmlns:p14="http://schemas.microsoft.com/office/powerpoint/2010/main" val="3697144021"/>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162</a:t>
            </a:fld>
            <a:endParaRPr lang="en-US"/>
          </a:p>
        </p:txBody>
      </p:sp>
    </p:spTree>
    <p:extLst>
      <p:ext uri="{BB962C8B-B14F-4D97-AF65-F5344CB8AC3E}">
        <p14:creationId xmlns:p14="http://schemas.microsoft.com/office/powerpoint/2010/main" val="3389687881"/>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163</a:t>
            </a:fld>
            <a:endParaRPr lang="en-US"/>
          </a:p>
        </p:txBody>
      </p:sp>
    </p:spTree>
    <p:extLst>
      <p:ext uri="{BB962C8B-B14F-4D97-AF65-F5344CB8AC3E}">
        <p14:creationId xmlns:p14="http://schemas.microsoft.com/office/powerpoint/2010/main" val="2750514987"/>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antilego</a:t>
            </a:r>
            <a:r>
              <a:rPr lang="en-US" dirty="0" smtClean="0"/>
              <a:t> means to oppose or to refuse.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164</a:t>
            </a:fld>
            <a:endParaRPr lang="en-US"/>
          </a:p>
        </p:txBody>
      </p:sp>
    </p:spTree>
    <p:extLst>
      <p:ext uri="{BB962C8B-B14F-4D97-AF65-F5344CB8AC3E}">
        <p14:creationId xmlns:p14="http://schemas.microsoft.com/office/powerpoint/2010/main" val="3697144021"/>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165</a:t>
            </a:fld>
            <a:endParaRPr lang="en-US"/>
          </a:p>
        </p:txBody>
      </p:sp>
    </p:spTree>
    <p:extLst>
      <p:ext uri="{BB962C8B-B14F-4D97-AF65-F5344CB8AC3E}">
        <p14:creationId xmlns:p14="http://schemas.microsoft.com/office/powerpoint/2010/main" val="685382737"/>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University of Cambridge Professor Jim Benton </a:t>
            </a:r>
          </a:p>
          <a:p>
            <a:pPr rtl="0"/>
            <a:r>
              <a:rPr lang="en-US" sz="1200" dirty="0" smtClean="0"/>
              <a:t>walked the mile and a half shoreline of the Island of </a:t>
            </a:r>
          </a:p>
          <a:p>
            <a:pPr rtl="0"/>
            <a:r>
              <a:rPr lang="en-US" sz="1200" dirty="0" err="1" smtClean="0"/>
              <a:t>Ducce</a:t>
            </a:r>
            <a:r>
              <a:rPr lang="en-US" sz="1200" dirty="0" smtClean="0"/>
              <a:t> Atoll in 1991. </a:t>
            </a:r>
          </a:p>
          <a:p>
            <a:pPr rtl="0"/>
            <a:endParaRPr lang="en-US" sz="1200" dirty="0" smtClean="0"/>
          </a:p>
          <a:p>
            <a:pPr rtl="0"/>
            <a:r>
              <a:rPr lang="en-US" sz="1200" dirty="0" smtClean="0"/>
              <a:t>It is one of the most remote islands in the world, three </a:t>
            </a:r>
          </a:p>
          <a:p>
            <a:pPr rtl="0"/>
            <a:r>
              <a:rPr lang="en-US" sz="1200" dirty="0" smtClean="0"/>
              <a:t>thousand miles from any continent. On the beach he </a:t>
            </a:r>
          </a:p>
          <a:p>
            <a:pPr rtl="0"/>
            <a:r>
              <a:rPr lang="en-US" sz="1200" dirty="0" smtClean="0"/>
              <a:t>counted nearly a thousand objects: plastics in all </a:t>
            </a:r>
          </a:p>
          <a:p>
            <a:pPr rtl="0"/>
            <a:r>
              <a:rPr lang="en-US" sz="1200" dirty="0" smtClean="0"/>
              <a:t>shapes and sizes, shoes of every kind, wooden </a:t>
            </a:r>
          </a:p>
          <a:p>
            <a:pPr rtl="0"/>
            <a:r>
              <a:rPr lang="en-US" sz="1200" dirty="0" smtClean="0"/>
              <a:t>crates, glass bottles, even light bulbs—all the refuse </a:t>
            </a:r>
          </a:p>
          <a:p>
            <a:pPr rtl="0"/>
            <a:r>
              <a:rPr lang="en-US" sz="1200" dirty="0" smtClean="0"/>
              <a:t>of more than fifteen countries!</a:t>
            </a:r>
          </a:p>
          <a:p>
            <a:pPr rtl="0"/>
            <a:endParaRPr lang="en-US" sz="1200" dirty="0" smtClean="0"/>
          </a:p>
          <a:p>
            <a:pPr rtl="0"/>
            <a:r>
              <a:rPr lang="en-US" sz="1200" dirty="0" smtClean="0"/>
              <a:t>Since few visitors go to the island, the trash floated </a:t>
            </a:r>
          </a:p>
          <a:p>
            <a:pPr rtl="0"/>
            <a:r>
              <a:rPr lang="en-US" sz="1200" dirty="0" smtClean="0"/>
              <a:t>there, the rubbish thrown overboard from ships </a:t>
            </a:r>
          </a:p>
          <a:p>
            <a:pPr rtl="0"/>
            <a:r>
              <a:rPr lang="en-US" sz="1200" dirty="0" smtClean="0"/>
              <a:t>hundreds, perhaps thousands, of miles away. </a:t>
            </a:r>
          </a:p>
          <a:p>
            <a:pPr rtl="0"/>
            <a:endParaRPr lang="en-US" sz="1200" dirty="0" smtClean="0"/>
          </a:p>
          <a:p>
            <a:pPr rtl="0"/>
            <a:r>
              <a:rPr lang="en-US" sz="1200" dirty="0" smtClean="0"/>
              <a:t>If that much trash washed ashore on </a:t>
            </a:r>
            <a:r>
              <a:rPr lang="en-US" sz="1200" dirty="0" err="1" smtClean="0"/>
              <a:t>Ducce</a:t>
            </a:r>
            <a:r>
              <a:rPr lang="en-US" sz="1200" dirty="0" smtClean="0"/>
              <a:t> Atoll, </a:t>
            </a:r>
          </a:p>
          <a:p>
            <a:pPr rtl="0"/>
            <a:r>
              <a:rPr lang="en-US" sz="1200" dirty="0" smtClean="0"/>
              <a:t>Benton exclaimed, what massive debris is floating on </a:t>
            </a:r>
          </a:p>
          <a:p>
            <a:pPr rtl="0"/>
            <a:r>
              <a:rPr lang="en-US" sz="1200" dirty="0" smtClean="0"/>
              <a:t>the ocean, looking for a lonely beach where it can </a:t>
            </a:r>
          </a:p>
          <a:p>
            <a:pPr rtl="0"/>
            <a:r>
              <a:rPr lang="en-US" sz="1200" dirty="0" smtClean="0"/>
              <a:t>land?</a:t>
            </a:r>
          </a:p>
          <a:p>
            <a:pPr rtl="0"/>
            <a:endParaRPr lang="en-US" sz="1200" dirty="0" smtClean="0"/>
          </a:p>
          <a:p>
            <a:pPr rtl="0"/>
            <a:r>
              <a:rPr lang="en-US" sz="1200" dirty="0" smtClean="0"/>
              <a:t>(We chuckle sadly. On March 22, 2018; twenty-seven </a:t>
            </a:r>
          </a:p>
          <a:p>
            <a:pPr rtl="0"/>
            <a:r>
              <a:rPr lang="en-US" sz="1200" dirty="0" smtClean="0"/>
              <a:t>years after Benton walked </a:t>
            </a:r>
            <a:r>
              <a:rPr lang="en-US" sz="1200" dirty="0" err="1" smtClean="0"/>
              <a:t>Ducce</a:t>
            </a:r>
            <a:r>
              <a:rPr lang="en-US" sz="1200" dirty="0" smtClean="0"/>
              <a:t> Atoll, USA Today </a:t>
            </a:r>
          </a:p>
          <a:p>
            <a:pPr rtl="0"/>
            <a:r>
              <a:rPr lang="en-US" sz="1200" dirty="0" smtClean="0"/>
              <a:t>reported, “</a:t>
            </a:r>
            <a:r>
              <a:rPr lang="en-US" dirty="0" smtClean="0"/>
              <a:t>The Great Pacific Garbage Patch, a </a:t>
            </a:r>
          </a:p>
          <a:p>
            <a:pPr rtl="0"/>
            <a:r>
              <a:rPr lang="en-US" dirty="0" smtClean="0"/>
              <a:t>collection of plastic, floating trash halfway between </a:t>
            </a:r>
          </a:p>
          <a:p>
            <a:pPr rtl="0"/>
            <a:r>
              <a:rPr lang="en-US" dirty="0" smtClean="0"/>
              <a:t>Hawaii and California, has grown to more than </a:t>
            </a:r>
          </a:p>
          <a:p>
            <a:pPr rtl="0"/>
            <a:r>
              <a:rPr lang="en-US" dirty="0" smtClean="0"/>
              <a:t>600,000 square miles, a </a:t>
            </a:r>
            <a:r>
              <a:rPr lang="en-US" dirty="0" smtClean="0">
                <a:hlinkClick r:id="rId3"/>
              </a:rPr>
              <a:t>study published Thursday</a:t>
            </a:r>
            <a:r>
              <a:rPr lang="en-US" dirty="0" smtClean="0"/>
              <a:t> </a:t>
            </a:r>
          </a:p>
          <a:p>
            <a:pPr rtl="0"/>
            <a:r>
              <a:rPr lang="en-US" dirty="0" smtClean="0"/>
              <a:t>found. That's twice the size of Texas.</a:t>
            </a:r>
            <a:r>
              <a:rPr lang="en-US" sz="1200" dirty="0" smtClean="0"/>
              <a:t>”**)</a:t>
            </a:r>
          </a:p>
          <a:p>
            <a:pPr rtl="0"/>
            <a:endParaRPr lang="en-US" sz="1200" dirty="0" smtClean="0"/>
          </a:p>
          <a:p>
            <a:pPr rtl="0"/>
            <a:r>
              <a:rPr lang="en-US" sz="1200" dirty="0" smtClean="0"/>
              <a:t>Sin in the human heart resembles that debris. There is </a:t>
            </a:r>
          </a:p>
          <a:p>
            <a:pPr rtl="0"/>
            <a:r>
              <a:rPr lang="en-US" sz="1200" dirty="0" smtClean="0"/>
              <a:t>always more where that came from. Expressing itself </a:t>
            </a:r>
          </a:p>
          <a:p>
            <a:pPr rtl="0"/>
            <a:r>
              <a:rPr lang="en-US" sz="1200" dirty="0" smtClean="0"/>
              <a:t>wherever possible, it waits for new openings where </a:t>
            </a:r>
          </a:p>
          <a:p>
            <a:pPr rtl="0"/>
            <a:r>
              <a:rPr lang="en-US" sz="1200" dirty="0" smtClean="0"/>
              <a:t>none exist now. Cleaning up the environment may </a:t>
            </a:r>
          </a:p>
          <a:p>
            <a:pPr rtl="0"/>
            <a:r>
              <a:rPr lang="en-US" sz="1200" dirty="0" smtClean="0"/>
              <a:t>once again offer clean water and pristine beaches, </a:t>
            </a:r>
          </a:p>
          <a:p>
            <a:pPr rtl="0"/>
            <a:r>
              <a:rPr lang="en-US" sz="1200" dirty="0" smtClean="0"/>
              <a:t>but it will not eliminate sin.*</a:t>
            </a:r>
          </a:p>
          <a:p>
            <a:pPr rtl="0"/>
            <a:endParaRPr lang="en-US" dirty="0" smtClean="0"/>
          </a:p>
          <a:p>
            <a:r>
              <a:rPr lang="en-US" dirty="0" smtClean="0"/>
              <a:t>-----</a:t>
            </a:r>
          </a:p>
          <a:p>
            <a:endParaRPr lang="en-US" dirty="0" smtClean="0"/>
          </a:p>
          <a:p>
            <a:r>
              <a:rPr lang="en-US" b="1" dirty="0" err="1" smtClean="0"/>
              <a:t>ILLUS</a:t>
            </a:r>
            <a:r>
              <a:rPr lang="en-US" b="1" dirty="0" smtClean="0"/>
              <a:t>:</a:t>
            </a:r>
            <a:r>
              <a:rPr lang="en-US" dirty="0" smtClean="0"/>
              <a:t> George Herbert Walker Bush was the 41</a:t>
            </a:r>
            <a:r>
              <a:rPr lang="en-US" baseline="30000" dirty="0" smtClean="0"/>
              <a:t>st</a:t>
            </a:r>
            <a:r>
              <a:rPr lang="en-US" dirty="0" smtClean="0"/>
              <a:t> </a:t>
            </a:r>
          </a:p>
          <a:p>
            <a:r>
              <a:rPr lang="en-US" dirty="0" smtClean="0"/>
              <a:t>President of the United States from 1989 to 1993.</a:t>
            </a:r>
          </a:p>
          <a:p>
            <a:endParaRPr lang="en-US" dirty="0" smtClean="0"/>
          </a:p>
          <a:p>
            <a:r>
              <a:rPr lang="en-US" sz="1200" b="0" dirty="0" smtClean="0"/>
              <a:t>After it was disclosed that President Bush had banned </a:t>
            </a:r>
          </a:p>
          <a:p>
            <a:r>
              <a:rPr lang="en-US" sz="1200" b="0" dirty="0" smtClean="0"/>
              <a:t>broccoli aboard Air Force One, the nation was </a:t>
            </a:r>
          </a:p>
          <a:p>
            <a:r>
              <a:rPr lang="en-US" sz="1200" b="0" dirty="0" smtClean="0"/>
              <a:t>embroiled in “broccoli discussion.” </a:t>
            </a:r>
          </a:p>
          <a:p>
            <a:endParaRPr lang="en-US" sz="1200" b="0" dirty="0" smtClean="0"/>
          </a:p>
          <a:p>
            <a:r>
              <a:rPr lang="en-US" sz="1200" b="0" dirty="0" smtClean="0"/>
              <a:t>As broccoli growers dispatched 10 tons of the </a:t>
            </a:r>
          </a:p>
          <a:p>
            <a:r>
              <a:rPr lang="en-US" sz="1200" b="0" dirty="0" smtClean="0"/>
              <a:t>vegetable free to Washington, the President </a:t>
            </a:r>
          </a:p>
          <a:p>
            <a:r>
              <a:rPr lang="en-US" sz="1200" b="0" dirty="0" smtClean="0"/>
              <a:t>reiterated his distaste with gusto: “I do not like </a:t>
            </a:r>
          </a:p>
          <a:p>
            <a:r>
              <a:rPr lang="en-US" sz="1200" b="0" dirty="0" smtClean="0"/>
              <a:t>broccoli and I haven’t liked it since I was a little kid </a:t>
            </a:r>
          </a:p>
          <a:p>
            <a:r>
              <a:rPr lang="en-US" sz="1200" b="0" dirty="0" smtClean="0"/>
              <a:t>and my mother made me eat it. </a:t>
            </a:r>
          </a:p>
          <a:p>
            <a:endParaRPr lang="en-US" sz="1200" b="0" dirty="0" smtClean="0"/>
          </a:p>
          <a:p>
            <a:r>
              <a:rPr lang="en-US" sz="1200" b="0" dirty="0" smtClean="0"/>
              <a:t>And I’m president of the United States and I’m not </a:t>
            </a:r>
          </a:p>
          <a:p>
            <a:r>
              <a:rPr lang="en-US" sz="1200" b="0" dirty="0" smtClean="0"/>
              <a:t>going to eat any more broccoli. Now look, this is the </a:t>
            </a:r>
          </a:p>
          <a:p>
            <a:r>
              <a:rPr lang="en-US" sz="1200" b="0" dirty="0" smtClean="0"/>
              <a:t>last statement I’m going to have on broccoli. </a:t>
            </a:r>
          </a:p>
          <a:p>
            <a:endParaRPr lang="en-US" sz="1200" b="0" dirty="0" smtClean="0"/>
          </a:p>
          <a:p>
            <a:r>
              <a:rPr lang="en-US" sz="1200" b="0" dirty="0" smtClean="0"/>
              <a:t>There are truckloads of broccoli at this very minute </a:t>
            </a:r>
          </a:p>
          <a:p>
            <a:r>
              <a:rPr lang="en-US" sz="1200" b="0" dirty="0" smtClean="0"/>
              <a:t>descending on Washington. My family is divided. For </a:t>
            </a:r>
          </a:p>
          <a:p>
            <a:r>
              <a:rPr lang="en-US" sz="1200" b="0" dirty="0" smtClean="0"/>
              <a:t>the broccoli vote out there: Barbara loves broccoli. </a:t>
            </a:r>
          </a:p>
          <a:p>
            <a:r>
              <a:rPr lang="en-US" sz="1200" b="0" dirty="0" smtClean="0"/>
              <a:t>She has tried to make me eat it. She eats it all the </a:t>
            </a:r>
          </a:p>
          <a:p>
            <a:r>
              <a:rPr lang="en-US" sz="1200" b="0" dirty="0" smtClean="0"/>
              <a:t>time herself. </a:t>
            </a:r>
          </a:p>
          <a:p>
            <a:endParaRPr lang="en-US" sz="1200" b="0" dirty="0" smtClean="0"/>
          </a:p>
          <a:p>
            <a:r>
              <a:rPr lang="en-US" sz="1200" b="0" dirty="0" smtClean="0"/>
              <a:t>So SHE can go out and meet the caravan of </a:t>
            </a:r>
          </a:p>
          <a:p>
            <a:r>
              <a:rPr lang="en-US" sz="1200" b="0" dirty="0" smtClean="0"/>
              <a:t>broccoli that’s coming in.”***</a:t>
            </a:r>
            <a:endParaRPr lang="en-US" dirty="0" smtClean="0"/>
          </a:p>
          <a:p>
            <a:endParaRPr lang="en-US" dirty="0" smtClean="0"/>
          </a:p>
          <a:p>
            <a:r>
              <a:rPr lang="en-US" dirty="0" smtClean="0"/>
              <a:t>-----</a:t>
            </a:r>
          </a:p>
          <a:p>
            <a:endParaRPr lang="en-US" dirty="0" smtClean="0"/>
          </a:p>
          <a:p>
            <a:r>
              <a:rPr lang="en-US" b="0" i="0" u="none" strike="noStrike" baseline="0" dirty="0" smtClean="0"/>
              <a:t>* Hurley, V. (2000). </a:t>
            </a:r>
            <a:r>
              <a:rPr lang="en-US" b="0" i="1" u="none" strike="noStrike" baseline="0" dirty="0" smtClean="0"/>
              <a:t>Speaker’s sourcebook of new </a:t>
            </a:r>
            <a:r>
              <a:rPr lang="en-US" b="0" i="1" u="none" strike="noStrike" baseline="0" dirty="0" err="1" smtClean="0"/>
              <a:t>i</a:t>
            </a:r>
            <a:endParaRPr lang="en-US" b="0" i="1" u="none" strike="noStrike" baseline="0" dirty="0" smtClean="0"/>
          </a:p>
          <a:p>
            <a:r>
              <a:rPr lang="en-US" b="0" i="1" u="none" strike="noStrike" baseline="0" dirty="0" err="1" smtClean="0"/>
              <a:t>llustrations</a:t>
            </a:r>
            <a:r>
              <a:rPr lang="en-US" b="0" i="0" u="none" strike="noStrike" baseline="0" dirty="0" smtClean="0"/>
              <a:t> (electronic ed., p. 237). Dallas: Word </a:t>
            </a:r>
          </a:p>
          <a:p>
            <a:r>
              <a:rPr lang="en-US" b="0" i="0" u="none" strike="noStrike" baseline="0" dirty="0" smtClean="0"/>
              <a:t>Publishers.</a:t>
            </a:r>
          </a:p>
          <a:p>
            <a:endParaRPr lang="en-US" dirty="0" smtClean="0"/>
          </a:p>
          <a:p>
            <a:r>
              <a:rPr lang="en-US" dirty="0" smtClean="0"/>
              <a:t>** https://</a:t>
            </a:r>
            <a:r>
              <a:rPr lang="en-US" dirty="0" err="1" smtClean="0"/>
              <a:t>www.usatoday.com</a:t>
            </a:r>
            <a:r>
              <a:rPr lang="en-US" dirty="0" smtClean="0"/>
              <a:t>/story/tech/science/</a:t>
            </a:r>
          </a:p>
          <a:p>
            <a:r>
              <a:rPr lang="en-US" dirty="0" smtClean="0"/>
              <a:t>2018/03/22/great-pacific-garbage-patch-grows/</a:t>
            </a:r>
          </a:p>
          <a:p>
            <a:r>
              <a:rPr lang="en-US" dirty="0" smtClean="0"/>
              <a:t>446405002/</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t>
            </a:r>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Illustrations</a:t>
            </a:r>
            <a:r>
              <a:rPr lang="en-US" b="0" i="0" u="none" strike="noStrike" baseline="0" dirty="0" smtClean="0"/>
              <a:t>. 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166</a:t>
            </a:fld>
            <a:endParaRPr lang="en-US"/>
          </a:p>
        </p:txBody>
      </p:sp>
    </p:spTree>
    <p:extLst>
      <p:ext uri="{BB962C8B-B14F-4D97-AF65-F5344CB8AC3E}">
        <p14:creationId xmlns:p14="http://schemas.microsoft.com/office/powerpoint/2010/main" val="1995282148"/>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10:21</a:t>
            </a:r>
          </a:p>
          <a:p>
            <a:endParaRPr lang="en-US" dirty="0" smtClean="0"/>
          </a:p>
          <a:p>
            <a:r>
              <a:rPr lang="en-US"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dirty="0" smtClean="0"/>
              <a:t>Good Works, Religion, Philosophy, Ethics, and </a:t>
            </a:r>
          </a:p>
          <a:p>
            <a:r>
              <a:rPr lang="en-US" dirty="0" smtClean="0"/>
              <a:t>Morality do not bridge the gulf between man and God. </a:t>
            </a:r>
          </a:p>
          <a:p>
            <a:r>
              <a:rPr lang="en-US" dirty="0" smtClean="0"/>
              <a:t>If we try to rely</a:t>
            </a:r>
            <a:r>
              <a:rPr lang="en-US" baseline="0" dirty="0" smtClean="0"/>
              <a:t> upon those things, we will fall into </a:t>
            </a:r>
          </a:p>
          <a:p>
            <a:r>
              <a:rPr lang="en-US" baseline="0" dirty="0" smtClean="0"/>
              <a:t>the abyss of Death and Hell.</a:t>
            </a:r>
          </a:p>
          <a:p>
            <a:endParaRPr lang="en-US" baseline="0" dirty="0" smtClean="0"/>
          </a:p>
          <a:p>
            <a:r>
              <a:rPr lang="en-US" baseline="0" dirty="0" smtClean="0"/>
              <a:t>Suppose we went down to Navy Pier in Chicago and </a:t>
            </a:r>
          </a:p>
          <a:p>
            <a:r>
              <a:rPr lang="en-US" baseline="0" dirty="0" smtClean="0"/>
              <a:t>tried to jump across to Grand Rapids, Michigan. </a:t>
            </a:r>
          </a:p>
          <a:p>
            <a:r>
              <a:rPr lang="en-US" baseline="0" dirty="0" smtClean="0"/>
              <a:t>We wouldn’t make it.</a:t>
            </a:r>
          </a:p>
          <a:p>
            <a:endParaRPr lang="en-US" baseline="0" dirty="0" smtClean="0"/>
          </a:p>
          <a:p>
            <a:pPr rtl="0"/>
            <a:r>
              <a:rPr lang="en-US" sz="1200" dirty="0" smtClean="0"/>
              <a:t>Have you ever felt like you were cut off from </a:t>
            </a:r>
          </a:p>
          <a:p>
            <a:pPr rtl="0"/>
            <a:r>
              <a:rPr lang="en-US" sz="1200" dirty="0" smtClean="0"/>
              <a:t>everyone, like you were free-falling through space </a:t>
            </a:r>
          </a:p>
          <a:p>
            <a:pPr rtl="0"/>
            <a:r>
              <a:rPr lang="en-US" sz="1200" dirty="0" smtClean="0"/>
              <a:t>with no chance for a soft landing?</a:t>
            </a:r>
          </a:p>
          <a:p>
            <a:pPr rtl="0"/>
            <a:endParaRPr lang="en-US" sz="1200" dirty="0" smtClean="0"/>
          </a:p>
          <a:p>
            <a:pPr rtl="0"/>
            <a:r>
              <a:rPr lang="en-US" sz="1200" dirty="0" smtClean="0"/>
              <a:t>James Lovell, John </a:t>
            </a:r>
            <a:r>
              <a:rPr lang="en-US" sz="1200" dirty="0" err="1" smtClean="0"/>
              <a:t>Swigert</a:t>
            </a:r>
            <a:r>
              <a:rPr lang="en-US" sz="1200" dirty="0" smtClean="0"/>
              <a:t>, and Fred </a:t>
            </a:r>
            <a:r>
              <a:rPr lang="en-US" sz="1200" dirty="0" err="1" smtClean="0"/>
              <a:t>Haise</a:t>
            </a:r>
            <a:r>
              <a:rPr lang="en-US" sz="1200" dirty="0" smtClean="0"/>
              <a:t> had this </a:t>
            </a:r>
          </a:p>
          <a:p>
            <a:pPr rtl="0"/>
            <a:r>
              <a:rPr lang="en-US" sz="1200" dirty="0" smtClean="0"/>
              <a:t>feeling also. These men served as the crew for </a:t>
            </a:r>
          </a:p>
          <a:p>
            <a:pPr rtl="0"/>
            <a:r>
              <a:rPr lang="en-US" sz="1200" dirty="0" smtClean="0"/>
              <a:t>Apollo 13 of the US space program. </a:t>
            </a:r>
          </a:p>
          <a:p>
            <a:pPr rtl="0"/>
            <a:endParaRPr lang="en-US" sz="1200" dirty="0" smtClean="0"/>
          </a:p>
          <a:p>
            <a:pPr rtl="0"/>
            <a:r>
              <a:rPr lang="en-US" sz="1200" dirty="0" smtClean="0"/>
              <a:t>On Monday, April 13, 1970, their space craft became </a:t>
            </a:r>
          </a:p>
          <a:p>
            <a:pPr rtl="0"/>
            <a:r>
              <a:rPr lang="en-US" sz="1200" dirty="0" smtClean="0"/>
              <a:t>disabled on their way to the moon. A supply tank </a:t>
            </a:r>
          </a:p>
          <a:p>
            <a:pPr rtl="0"/>
            <a:r>
              <a:rPr lang="en-US" sz="1200" dirty="0" smtClean="0"/>
              <a:t>of oxygen exploded and left the crew with little </a:t>
            </a:r>
          </a:p>
          <a:p>
            <a:pPr rtl="0"/>
            <a:r>
              <a:rPr lang="en-US" sz="1200" dirty="0" smtClean="0"/>
              <a:t>provisions and plenty of worry.</a:t>
            </a:r>
          </a:p>
          <a:p>
            <a:pPr rtl="0"/>
            <a:endParaRPr lang="en-US" sz="1200" dirty="0" smtClean="0"/>
          </a:p>
          <a:p>
            <a:pPr rtl="0"/>
            <a:r>
              <a:rPr lang="en-US" sz="1200" dirty="0" smtClean="0"/>
              <a:t>There they were: three mortal men floating in space, </a:t>
            </a:r>
          </a:p>
          <a:p>
            <a:pPr rtl="0"/>
            <a:r>
              <a:rPr lang="en-US" sz="1200" dirty="0" smtClean="0"/>
              <a:t>piloting a disabled ship and sinking fast. They were </a:t>
            </a:r>
          </a:p>
          <a:p>
            <a:pPr rtl="0"/>
            <a:r>
              <a:rPr lang="en-US" sz="1200" dirty="0" smtClean="0"/>
              <a:t>helpless men who needed help. </a:t>
            </a:r>
          </a:p>
          <a:p>
            <a:pPr rtl="0"/>
            <a:endParaRPr lang="en-US" sz="1200" dirty="0" smtClean="0"/>
          </a:p>
          <a:p>
            <a:pPr rtl="0"/>
            <a:r>
              <a:rPr lang="en-US" sz="1200" dirty="0" smtClean="0"/>
              <a:t>Their present reality was very sobering; chances were</a:t>
            </a:r>
          </a:p>
          <a:p>
            <a:pPr rtl="0"/>
            <a:r>
              <a:rPr lang="en-US" sz="1200" dirty="0" smtClean="0"/>
              <a:t> they would either float through the black space </a:t>
            </a:r>
          </a:p>
          <a:p>
            <a:pPr rtl="0"/>
            <a:r>
              <a:rPr lang="en-US" sz="1200" dirty="0" smtClean="0"/>
              <a:t>forever or burn in the earth’s atmosphere in a blazing </a:t>
            </a:r>
          </a:p>
          <a:p>
            <a:pPr rtl="0"/>
            <a:r>
              <a:rPr lang="en-US" sz="1200" dirty="0" smtClean="0"/>
              <a:t>inferno. </a:t>
            </a:r>
          </a:p>
          <a:p>
            <a:pPr rtl="0"/>
            <a:endParaRPr lang="en-US" sz="1200" dirty="0" smtClean="0"/>
          </a:p>
          <a:p>
            <a:pPr rtl="0"/>
            <a:r>
              <a:rPr lang="en-US" sz="1200" dirty="0" smtClean="0"/>
              <a:t>There was one glimmer of hope. The men at Mission </a:t>
            </a:r>
          </a:p>
          <a:p>
            <a:pPr rtl="0"/>
            <a:r>
              <a:rPr lang="en-US" sz="1200" dirty="0" smtClean="0"/>
              <a:t>Control were trying to find a way to keep them alive </a:t>
            </a:r>
          </a:p>
          <a:p>
            <a:pPr rtl="0"/>
            <a:r>
              <a:rPr lang="en-US" sz="1200" dirty="0" smtClean="0"/>
              <a:t>while salvaging what was left of the ship. For the next </a:t>
            </a:r>
          </a:p>
          <a:p>
            <a:pPr rtl="0"/>
            <a:r>
              <a:rPr lang="en-US" sz="1200" dirty="0" smtClean="0"/>
              <a:t>several days, every effort was made to rescue these </a:t>
            </a:r>
          </a:p>
          <a:p>
            <a:pPr rtl="0"/>
            <a:r>
              <a:rPr lang="en-US" sz="1200" dirty="0" smtClean="0"/>
              <a:t>astronauts from their captivity in space.</a:t>
            </a:r>
          </a:p>
          <a:p>
            <a:pPr rtl="0"/>
            <a:endParaRPr lang="en-US" sz="1200" dirty="0" smtClean="0"/>
          </a:p>
          <a:p>
            <a:pPr rtl="0"/>
            <a:r>
              <a:rPr lang="en-US" sz="1200" dirty="0" smtClean="0"/>
              <a:t>Miraculously, their lives were spared, and they </a:t>
            </a:r>
          </a:p>
          <a:p>
            <a:pPr rtl="0"/>
            <a:r>
              <a:rPr lang="en-US" sz="1200" dirty="0" smtClean="0"/>
              <a:t>returned to earth safe and sound.</a:t>
            </a:r>
          </a:p>
          <a:p>
            <a:pPr rtl="0"/>
            <a:endParaRPr lang="en-US" sz="1200" dirty="0" smtClean="0"/>
          </a:p>
          <a:p>
            <a:pPr rtl="0"/>
            <a:r>
              <a:rPr lang="en-US" sz="1200" dirty="0" smtClean="0"/>
              <a:t>This illustration reminds us of what Jesus Christ has </a:t>
            </a:r>
          </a:p>
          <a:p>
            <a:pPr rtl="0"/>
            <a:r>
              <a:rPr lang="en-US" sz="1200" dirty="0" smtClean="0"/>
              <a:t>done for us. For we, too, were “lost in space.” We </a:t>
            </a:r>
          </a:p>
          <a:p>
            <a:pPr rtl="0"/>
            <a:r>
              <a:rPr lang="en-US" sz="1200" dirty="0" smtClean="0"/>
              <a:t>were separated by a gulf of space from God’s </a:t>
            </a:r>
          </a:p>
          <a:p>
            <a:pPr rtl="0"/>
            <a:r>
              <a:rPr lang="en-US" sz="1200" dirty="0" smtClean="0"/>
              <a:t>presence, and our landing was bound for an eternity </a:t>
            </a:r>
          </a:p>
          <a:p>
            <a:pPr rtl="0"/>
            <a:r>
              <a:rPr lang="en-US" sz="1200" dirty="0" smtClean="0"/>
              <a:t>in hell away from His presence.</a:t>
            </a:r>
          </a:p>
          <a:p>
            <a:pPr rtl="0"/>
            <a:endParaRPr lang="en-US" sz="1200" dirty="0" smtClean="0"/>
          </a:p>
          <a:p>
            <a:pPr rtl="0"/>
            <a:r>
              <a:rPr lang="en-US" sz="1200" dirty="0" smtClean="0"/>
              <a:t>The Apollo 13 astronauts had a Mission Control to </a:t>
            </a:r>
          </a:p>
          <a:p>
            <a:pPr rtl="0"/>
            <a:r>
              <a:rPr lang="en-US" sz="1200" dirty="0" smtClean="0"/>
              <a:t>count on for help. The Christian can improve on that </a:t>
            </a:r>
          </a:p>
          <a:p>
            <a:pPr rtl="0"/>
            <a:r>
              <a:rPr lang="en-US" sz="1200" dirty="0" smtClean="0"/>
              <a:t>because it is Jesus Christ who controls the mission, </a:t>
            </a:r>
          </a:p>
          <a:p>
            <a:pPr rtl="0"/>
            <a:r>
              <a:rPr lang="en-US" sz="1200" dirty="0" smtClean="0"/>
              <a:t>and He has rescued us with reconciliation and peace. </a:t>
            </a:r>
          </a:p>
          <a:p>
            <a:pPr rtl="0"/>
            <a:endParaRPr lang="en-US" sz="1200" dirty="0" smtClean="0"/>
          </a:p>
          <a:p>
            <a:pPr rtl="0"/>
            <a:r>
              <a:rPr lang="en-US" sz="1200" dirty="0" smtClean="0"/>
              <a:t>Let’s look to Him and His Word, rejoicing for what </a:t>
            </a:r>
          </a:p>
          <a:p>
            <a:pPr rtl="0"/>
            <a:r>
              <a:rPr lang="en-US" sz="1200" dirty="0" smtClean="0"/>
              <a:t>He has done for us.</a:t>
            </a:r>
          </a:p>
          <a:p>
            <a:endParaRPr lang="en-US" sz="1200" dirty="0" smtClean="0"/>
          </a:p>
          <a:p>
            <a:r>
              <a:rPr lang="en-US" dirty="0" smtClean="0"/>
              <a:t>-----</a:t>
            </a:r>
          </a:p>
          <a:p>
            <a:endParaRPr lang="en-US" dirty="0" smtClean="0"/>
          </a:p>
          <a:p>
            <a:r>
              <a:rPr lang="en-US" b="0" i="0" u="none" strike="noStrike" baseline="0" dirty="0" smtClean="0"/>
              <a:t>Leadership Ministries Worldwide. (2001). </a:t>
            </a:r>
            <a:r>
              <a:rPr lang="en-US" b="0" i="1" u="none" strike="noStrike" baseline="0" dirty="0" smtClean="0"/>
              <a:t>Practical </a:t>
            </a:r>
          </a:p>
          <a:p>
            <a:r>
              <a:rPr lang="en-US" b="0" i="1" u="none" strike="noStrike" baseline="0" dirty="0" smtClean="0"/>
              <a:t>Illustrations: Galatians, Ephesians, Philippians, </a:t>
            </a:r>
          </a:p>
          <a:p>
            <a:r>
              <a:rPr lang="en-US" b="0" i="1" u="none" strike="noStrike" baseline="0" dirty="0" smtClean="0"/>
              <a:t>Colossians</a:t>
            </a:r>
            <a:r>
              <a:rPr lang="en-US" b="0" i="0" u="none" strike="noStrike" baseline="0" dirty="0" smtClean="0"/>
              <a:t> (p. 124). Chattanooga, TN: Leadership </a:t>
            </a:r>
          </a:p>
          <a:p>
            <a:r>
              <a:rPr lang="en-US" b="0" i="0" u="none" strike="noStrike" baseline="0" dirty="0" smtClean="0"/>
              <a:t>Ministries Worldwide.</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solidFill>
                  <a:prstClr val="black"/>
                </a:solidFill>
              </a:rPr>
              <a:pPr/>
              <a:t>169</a:t>
            </a:fld>
            <a:endParaRPr lang="en-US">
              <a:solidFill>
                <a:prstClr val="black"/>
              </a:solidFill>
            </a:endParaRPr>
          </a:p>
        </p:txBody>
      </p:sp>
    </p:spTree>
    <p:extLst>
      <p:ext uri="{BB962C8B-B14F-4D97-AF65-F5344CB8AC3E}">
        <p14:creationId xmlns:p14="http://schemas.microsoft.com/office/powerpoint/2010/main" val="960428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 </a:t>
            </a:r>
          </a:p>
          <a:p>
            <a:endParaRPr lang="en-US" baseline="0" dirty="0" smtClean="0"/>
          </a:p>
          <a:p>
            <a:r>
              <a:rPr lang="en-US" dirty="0" smtClean="0"/>
              <a:t>Cross Reference to Romans 10:5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You can live on bland food so as to avoid an </a:t>
            </a:r>
          </a:p>
          <a:p>
            <a:r>
              <a:rPr lang="en-US" sz="1200" dirty="0" smtClean="0"/>
              <a:t>ulcer, drink no tea or coffee or other stimulants in the </a:t>
            </a:r>
          </a:p>
          <a:p>
            <a:r>
              <a:rPr lang="en-US" sz="1200" dirty="0" smtClean="0"/>
              <a:t>name of health, go to bed early and stay away from </a:t>
            </a:r>
          </a:p>
          <a:p>
            <a:r>
              <a:rPr lang="en-US" sz="1200" dirty="0" smtClean="0"/>
              <a:t>night life.</a:t>
            </a:r>
          </a:p>
          <a:p>
            <a:endParaRPr lang="en-US" sz="1200" dirty="0" smtClean="0"/>
          </a:p>
          <a:p>
            <a:r>
              <a:rPr lang="en-US" sz="1200" dirty="0" smtClean="0"/>
              <a:t>You can avoid all controversial subjects so as never </a:t>
            </a:r>
          </a:p>
          <a:p>
            <a:r>
              <a:rPr lang="en-US" sz="1200" dirty="0" smtClean="0"/>
              <a:t>to give offense, mind </a:t>
            </a:r>
            <a:r>
              <a:rPr lang="en-US" sz="1200" kern="1200" dirty="0" smtClean="0">
                <a:solidFill>
                  <a:schemeClr val="tx1"/>
                </a:solidFill>
                <a:latin typeface="+mn-lt"/>
                <a:ea typeface="+mn-ea"/>
                <a:cs typeface="+mn-cs"/>
              </a:rPr>
              <a:t>your own business and avoid </a:t>
            </a:r>
          </a:p>
          <a:p>
            <a:r>
              <a:rPr lang="en-US" sz="1200" kern="1200" dirty="0" smtClean="0">
                <a:solidFill>
                  <a:schemeClr val="tx1"/>
                </a:solidFill>
                <a:latin typeface="+mn-lt"/>
                <a:ea typeface="+mn-ea"/>
                <a:cs typeface="+mn-cs"/>
              </a:rPr>
              <a:t>involvement in other people’s problems, spend </a:t>
            </a:r>
          </a:p>
          <a:p>
            <a:r>
              <a:rPr lang="en-US" sz="1200" kern="1200" dirty="0" smtClean="0">
                <a:solidFill>
                  <a:schemeClr val="tx1"/>
                </a:solidFill>
                <a:latin typeface="+mn-lt"/>
                <a:ea typeface="+mn-ea"/>
                <a:cs typeface="+mn-cs"/>
              </a:rPr>
              <a:t>money only on necessities and save all you can.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And, you can still break your neck in the bathtub.*</a:t>
            </a:r>
          </a:p>
          <a:p>
            <a:endParaRPr lang="en-US" b="0" i="0" u="none" strike="noStrike" baseline="0" dirty="0" smtClean="0"/>
          </a:p>
          <a:p>
            <a:r>
              <a:rPr lang="en-US" b="0" i="0" u="none" strike="noStrike" baseline="0" dirty="0" smtClean="0"/>
              <a:t>-----</a:t>
            </a:r>
          </a:p>
          <a:p>
            <a:endParaRPr lang="en-US" b="0" i="0" u="none" strike="noStrike" baseline="0" dirty="0" smtClean="0"/>
          </a:p>
          <a:p>
            <a:pPr rtl="0"/>
            <a:r>
              <a:rPr lang="en-US" b="1" dirty="0" err="1" smtClean="0"/>
              <a:t>ILLUS</a:t>
            </a:r>
            <a:r>
              <a:rPr lang="en-US" b="1" dirty="0" smtClean="0"/>
              <a:t>: </a:t>
            </a:r>
            <a:r>
              <a:rPr lang="en-US" sz="1200" dirty="0" smtClean="0"/>
              <a:t>On Sunday, December 22, 1996, Carnell Taylor </a:t>
            </a:r>
          </a:p>
          <a:p>
            <a:pPr rtl="0"/>
            <a:r>
              <a:rPr lang="en-US" sz="1200" dirty="0" smtClean="0"/>
              <a:t>was working on a paving crew repairing the Interstate </a:t>
            </a:r>
          </a:p>
          <a:p>
            <a:pPr rtl="0"/>
            <a:r>
              <a:rPr lang="en-US" sz="1200" dirty="0" smtClean="0"/>
              <a:t>64 bridge over the Elizabeth River in Virginia. The </a:t>
            </a:r>
          </a:p>
          <a:p>
            <a:pPr rtl="0"/>
            <a:r>
              <a:rPr lang="en-US" sz="1200" dirty="0" smtClean="0"/>
              <a:t>road was icy, and a pickup truck slid out of control </a:t>
            </a:r>
          </a:p>
          <a:p>
            <a:pPr rtl="0"/>
            <a:r>
              <a:rPr lang="en-US" sz="1200" dirty="0" smtClean="0"/>
              <a:t>and hit Taylor, knocking him off the bridge. </a:t>
            </a:r>
          </a:p>
          <a:p>
            <a:pPr rtl="0"/>
            <a:endParaRPr lang="en-US" sz="1200" dirty="0" smtClean="0"/>
          </a:p>
          <a:p>
            <a:pPr rtl="0"/>
            <a:r>
              <a:rPr lang="en-US" sz="1200" dirty="0" smtClean="0"/>
              <a:t>He fell seventy feet and hit the cold waters of the </a:t>
            </a:r>
          </a:p>
          <a:p>
            <a:pPr rtl="0"/>
            <a:r>
              <a:rPr lang="en-US" sz="1200" dirty="0" smtClean="0"/>
              <a:t>river below. His pelvis and some of the bones in his </a:t>
            </a:r>
          </a:p>
          <a:p>
            <a:pPr rtl="0"/>
            <a:r>
              <a:rPr lang="en-US" sz="1200" dirty="0" smtClean="0"/>
              <a:t>face were broken.</a:t>
            </a:r>
          </a:p>
          <a:p>
            <a:pPr rtl="0"/>
            <a:endParaRPr lang="en-US" sz="1200" dirty="0" smtClean="0"/>
          </a:p>
          <a:p>
            <a:pPr rtl="0"/>
            <a:r>
              <a:rPr lang="en-US" sz="1200" dirty="0" smtClean="0"/>
              <a:t>Joseph J. </a:t>
            </a:r>
            <a:r>
              <a:rPr lang="en-US" sz="1200" dirty="0" err="1" smtClean="0"/>
              <a:t>Brisson</a:t>
            </a:r>
            <a:r>
              <a:rPr lang="en-US" sz="1200" dirty="0" smtClean="0"/>
              <a:t>, the captain of a barge passing by at </a:t>
            </a:r>
          </a:p>
          <a:p>
            <a:pPr rtl="0"/>
            <a:r>
              <a:rPr lang="en-US" sz="1200" dirty="0" smtClean="0"/>
              <a:t>that moment, saw Taylor fall and quickly had to make </a:t>
            </a:r>
          </a:p>
          <a:p>
            <a:pPr rtl="0"/>
            <a:r>
              <a:rPr lang="en-US" sz="1200" dirty="0" smtClean="0"/>
              <a:t>a life-or-death decision. He knew Taylor would drown </a:t>
            </a:r>
          </a:p>
          <a:p>
            <a:pPr rtl="0"/>
            <a:r>
              <a:rPr lang="en-US" sz="1200" dirty="0" smtClean="0"/>
              <a:t>before he and his crew could launch their small boat </a:t>
            </a:r>
          </a:p>
          <a:p>
            <a:pPr rtl="0"/>
            <a:r>
              <a:rPr lang="en-US" sz="1200" dirty="0" smtClean="0"/>
              <a:t>and reach him. </a:t>
            </a:r>
          </a:p>
          <a:p>
            <a:pPr rtl="0"/>
            <a:endParaRPr lang="en-US" sz="1200" dirty="0" smtClean="0"/>
          </a:p>
          <a:p>
            <a:pPr rtl="0"/>
            <a:r>
              <a:rPr lang="en-US" sz="1200" dirty="0" smtClean="0"/>
              <a:t>The numbingly cold water and strong currents of the </a:t>
            </a:r>
          </a:p>
          <a:p>
            <a:pPr rtl="0"/>
            <a:r>
              <a:rPr lang="en-US" sz="1200" dirty="0" smtClean="0"/>
              <a:t>river could kill him if he dived in to rescue Taylor. He </a:t>
            </a:r>
          </a:p>
          <a:p>
            <a:pPr rtl="0"/>
            <a:r>
              <a:rPr lang="en-US" sz="1200" dirty="0" smtClean="0"/>
              <a:t>had a family, and Christmas was three days away.</a:t>
            </a:r>
          </a:p>
          <a:p>
            <a:pPr rtl="0"/>
            <a:endParaRPr lang="en-US" sz="1200" dirty="0" smtClean="0"/>
          </a:p>
          <a:p>
            <a:pPr rtl="0"/>
            <a:r>
              <a:rPr lang="en-US" sz="1200" dirty="0" err="1" smtClean="0"/>
              <a:t>Brisson</a:t>
            </a:r>
            <a:r>
              <a:rPr lang="en-US" sz="1200" dirty="0" smtClean="0"/>
              <a:t> decided to risk his life for a man he had never </a:t>
            </a:r>
          </a:p>
          <a:p>
            <a:pPr rtl="0"/>
            <a:r>
              <a:rPr lang="en-US" sz="1200" dirty="0" smtClean="0"/>
              <a:t>met. He dived into the river, swam to Taylor, and </a:t>
            </a:r>
          </a:p>
          <a:p>
            <a:pPr rtl="0"/>
            <a:r>
              <a:rPr lang="en-US" sz="1200" dirty="0" smtClean="0"/>
              <a:t>grabbed hold of him. “Don’t worry, buddy,” he said, </a:t>
            </a:r>
          </a:p>
          <a:p>
            <a:pPr rtl="0"/>
            <a:r>
              <a:rPr lang="en-US" sz="1200" dirty="0" smtClean="0"/>
              <a:t>“I got you.” </a:t>
            </a:r>
          </a:p>
          <a:p>
            <a:pPr rtl="0"/>
            <a:endParaRPr lang="en-US" sz="1200" dirty="0" smtClean="0"/>
          </a:p>
          <a:p>
            <a:pPr rtl="0"/>
            <a:r>
              <a:rPr lang="en-US" sz="1200" dirty="0" err="1" smtClean="0"/>
              <a:t>Brisson</a:t>
            </a:r>
            <a:r>
              <a:rPr lang="en-US" sz="1200" dirty="0" smtClean="0"/>
              <a:t> held Taylor’s face above the water and </a:t>
            </a:r>
          </a:p>
          <a:p>
            <a:pPr rtl="0"/>
            <a:r>
              <a:rPr lang="en-US" sz="1200" dirty="0" smtClean="0"/>
              <a:t>encouraged him to keep talking. Then he took hold of</a:t>
            </a:r>
          </a:p>
          <a:p>
            <a:pPr rtl="0"/>
            <a:r>
              <a:rPr lang="en-US" sz="1200" dirty="0" smtClean="0"/>
              <a:t> a piece of wood in the water and slid it under Taylor </a:t>
            </a:r>
          </a:p>
          <a:p>
            <a:pPr rtl="0"/>
            <a:r>
              <a:rPr lang="en-US" sz="1200" dirty="0" smtClean="0"/>
              <a:t>to help keep him afloat. </a:t>
            </a:r>
          </a:p>
          <a:p>
            <a:pPr rtl="0"/>
            <a:endParaRPr lang="en-US" sz="1200" dirty="0" smtClean="0"/>
          </a:p>
          <a:p>
            <a:pPr rtl="0"/>
            <a:r>
              <a:rPr lang="en-US" sz="1200" dirty="0" smtClean="0"/>
              <a:t>The current was too strong for them to swim to safety, </a:t>
            </a:r>
          </a:p>
          <a:p>
            <a:pPr rtl="0"/>
            <a:r>
              <a:rPr lang="en-US" sz="1200" dirty="0" smtClean="0"/>
              <a:t>and eventually the cold caused </a:t>
            </a:r>
            <a:r>
              <a:rPr lang="en-US" sz="1200" dirty="0" err="1" smtClean="0"/>
              <a:t>Brisson</a:t>
            </a:r>
            <a:r>
              <a:rPr lang="en-US" sz="1200" dirty="0" smtClean="0"/>
              <a:t> to lose his grip </a:t>
            </a:r>
          </a:p>
          <a:p>
            <a:pPr rtl="0"/>
            <a:r>
              <a:rPr lang="en-US" sz="1200" dirty="0" smtClean="0"/>
              <a:t>on Taylor. So </a:t>
            </a:r>
            <a:r>
              <a:rPr lang="en-US" sz="1200" dirty="0" err="1" smtClean="0"/>
              <a:t>Brisson</a:t>
            </a:r>
            <a:r>
              <a:rPr lang="en-US" sz="1200" dirty="0" smtClean="0"/>
              <a:t> wrapped his legs around the </a:t>
            </a:r>
          </a:p>
          <a:p>
            <a:pPr rtl="0"/>
            <a:r>
              <a:rPr lang="en-US" sz="1200" dirty="0" smtClean="0"/>
              <a:t>injured man’s waist and held on.</a:t>
            </a:r>
          </a:p>
          <a:p>
            <a:pPr rtl="0"/>
            <a:endParaRPr lang="en-US" sz="1200" dirty="0" smtClean="0"/>
          </a:p>
          <a:p>
            <a:pPr rtl="0"/>
            <a:r>
              <a:rPr lang="en-US" sz="1200" dirty="0" smtClean="0"/>
              <a:t>After nearly thirty minutes the crew from the barge </a:t>
            </a:r>
          </a:p>
          <a:p>
            <a:pPr rtl="0"/>
            <a:r>
              <a:rPr lang="en-US" sz="1200" dirty="0" smtClean="0"/>
              <a:t>was finally able to reach the two men and pull them </a:t>
            </a:r>
          </a:p>
          <a:p>
            <a:pPr rtl="0"/>
            <a:r>
              <a:rPr lang="en-US" sz="1200" dirty="0" smtClean="0"/>
              <a:t>from the water into the small boat. Taylor was </a:t>
            </a:r>
          </a:p>
          <a:p>
            <a:pPr rtl="0"/>
            <a:r>
              <a:rPr lang="en-US" sz="1200" dirty="0" smtClean="0"/>
              <a:t>hospitalized for broken bones. </a:t>
            </a:r>
            <a:r>
              <a:rPr lang="en-US" sz="1200" dirty="0" err="1" smtClean="0"/>
              <a:t>Brisson</a:t>
            </a:r>
            <a:r>
              <a:rPr lang="en-US" sz="1200" dirty="0" smtClean="0"/>
              <a:t>, the hero, was </a:t>
            </a:r>
          </a:p>
          <a:p>
            <a:pPr rtl="0"/>
            <a:r>
              <a:rPr lang="en-US" sz="1200" dirty="0" smtClean="0"/>
              <a:t>treated for mild hypothermia.</a:t>
            </a:r>
          </a:p>
          <a:p>
            <a:pPr rtl="0"/>
            <a:endParaRPr lang="en-US" sz="1200" dirty="0" smtClean="0"/>
          </a:p>
          <a:p>
            <a:pPr rtl="0"/>
            <a:r>
              <a:rPr lang="en-US" sz="1200" kern="1200" dirty="0" err="1" smtClean="0">
                <a:solidFill>
                  <a:schemeClr val="tx1"/>
                </a:solidFill>
                <a:latin typeface="+mn-lt"/>
                <a:ea typeface="+mn-ea"/>
                <a:cs typeface="+mn-cs"/>
              </a:rPr>
              <a:t>Brisson</a:t>
            </a:r>
            <a:r>
              <a:rPr lang="en-US" sz="1200" kern="1200" dirty="0" smtClean="0">
                <a:solidFill>
                  <a:schemeClr val="tx1"/>
                </a:solidFill>
                <a:latin typeface="+mn-lt"/>
                <a:ea typeface="+mn-ea"/>
                <a:cs typeface="+mn-cs"/>
              </a:rPr>
              <a:t> later told the Associated Press he knew what </a:t>
            </a:r>
          </a:p>
          <a:p>
            <a:pPr rtl="0"/>
            <a:r>
              <a:rPr lang="en-US" sz="1200" kern="1200" dirty="0" smtClean="0">
                <a:solidFill>
                  <a:schemeClr val="tx1"/>
                </a:solidFill>
                <a:latin typeface="+mn-lt"/>
                <a:ea typeface="+mn-ea"/>
                <a:cs typeface="+mn-cs"/>
              </a:rPr>
              <a:t>he had to do when he saw the man fall. “I have a </a:t>
            </a:r>
          </a:p>
          <a:p>
            <a:pPr rtl="0"/>
            <a:r>
              <a:rPr lang="en-US" sz="1200" kern="1200" dirty="0" smtClean="0">
                <a:solidFill>
                  <a:schemeClr val="tx1"/>
                </a:solidFill>
                <a:latin typeface="+mn-lt"/>
                <a:ea typeface="+mn-ea"/>
                <a:cs typeface="+mn-cs"/>
              </a:rPr>
              <a:t>family,” he said. “I thought about that. But I thought </a:t>
            </a:r>
          </a:p>
          <a:p>
            <a:pPr rtl="0"/>
            <a:r>
              <a:rPr lang="en-US" sz="1200" kern="1200" dirty="0" smtClean="0">
                <a:solidFill>
                  <a:schemeClr val="tx1"/>
                </a:solidFill>
                <a:latin typeface="+mn-lt"/>
                <a:ea typeface="+mn-ea"/>
                <a:cs typeface="+mn-cs"/>
              </a:rPr>
              <a:t>about how life is very important. I’m a Christian man, </a:t>
            </a:r>
          </a:p>
          <a:p>
            <a:pPr rtl="0"/>
            <a:r>
              <a:rPr lang="en-US" sz="1200" kern="1200" dirty="0" smtClean="0">
                <a:solidFill>
                  <a:schemeClr val="tx1"/>
                </a:solidFill>
                <a:latin typeface="+mn-lt"/>
                <a:ea typeface="+mn-ea"/>
                <a:cs typeface="+mn-cs"/>
              </a:rPr>
              <a:t>and I couldn’t let anything happen to him.”</a:t>
            </a:r>
          </a:p>
          <a:p>
            <a:pPr rtl="0"/>
            <a:endParaRPr lang="en-US" sz="1200" kern="1200" dirty="0" smtClean="0">
              <a:solidFill>
                <a:schemeClr val="tx1"/>
              </a:solidFill>
              <a:latin typeface="+mn-lt"/>
              <a:ea typeface="+mn-ea"/>
              <a:cs typeface="+mn-cs"/>
            </a:endParaRPr>
          </a:p>
          <a:p>
            <a:pPr rtl="0"/>
            <a:r>
              <a:rPr lang="en-US" sz="1200" dirty="0" smtClean="0"/>
              <a:t>In this perilous rescue, Joseph </a:t>
            </a:r>
            <a:r>
              <a:rPr lang="en-US" sz="1200" dirty="0" err="1" smtClean="0"/>
              <a:t>Brisson</a:t>
            </a:r>
            <a:r>
              <a:rPr lang="en-US" sz="1200" dirty="0" smtClean="0"/>
              <a:t> shows us the </a:t>
            </a:r>
          </a:p>
          <a:p>
            <a:pPr rtl="0"/>
            <a:r>
              <a:rPr lang="en-US" sz="1200" dirty="0" smtClean="0"/>
              <a:t>heart of God. The God of love knows better than </a:t>
            </a:r>
          </a:p>
          <a:p>
            <a:pPr rtl="0"/>
            <a:r>
              <a:rPr lang="en-US" sz="1200" dirty="0" smtClean="0"/>
              <a:t>anyone the tremendous value of a human being and </a:t>
            </a:r>
          </a:p>
          <a:p>
            <a:pPr rtl="0"/>
            <a:r>
              <a:rPr lang="en-US" sz="1200" dirty="0" smtClean="0"/>
              <a:t>his or her eternal soul. </a:t>
            </a:r>
          </a:p>
          <a:p>
            <a:pPr rtl="0"/>
            <a:endParaRPr lang="en-US" sz="1200" dirty="0" smtClean="0"/>
          </a:p>
          <a:p>
            <a:pPr rtl="0"/>
            <a:r>
              <a:rPr lang="en-US" sz="1200" dirty="0" smtClean="0"/>
              <a:t>For even one person Jesus was willing to leave the </a:t>
            </a:r>
          </a:p>
          <a:p>
            <a:pPr rtl="0"/>
            <a:r>
              <a:rPr lang="en-US" sz="1200" smtClean="0"/>
              <a:t>safety </a:t>
            </a:r>
            <a:r>
              <a:rPr lang="en-US" sz="1200" dirty="0" smtClean="0"/>
              <a:t>and joy of his family in heaven and give </a:t>
            </a:r>
            <a:r>
              <a:rPr lang="en-US" sz="1200" smtClean="0"/>
              <a:t>himself </a:t>
            </a:r>
          </a:p>
          <a:p>
            <a:pPr rtl="0"/>
            <a:r>
              <a:rPr lang="en-US" sz="1200" smtClean="0"/>
              <a:t>to </a:t>
            </a:r>
            <a:r>
              <a:rPr lang="en-US" sz="1200" dirty="0" smtClean="0"/>
              <a:t>save others.**</a:t>
            </a:r>
            <a:endParaRPr lang="en-US" b="0" dirty="0" smtClean="0"/>
          </a:p>
          <a:p>
            <a:endParaRPr lang="en-US" b="0" i="0" u="none" strike="noStrike" baseline="0" dirty="0" smtClean="0"/>
          </a:p>
          <a:p>
            <a:r>
              <a:rPr lang="en-US" b="0" i="0" u="none" strike="noStrike" baseline="0" dirty="0" smtClean="0"/>
              <a:t>-----</a:t>
            </a:r>
            <a:endParaRPr lang="en-US" b="0" i="0" u="none" strike="noStrike" baseline="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a:t>
            </a:r>
            <a:r>
              <a:rPr lang="en-US" b="0" i="0" u="none" strike="noStrike" baseline="0" dirty="0" err="1" smtClean="0"/>
              <a:t>Swindoll</a:t>
            </a:r>
            <a:r>
              <a:rPr lang="en-US" b="0" i="0" u="none" strike="noStrike" baseline="0" dirty="0" smtClean="0"/>
              <a:t>, C. R. (2016). </a:t>
            </a:r>
            <a:r>
              <a:rPr lang="en-US" b="0" i="1" u="none" strike="noStrike" baseline="0" dirty="0" smtClean="0"/>
              <a:t>The Tale of the Tardy Oxcart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and 1501 Other Stories</a:t>
            </a:r>
            <a:r>
              <a:rPr lang="en-US" b="0" i="0" u="none" strike="noStrike" baseline="0" dirty="0" smtClean="0"/>
              <a:t> (pp. 344–345). Nashville, TN: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Thomas Nelson.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Larson, C. B. (2002). </a:t>
            </a:r>
            <a:r>
              <a:rPr lang="en-US" b="0" i="1" u="none" strike="noStrike" baseline="0" dirty="0" smtClean="0"/>
              <a:t>750 engaging illustrations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for preachers, teachers &amp; writers</a:t>
            </a:r>
            <a:r>
              <a:rPr lang="en-US" b="0" i="0" u="none" strike="noStrike" baseline="0" dirty="0" smtClean="0"/>
              <a:t> (pp. 311–312).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Grand Rapids, MI: Baker Books.</a:t>
            </a:r>
          </a:p>
          <a:p>
            <a:endParaRPr lang="en-US" dirty="0" smtClean="0"/>
          </a:p>
          <a:p>
            <a:r>
              <a:rPr lang="en-US" dirty="0" smtClean="0"/>
              <a:t>*** </a:t>
            </a:r>
            <a:r>
              <a:rPr lang="en-US" dirty="0" smtClean="0"/>
              <a:t>END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170</a:t>
            </a:fld>
            <a:endParaRPr lang="en-US"/>
          </a:p>
        </p:txBody>
      </p:sp>
    </p:spTree>
    <p:extLst>
      <p:ext uri="{BB962C8B-B14F-4D97-AF65-F5344CB8AC3E}">
        <p14:creationId xmlns:p14="http://schemas.microsoft.com/office/powerpoint/2010/main" val="1132527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10:5</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M. </a:t>
            </a:r>
            <a:r>
              <a:rPr lang="en-US" dirty="0" err="1" smtClean="0"/>
              <a:t>Boice</a:t>
            </a:r>
            <a:r>
              <a:rPr lang="en-US" dirty="0" smtClean="0"/>
              <a:t>, who was pastor</a:t>
            </a:r>
            <a:r>
              <a:rPr lang="en-US" u="none" dirty="0" smtClean="0">
                <a:solidFill>
                  <a:schemeClr val="tx1"/>
                </a:solidFill>
              </a:rPr>
              <a:t> of the Tenth </a:t>
            </a:r>
          </a:p>
          <a:p>
            <a:r>
              <a:rPr lang="en-US" u="none" dirty="0" smtClean="0">
                <a:solidFill>
                  <a:schemeClr val="tx1"/>
                </a:solidFill>
              </a:rPr>
              <a:t>Presbyterian Church in Philadelphia </a:t>
            </a:r>
            <a:r>
              <a:rPr lang="en-US" dirty="0" smtClean="0"/>
              <a:t>from 1968 until </a:t>
            </a:r>
          </a:p>
          <a:p>
            <a:r>
              <a:rPr lang="en-US" dirty="0" smtClean="0"/>
              <a:t>his death in 2000, wrote:</a:t>
            </a:r>
          </a:p>
          <a:p>
            <a:endParaRPr lang="en-US" dirty="0" smtClean="0"/>
          </a:p>
          <a:p>
            <a:pPr rtl="0"/>
            <a:r>
              <a:rPr lang="en-US" sz="4000" i="0" dirty="0" smtClean="0"/>
              <a:t>W</a:t>
            </a:r>
            <a:r>
              <a:rPr lang="en-US" sz="1200" i="0" dirty="0" smtClean="0"/>
              <a:t>e live in such a mindlessly pluralistic society that it </a:t>
            </a:r>
          </a:p>
          <a:p>
            <a:pPr rtl="0"/>
            <a:r>
              <a:rPr lang="en-US" sz="1200" i="0" dirty="0" smtClean="0"/>
              <a:t>is considered uncouth, if not wickedly immoral, to </a:t>
            </a:r>
          </a:p>
          <a:p>
            <a:pPr rtl="0"/>
            <a:r>
              <a:rPr lang="en-US" sz="1200" i="0" dirty="0" smtClean="0"/>
              <a:t>suggest that some religions may be better than </a:t>
            </a:r>
          </a:p>
          <a:p>
            <a:pPr rtl="0"/>
            <a:r>
              <a:rPr lang="en-US" sz="1200" i="0" dirty="0" smtClean="0"/>
              <a:t>others or, even worse, that some religions may be </a:t>
            </a:r>
          </a:p>
          <a:p>
            <a:pPr rtl="0"/>
            <a:r>
              <a:rPr lang="en-US" sz="1200" i="0" dirty="0" smtClean="0"/>
              <a:t>wrong. </a:t>
            </a:r>
          </a:p>
          <a:p>
            <a:pPr rtl="0"/>
            <a:endParaRPr lang="en-US" sz="1200" i="0" dirty="0" smtClean="0"/>
          </a:p>
          <a:p>
            <a:pPr rtl="0"/>
            <a:r>
              <a:rPr lang="en-US" sz="1200" i="0" dirty="0" smtClean="0"/>
              <a:t>But some </a:t>
            </a:r>
            <a:r>
              <a:rPr lang="en-US" sz="1200" i="1" dirty="0" smtClean="0"/>
              <a:t>are</a:t>
            </a:r>
            <a:r>
              <a:rPr lang="en-US" sz="1200" i="0" dirty="0" smtClean="0"/>
              <a:t> wrong. In fact, all are wrong that do </a:t>
            </a:r>
          </a:p>
          <a:p>
            <a:pPr rtl="0"/>
            <a:r>
              <a:rPr lang="en-US" sz="1200" i="0" dirty="0" smtClean="0"/>
              <a:t>not call us out of our own inadequate </a:t>
            </a:r>
          </a:p>
          <a:p>
            <a:pPr rtl="0"/>
            <a:r>
              <a:rPr lang="en-US" sz="1200" i="0" dirty="0" smtClean="0"/>
              <a:t>self-righteousness to faith in Jesus Christ.</a:t>
            </a:r>
          </a:p>
          <a:p>
            <a:pPr rtl="0"/>
            <a:endParaRPr lang="en-US" sz="1200" i="0" dirty="0" smtClean="0"/>
          </a:p>
          <a:p>
            <a:pPr rtl="0"/>
            <a:r>
              <a:rPr lang="en-US" sz="1200" dirty="0" smtClean="0"/>
              <a:t>That is what Paul is saying in the extremely </a:t>
            </a:r>
          </a:p>
          <a:p>
            <a:pPr rtl="0"/>
            <a:r>
              <a:rPr lang="en-US" sz="1200" dirty="0" smtClean="0"/>
              <a:t>important paragraph to which our study of Romans </a:t>
            </a:r>
          </a:p>
          <a:p>
            <a:pPr rtl="0"/>
            <a:r>
              <a:rPr lang="en-US" sz="1200" dirty="0" smtClean="0"/>
              <a:t>has now brought us (Romans 10:5–13). </a:t>
            </a:r>
          </a:p>
          <a:p>
            <a:pPr rtl="0"/>
            <a:endParaRPr lang="en-US" sz="1200" dirty="0" smtClean="0"/>
          </a:p>
          <a:p>
            <a:pPr rtl="0"/>
            <a:r>
              <a:rPr lang="en-US" sz="1200" dirty="0" smtClean="0"/>
              <a:t>This paragraph is part of a longer section beginning </a:t>
            </a:r>
          </a:p>
          <a:p>
            <a:pPr rtl="0"/>
            <a:r>
              <a:rPr lang="en-US" sz="1200" dirty="0" smtClean="0"/>
              <a:t>with Romans 9:30 and running to the end of Romans </a:t>
            </a:r>
          </a:p>
          <a:p>
            <a:pPr rtl="0"/>
            <a:r>
              <a:rPr lang="en-US" sz="1200" dirty="0" smtClean="0"/>
              <a:t>10, a section in which Paul is explaining that the </a:t>
            </a:r>
          </a:p>
          <a:p>
            <a:pPr rtl="0"/>
            <a:r>
              <a:rPr lang="en-US" sz="1200" dirty="0" smtClean="0"/>
              <a:t>unbelief of his countrymen is not God’s fault but </a:t>
            </a:r>
          </a:p>
          <a:p>
            <a:pPr rtl="0"/>
            <a:r>
              <a:rPr lang="en-US" sz="1200" dirty="0" smtClean="0"/>
              <a:t>theirs, since the gospel had been communicated to </a:t>
            </a:r>
          </a:p>
          <a:p>
            <a:pPr rtl="0"/>
            <a:r>
              <a:rPr lang="en-US" sz="1200" dirty="0" smtClean="0"/>
              <a:t>them. </a:t>
            </a:r>
          </a:p>
          <a:p>
            <a:pPr rtl="0"/>
            <a:endParaRPr lang="en-US" sz="1200" dirty="0" smtClean="0"/>
          </a:p>
          <a:p>
            <a:pPr rtl="0"/>
            <a:r>
              <a:rPr lang="en-US" sz="1200" dirty="0" smtClean="0"/>
              <a:t>The paragraph develops that analysis by contrasting </a:t>
            </a:r>
          </a:p>
          <a:p>
            <a:pPr rtl="0"/>
            <a:r>
              <a:rPr lang="en-US" sz="1200" dirty="0" smtClean="0"/>
              <a:t>what </a:t>
            </a:r>
            <a:r>
              <a:rPr lang="en-US" sz="9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Paul calls “a righteousness that is by law” with </a:t>
            </a:r>
          </a:p>
          <a:p>
            <a:pPr rtl="0"/>
            <a:r>
              <a:rPr lang="en-US" sz="1200" kern="1200" dirty="0" smtClean="0">
                <a:solidFill>
                  <a:schemeClr val="tx1"/>
                </a:solidFill>
                <a:latin typeface="+mn-lt"/>
                <a:ea typeface="+mn-ea"/>
                <a:cs typeface="+mn-cs"/>
              </a:rPr>
              <a:t>“a righteousness that is by faith.”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the verses we are studying (verses 5–9) do more </a:t>
            </a:r>
          </a:p>
          <a:p>
            <a:pPr rtl="0"/>
            <a:r>
              <a:rPr lang="en-US" sz="1200" kern="1200" dirty="0" smtClean="0">
                <a:solidFill>
                  <a:schemeClr val="tx1"/>
                </a:solidFill>
                <a:latin typeface="+mn-lt"/>
                <a:ea typeface="+mn-ea"/>
                <a:cs typeface="+mn-cs"/>
              </a:rPr>
              <a:t>than this. They also describe three kinds of religion, </a:t>
            </a:r>
          </a:p>
          <a:p>
            <a:pPr rtl="0"/>
            <a:r>
              <a:rPr lang="en-US" sz="1200" kern="1200" dirty="0" smtClean="0">
                <a:solidFill>
                  <a:schemeClr val="tx1"/>
                </a:solidFill>
                <a:latin typeface="+mn-lt"/>
                <a:ea typeface="+mn-ea"/>
                <a:cs typeface="+mn-cs"/>
              </a:rPr>
              <a:t>pointing us away from the two wrong kinds of religion </a:t>
            </a:r>
          </a:p>
          <a:p>
            <a:pPr rtl="0"/>
            <a:r>
              <a:rPr lang="en-US" sz="1200" kern="1200" dirty="0" smtClean="0">
                <a:solidFill>
                  <a:schemeClr val="tx1"/>
                </a:solidFill>
                <a:latin typeface="+mn-lt"/>
                <a:ea typeface="+mn-ea"/>
                <a:cs typeface="+mn-cs"/>
              </a:rPr>
              <a:t>to the true religion that confesses Jesus Christ as </a:t>
            </a:r>
          </a:p>
          <a:p>
            <a:pPr rtl="0"/>
            <a:r>
              <a:rPr lang="en-US" sz="1200" kern="1200" dirty="0" smtClean="0">
                <a:solidFill>
                  <a:schemeClr val="tx1"/>
                </a:solidFill>
                <a:latin typeface="+mn-lt"/>
                <a:ea typeface="+mn-ea"/>
                <a:cs typeface="+mn-cs"/>
              </a:rPr>
              <a:t>Lord.</a:t>
            </a:r>
          </a:p>
          <a:p>
            <a:pPr rtl="0"/>
            <a:endParaRPr lang="en-US" sz="1200" kern="1200" dirty="0" smtClean="0">
              <a:solidFill>
                <a:schemeClr val="tx1"/>
              </a:solidFill>
              <a:latin typeface="+mn-lt"/>
              <a:ea typeface="+mn-ea"/>
              <a:cs typeface="+mn-cs"/>
            </a:endParaRPr>
          </a:p>
          <a:p>
            <a:pPr rtl="0"/>
            <a:r>
              <a:rPr lang="en-US" sz="1200" dirty="0" smtClean="0"/>
              <a:t>These three religions are: </a:t>
            </a:r>
          </a:p>
          <a:p>
            <a:pPr rtl="0"/>
            <a:endParaRPr lang="en-US" sz="1200" dirty="0" smtClean="0"/>
          </a:p>
          <a:p>
            <a:pPr marL="228600" indent="-228600" rtl="0">
              <a:buAutoNum type="arabicParenBoth"/>
            </a:pPr>
            <a:r>
              <a:rPr lang="en-US" sz="1200" dirty="0" smtClean="0"/>
              <a:t>the religion of works, </a:t>
            </a:r>
          </a:p>
          <a:p>
            <a:pPr marL="228600" indent="-228600" rtl="0">
              <a:buAutoNum type="arabicParenBoth"/>
            </a:pPr>
            <a:endParaRPr lang="en-US" sz="1200" dirty="0" smtClean="0"/>
          </a:p>
          <a:p>
            <a:pPr marL="0" indent="0" rtl="0">
              <a:buNone/>
            </a:pPr>
            <a:r>
              <a:rPr lang="en-US" sz="1200" dirty="0" smtClean="0"/>
              <a:t>(2) the religion of signs, and </a:t>
            </a:r>
          </a:p>
          <a:p>
            <a:pPr marL="0" indent="0" rtl="0">
              <a:buNone/>
            </a:pPr>
            <a:endParaRPr lang="en-US" sz="1200" dirty="0" smtClean="0"/>
          </a:p>
          <a:p>
            <a:pPr marL="0" indent="0" rtl="0">
              <a:buNone/>
            </a:pPr>
            <a:r>
              <a:rPr lang="en-US" sz="1200" dirty="0" smtClean="0"/>
              <a:t>(3) the religion of faith. </a:t>
            </a:r>
          </a:p>
          <a:p>
            <a:pPr marL="0" indent="0" rtl="0">
              <a:buNone/>
            </a:pPr>
            <a:endParaRPr lang="en-US" sz="1200" dirty="0" smtClean="0"/>
          </a:p>
          <a:p>
            <a:pPr marL="0" indent="0" rtl="0">
              <a:buNone/>
            </a:pPr>
            <a:r>
              <a:rPr lang="en-US" sz="1200" dirty="0" smtClean="0"/>
              <a:t>Paul develops them by telling us: </a:t>
            </a:r>
          </a:p>
          <a:p>
            <a:pPr marL="0" indent="0" rtl="0">
              <a:buNone/>
            </a:pPr>
            <a:endParaRPr lang="en-US" sz="1200" dirty="0" smtClean="0"/>
          </a:p>
          <a:p>
            <a:pPr marL="228600" indent="-228600" rtl="0">
              <a:buAutoNum type="arabicParenBoth"/>
            </a:pPr>
            <a:r>
              <a:rPr lang="en-US" sz="1200" dirty="0" smtClean="0"/>
              <a:t>how legalism speaks, </a:t>
            </a:r>
          </a:p>
          <a:p>
            <a:pPr marL="228600" indent="-228600" rtl="0">
              <a:buAutoNum type="arabicParenBoth"/>
            </a:pPr>
            <a:endParaRPr lang="en-US" sz="1200" dirty="0" smtClean="0"/>
          </a:p>
          <a:p>
            <a:pPr marL="0" indent="0" rtl="0">
              <a:buNone/>
            </a:pPr>
            <a:r>
              <a:rPr lang="en-US" sz="1200" dirty="0" smtClean="0"/>
              <a:t>(2) how faith does not speak, and </a:t>
            </a:r>
          </a:p>
          <a:p>
            <a:pPr marL="0" indent="0" rtl="0">
              <a:buNone/>
            </a:pPr>
            <a:endParaRPr lang="en-US" sz="1200" dirty="0" smtClean="0"/>
          </a:p>
          <a:p>
            <a:pPr marL="0" indent="0" rtl="0">
              <a:buNone/>
            </a:pPr>
            <a:r>
              <a:rPr lang="en-US" sz="1200" dirty="0" smtClean="0"/>
              <a:t>(3) how faith does speak.</a:t>
            </a:r>
          </a:p>
          <a:p>
            <a:pPr marL="0" indent="0" rtl="0">
              <a:buNone/>
            </a:pPr>
            <a:endParaRPr lang="en-US" sz="1200" dirty="0" smtClean="0"/>
          </a:p>
          <a:p>
            <a:pPr marL="0" indent="0" rtl="0">
              <a:buNone/>
            </a:pPr>
            <a:r>
              <a:rPr lang="en-US" sz="1200" dirty="0" smtClean="0"/>
              <a:t>[MDJ]</a:t>
            </a:r>
          </a:p>
          <a:p>
            <a:pPr marL="0" indent="0" rtl="0">
              <a:buNone/>
            </a:pPr>
            <a:endParaRPr lang="en-US" sz="1200" dirty="0" smtClean="0"/>
          </a:p>
          <a:p>
            <a:pPr marL="0" indent="0" rtl="0">
              <a:buNone/>
            </a:pPr>
            <a:r>
              <a:rPr lang="en-US" sz="1200" dirty="0" smtClean="0"/>
              <a:t>We’ve just seen the religion of works and the way </a:t>
            </a:r>
          </a:p>
          <a:p>
            <a:pPr marL="0" indent="0" rtl="0">
              <a:buNone/>
            </a:pPr>
            <a:r>
              <a:rPr lang="en-US" sz="1200" dirty="0" smtClean="0"/>
              <a:t>legalism speaks in verse 5.</a:t>
            </a:r>
          </a:p>
          <a:p>
            <a:pPr marL="0" indent="0" rtl="0">
              <a:buNone/>
            </a:pPr>
            <a:endParaRPr lang="en-US" sz="1200" dirty="0" smtClean="0"/>
          </a:p>
          <a:p>
            <a:pPr marL="0" indent="0" rtl="0">
              <a:buNone/>
            </a:pPr>
            <a:r>
              <a:rPr lang="en-US" sz="1200" dirty="0" smtClean="0"/>
              <a:t>Now,</a:t>
            </a:r>
            <a:r>
              <a:rPr lang="en-US" sz="1200" baseline="0" dirty="0" smtClean="0"/>
              <a:t> here, in verses 6 and 7, we’re looking at the </a:t>
            </a:r>
          </a:p>
          <a:p>
            <a:pPr marL="0" indent="0" rtl="0">
              <a:buNone/>
            </a:pPr>
            <a:r>
              <a:rPr lang="en-US" sz="1200" baseline="0" dirty="0" smtClean="0"/>
              <a:t>religion of signs and how faith does NOT speak.</a:t>
            </a:r>
          </a:p>
          <a:p>
            <a:pPr marL="0" indent="0" rtl="0">
              <a:buNone/>
            </a:pPr>
            <a:endParaRPr lang="en-US" sz="1200" baseline="0" dirty="0" smtClean="0"/>
          </a:p>
          <a:p>
            <a:pPr marL="0" indent="0" rtl="0">
              <a:buNone/>
            </a:pPr>
            <a:r>
              <a:rPr lang="en-US" sz="1200" baseline="0" dirty="0" smtClean="0"/>
              <a:t>And, in verses 8 and 9, we’ll see the religion of faith </a:t>
            </a:r>
          </a:p>
          <a:p>
            <a:pPr marL="0" indent="0" rtl="0">
              <a:buNone/>
            </a:pPr>
            <a:r>
              <a:rPr lang="en-US" sz="1200" baseline="0" dirty="0" smtClean="0"/>
              <a:t>and how faith DOES speak.</a:t>
            </a:r>
            <a:endParaRPr lang="en-US" sz="1200" dirty="0" smtClean="0"/>
          </a:p>
          <a:p>
            <a:pPr marL="0" indent="0" rtl="0">
              <a:buNone/>
            </a:pPr>
            <a:endParaRPr lang="en-US" sz="1200" dirty="0" smtClean="0"/>
          </a:p>
          <a:p>
            <a:pPr marL="0" indent="0" rtl="0">
              <a:buNone/>
            </a:pPr>
            <a:r>
              <a:rPr lang="en-US" sz="1200" dirty="0" smtClean="0"/>
              <a:t>[End MDJ]</a:t>
            </a:r>
          </a:p>
          <a:p>
            <a:pPr marL="0" indent="0" rtl="0">
              <a:buNone/>
            </a:pPr>
            <a:endParaRPr lang="en-US" sz="1200" dirty="0" smtClean="0"/>
          </a:p>
          <a:p>
            <a:pPr marL="0" indent="0" rtl="0">
              <a:buNone/>
            </a:pPr>
            <a:r>
              <a:rPr lang="en-US" sz="1200" dirty="0" err="1" smtClean="0"/>
              <a:t>Boice</a:t>
            </a:r>
            <a:r>
              <a:rPr lang="en-US" sz="1200" dirty="0" smtClean="0"/>
              <a:t> continues:</a:t>
            </a:r>
          </a:p>
          <a:p>
            <a:pPr marL="0" indent="0" rtl="0">
              <a:buNone/>
            </a:pPr>
            <a:endParaRPr lang="en-US" sz="1200" dirty="0" smtClean="0"/>
          </a:p>
          <a:p>
            <a:r>
              <a:rPr lang="en-US" sz="1200" b="0" i="0" dirty="0" smtClean="0"/>
              <a:t>The second religion Paul writes about in these verses </a:t>
            </a:r>
          </a:p>
          <a:p>
            <a:r>
              <a:rPr lang="en-US" sz="1200" b="0" i="0" dirty="0" smtClean="0"/>
              <a:t>is the religion of signs and wonders, which he </a:t>
            </a:r>
          </a:p>
          <a:p>
            <a:r>
              <a:rPr lang="en-US" sz="1200" b="0" i="0" dirty="0" smtClean="0"/>
              <a:t>introduces as a way the religion of faith does not </a:t>
            </a:r>
          </a:p>
          <a:p>
            <a:r>
              <a:rPr lang="en-US" sz="1200" b="0" i="0" dirty="0" smtClean="0"/>
              <a:t>speak. </a:t>
            </a:r>
          </a:p>
          <a:p>
            <a:endParaRPr lang="en-US" sz="1200" b="0" i="0" dirty="0" smtClean="0"/>
          </a:p>
          <a:p>
            <a:r>
              <a:rPr lang="en-US" sz="1200" b="0" i="0" dirty="0" smtClean="0"/>
              <a:t>The text reads, “But the righteousness that is by </a:t>
            </a:r>
          </a:p>
          <a:p>
            <a:r>
              <a:rPr lang="en-US" sz="1200" b="0" i="0" dirty="0" smtClean="0"/>
              <a:t>faith says: ‘Do not say in your heart, “Who will </a:t>
            </a:r>
          </a:p>
          <a:p>
            <a:r>
              <a:rPr lang="en-US" sz="1200" b="0" i="0" dirty="0" smtClean="0"/>
              <a:t>ascend into heaven?” ’ (that is, to bring Christ </a:t>
            </a:r>
          </a:p>
          <a:p>
            <a:r>
              <a:rPr lang="en-US" sz="1200" b="0" i="0" dirty="0" smtClean="0"/>
              <a:t>down) ‘or “Who will descend into the deep?” ’ </a:t>
            </a:r>
          </a:p>
          <a:p>
            <a:r>
              <a:rPr lang="en-US" sz="1200" b="0" i="0" dirty="0" smtClean="0"/>
              <a:t>(that is, to bring Christ up from the dead)”....</a:t>
            </a:r>
          </a:p>
          <a:p>
            <a:endParaRPr lang="en-US" sz="1200" b="0" i="0" dirty="0" smtClean="0"/>
          </a:p>
          <a:p>
            <a:pPr rtl="0"/>
            <a:r>
              <a:rPr lang="en-US" sz="1200" dirty="0" smtClean="0"/>
              <a:t>This is a loose reference to Deuteronomy 30:12–14.</a:t>
            </a:r>
          </a:p>
          <a:p>
            <a:pPr rtl="0"/>
            <a:endParaRPr lang="en-US" sz="1200" dirty="0" smtClean="0"/>
          </a:p>
          <a:p>
            <a:pPr rtl="0"/>
            <a:r>
              <a:rPr lang="en-US" sz="1200" dirty="0" smtClean="0"/>
              <a:t>In that passage Moses is speaking to the people, </a:t>
            </a:r>
          </a:p>
          <a:p>
            <a:pPr rtl="0"/>
            <a:r>
              <a:rPr lang="en-US" sz="1200" dirty="0" smtClean="0"/>
              <a:t>assuring them that God will bless the nation if they </a:t>
            </a:r>
          </a:p>
          <a:p>
            <a:pPr rtl="0"/>
            <a:r>
              <a:rPr lang="en-US" sz="1200" dirty="0" smtClean="0"/>
              <a:t>obey his commands and decrees:</a:t>
            </a:r>
          </a:p>
          <a:p>
            <a:pPr rtl="0"/>
            <a:endParaRPr lang="en-US" sz="1200" dirty="0" smtClean="0"/>
          </a:p>
          <a:p>
            <a:pPr rtl="0"/>
            <a:r>
              <a:rPr lang="en-US" sz="1200" dirty="0" smtClean="0"/>
              <a:t>Now what I am commanding you today is not too </a:t>
            </a:r>
          </a:p>
          <a:p>
            <a:pPr rtl="0"/>
            <a:r>
              <a:rPr lang="en-US" sz="1200" dirty="0" smtClean="0"/>
              <a:t>difficult for you or beyond your reach. It is not up in </a:t>
            </a:r>
          </a:p>
          <a:p>
            <a:pPr rtl="0"/>
            <a:r>
              <a:rPr lang="en-US" sz="1200" dirty="0" smtClean="0"/>
              <a:t>heaven, so that you have to ask, “Who will ascend </a:t>
            </a:r>
          </a:p>
          <a:p>
            <a:pPr rtl="0"/>
            <a:r>
              <a:rPr lang="en-US" sz="1200" dirty="0" smtClean="0"/>
              <a:t>into heaven to get it and proclaim it to us so we may </a:t>
            </a:r>
          </a:p>
          <a:p>
            <a:pPr rtl="0"/>
            <a:r>
              <a:rPr lang="en-US" sz="1200" dirty="0" smtClean="0"/>
              <a:t>obey it?” </a:t>
            </a:r>
          </a:p>
          <a:p>
            <a:pPr rtl="0"/>
            <a:endParaRPr lang="en-US" sz="1200" dirty="0" smtClean="0"/>
          </a:p>
          <a:p>
            <a:pPr rtl="0"/>
            <a:r>
              <a:rPr lang="en-US" sz="1200" dirty="0" smtClean="0"/>
              <a:t>Nor is it beyond the sea, so that you have to ask, </a:t>
            </a:r>
          </a:p>
          <a:p>
            <a:pPr rtl="0"/>
            <a:r>
              <a:rPr lang="en-US" sz="1200" dirty="0" smtClean="0"/>
              <a:t>“Who will cross the sea to get it and proclaim it to us </a:t>
            </a:r>
          </a:p>
          <a:p>
            <a:pPr rtl="0"/>
            <a:r>
              <a:rPr lang="en-US" sz="1200" dirty="0" smtClean="0"/>
              <a:t>so we may obey it?” </a:t>
            </a:r>
          </a:p>
          <a:p>
            <a:pPr rtl="0"/>
            <a:endParaRPr lang="en-US" sz="1200" dirty="0" smtClean="0"/>
          </a:p>
          <a:p>
            <a:pPr rtl="0"/>
            <a:r>
              <a:rPr lang="en-US" sz="1200" dirty="0" smtClean="0"/>
              <a:t>No, the word is very near you; it is in your mouth </a:t>
            </a:r>
          </a:p>
          <a:p>
            <a:pPr rtl="0"/>
            <a:r>
              <a:rPr lang="en-US" sz="1200" dirty="0" smtClean="0"/>
              <a:t>and in your heart so you may obey it.</a:t>
            </a:r>
          </a:p>
          <a:p>
            <a:pPr rtl="0"/>
            <a:endParaRPr lang="en-US" sz="1200" dirty="0" smtClean="0"/>
          </a:p>
          <a:p>
            <a:pPr rtl="0"/>
            <a:r>
              <a:rPr lang="en-US" sz="1200" dirty="0" smtClean="0"/>
              <a:t>The point is that Israel had the law and that the law </a:t>
            </a:r>
          </a:p>
          <a:p>
            <a:pPr rtl="0"/>
            <a:r>
              <a:rPr lang="en-US" sz="1200" dirty="0" smtClean="0"/>
              <a:t>was all they needed. They were not to seek out an </a:t>
            </a:r>
          </a:p>
          <a:p>
            <a:pPr rtl="0"/>
            <a:r>
              <a:rPr lang="en-US" sz="1200" dirty="0" smtClean="0"/>
              <a:t>additional revelation but rather were to occupy </a:t>
            </a:r>
          </a:p>
          <a:p>
            <a:pPr rtl="0"/>
            <a:r>
              <a:rPr lang="en-US" sz="1200" dirty="0" smtClean="0"/>
              <a:t>themselves with obeying what they had already </a:t>
            </a:r>
          </a:p>
          <a:p>
            <a:pPr rtl="0"/>
            <a:r>
              <a:rPr lang="en-US" sz="1200" dirty="0" smtClean="0"/>
              <a:t>been given.</a:t>
            </a:r>
          </a:p>
          <a:p>
            <a:endParaRPr lang="en-US" sz="1200" b="0" i="0" dirty="0" smtClean="0"/>
          </a:p>
          <a:p>
            <a:pPr rtl="0"/>
            <a:r>
              <a:rPr lang="en-US" sz="1200" i="0" dirty="0" smtClean="0"/>
              <a:t>This is the passage Paul refers to, but he throws in an </a:t>
            </a:r>
          </a:p>
          <a:p>
            <a:pPr rtl="0"/>
            <a:r>
              <a:rPr lang="en-US" sz="1200" i="0" dirty="0" smtClean="0"/>
              <a:t>additional twist, explaining Moses’ reference to </a:t>
            </a:r>
          </a:p>
          <a:p>
            <a:pPr rtl="0"/>
            <a:r>
              <a:rPr lang="en-US" sz="1200" i="0" dirty="0" smtClean="0"/>
              <a:t>ascending into heaven by adding “that is, to bring </a:t>
            </a:r>
          </a:p>
          <a:p>
            <a:pPr rtl="0"/>
            <a:r>
              <a:rPr lang="en-US" sz="1200" i="0" dirty="0" smtClean="0"/>
              <a:t>Christ down” and his reference to going beyond the </a:t>
            </a:r>
          </a:p>
          <a:p>
            <a:pPr rtl="0"/>
            <a:r>
              <a:rPr lang="en-US" sz="1200" i="0" dirty="0" smtClean="0"/>
              <a:t>sea (or descending into the abyss) by adding “that is, </a:t>
            </a:r>
          </a:p>
          <a:p>
            <a:pPr rtl="0"/>
            <a:r>
              <a:rPr lang="en-US" sz="1200" i="0" dirty="0" smtClean="0"/>
              <a:t>to bring Christ up from the dead.” </a:t>
            </a:r>
          </a:p>
          <a:p>
            <a:pPr rtl="0"/>
            <a:endParaRPr lang="en-US" sz="1200" i="0" dirty="0" smtClean="0"/>
          </a:p>
          <a:p>
            <a:pPr rtl="0"/>
            <a:r>
              <a:rPr lang="en-US" sz="1200" i="0" dirty="0" smtClean="0"/>
              <a:t>To most people those explanations do not do much to </a:t>
            </a:r>
          </a:p>
          <a:p>
            <a:pPr rtl="0"/>
            <a:r>
              <a:rPr lang="en-US" sz="1200" i="0" dirty="0" smtClean="0"/>
              <a:t>explain anything, not even Deuteronomy, and they </a:t>
            </a:r>
          </a:p>
          <a:p>
            <a:pPr rtl="0"/>
            <a:r>
              <a:rPr lang="en-US" sz="1200" i="0" dirty="0" smtClean="0"/>
              <a:t>even introduce confusion as to what Paul himself is </a:t>
            </a:r>
          </a:p>
          <a:p>
            <a:pPr rtl="0"/>
            <a:r>
              <a:rPr lang="en-US" sz="1200" i="0" dirty="0" smtClean="0"/>
              <a:t>saying.</a:t>
            </a:r>
          </a:p>
          <a:p>
            <a:pPr rtl="0"/>
            <a:endParaRPr lang="en-US" sz="1200" i="0" dirty="0" smtClean="0"/>
          </a:p>
          <a:p>
            <a:pPr rtl="0"/>
            <a:r>
              <a:rPr lang="en-US" sz="1200" i="0" dirty="0" smtClean="0"/>
              <a:t>What is Paul saying? What do those strange </a:t>
            </a:r>
          </a:p>
          <a:p>
            <a:pPr rtl="0"/>
            <a:r>
              <a:rPr lang="en-US" sz="1200" i="0" dirty="0" smtClean="0"/>
              <a:t>explanations mean?</a:t>
            </a:r>
          </a:p>
          <a:p>
            <a:pPr rtl="0"/>
            <a:endParaRPr lang="en-US" sz="1200" i="0" dirty="0" smtClean="0"/>
          </a:p>
          <a:p>
            <a:pPr rtl="0"/>
            <a:r>
              <a:rPr lang="en-US" sz="1200" i="0" dirty="0" smtClean="0"/>
              <a:t>In my opinion, this is not a case in which one </a:t>
            </a:r>
          </a:p>
          <a:p>
            <a:pPr rtl="0"/>
            <a:r>
              <a:rPr lang="en-US" sz="1200" i="0" dirty="0" smtClean="0"/>
              <a:t>explanation rather than others should be chosen, but </a:t>
            </a:r>
          </a:p>
          <a:p>
            <a:pPr rtl="0"/>
            <a:r>
              <a:rPr lang="en-US" sz="1200" i="0" dirty="0" smtClean="0"/>
              <a:t>rather a situation in which there are several </a:t>
            </a:r>
          </a:p>
          <a:p>
            <a:pPr rtl="0"/>
            <a:r>
              <a:rPr lang="en-US" sz="1200" i="0" dirty="0" smtClean="0"/>
              <a:t>overlapping or unfolding meanings. </a:t>
            </a:r>
          </a:p>
          <a:p>
            <a:pPr rtl="0"/>
            <a:endParaRPr lang="en-US" sz="1200" i="0" dirty="0" smtClean="0"/>
          </a:p>
          <a:p>
            <a:pPr rtl="0"/>
            <a:r>
              <a:rPr lang="en-US" sz="1200" i="0" dirty="0" smtClean="0"/>
              <a:t>That is, a basic meaning is seen to contain additional </a:t>
            </a:r>
          </a:p>
          <a:p>
            <a:pPr rtl="0"/>
            <a:r>
              <a:rPr lang="en-US" sz="1200" i="0" dirty="0" smtClean="0"/>
              <a:t>meanings, and all are important. Each has bearing on </a:t>
            </a:r>
          </a:p>
          <a:p>
            <a:pPr rtl="0"/>
            <a:r>
              <a:rPr lang="en-US" sz="1200" i="0" dirty="0" smtClean="0"/>
              <a:t>what Paul wants to say in this passage.</a:t>
            </a:r>
          </a:p>
          <a:p>
            <a:pPr rtl="0"/>
            <a:endParaRPr lang="en-US" sz="1200" i="0" dirty="0" smtClean="0"/>
          </a:p>
          <a:p>
            <a:pPr rtl="0"/>
            <a:r>
              <a:rPr lang="en-US" sz="1200" i="0" dirty="0" smtClean="0"/>
              <a:t>[MDJ]</a:t>
            </a:r>
          </a:p>
          <a:p>
            <a:pPr rtl="0"/>
            <a:endParaRPr lang="en-US" sz="1200" i="0" dirty="0" smtClean="0"/>
          </a:p>
          <a:p>
            <a:pPr rtl="0"/>
            <a:r>
              <a:rPr lang="en-US" sz="1200" i="0" dirty="0" err="1" smtClean="0"/>
              <a:t>Boice</a:t>
            </a:r>
            <a:r>
              <a:rPr lang="en-US" sz="1200" i="0" dirty="0" smtClean="0"/>
              <a:t> lists three meanings. </a:t>
            </a:r>
          </a:p>
          <a:p>
            <a:pPr rtl="0"/>
            <a:endParaRPr lang="en-US" sz="1200" i="0" dirty="0" smtClean="0"/>
          </a:p>
          <a:p>
            <a:pPr rtl="0"/>
            <a:r>
              <a:rPr lang="en-US" sz="1200" i="0" dirty="0" smtClean="0"/>
              <a:t>We’ll look at his first meaning here in our discussion </a:t>
            </a:r>
          </a:p>
          <a:p>
            <a:pPr rtl="0"/>
            <a:r>
              <a:rPr lang="en-US" sz="1200" i="0" dirty="0" smtClean="0"/>
              <a:t>of verse</a:t>
            </a:r>
            <a:r>
              <a:rPr lang="en-US" sz="1200" i="0" baseline="0" dirty="0" smtClean="0"/>
              <a:t> 6. </a:t>
            </a:r>
          </a:p>
          <a:p>
            <a:pPr rtl="0"/>
            <a:endParaRPr lang="en-US" sz="1200" i="0" baseline="0" dirty="0" smtClean="0"/>
          </a:p>
          <a:p>
            <a:pPr rtl="0"/>
            <a:r>
              <a:rPr lang="en-US" sz="1200" i="0" baseline="0" dirty="0" smtClean="0"/>
              <a:t>And, we’ll look at the last two meanings when we </a:t>
            </a:r>
          </a:p>
          <a:p>
            <a:pPr rtl="0"/>
            <a:r>
              <a:rPr lang="en-US" sz="1200" i="0" baseline="0" dirty="0" smtClean="0"/>
              <a:t>move on to verse 7.</a:t>
            </a:r>
            <a:endParaRPr lang="en-US" sz="1200" i="0" dirty="0" smtClean="0"/>
          </a:p>
          <a:p>
            <a:pPr rtl="0"/>
            <a:endParaRPr lang="en-US" sz="1200" i="0" dirty="0" smtClean="0"/>
          </a:p>
          <a:p>
            <a:pPr rtl="0"/>
            <a:r>
              <a:rPr lang="en-US" sz="1200" i="0" dirty="0" smtClean="0"/>
              <a:t>[End MDJ]</a:t>
            </a:r>
          </a:p>
          <a:p>
            <a:pPr rtl="0"/>
            <a:endParaRPr lang="en-US" sz="1200" i="0" dirty="0" smtClean="0"/>
          </a:p>
          <a:p>
            <a:pPr rtl="0"/>
            <a:r>
              <a:rPr lang="en-US" sz="1200" i="0" dirty="0" smtClean="0"/>
              <a:t>Meaning number 1: </a:t>
            </a:r>
          </a:p>
          <a:p>
            <a:pPr rtl="0"/>
            <a:endParaRPr lang="en-US" sz="1200" i="0" dirty="0" smtClean="0"/>
          </a:p>
          <a:p>
            <a:pPr rtl="0"/>
            <a:r>
              <a:rPr lang="en-US" sz="1200" i="0" dirty="0" smtClean="0"/>
              <a:t>Israel did not need an additional word from God. </a:t>
            </a:r>
          </a:p>
          <a:p>
            <a:pPr rtl="0"/>
            <a:r>
              <a:rPr lang="en-US" sz="1200" i="0" dirty="0" smtClean="0"/>
              <a:t>This is the literal meaning of the words in </a:t>
            </a:r>
          </a:p>
          <a:p>
            <a:pPr rtl="0"/>
            <a:r>
              <a:rPr lang="en-US" sz="1200" i="0" dirty="0" smtClean="0"/>
              <a:t>Deuteronomy, and although Paul adds specifically </a:t>
            </a:r>
          </a:p>
          <a:p>
            <a:pPr rtl="0"/>
            <a:r>
              <a:rPr lang="en-US" sz="1200" i="0" dirty="0" smtClean="0"/>
              <a:t>Christian interpretations to them, this meaning alone </a:t>
            </a:r>
          </a:p>
          <a:p>
            <a:pPr rtl="0"/>
            <a:r>
              <a:rPr lang="en-US" sz="1200" i="0" dirty="0" smtClean="0"/>
              <a:t>is true both for Israel and for the Christian </a:t>
            </a:r>
          </a:p>
          <a:p>
            <a:pPr rtl="0"/>
            <a:r>
              <a:rPr lang="en-US" sz="1200" i="0" dirty="0" smtClean="0"/>
              <a:t>community. </a:t>
            </a:r>
          </a:p>
          <a:p>
            <a:pPr rtl="0"/>
            <a:endParaRPr lang="en-US" sz="1200" i="0" dirty="0" smtClean="0"/>
          </a:p>
          <a:p>
            <a:pPr rtl="0"/>
            <a:r>
              <a:rPr lang="en-US" sz="1200" i="0" dirty="0" smtClean="0"/>
              <a:t>As far as Israel is concerned, the people did not need </a:t>
            </a:r>
          </a:p>
          <a:p>
            <a:pPr rtl="0"/>
            <a:r>
              <a:rPr lang="en-US" sz="1200" i="0" dirty="0" smtClean="0"/>
              <a:t>an additional word from God, because, as Paul teaches </a:t>
            </a:r>
          </a:p>
          <a:p>
            <a:pPr rtl="0"/>
            <a:r>
              <a:rPr lang="en-US" sz="1200" i="0" dirty="0" smtClean="0"/>
              <a:t>elsewhere, the law itself contained announcements </a:t>
            </a:r>
          </a:p>
          <a:p>
            <a:pPr rtl="0"/>
            <a:r>
              <a:rPr lang="en-US" sz="1200" i="0" dirty="0" smtClean="0"/>
              <a:t>of the gospel. </a:t>
            </a:r>
          </a:p>
          <a:p>
            <a:pPr rtl="0"/>
            <a:r>
              <a:rPr lang="en-US" sz="1200" i="0" dirty="0" smtClean="0"/>
              <a:t>This was the point of Romans 4, where Paul showed </a:t>
            </a:r>
          </a:p>
          <a:p>
            <a:pPr rtl="0"/>
            <a:r>
              <a:rPr lang="en-US" sz="1200" i="0" dirty="0" smtClean="0"/>
              <a:t>that the doctrine of justification by faith was known </a:t>
            </a:r>
          </a:p>
          <a:p>
            <a:pPr rtl="0"/>
            <a:r>
              <a:rPr lang="en-US" sz="1200" i="0" dirty="0" smtClean="0"/>
              <a:t>to Abraham and David and was taught to Israel </a:t>
            </a:r>
          </a:p>
          <a:p>
            <a:pPr rtl="0"/>
            <a:r>
              <a:rPr lang="en-US" sz="1200" i="0" dirty="0" smtClean="0"/>
              <a:t>through their stories, as well as in other places.</a:t>
            </a:r>
          </a:p>
          <a:p>
            <a:pPr rtl="0"/>
            <a:endParaRPr lang="en-US" sz="1200" i="0" dirty="0" smtClean="0"/>
          </a:p>
          <a:p>
            <a:pPr rtl="0"/>
            <a:r>
              <a:rPr lang="en-US" sz="1200" i="0" dirty="0" smtClean="0"/>
              <a:t>As far as Christians are concerned, the same </a:t>
            </a:r>
          </a:p>
          <a:p>
            <a:pPr rtl="0"/>
            <a:r>
              <a:rPr lang="en-US" sz="1200" i="0" dirty="0" smtClean="0"/>
              <a:t>meaning holds. For neither do Christians need an </a:t>
            </a:r>
          </a:p>
          <a:p>
            <a:pPr rtl="0"/>
            <a:r>
              <a:rPr lang="en-US" sz="1200" i="0" dirty="0" smtClean="0"/>
              <a:t>additional word from God. </a:t>
            </a:r>
          </a:p>
          <a:p>
            <a:pPr rtl="0"/>
            <a:endParaRPr lang="en-US" sz="1200" i="0" dirty="0" smtClean="0"/>
          </a:p>
          <a:p>
            <a:pPr rtl="0"/>
            <a:r>
              <a:rPr lang="en-US" sz="1200" i="0" dirty="0" smtClean="0"/>
              <a:t>They have what they need already, and it is the </a:t>
            </a:r>
          </a:p>
          <a:p>
            <a:pPr rtl="0"/>
            <a:r>
              <a:rPr lang="en-US" sz="1200" i="0" dirty="0" smtClean="0"/>
              <a:t>gospel message being proclaimed by the apostle in </a:t>
            </a:r>
          </a:p>
          <a:p>
            <a:pPr rtl="0"/>
            <a:r>
              <a:rPr lang="en-US" sz="1200" i="0" dirty="0" smtClean="0"/>
              <a:t>Romans 10:9: “That if you confess with your mouth, </a:t>
            </a:r>
          </a:p>
          <a:p>
            <a:pPr rtl="0"/>
            <a:r>
              <a:rPr lang="en-US" sz="1200" i="0" dirty="0" smtClean="0"/>
              <a:t>‘Jesus is Lord,’ and believe in your heart that God </a:t>
            </a:r>
          </a:p>
          <a:p>
            <a:pPr rtl="0"/>
            <a:r>
              <a:rPr lang="en-US" sz="1200" i="0" dirty="0" smtClean="0"/>
              <a:t>raised him from the dead, you will be saved.”</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rtl="0"/>
            <a:r>
              <a:rPr lang="en-US" b="0" i="0" u="none" strike="noStrike" baseline="0" dirty="0" smtClean="0"/>
              <a:t>(Vol. 3, pp. 1173–1176). Grand Rapids, MI: </a:t>
            </a:r>
          </a:p>
          <a:p>
            <a:pPr rtl="0"/>
            <a:r>
              <a:rPr lang="en-US" b="0" i="0" u="none" strike="noStrike" baseline="0" dirty="0" smtClean="0"/>
              <a:t>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3777222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You would not scramble five good eggs and </a:t>
            </a:r>
          </a:p>
          <a:p>
            <a:pPr rtl="0"/>
            <a:r>
              <a:rPr lang="en-US" sz="1200" dirty="0" smtClean="0"/>
              <a:t>one rotten egg and serve the mixture to guests, </a:t>
            </a:r>
          </a:p>
          <a:p>
            <a:pPr rtl="0"/>
            <a:r>
              <a:rPr lang="en-US" sz="1200" dirty="0" smtClean="0"/>
              <a:t>expecting it to be acceptable. </a:t>
            </a:r>
          </a:p>
          <a:p>
            <a:pPr rtl="0"/>
            <a:endParaRPr lang="en-US" sz="1200" dirty="0" smtClean="0"/>
          </a:p>
          <a:p>
            <a:pPr rtl="0"/>
            <a:r>
              <a:rPr lang="en-US" sz="1200" dirty="0" smtClean="0"/>
              <a:t>Even less can you serve up to God a life that has the </a:t>
            </a:r>
          </a:p>
          <a:p>
            <a:pPr rtl="0"/>
            <a:r>
              <a:rPr lang="en-US" sz="1200" dirty="0" smtClean="0"/>
              <a:t>good things in it tainted with deeds and thoughts </a:t>
            </a:r>
          </a:p>
          <a:p>
            <a:pPr rtl="0"/>
            <a:r>
              <a:rPr lang="en-US" sz="1200" dirty="0" smtClean="0"/>
              <a:t>that are rotten, and expect it to be acceptable to </a:t>
            </a:r>
          </a:p>
          <a:p>
            <a:pPr rtl="0"/>
            <a:r>
              <a:rPr lang="en-US" sz="1200" dirty="0" smtClean="0"/>
              <a:t>God. </a:t>
            </a:r>
          </a:p>
          <a:p>
            <a:pPr rtl="0"/>
            <a:endParaRPr lang="en-US" sz="1200" dirty="0" smtClean="0"/>
          </a:p>
          <a:p>
            <a:pPr rtl="0"/>
            <a:r>
              <a:rPr lang="en-US" sz="1200" dirty="0" smtClean="0"/>
              <a:t>If you wanted to get to heaven by your good works, </a:t>
            </a:r>
          </a:p>
          <a:p>
            <a:pPr rtl="0"/>
            <a:r>
              <a:rPr lang="en-US" sz="1200" dirty="0" smtClean="0"/>
              <a:t>then you would have to be perfect, which means </a:t>
            </a:r>
          </a:p>
          <a:p>
            <a:pPr rtl="0"/>
            <a:r>
              <a:rPr lang="en-US" sz="1200" dirty="0" smtClean="0"/>
              <a:t>complete obedience to God </a:t>
            </a:r>
            <a:r>
              <a:rPr lang="en-US" sz="1200" i="0" dirty="0" smtClean="0"/>
              <a:t>at all times. But all of us </a:t>
            </a:r>
          </a:p>
          <a:p>
            <a:pPr rtl="0"/>
            <a:r>
              <a:rPr lang="en-US" sz="1200" i="0" dirty="0" smtClean="0"/>
              <a:t>have fallen short of this! </a:t>
            </a:r>
          </a:p>
          <a:p>
            <a:pPr rtl="0"/>
            <a:endParaRPr lang="en-US" sz="1200" i="0" dirty="0" smtClean="0"/>
          </a:p>
          <a:p>
            <a:pPr rtl="0"/>
            <a:r>
              <a:rPr lang="en-US" sz="1200" i="0" dirty="0" smtClean="0"/>
              <a:t>-----</a:t>
            </a:r>
          </a:p>
          <a:p>
            <a:pPr rtl="0"/>
            <a:endParaRPr lang="en-US" sz="1200" b="0" i="1" u="none" strike="noStrike" baseline="0" dirty="0" smtClean="0"/>
          </a:p>
          <a:p>
            <a:pPr rtl="0"/>
            <a:r>
              <a:rPr lang="en-US" b="0" i="0" u="none" strike="noStrike" baseline="0" dirty="0" smtClean="0"/>
              <a:t>Green, M. P. (Ed.). (1989). </a:t>
            </a:r>
            <a:r>
              <a:rPr lang="en-US" b="0" i="1" u="none" strike="noStrike" baseline="0" dirty="0" smtClean="0"/>
              <a:t>Illustrations for Biblical </a:t>
            </a:r>
          </a:p>
          <a:p>
            <a:pPr rtl="0"/>
            <a:r>
              <a:rPr lang="en-US" b="0" i="1" u="none" strike="noStrike" baseline="0" dirty="0" smtClean="0"/>
              <a:t>Preaching: Over 1500 sermon illustrations arranged </a:t>
            </a:r>
          </a:p>
          <a:p>
            <a:pPr rtl="0"/>
            <a:r>
              <a:rPr lang="en-US" b="0" i="1" u="none" strike="noStrike" baseline="0" dirty="0" smtClean="0"/>
              <a:t>by topic and indexed exhaustively</a:t>
            </a:r>
            <a:r>
              <a:rPr lang="en-US" b="0" i="0" u="none" strike="noStrike" baseline="0" dirty="0" smtClean="0"/>
              <a:t> (Revised edition </a:t>
            </a:r>
          </a:p>
          <a:p>
            <a:pPr rtl="0"/>
            <a:r>
              <a:rPr lang="en-US" b="0" i="0" u="none" strike="noStrike" baseline="0" dirty="0" smtClean="0"/>
              <a:t>of: The expositor’s illustration file). Grand Rapids: </a:t>
            </a:r>
          </a:p>
          <a:p>
            <a:pPr rtl="0"/>
            <a:r>
              <a:rPr lang="en-US" b="0" i="0" u="none" strike="noStrike" baseline="0" dirty="0" smtClean="0"/>
              <a:t>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960428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431340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anabaino</a:t>
            </a:r>
            <a:r>
              <a:rPr lang="en-US" dirty="0" smtClean="0"/>
              <a:t> means </a:t>
            </a:r>
            <a:r>
              <a:rPr lang="en-US" sz="1200" b="0" i="0" dirty="0" smtClean="0"/>
              <a:t>to be in motion upward, that is, </a:t>
            </a:r>
          </a:p>
          <a:p>
            <a:r>
              <a:rPr lang="en-US" sz="1200" b="0" i="0" dirty="0" smtClean="0"/>
              <a:t>to go up, or to ascend.</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37772224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924949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Let’s think for a minute about Paul’s journey</a:t>
            </a:r>
          </a:p>
          <a:p>
            <a:r>
              <a:rPr lang="en-US" dirty="0" smtClean="0"/>
              <a:t>after his conversion on the Damascus road:</a:t>
            </a:r>
          </a:p>
          <a:p>
            <a:endParaRPr lang="en-US" dirty="0" smtClean="0"/>
          </a:p>
          <a:p>
            <a:pPr rtl="0"/>
            <a:r>
              <a:rPr lang="en-US" sz="1200" i="0" dirty="0" smtClean="0"/>
              <a:t>A year had passed. “The Way” had become the </a:t>
            </a:r>
          </a:p>
          <a:p>
            <a:pPr rtl="0"/>
            <a:r>
              <a:rPr lang="en-US" sz="1200" i="0" dirty="0" smtClean="0"/>
              <a:t>accepted phrase for the infant Church and its </a:t>
            </a:r>
          </a:p>
          <a:p>
            <a:pPr rtl="0"/>
            <a:r>
              <a:rPr lang="en-US" sz="1200" i="0" dirty="0" smtClean="0"/>
              <a:t>presentation of the truth. </a:t>
            </a:r>
          </a:p>
          <a:p>
            <a:pPr rtl="0"/>
            <a:endParaRPr lang="en-US" sz="1200" i="0" dirty="0" smtClean="0"/>
          </a:p>
          <a:p>
            <a:pPr rtl="0"/>
            <a:r>
              <a:rPr lang="en-US" sz="1200" i="0" dirty="0" smtClean="0"/>
              <a:t>That</a:t>
            </a:r>
            <a:r>
              <a:rPr lang="en-US" sz="1200" i="0" baseline="0" dirty="0" smtClean="0"/>
              <a:t> term, “The Way”, </a:t>
            </a:r>
            <a:r>
              <a:rPr lang="en-US" sz="1200" i="0" dirty="0" smtClean="0"/>
              <a:t>may refer to the course of life </a:t>
            </a:r>
          </a:p>
          <a:p>
            <a:pPr rtl="0"/>
            <a:r>
              <a:rPr lang="en-US" sz="1200" i="0" dirty="0" smtClean="0"/>
              <a:t>the Christians pursued, or to their method of getting </a:t>
            </a:r>
          </a:p>
          <a:p>
            <a:pPr rtl="0"/>
            <a:r>
              <a:rPr lang="en-US" sz="1200" i="0" dirty="0" smtClean="0"/>
              <a:t>right with God—not by the deeds of the Law, but by </a:t>
            </a:r>
          </a:p>
          <a:p>
            <a:pPr rtl="0"/>
            <a:r>
              <a:rPr lang="en-US" sz="1200" i="0" dirty="0" smtClean="0"/>
              <a:t>their faith in Christ. </a:t>
            </a:r>
          </a:p>
          <a:p>
            <a:pPr rtl="0"/>
            <a:endParaRPr lang="en-US" sz="1200" i="0" dirty="0" smtClean="0"/>
          </a:p>
          <a:p>
            <a:pPr rtl="0"/>
            <a:r>
              <a:rPr lang="en-US" sz="1200" i="0" dirty="0" smtClean="0"/>
              <a:t>Saul’s companions saw the light and heard a noise, </a:t>
            </a:r>
          </a:p>
          <a:p>
            <a:pPr rtl="0"/>
            <a:r>
              <a:rPr lang="en-US" sz="1200" i="0" dirty="0" smtClean="0"/>
              <a:t>but did not see the Lord or distinguish what was said.</a:t>
            </a:r>
          </a:p>
          <a:p>
            <a:pPr rtl="0"/>
            <a:endParaRPr lang="en-US" sz="1200" i="0" dirty="0" smtClean="0"/>
          </a:p>
          <a:p>
            <a:pPr rtl="0"/>
            <a:r>
              <a:rPr lang="en-US" sz="1200" i="0" dirty="0" smtClean="0"/>
              <a:t>Mark how the Lord Jesus identifies himself with his </a:t>
            </a:r>
          </a:p>
          <a:p>
            <a:pPr rtl="0"/>
            <a:r>
              <a:rPr lang="en-US" sz="1200" i="0" dirty="0" smtClean="0"/>
              <a:t>suffering ones. Their sufferings are his. </a:t>
            </a:r>
          </a:p>
          <a:p>
            <a:pPr rtl="0"/>
            <a:endParaRPr lang="en-US" sz="1200" i="0" dirty="0" smtClean="0"/>
          </a:p>
          <a:p>
            <a:pPr rtl="0"/>
            <a:r>
              <a:rPr lang="en-US" sz="1200" i="0" dirty="0" smtClean="0"/>
              <a:t>To hurt them is to hurt him. The pricks are the </a:t>
            </a:r>
          </a:p>
          <a:p>
            <a:pPr rtl="0"/>
            <a:r>
              <a:rPr lang="en-US" sz="1200" i="0" dirty="0" smtClean="0"/>
              <a:t>ox-goad. The more the ox resists, the deeper the </a:t>
            </a:r>
          </a:p>
          <a:p>
            <a:pPr rtl="0"/>
            <a:r>
              <a:rPr lang="en-US" sz="1200" i="0" dirty="0" smtClean="0"/>
              <a:t>wound. </a:t>
            </a:r>
          </a:p>
          <a:p>
            <a:pPr rtl="0"/>
            <a:endParaRPr lang="en-US" sz="1200" i="0" dirty="0" smtClean="0"/>
          </a:p>
          <a:p>
            <a:pPr rtl="0"/>
            <a:r>
              <a:rPr lang="en-US" sz="1200" i="0" dirty="0" smtClean="0"/>
              <a:t>Even from heaven the Master speaks in parables. </a:t>
            </a:r>
          </a:p>
          <a:p>
            <a:pPr rtl="0"/>
            <a:r>
              <a:rPr lang="en-US" sz="1200" i="0" dirty="0" smtClean="0"/>
              <a:t>Evidently for a long time—perhaps from the death </a:t>
            </a:r>
          </a:p>
          <a:p>
            <a:pPr rtl="0"/>
            <a:r>
              <a:rPr lang="en-US" sz="1200" i="0" dirty="0" smtClean="0"/>
              <a:t>of Stephen—the persecutor had been fighting against </a:t>
            </a:r>
          </a:p>
          <a:p>
            <a:pPr rtl="0"/>
            <a:r>
              <a:rPr lang="en-US" sz="1200" i="0" dirty="0" smtClean="0"/>
              <a:t>conviction. When God needs captains for his army, he</a:t>
            </a:r>
          </a:p>
          <a:p>
            <a:pPr rtl="0"/>
            <a:r>
              <a:rPr lang="en-US" sz="1200" i="0" dirty="0" smtClean="0"/>
              <a:t> not </a:t>
            </a:r>
            <a:r>
              <a:rPr lang="en-US" sz="1200" i="0" dirty="0" err="1" smtClean="0"/>
              <a:t>unseldom</a:t>
            </a:r>
            <a:r>
              <a:rPr lang="en-US" sz="1200" i="0" dirty="0" smtClean="0"/>
              <a:t> takes them from the ranks of the </a:t>
            </a:r>
          </a:p>
          <a:p>
            <a:pPr rtl="0"/>
            <a:r>
              <a:rPr lang="en-US" sz="1200" i="0" dirty="0" smtClean="0"/>
              <a:t>enemy. </a:t>
            </a:r>
          </a:p>
          <a:p>
            <a:pPr rtl="0"/>
            <a:endParaRPr lang="en-US" sz="1200" i="0" dirty="0" smtClean="0"/>
          </a:p>
          <a:p>
            <a:pPr rtl="0"/>
            <a:r>
              <a:rPr lang="en-US" sz="1200" i="0" dirty="0" smtClean="0"/>
              <a:t>The foremost persecutor became the foremost leader </a:t>
            </a:r>
          </a:p>
          <a:p>
            <a:pPr rtl="0"/>
            <a:r>
              <a:rPr lang="en-US" sz="1200" i="0" dirty="0" smtClean="0"/>
              <a:t>of the Church. The conversion of Saul was due to the </a:t>
            </a:r>
          </a:p>
          <a:p>
            <a:pPr rtl="0"/>
            <a:r>
              <a:rPr lang="en-US" sz="1200" i="0" dirty="0" smtClean="0"/>
              <a:t>personal interposition of the living Christ. It was the </a:t>
            </a:r>
          </a:p>
          <a:p>
            <a:pPr rtl="0"/>
            <a:r>
              <a:rPr lang="en-US" sz="1200" i="0" dirty="0" smtClean="0"/>
              <a:t>pierced hand that arrested and apprehended him.</a:t>
            </a:r>
          </a:p>
          <a:p>
            <a:pPr rtl="0"/>
            <a:endParaRPr lang="en-US" sz="1200" i="1" dirty="0" smtClean="0"/>
          </a:p>
          <a:p>
            <a:pPr rtl="0"/>
            <a:r>
              <a:rPr lang="en-US" sz="1200" i="1" dirty="0" smtClean="0"/>
              <a:t>-----</a:t>
            </a:r>
          </a:p>
          <a:p>
            <a:pPr rtl="0"/>
            <a:endParaRPr lang="en-US" sz="1200" i="1" dirty="0" smtClean="0"/>
          </a:p>
          <a:p>
            <a:pPr rtl="0"/>
            <a:r>
              <a:rPr lang="en-US" b="0" i="0" u="none" strike="noStrike" baseline="0" dirty="0" smtClean="0"/>
              <a:t>Meyer, F. B. (1914–1918). </a:t>
            </a:r>
            <a:r>
              <a:rPr lang="en-US" b="0" i="1" u="none" strike="noStrike" baseline="0" dirty="0" smtClean="0"/>
              <a:t>Through the Bible Day by </a:t>
            </a:r>
          </a:p>
          <a:p>
            <a:pPr rtl="0"/>
            <a:r>
              <a:rPr lang="en-US" b="0" i="1" u="none" strike="noStrike" baseline="0" dirty="0" smtClean="0"/>
              <a:t>Day: A Devotional Commentary</a:t>
            </a:r>
            <a:r>
              <a:rPr lang="en-US" b="0" i="0" u="none" strike="noStrike" baseline="0" dirty="0" smtClean="0"/>
              <a:t> (Vol. 6, p. 27). </a:t>
            </a:r>
          </a:p>
          <a:p>
            <a:pPr rtl="0"/>
            <a:r>
              <a:rPr lang="en-US" b="0" i="0" u="none" strike="noStrike" baseline="0" dirty="0" smtClean="0"/>
              <a:t>Philadelphia: American Sunday-School Union.</a:t>
            </a:r>
          </a:p>
          <a:p>
            <a:endParaRPr lang="en-US" dirty="0" smtClean="0"/>
          </a:p>
          <a:p>
            <a:r>
              <a:rPr lang="en-US"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583699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10:6</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smtClean="0"/>
              <a:t>Together, verses 6 and 7 read, “But the righteousness </a:t>
            </a:r>
          </a:p>
          <a:p>
            <a:r>
              <a:rPr lang="en-US" sz="1200" b="0" i="0" dirty="0" smtClean="0"/>
              <a:t>that is by faith says: ‘Do not say in your heart, “Who </a:t>
            </a:r>
          </a:p>
          <a:p>
            <a:r>
              <a:rPr lang="en-US" sz="1200" b="0" i="0" dirty="0" smtClean="0"/>
              <a:t>will ascend into heaven?” ’ (that is, to bring Christ </a:t>
            </a:r>
          </a:p>
          <a:p>
            <a:r>
              <a:rPr lang="en-US" sz="1200" b="0" i="0" dirty="0" smtClean="0"/>
              <a:t>down) ‘or “Who will descend into the deep?” ’ </a:t>
            </a:r>
          </a:p>
          <a:p>
            <a:r>
              <a:rPr lang="en-US" sz="1200" b="0" i="0" dirty="0" smtClean="0"/>
              <a:t>(that is, to bring Christ up from the dead).”</a:t>
            </a:r>
          </a:p>
          <a:p>
            <a:endParaRPr lang="en-US" i="0" dirty="0" smtClean="0"/>
          </a:p>
          <a:p>
            <a:pPr rtl="0"/>
            <a:r>
              <a:rPr lang="en-US" sz="1200" i="0" dirty="0" err="1" smtClean="0"/>
              <a:t>Boice</a:t>
            </a:r>
            <a:r>
              <a:rPr lang="en-US" sz="1200" i="0" dirty="0" smtClean="0"/>
              <a:t> indicated that these two verses have </a:t>
            </a:r>
          </a:p>
          <a:p>
            <a:pPr rtl="0"/>
            <a:r>
              <a:rPr lang="en-US" sz="1200" i="0" dirty="0" smtClean="0"/>
              <a:t>a basic meaning which is seen to contain additional </a:t>
            </a:r>
          </a:p>
          <a:p>
            <a:pPr rtl="0"/>
            <a:r>
              <a:rPr lang="en-US" sz="1200" i="0" dirty="0" smtClean="0"/>
              <a:t>meanings, and all are important. Each has bearing on </a:t>
            </a:r>
          </a:p>
          <a:p>
            <a:pPr rtl="0"/>
            <a:r>
              <a:rPr lang="en-US" sz="1200" i="0" dirty="0" smtClean="0"/>
              <a:t>what Paul wants to say in this passage.</a:t>
            </a:r>
          </a:p>
          <a:p>
            <a:pPr rtl="0"/>
            <a:endParaRPr lang="en-US" sz="1200" i="0" dirty="0" smtClean="0"/>
          </a:p>
          <a:p>
            <a:pPr rtl="0"/>
            <a:r>
              <a:rPr lang="en-US" sz="1200" i="0" dirty="0" smtClean="0"/>
              <a:t>He listed three meanings. </a:t>
            </a:r>
          </a:p>
          <a:p>
            <a:pPr rtl="0"/>
            <a:endParaRPr lang="en-US" sz="1200" i="0" dirty="0" smtClean="0"/>
          </a:p>
          <a:p>
            <a:pPr rtl="0"/>
            <a:r>
              <a:rPr lang="en-US" sz="1200" i="0" dirty="0" smtClean="0"/>
              <a:t>We’ll covered his first meaning in our discussion </a:t>
            </a:r>
          </a:p>
          <a:p>
            <a:pPr rtl="0"/>
            <a:r>
              <a:rPr lang="en-US" sz="1200" i="0" dirty="0" smtClean="0"/>
              <a:t>of verse</a:t>
            </a:r>
            <a:r>
              <a:rPr lang="en-US" sz="1200" i="0" baseline="0" dirty="0" smtClean="0"/>
              <a:t> 6. </a:t>
            </a:r>
          </a:p>
          <a:p>
            <a:pPr rtl="0"/>
            <a:endParaRPr lang="en-US" sz="1200" i="0" baseline="0" dirty="0" smtClean="0"/>
          </a:p>
          <a:p>
            <a:pPr rtl="0"/>
            <a:r>
              <a:rPr lang="en-US" sz="1200" i="0" baseline="0" dirty="0" smtClean="0"/>
              <a:t>Now, we’ll look at the last two meanings here under </a:t>
            </a:r>
          </a:p>
          <a:p>
            <a:pPr rtl="0"/>
            <a:r>
              <a:rPr lang="en-US" sz="1200" i="0" baseline="0" dirty="0" smtClean="0"/>
              <a:t>verse 7.</a:t>
            </a:r>
            <a:endParaRPr lang="en-US" sz="1200" i="0" dirty="0" smtClean="0"/>
          </a:p>
          <a:p>
            <a:pPr rtl="0"/>
            <a:endParaRPr lang="en-US" sz="1200" i="0" dirty="0" smtClean="0"/>
          </a:p>
          <a:p>
            <a:pPr rtl="0"/>
            <a:r>
              <a:rPr lang="en-US" sz="1200" i="0" dirty="0" smtClean="0"/>
              <a:t>[End MDJ]</a:t>
            </a:r>
          </a:p>
          <a:p>
            <a:pPr rtl="0"/>
            <a:endParaRPr lang="en-US" sz="1200" i="0" dirty="0" smtClean="0"/>
          </a:p>
          <a:p>
            <a:pPr rtl="0"/>
            <a:r>
              <a:rPr lang="en-US" sz="1200" i="0" dirty="0" smtClean="0"/>
              <a:t>Meaning number 1 was</a:t>
            </a:r>
            <a:r>
              <a:rPr lang="en-US" sz="1200" i="0" baseline="0" dirty="0" smtClean="0"/>
              <a:t> that </a:t>
            </a:r>
            <a:r>
              <a:rPr lang="en-US" sz="1200" i="0" dirty="0" smtClean="0"/>
              <a:t>Israel did not need an </a:t>
            </a:r>
          </a:p>
          <a:p>
            <a:pPr rtl="0"/>
            <a:r>
              <a:rPr lang="en-US" sz="1200" i="0" dirty="0" smtClean="0"/>
              <a:t>additional word from God. </a:t>
            </a:r>
          </a:p>
          <a:p>
            <a:pPr rtl="0"/>
            <a:endParaRPr lang="en-US" sz="1200" i="0" dirty="0" smtClean="0"/>
          </a:p>
          <a:p>
            <a:pPr rtl="0"/>
            <a:r>
              <a:rPr lang="en-US" sz="1200" i="0" dirty="0" err="1" smtClean="0"/>
              <a:t>Boice</a:t>
            </a:r>
            <a:r>
              <a:rPr lang="en-US" sz="1200" i="0" dirty="0" smtClean="0"/>
              <a:t> continues:</a:t>
            </a:r>
          </a:p>
          <a:p>
            <a:pPr rtl="0"/>
            <a:endParaRPr lang="en-US" sz="1200" i="0" dirty="0" smtClean="0"/>
          </a:p>
          <a:p>
            <a:pPr rtl="0"/>
            <a:r>
              <a:rPr lang="en-US" sz="1200" i="0" dirty="0" smtClean="0"/>
              <a:t>Meaning number 2: </a:t>
            </a:r>
          </a:p>
          <a:p>
            <a:pPr rtl="0"/>
            <a:endParaRPr lang="en-US" sz="1200" i="0" dirty="0" smtClean="0"/>
          </a:p>
          <a:p>
            <a:pPr rtl="0"/>
            <a:r>
              <a:rPr lang="en-US" sz="1200" i="0" dirty="0" smtClean="0"/>
              <a:t>Israel did not need to do something in order to bring </a:t>
            </a:r>
          </a:p>
          <a:p>
            <a:pPr rtl="0"/>
            <a:r>
              <a:rPr lang="en-US" sz="1200" i="0" dirty="0" smtClean="0"/>
              <a:t>the Messiah to them. This is the unique sense of what </a:t>
            </a:r>
          </a:p>
          <a:p>
            <a:pPr rtl="0"/>
            <a:r>
              <a:rPr lang="en-US" sz="1200" i="0" dirty="0" smtClean="0"/>
              <a:t>Moses said to the people. </a:t>
            </a:r>
          </a:p>
          <a:p>
            <a:pPr rtl="0"/>
            <a:endParaRPr lang="en-US" sz="1200" i="0" dirty="0" smtClean="0"/>
          </a:p>
          <a:p>
            <a:pPr rtl="0"/>
            <a:r>
              <a:rPr lang="en-US" sz="1200" i="0" dirty="0" smtClean="0"/>
              <a:t>For we notice that he did not speak merely of waiting </a:t>
            </a:r>
          </a:p>
          <a:p>
            <a:pPr rtl="0"/>
            <a:r>
              <a:rPr lang="en-US" sz="1200" i="0" dirty="0" smtClean="0"/>
              <a:t>for a new word from </a:t>
            </a:r>
            <a:r>
              <a:rPr lang="en-US" sz="1200" i="0" kern="1200" dirty="0" smtClean="0">
                <a:solidFill>
                  <a:schemeClr val="tx1"/>
                </a:solidFill>
                <a:latin typeface="+mn-lt"/>
                <a:ea typeface="+mn-ea"/>
                <a:cs typeface="+mn-cs"/>
              </a:rPr>
              <a:t>heaven or from beyond the sea </a:t>
            </a:r>
          </a:p>
          <a:p>
            <a:pPr rtl="0"/>
            <a:r>
              <a:rPr lang="en-US" sz="1200" i="0" kern="1200" dirty="0" smtClean="0">
                <a:solidFill>
                  <a:schemeClr val="tx1"/>
                </a:solidFill>
                <a:latin typeface="+mn-lt"/>
                <a:ea typeface="+mn-ea"/>
                <a:cs typeface="+mn-cs"/>
              </a:rPr>
              <a:t>but rather of “ascending” into heaven or “crossing” </a:t>
            </a:r>
          </a:p>
          <a:p>
            <a:pPr rtl="0"/>
            <a:r>
              <a:rPr lang="en-US" sz="1200" i="0" kern="1200" dirty="0" smtClean="0">
                <a:solidFill>
                  <a:schemeClr val="tx1"/>
                </a:solidFill>
                <a:latin typeface="+mn-lt"/>
                <a:ea typeface="+mn-ea"/>
                <a:cs typeface="+mn-cs"/>
              </a:rPr>
              <a:t>the sea to get it.</a:t>
            </a:r>
          </a:p>
          <a:p>
            <a:pPr rtl="0"/>
            <a:endParaRPr lang="en-US" sz="1200" i="0" kern="1200" dirty="0" smtClean="0">
              <a:solidFill>
                <a:schemeClr val="tx1"/>
              </a:solidFill>
              <a:latin typeface="+mn-lt"/>
              <a:ea typeface="+mn-ea"/>
              <a:cs typeface="+mn-cs"/>
            </a:endParaRPr>
          </a:p>
          <a:p>
            <a:pPr rtl="0"/>
            <a:r>
              <a:rPr lang="en-US" sz="1200" i="0" dirty="0" smtClean="0"/>
              <a:t>In his short but valuable book on Romans 9–11, the </a:t>
            </a:r>
          </a:p>
          <a:p>
            <a:pPr rtl="0"/>
            <a:r>
              <a:rPr lang="en-US" sz="1200" i="0" dirty="0" smtClean="0"/>
              <a:t>Danish Professor of New Testament Johannes </a:t>
            </a:r>
            <a:r>
              <a:rPr lang="en-US" sz="1200" i="0" dirty="0" err="1" smtClean="0"/>
              <a:t>Munck</a:t>
            </a:r>
            <a:r>
              <a:rPr lang="en-US" sz="1200" i="0" dirty="0" smtClean="0"/>
              <a:t> </a:t>
            </a:r>
          </a:p>
          <a:p>
            <a:pPr rtl="0"/>
            <a:r>
              <a:rPr lang="en-US" sz="1200" i="0" dirty="0" smtClean="0"/>
              <a:t>argues from rabbinical texts that “the Jews held that </a:t>
            </a:r>
          </a:p>
          <a:p>
            <a:pPr rtl="0"/>
            <a:r>
              <a:rPr lang="en-US" sz="1200" i="0" dirty="0" smtClean="0"/>
              <a:t>it would require an effort to bring the Messiah down </a:t>
            </a:r>
          </a:p>
          <a:p>
            <a:pPr rtl="0"/>
            <a:r>
              <a:rPr lang="en-US" sz="1200" i="0" dirty="0" smtClean="0"/>
              <a:t>from heaven. Israel must repent before the Messianic </a:t>
            </a:r>
          </a:p>
          <a:p>
            <a:pPr rtl="0"/>
            <a:r>
              <a:rPr lang="en-US" sz="1200" i="0" dirty="0" smtClean="0"/>
              <a:t>era can begin.” </a:t>
            </a:r>
          </a:p>
          <a:p>
            <a:pPr rtl="0"/>
            <a:endParaRPr lang="en-US" sz="1200" i="0" dirty="0" smtClean="0"/>
          </a:p>
          <a:p>
            <a:pPr rtl="0"/>
            <a:r>
              <a:rPr lang="en-US" sz="1200" i="0" dirty="0" smtClean="0"/>
              <a:t>It is hard to say with certainty that this is exactly what </a:t>
            </a:r>
          </a:p>
          <a:p>
            <a:pPr rtl="0"/>
            <a:r>
              <a:rPr lang="en-US" sz="1200" i="0" dirty="0" smtClean="0"/>
              <a:t>Paul is thinking of, but the idea of doing something </a:t>
            </a:r>
          </a:p>
          <a:p>
            <a:pPr rtl="0"/>
            <a:r>
              <a:rPr lang="en-US" sz="1200" i="0" dirty="0" smtClean="0"/>
              <a:t>certainly fits this context. </a:t>
            </a:r>
          </a:p>
          <a:p>
            <a:pPr rtl="0"/>
            <a:endParaRPr lang="en-US" sz="1200" i="0" dirty="0" smtClean="0"/>
          </a:p>
          <a:p>
            <a:pPr rtl="0"/>
            <a:r>
              <a:rPr lang="en-US" sz="1200" i="0" dirty="0" smtClean="0"/>
              <a:t>The Jews wanted to do something to earn their </a:t>
            </a:r>
          </a:p>
          <a:p>
            <a:pPr rtl="0"/>
            <a:r>
              <a:rPr lang="en-US" sz="1200" i="0" dirty="0" smtClean="0"/>
              <a:t>salvation. Yet even before the Messiah came they were </a:t>
            </a:r>
          </a:p>
          <a:p>
            <a:pPr rtl="0"/>
            <a:r>
              <a:rPr lang="en-US" sz="1200" i="0" dirty="0" smtClean="0"/>
              <a:t>not expected to do anything, only to believe God’s </a:t>
            </a:r>
          </a:p>
          <a:p>
            <a:pPr rtl="0"/>
            <a:r>
              <a:rPr lang="en-US" sz="1200" i="0" dirty="0" smtClean="0"/>
              <a:t>word and look forward to him in faith, as Abraham, </a:t>
            </a:r>
          </a:p>
          <a:p>
            <a:pPr rtl="0"/>
            <a:r>
              <a:rPr lang="en-US" sz="1200" i="0" dirty="0" smtClean="0"/>
              <a:t>David, and the other Old Testament believers had </a:t>
            </a:r>
          </a:p>
          <a:p>
            <a:pPr rtl="0"/>
            <a:r>
              <a:rPr lang="en-US" sz="1200" i="0" dirty="0" smtClean="0"/>
              <a:t>done. </a:t>
            </a:r>
          </a:p>
          <a:p>
            <a:pPr rtl="0"/>
            <a:endParaRPr lang="en-US" sz="1200" i="0" dirty="0" smtClean="0"/>
          </a:p>
          <a:p>
            <a:pPr rtl="0"/>
            <a:r>
              <a:rPr lang="en-US" sz="1200" i="0" dirty="0" smtClean="0"/>
              <a:t>Now it is even more apparent that this is the case. The </a:t>
            </a:r>
          </a:p>
          <a:p>
            <a:pPr rtl="0"/>
            <a:r>
              <a:rPr lang="en-US" sz="1200" i="0" dirty="0" smtClean="0"/>
              <a:t>Messiah has come. So there is no need to ascend into </a:t>
            </a:r>
          </a:p>
          <a:p>
            <a:pPr rtl="0"/>
            <a:r>
              <a:rPr lang="en-US" sz="1200" i="0" dirty="0" smtClean="0"/>
              <a:t>heaven to bring him down. He died for sin and has </a:t>
            </a:r>
          </a:p>
          <a:p>
            <a:pPr rtl="0"/>
            <a:r>
              <a:rPr lang="en-US" sz="1200" i="0" dirty="0" smtClean="0"/>
              <a:t>been resurrected. So there is no need to descend into </a:t>
            </a:r>
          </a:p>
          <a:p>
            <a:pPr rtl="0"/>
            <a:r>
              <a:rPr lang="en-US" sz="1200" i="0" dirty="0" smtClean="0"/>
              <a:t>the world of the dead to bring him back. </a:t>
            </a:r>
          </a:p>
          <a:p>
            <a:pPr rtl="0"/>
            <a:endParaRPr lang="en-US" sz="1200" i="0" dirty="0" smtClean="0"/>
          </a:p>
          <a:p>
            <a:pPr rtl="0"/>
            <a:r>
              <a:rPr lang="en-US" sz="1200" i="0" dirty="0" smtClean="0"/>
              <a:t>All that is needed is to believe on the Lord Jesus Christ </a:t>
            </a:r>
          </a:p>
          <a:p>
            <a:pPr rtl="0"/>
            <a:r>
              <a:rPr lang="en-US" sz="1200" i="0" dirty="0" smtClean="0"/>
              <a:t>and the gospel.</a:t>
            </a:r>
          </a:p>
          <a:p>
            <a:pPr rtl="0"/>
            <a:endParaRPr lang="en-US" sz="1200" i="0" dirty="0" smtClean="0"/>
          </a:p>
          <a:p>
            <a:pPr rtl="0"/>
            <a:r>
              <a:rPr lang="en-US" sz="1200" i="0" dirty="0" smtClean="0"/>
              <a:t>Meaning number 3: </a:t>
            </a:r>
          </a:p>
          <a:p>
            <a:pPr rtl="0"/>
            <a:endParaRPr lang="en-US" sz="1200" i="0" dirty="0" smtClean="0"/>
          </a:p>
          <a:p>
            <a:pPr rtl="0"/>
            <a:r>
              <a:rPr lang="en-US" sz="1200" i="0" dirty="0" smtClean="0"/>
              <a:t>Neither Israel nor Christians today are to look for </a:t>
            </a:r>
          </a:p>
          <a:p>
            <a:pPr rtl="0"/>
            <a:r>
              <a:rPr lang="en-US" sz="1200" i="0" dirty="0" smtClean="0"/>
              <a:t>miracles. It is because of this meaning that I have </a:t>
            </a:r>
          </a:p>
          <a:p>
            <a:pPr rtl="0"/>
            <a:r>
              <a:rPr lang="en-US" sz="1200" i="0" dirty="0" smtClean="0"/>
              <a:t>spoken of “the religion of signs.” </a:t>
            </a:r>
          </a:p>
          <a:p>
            <a:pPr rtl="0"/>
            <a:endParaRPr lang="en-US" sz="1200" i="0" dirty="0" smtClean="0"/>
          </a:p>
          <a:p>
            <a:pPr rtl="0"/>
            <a:r>
              <a:rPr lang="en-US" sz="1200" i="0" dirty="0" smtClean="0"/>
              <a:t>It is part of this passage because, as nearly all </a:t>
            </a:r>
          </a:p>
          <a:p>
            <a:pPr rtl="0"/>
            <a:r>
              <a:rPr lang="en-US" sz="1200" i="0" dirty="0" smtClean="0"/>
              <a:t>commentators recognize, the expressions about </a:t>
            </a:r>
          </a:p>
          <a:p>
            <a:pPr rtl="0"/>
            <a:r>
              <a:rPr lang="en-US" sz="1200" i="0" dirty="0" smtClean="0"/>
              <a:t>ascending into heaven to bring Christ down and </a:t>
            </a:r>
          </a:p>
          <a:p>
            <a:pPr rtl="0"/>
            <a:r>
              <a:rPr lang="en-US" sz="1200" i="0" dirty="0" smtClean="0"/>
              <a:t>descending into the abyss to bring Christ up are </a:t>
            </a:r>
          </a:p>
          <a:p>
            <a:pPr rtl="0"/>
            <a:r>
              <a:rPr lang="en-US" sz="1200" i="0" dirty="0" smtClean="0"/>
              <a:t>proverbial expressions for what is clearly impossible. </a:t>
            </a:r>
          </a:p>
          <a:p>
            <a:pPr rtl="0"/>
            <a:endParaRPr lang="en-US" sz="1200" i="0" dirty="0" smtClean="0"/>
          </a:p>
          <a:p>
            <a:pPr rtl="0"/>
            <a:r>
              <a:rPr lang="en-US" sz="1200" i="0" dirty="0" smtClean="0"/>
              <a:t>If someone could produce Christ or his power on </a:t>
            </a:r>
          </a:p>
          <a:p>
            <a:pPr rtl="0"/>
            <a:r>
              <a:rPr lang="en-US" sz="1200" i="0" dirty="0" smtClean="0"/>
              <a:t>demand, bringing him down from above or up from </a:t>
            </a:r>
          </a:p>
          <a:p>
            <a:pPr rtl="0"/>
            <a:r>
              <a:rPr lang="en-US" sz="1200" i="0" dirty="0" smtClean="0"/>
              <a:t>below, that person would be a miracle worker. </a:t>
            </a:r>
          </a:p>
          <a:p>
            <a:pPr rtl="0"/>
            <a:endParaRPr lang="en-US" sz="1200" i="0" dirty="0" smtClean="0"/>
          </a:p>
          <a:p>
            <a:pPr rtl="0"/>
            <a:r>
              <a:rPr lang="en-US" sz="1200" i="0" dirty="0" smtClean="0"/>
              <a:t>But we are not to look for that, any more than we </a:t>
            </a:r>
          </a:p>
          <a:p>
            <a:pPr rtl="0"/>
            <a:r>
              <a:rPr lang="en-US" sz="1200" i="0" dirty="0" smtClean="0"/>
              <a:t>are to look for an additional revelation....</a:t>
            </a:r>
          </a:p>
          <a:p>
            <a:pPr rtl="0"/>
            <a:endParaRPr lang="en-US" sz="1200" i="0" dirty="0" smtClean="0"/>
          </a:p>
          <a:p>
            <a:pPr rtl="0"/>
            <a:r>
              <a:rPr lang="en-US" sz="1200" i="0" dirty="0" smtClean="0"/>
              <a:t>Here I want to notice the evidence for this same </a:t>
            </a:r>
          </a:p>
          <a:p>
            <a:pPr rtl="0"/>
            <a:r>
              <a:rPr lang="en-US" sz="1200" i="0" dirty="0" smtClean="0"/>
              <a:t>false religion in Israel. Moses had been used by God </a:t>
            </a:r>
          </a:p>
          <a:p>
            <a:pPr rtl="0"/>
            <a:r>
              <a:rPr lang="en-US" sz="1200" i="0" dirty="0" smtClean="0"/>
              <a:t>to do miracles, just as Jesus had done miracles </a:t>
            </a:r>
          </a:p>
          <a:p>
            <a:pPr rtl="0"/>
            <a:r>
              <a:rPr lang="en-US" sz="1200" i="0" dirty="0" smtClean="0"/>
              <a:t>in his lifetime. </a:t>
            </a:r>
          </a:p>
          <a:p>
            <a:pPr rtl="0"/>
            <a:endParaRPr lang="en-US" sz="1200" i="0" dirty="0" smtClean="0"/>
          </a:p>
          <a:p>
            <a:pPr rtl="0"/>
            <a:r>
              <a:rPr lang="en-US" sz="1200" i="0" dirty="0" smtClean="0"/>
              <a:t>But at the end of Deuteronomy, which is where these </a:t>
            </a:r>
          </a:p>
          <a:p>
            <a:pPr rtl="0"/>
            <a:r>
              <a:rPr lang="en-US" sz="1200" i="0" dirty="0" smtClean="0"/>
              <a:t>words come from, Moses is about to be taken away </a:t>
            </a:r>
          </a:p>
          <a:p>
            <a:pPr rtl="0"/>
            <a:r>
              <a:rPr lang="en-US" sz="1200" i="0" dirty="0" smtClean="0"/>
              <a:t>from the people, and they were understandably filled </a:t>
            </a:r>
          </a:p>
          <a:p>
            <a:pPr rtl="0"/>
            <a:r>
              <a:rPr lang="en-US" sz="1200" i="0" dirty="0" smtClean="0"/>
              <a:t>with anxiety about this. </a:t>
            </a:r>
          </a:p>
          <a:p>
            <a:pPr rtl="0"/>
            <a:endParaRPr lang="en-US" sz="1200" i="0" dirty="0" smtClean="0"/>
          </a:p>
          <a:p>
            <a:pPr rtl="0"/>
            <a:r>
              <a:rPr lang="en-US" sz="1200" i="0" dirty="0" smtClean="0"/>
              <a:t>“Who is going to lead us when Moses, the miracle </a:t>
            </a:r>
          </a:p>
          <a:p>
            <a:pPr rtl="0"/>
            <a:r>
              <a:rPr lang="en-US" sz="1200" i="0" dirty="0" smtClean="0"/>
              <a:t>worker, is gone?” they would have been asking. </a:t>
            </a:r>
          </a:p>
          <a:p>
            <a:pPr rtl="0"/>
            <a:endParaRPr lang="en-US" sz="1200" i="0" dirty="0" smtClean="0"/>
          </a:p>
          <a:p>
            <a:pPr rtl="0"/>
            <a:r>
              <a:rPr lang="en-US" sz="1200" i="0" dirty="0" smtClean="0"/>
              <a:t>What Moses tells them is that they do not need </a:t>
            </a:r>
          </a:p>
          <a:p>
            <a:pPr rtl="0"/>
            <a:r>
              <a:rPr lang="en-US" sz="1200" i="0" dirty="0" smtClean="0"/>
              <a:t>another miracle worker, since they have the law of </a:t>
            </a:r>
          </a:p>
          <a:p>
            <a:pPr rtl="0"/>
            <a:r>
              <a:rPr lang="en-US" sz="1200" i="0" dirty="0" smtClean="0"/>
              <a:t>God (which contains the gospel). </a:t>
            </a:r>
          </a:p>
          <a:p>
            <a:pPr rtl="0"/>
            <a:endParaRPr lang="en-US" sz="1200" i="0" dirty="0" smtClean="0"/>
          </a:p>
          <a:p>
            <a:pPr rtl="0"/>
            <a:r>
              <a:rPr lang="en-US" sz="1200" i="0" dirty="0" smtClean="0"/>
              <a:t>Deuteronomy 30:14 says that what they need is </a:t>
            </a:r>
          </a:p>
          <a:p>
            <a:pPr rtl="0"/>
            <a:r>
              <a:rPr lang="en-US" sz="1200" i="0" dirty="0" smtClean="0"/>
              <a:t>very near them; in fact, it is already in their mouths </a:t>
            </a:r>
          </a:p>
          <a:p>
            <a:pPr rtl="0"/>
            <a:r>
              <a:rPr lang="en-US" sz="1200" i="0" dirty="0" smtClean="0"/>
              <a:t>and hearts....</a:t>
            </a:r>
          </a:p>
          <a:p>
            <a:pPr rtl="0"/>
            <a:endParaRPr lang="en-US" sz="1200" i="0" dirty="0" smtClean="0"/>
          </a:p>
          <a:p>
            <a:pPr rtl="0"/>
            <a:r>
              <a:rPr lang="en-US" sz="4000" i="0" dirty="0" smtClean="0"/>
              <a:t>W</a:t>
            </a:r>
            <a:r>
              <a:rPr lang="en-US" sz="1200" i="0" dirty="0" smtClean="0"/>
              <a:t>e are studying an important paragraph in Romans in </a:t>
            </a:r>
          </a:p>
          <a:p>
            <a:pPr rtl="0"/>
            <a:r>
              <a:rPr lang="en-US" sz="1200" i="0" dirty="0" smtClean="0"/>
              <a:t>which the apostle Paul: </a:t>
            </a:r>
          </a:p>
          <a:p>
            <a:pPr rtl="0"/>
            <a:endParaRPr lang="en-US" sz="1200" i="0" dirty="0" smtClean="0"/>
          </a:p>
          <a:p>
            <a:pPr marL="228600" indent="-228600" rtl="0">
              <a:buAutoNum type="arabicParenBoth"/>
            </a:pPr>
            <a:r>
              <a:rPr lang="en-US" sz="1200" i="0" dirty="0" smtClean="0"/>
              <a:t>compares three types of religion, </a:t>
            </a:r>
          </a:p>
          <a:p>
            <a:pPr marL="0" indent="0" rtl="0">
              <a:buNone/>
            </a:pPr>
            <a:endParaRPr lang="en-US" sz="1200" i="0" dirty="0" smtClean="0"/>
          </a:p>
          <a:p>
            <a:pPr marL="0" indent="0" rtl="0">
              <a:buNone/>
            </a:pPr>
            <a:r>
              <a:rPr lang="en-US" sz="1200" i="0" dirty="0" smtClean="0"/>
              <a:t>(2) describes true religion as faith in “Jesus as Lord” </a:t>
            </a:r>
          </a:p>
          <a:p>
            <a:pPr marL="0" indent="0" rtl="0">
              <a:buNone/>
            </a:pPr>
            <a:r>
              <a:rPr lang="en-US" sz="1200" i="0" dirty="0" smtClean="0"/>
              <a:t>and </a:t>
            </a:r>
          </a:p>
          <a:p>
            <a:pPr marL="0" indent="0" rtl="0">
              <a:buNone/>
            </a:pPr>
            <a:endParaRPr lang="en-US" sz="1200" i="0" dirty="0" smtClean="0"/>
          </a:p>
          <a:p>
            <a:pPr marL="0" indent="0" rtl="0">
              <a:buNone/>
            </a:pPr>
            <a:r>
              <a:rPr lang="en-US" sz="1200" i="0" dirty="0" smtClean="0"/>
              <a:t>(3) explains how this true religion of faith is to be </a:t>
            </a:r>
          </a:p>
          <a:p>
            <a:pPr marL="0" indent="0" rtl="0">
              <a:buNone/>
            </a:pPr>
            <a:r>
              <a:rPr lang="en-US" sz="1200" i="0" dirty="0" smtClean="0"/>
              <a:t>communicated. </a:t>
            </a:r>
          </a:p>
          <a:p>
            <a:pPr marL="0" indent="0" rtl="0">
              <a:buNone/>
            </a:pPr>
            <a:endParaRPr lang="en-US" sz="1200" i="0" dirty="0" smtClean="0"/>
          </a:p>
          <a:p>
            <a:pPr marL="0" indent="0" rtl="0">
              <a:buNone/>
            </a:pPr>
            <a:r>
              <a:rPr lang="en-US" sz="1200" i="0" dirty="0" smtClean="0"/>
              <a:t>In other words, he is talking about the content of the </a:t>
            </a:r>
          </a:p>
          <a:p>
            <a:pPr marL="0" indent="0" rtl="0">
              <a:buNone/>
            </a:pPr>
            <a:r>
              <a:rPr lang="en-US" sz="1200" i="0" dirty="0" smtClean="0"/>
              <a:t>gospel and how to do evangelism....</a:t>
            </a:r>
          </a:p>
          <a:p>
            <a:pPr rtl="0"/>
            <a:endParaRPr lang="en-US" sz="1200" dirty="0" smtClean="0"/>
          </a:p>
          <a:p>
            <a:pPr rtl="0"/>
            <a:r>
              <a:rPr lang="en-US" sz="1200" dirty="0" smtClean="0"/>
              <a:t>If a person could ascend into heaven to bring Christ </a:t>
            </a:r>
          </a:p>
          <a:p>
            <a:pPr rtl="0"/>
            <a:r>
              <a:rPr lang="en-US" sz="1200" dirty="0" smtClean="0"/>
              <a:t>and his power down or into the deep to bring him up, </a:t>
            </a:r>
          </a:p>
          <a:p>
            <a:pPr rtl="0"/>
            <a:r>
              <a:rPr lang="en-US" sz="1200" dirty="0" smtClean="0"/>
              <a:t>that person would be a miracle worker. </a:t>
            </a:r>
          </a:p>
          <a:p>
            <a:pPr rtl="0"/>
            <a:endParaRPr lang="en-US" sz="1200" dirty="0" smtClean="0"/>
          </a:p>
          <a:p>
            <a:pPr rtl="0"/>
            <a:r>
              <a:rPr lang="en-US" sz="1200" dirty="0" smtClean="0"/>
              <a:t>So Paul is saying, among other things, that miracles </a:t>
            </a:r>
          </a:p>
          <a:p>
            <a:pPr rtl="0"/>
            <a:r>
              <a:rPr lang="en-US" sz="1200" dirty="0" smtClean="0"/>
              <a:t>are NOT the way to do evangelism.</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rtl="0"/>
            <a:r>
              <a:rPr lang="en-US" b="0" i="0" u="none" strike="noStrike" baseline="0" dirty="0" smtClean="0"/>
              <a:t>(Vol. 3, pp. 1176–1177, 1182). Grand Rapids, MI: </a:t>
            </a:r>
          </a:p>
          <a:p>
            <a:pPr rtl="0"/>
            <a:r>
              <a:rPr lang="en-US" b="0" i="0" u="none" strike="noStrike" baseline="0" dirty="0" smtClean="0"/>
              <a:t>Baker Book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110378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6165447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Katabaino</a:t>
            </a:r>
            <a:r>
              <a:rPr lang="en-US" dirty="0" smtClean="0"/>
              <a:t> is</a:t>
            </a:r>
            <a:r>
              <a:rPr lang="en-US" baseline="0" dirty="0" smtClean="0"/>
              <a:t> the opposite of </a:t>
            </a:r>
            <a:r>
              <a:rPr lang="en-US" baseline="0" dirty="0" err="1" smtClean="0"/>
              <a:t>anabaino</a:t>
            </a:r>
            <a:r>
              <a:rPr lang="en-US" baseline="0" dirty="0" smtClean="0"/>
              <a:t>.</a:t>
            </a:r>
          </a:p>
          <a:p>
            <a:endParaRPr lang="en-US" baseline="0" dirty="0" smtClean="0"/>
          </a:p>
          <a:p>
            <a:r>
              <a:rPr lang="en-US" baseline="0" dirty="0" smtClean="0"/>
              <a:t>Here, it means </a:t>
            </a:r>
            <a:r>
              <a:rPr lang="en-US" sz="1200" b="0" i="0" dirty="0" smtClean="0"/>
              <a:t>to move downward, that is,</a:t>
            </a:r>
            <a:r>
              <a:rPr lang="en-US" sz="1200" b="0" i="0" baseline="0" dirty="0" smtClean="0"/>
              <a:t> to </a:t>
            </a:r>
            <a:r>
              <a:rPr lang="en-US" sz="1200" b="0" i="0" dirty="0" smtClean="0"/>
              <a:t>come </a:t>
            </a:r>
          </a:p>
          <a:p>
            <a:r>
              <a:rPr lang="en-US" sz="1200" b="0" i="0" dirty="0" smtClean="0"/>
              <a:t>down, to go down, or to climb down.</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110378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1305821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42095095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dirty="0" smtClean="0"/>
              <a:t>The only way a man can live forever with </a:t>
            </a:r>
          </a:p>
          <a:p>
            <a:pPr rtl="0"/>
            <a:r>
              <a:rPr lang="en-US" sz="1200" i="0" dirty="0" smtClean="0"/>
              <a:t>God is to believe that Jesus Christ is the Son of God. </a:t>
            </a:r>
          </a:p>
          <a:p>
            <a:pPr rtl="0"/>
            <a:endParaRPr lang="en-US" sz="1200" i="0" dirty="0" smtClean="0"/>
          </a:p>
          <a:p>
            <a:pPr rtl="0"/>
            <a:r>
              <a:rPr lang="en-US" sz="1200" i="0" kern="1200" dirty="0" smtClean="0">
                <a:solidFill>
                  <a:schemeClr val="tx1"/>
                </a:solidFill>
                <a:latin typeface="+mn-lt"/>
                <a:ea typeface="+mn-ea"/>
                <a:cs typeface="+mn-cs"/>
              </a:rPr>
              <a:t>A traveler upon a lonely road was set upon by bandits </a:t>
            </a:r>
          </a:p>
          <a:p>
            <a:pPr rtl="0"/>
            <a:r>
              <a:rPr lang="en-US" sz="1200" i="0" kern="1200" dirty="0" smtClean="0">
                <a:solidFill>
                  <a:schemeClr val="tx1"/>
                </a:solidFill>
                <a:latin typeface="+mn-lt"/>
                <a:ea typeface="+mn-ea"/>
                <a:cs typeface="+mn-cs"/>
              </a:rPr>
              <a:t>who robbed him of his all. They then led him into the </a:t>
            </a:r>
          </a:p>
          <a:p>
            <a:pPr rtl="0"/>
            <a:r>
              <a:rPr lang="en-US" sz="1200" i="0" kern="1200" dirty="0" smtClean="0">
                <a:solidFill>
                  <a:schemeClr val="tx1"/>
                </a:solidFill>
                <a:latin typeface="+mn-lt"/>
                <a:ea typeface="+mn-ea"/>
                <a:cs typeface="+mn-cs"/>
              </a:rPr>
              <a:t>depths of the forest.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There, in the darkness, they tied a rope to the limb of </a:t>
            </a:r>
          </a:p>
          <a:p>
            <a:pPr rtl="0"/>
            <a:r>
              <a:rPr lang="en-US" sz="1200" i="0" kern="1200" dirty="0" smtClean="0">
                <a:solidFill>
                  <a:schemeClr val="tx1"/>
                </a:solidFill>
                <a:latin typeface="+mn-lt"/>
                <a:ea typeface="+mn-ea"/>
                <a:cs typeface="+mn-cs"/>
              </a:rPr>
              <a:t>a great tree, and [forced] him [to] catch hold of the </a:t>
            </a:r>
          </a:p>
          <a:p>
            <a:pPr rtl="0"/>
            <a:r>
              <a:rPr lang="en-US" sz="1200" i="0" kern="1200" dirty="0" smtClean="0">
                <a:solidFill>
                  <a:schemeClr val="tx1"/>
                </a:solidFill>
                <a:latin typeface="+mn-lt"/>
                <a:ea typeface="+mn-ea"/>
                <a:cs typeface="+mn-cs"/>
              </a:rPr>
              <a:t>end of it. Swinging him out into the blackness of </a:t>
            </a:r>
          </a:p>
          <a:p>
            <a:pPr rtl="0"/>
            <a:r>
              <a:rPr lang="en-US" sz="1200" i="0" kern="1200" dirty="0" smtClean="0">
                <a:solidFill>
                  <a:schemeClr val="tx1"/>
                </a:solidFill>
                <a:latin typeface="+mn-lt"/>
                <a:ea typeface="+mn-ea"/>
                <a:cs typeface="+mn-cs"/>
              </a:rPr>
              <a:t>surrounding space, they told him he was hanging </a:t>
            </a:r>
          </a:p>
          <a:p>
            <a:pPr rtl="0"/>
            <a:r>
              <a:rPr lang="en-US" sz="1200" i="0" kern="1200" dirty="0" smtClean="0">
                <a:solidFill>
                  <a:schemeClr val="tx1"/>
                </a:solidFill>
                <a:latin typeface="+mn-lt"/>
                <a:ea typeface="+mn-ea"/>
                <a:cs typeface="+mn-cs"/>
              </a:rPr>
              <a:t>over the brink of an [unsteady] … precipice.</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moment he let go he would be dashed to pieces </a:t>
            </a:r>
          </a:p>
          <a:p>
            <a:pPr rtl="0"/>
            <a:r>
              <a:rPr lang="en-US" sz="1200" i="0" kern="1200" dirty="0" smtClean="0">
                <a:solidFill>
                  <a:schemeClr val="tx1"/>
                </a:solidFill>
                <a:latin typeface="+mn-lt"/>
                <a:ea typeface="+mn-ea"/>
                <a:cs typeface="+mn-cs"/>
              </a:rPr>
              <a:t>on the rocks below. And then they left him. His soul </a:t>
            </a:r>
          </a:p>
          <a:p>
            <a:pPr rtl="0"/>
            <a:r>
              <a:rPr lang="en-US" sz="1200" i="0" kern="1200" dirty="0" smtClean="0">
                <a:solidFill>
                  <a:schemeClr val="tx1"/>
                </a:solidFill>
                <a:latin typeface="+mn-lt"/>
                <a:ea typeface="+mn-ea"/>
                <a:cs typeface="+mn-cs"/>
              </a:rPr>
              <a:t>was filled with horror at the awful doom impending.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He clutched despairingly the end of the swaying rope. </a:t>
            </a:r>
          </a:p>
          <a:p>
            <a:pPr rtl="0"/>
            <a:r>
              <a:rPr lang="en-US" sz="1200" i="0" kern="1200" dirty="0" smtClean="0">
                <a:solidFill>
                  <a:schemeClr val="tx1"/>
                </a:solidFill>
                <a:latin typeface="+mn-lt"/>
                <a:ea typeface="+mn-ea"/>
                <a:cs typeface="+mn-cs"/>
              </a:rPr>
              <a:t>But each dreadful moment only made his fate more </a:t>
            </a:r>
          </a:p>
          <a:p>
            <a:pPr rtl="0"/>
            <a:r>
              <a:rPr lang="en-US" sz="1200" i="0" kern="1200" dirty="0" smtClean="0">
                <a:solidFill>
                  <a:schemeClr val="tx1"/>
                </a:solidFill>
                <a:latin typeface="+mn-lt"/>
                <a:ea typeface="+mn-ea"/>
                <a:cs typeface="+mn-cs"/>
              </a:rPr>
              <a:t>sure. His strength steadily failed.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At last he could hold on no longer. The end had come. </a:t>
            </a:r>
          </a:p>
          <a:p>
            <a:pPr rtl="0"/>
            <a:r>
              <a:rPr lang="en-US" sz="1200" i="0" kern="1200" dirty="0" smtClean="0">
                <a:solidFill>
                  <a:schemeClr val="tx1"/>
                </a:solidFill>
                <a:latin typeface="+mn-lt"/>
                <a:ea typeface="+mn-ea"/>
                <a:cs typeface="+mn-cs"/>
              </a:rPr>
              <a:t>His clenched fingers relaxed their … grip. He fell—</a:t>
            </a:r>
          </a:p>
          <a:p>
            <a:pPr rtl="0"/>
            <a:r>
              <a:rPr lang="en-US" sz="1200" i="0" kern="1200" dirty="0" smtClean="0">
                <a:solidFill>
                  <a:schemeClr val="tx1"/>
                </a:solidFill>
                <a:latin typeface="+mn-lt"/>
                <a:ea typeface="+mn-ea"/>
                <a:cs typeface="+mn-cs"/>
              </a:rPr>
              <a:t>six inches, to the solid earth at his feet!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was only a ruse of the robbers to gain time in </a:t>
            </a:r>
          </a:p>
          <a:p>
            <a:pPr rtl="0"/>
            <a:r>
              <a:rPr lang="en-US" sz="1200" i="0" kern="1200" dirty="0" smtClean="0">
                <a:solidFill>
                  <a:schemeClr val="tx1"/>
                </a:solidFill>
                <a:latin typeface="+mn-lt"/>
                <a:ea typeface="+mn-ea"/>
                <a:cs typeface="+mn-cs"/>
              </a:rPr>
              <a:t>escaping. And when he let go it was not to death, but </a:t>
            </a:r>
          </a:p>
          <a:p>
            <a:pPr rtl="0"/>
            <a:r>
              <a:rPr lang="en-US" sz="1200" i="0" kern="1200" dirty="0" smtClean="0">
                <a:solidFill>
                  <a:schemeClr val="tx1"/>
                </a:solidFill>
                <a:latin typeface="+mn-lt"/>
                <a:ea typeface="+mn-ea"/>
                <a:cs typeface="+mn-cs"/>
              </a:rPr>
              <a:t>to the safety which had been waiting him through all </a:t>
            </a:r>
          </a:p>
          <a:p>
            <a:pPr rtl="0"/>
            <a:r>
              <a:rPr lang="en-US" sz="1200" i="0" kern="1200" dirty="0" smtClean="0">
                <a:solidFill>
                  <a:schemeClr val="tx1"/>
                </a:solidFill>
                <a:latin typeface="+mn-lt"/>
                <a:ea typeface="+mn-ea"/>
                <a:cs typeface="+mn-cs"/>
              </a:rPr>
              <a:t>his time of terror.</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Friend, clutching will not save you. It is only Satan’s </a:t>
            </a:r>
          </a:p>
          <a:p>
            <a:pPr rtl="0"/>
            <a:r>
              <a:rPr lang="en-US" sz="1200" i="0" kern="1200" dirty="0" smtClean="0">
                <a:solidFill>
                  <a:schemeClr val="tx1"/>
                </a:solidFill>
                <a:latin typeface="+mn-lt"/>
                <a:ea typeface="+mn-ea"/>
                <a:cs typeface="+mn-cs"/>
              </a:rPr>
              <a:t>trick to keep you from being saved. And all the while </a:t>
            </a:r>
            <a:r>
              <a:rPr lang="en-US" sz="1200" i="0" kern="1200" dirty="0" err="1" smtClean="0">
                <a:solidFill>
                  <a:schemeClr val="tx1"/>
                </a:solidFill>
                <a:latin typeface="+mn-lt"/>
                <a:ea typeface="+mn-ea"/>
                <a:cs typeface="+mn-cs"/>
              </a:rPr>
              <a:t>i</a:t>
            </a:r>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s your heart not full of fear? Let go!… Underneath </a:t>
            </a:r>
          </a:p>
          <a:p>
            <a:pPr rtl="0"/>
            <a:r>
              <a:rPr lang="en-US" sz="1200" i="0" kern="1200" dirty="0" smtClean="0">
                <a:solidFill>
                  <a:schemeClr val="tx1"/>
                </a:solidFill>
                <a:latin typeface="+mn-lt"/>
                <a:ea typeface="+mn-ea"/>
                <a:cs typeface="+mn-cs"/>
              </a:rPr>
              <a:t>is—Jesus!</a:t>
            </a:r>
          </a:p>
          <a:p>
            <a:pPr rtl="0"/>
            <a:endParaRPr lang="en-US" sz="1200" i="0" kern="1200" dirty="0" smtClean="0">
              <a:solidFill>
                <a:schemeClr val="tx1"/>
              </a:solidFill>
              <a:latin typeface="+mn-lt"/>
              <a:ea typeface="+mn-ea"/>
              <a:cs typeface="+mn-cs"/>
            </a:endParaRPr>
          </a:p>
          <a:p>
            <a:pPr rtl="0"/>
            <a:r>
              <a:rPr lang="en-US" sz="1200" i="0" dirty="0" smtClean="0"/>
              <a:t>You can believe all the witnesses you have heard—</a:t>
            </a:r>
          </a:p>
          <a:p>
            <a:pPr rtl="0"/>
            <a:r>
              <a:rPr lang="en-US" sz="1200" i="0" dirty="0" smtClean="0"/>
              <a:t>Jesus Christ is the Son of God. Jesus Christ did come t</a:t>
            </a:r>
          </a:p>
          <a:p>
            <a:pPr rtl="0"/>
            <a:r>
              <a:rPr lang="en-US" sz="1200" i="0" dirty="0" smtClean="0"/>
              <a:t>o earth to die for you and save you from your sins. </a:t>
            </a:r>
          </a:p>
          <a:p>
            <a:pPr rtl="0"/>
            <a:endParaRPr lang="en-US" sz="1200" i="0" dirty="0" smtClean="0"/>
          </a:p>
          <a:p>
            <a:pPr rtl="0"/>
            <a:r>
              <a:rPr lang="en-US" sz="1200" i="0" dirty="0" smtClean="0"/>
              <a:t>Now, as the saying goes, “Let go (of your sins) </a:t>
            </a:r>
          </a:p>
          <a:p>
            <a:pPr rtl="0"/>
            <a:r>
              <a:rPr lang="en-US" sz="1200" i="0" dirty="0" smtClean="0"/>
              <a:t>and let God (save you).”</a:t>
            </a:r>
          </a:p>
          <a:p>
            <a:pPr rtl="0"/>
            <a:endParaRPr lang="en-US" sz="1200" i="1" dirty="0" smtClean="0"/>
          </a:p>
          <a:p>
            <a:pPr rtl="0"/>
            <a:r>
              <a:rPr lang="en-US" sz="1200" i="0" dirty="0" smtClean="0"/>
              <a:t>-----</a:t>
            </a:r>
          </a:p>
          <a:p>
            <a:pPr rtl="0"/>
            <a:endParaRPr lang="en-US" sz="1200" i="0" dirty="0" smtClean="0"/>
          </a:p>
          <a:p>
            <a:pPr rtl="0"/>
            <a:r>
              <a:rPr lang="en-US" b="0" i="0" u="none" strike="noStrike" baseline="0" dirty="0" smtClean="0"/>
              <a:t>Leadership Ministries Worldwide. (2003). </a:t>
            </a:r>
            <a:r>
              <a:rPr lang="en-US" b="0" i="1" u="none" strike="noStrike" baseline="0" dirty="0" smtClean="0"/>
              <a:t>Practical </a:t>
            </a:r>
          </a:p>
          <a:p>
            <a:pPr rtl="0"/>
            <a:r>
              <a:rPr lang="en-US" b="0" i="1" u="none" strike="noStrike" baseline="0" dirty="0" smtClean="0"/>
              <a:t>Illustrations: 1 Peter, 2 Peter, 1 John, 2 John, </a:t>
            </a:r>
          </a:p>
          <a:p>
            <a:pPr rtl="0"/>
            <a:r>
              <a:rPr lang="en-US" b="0" i="1" u="none" strike="noStrike" baseline="0" dirty="0" smtClean="0"/>
              <a:t>3 John, Jude</a:t>
            </a:r>
            <a:r>
              <a:rPr lang="en-US" b="0" i="0" u="none" strike="noStrike" baseline="0" dirty="0" smtClean="0"/>
              <a:t> (p. 73). Chattanooga, TN: Leadership </a:t>
            </a:r>
          </a:p>
          <a:p>
            <a:pPr rtl="0"/>
            <a:r>
              <a:rPr lang="en-US" b="0" i="0" u="none" strike="noStrike" baseline="0" dirty="0" smtClean="0"/>
              <a:t>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24571715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10:7</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dirty="0" err="1" smtClean="0"/>
              <a:t>Boice</a:t>
            </a:r>
            <a:r>
              <a:rPr lang="en-US" sz="1200" b="0" i="0" dirty="0" smtClean="0"/>
              <a:t> continues:</a:t>
            </a:r>
          </a:p>
          <a:p>
            <a:pPr rtl="0"/>
            <a:endParaRPr lang="en-US" sz="1200" b="0" i="0" dirty="0" smtClean="0"/>
          </a:p>
          <a:p>
            <a:pPr rtl="0"/>
            <a:r>
              <a:rPr lang="en-US" sz="1200" b="0" i="0" dirty="0" smtClean="0"/>
              <a:t>That brings us to the third of these religious systems, </a:t>
            </a:r>
          </a:p>
          <a:p>
            <a:pPr rtl="0"/>
            <a:r>
              <a:rPr lang="en-US" sz="1200" b="0" i="0" dirty="0" smtClean="0"/>
              <a:t>the one Paul has been urging all along. We have seen </a:t>
            </a:r>
          </a:p>
          <a:p>
            <a:pPr rtl="0"/>
            <a:r>
              <a:rPr lang="en-US" sz="1200" b="0" i="0" dirty="0" smtClean="0"/>
              <a:t>how faith does not speak. It does NOT call for signs. </a:t>
            </a:r>
          </a:p>
          <a:p>
            <a:pPr rtl="0"/>
            <a:endParaRPr lang="en-US" sz="1200" b="0" i="0" dirty="0" smtClean="0"/>
          </a:p>
          <a:p>
            <a:pPr rtl="0"/>
            <a:r>
              <a:rPr lang="en-US" sz="1200" b="0" i="0" dirty="0" smtClean="0"/>
              <a:t>How, then, DOES faith speak? Paul gives the </a:t>
            </a:r>
          </a:p>
          <a:p>
            <a:pPr rtl="0"/>
            <a:r>
              <a:rPr lang="en-US" sz="1200" b="0" i="0" dirty="0" smtClean="0"/>
              <a:t>confession of true faith in verses 8 and 9: “But what </a:t>
            </a:r>
          </a:p>
          <a:p>
            <a:pPr rtl="0"/>
            <a:r>
              <a:rPr lang="en-US" sz="1200" b="0" i="0" dirty="0" smtClean="0"/>
              <a:t>does [faith] say? ‘The word is near you; it is in your </a:t>
            </a:r>
          </a:p>
          <a:p>
            <a:pPr rtl="0"/>
            <a:r>
              <a:rPr lang="en-US" sz="1200" b="0" i="0" dirty="0" smtClean="0"/>
              <a:t>mouth and in your heart,’ that is, the word of faith we </a:t>
            </a:r>
          </a:p>
          <a:p>
            <a:pPr rtl="0"/>
            <a:r>
              <a:rPr lang="en-US" sz="1200" b="0" i="0" dirty="0" smtClean="0"/>
              <a:t>are proclaiming: That if you confess with your mouth, </a:t>
            </a:r>
          </a:p>
          <a:p>
            <a:pPr rtl="0"/>
            <a:r>
              <a:rPr lang="en-US" sz="1200" b="0" i="0" dirty="0" smtClean="0"/>
              <a:t>‘Jesus is Lord,’ and believe in your heart that God </a:t>
            </a:r>
          </a:p>
          <a:p>
            <a:pPr rtl="0"/>
            <a:r>
              <a:rPr lang="en-US" sz="1200" b="0" i="0" dirty="0" smtClean="0"/>
              <a:t>raised him from the dead, you will be saved.”</a:t>
            </a:r>
          </a:p>
          <a:p>
            <a:pPr rtl="0"/>
            <a:endParaRPr lang="en-US" sz="1200" b="0" i="0" dirty="0" smtClean="0"/>
          </a:p>
          <a:p>
            <a:pPr rtl="0"/>
            <a:r>
              <a:rPr lang="en-US" sz="1200" i="0" dirty="0" smtClean="0"/>
              <a:t>We </a:t>
            </a:r>
            <a:r>
              <a:rPr lang="en-US" sz="1200" i="0" kern="1200" dirty="0" smtClean="0">
                <a:solidFill>
                  <a:schemeClr val="tx1"/>
                </a:solidFill>
                <a:latin typeface="+mn-lt"/>
                <a:ea typeface="+mn-ea"/>
                <a:cs typeface="+mn-cs"/>
              </a:rPr>
              <a:t>are studying three kinds of religion: the religion of </a:t>
            </a:r>
          </a:p>
          <a:p>
            <a:pPr rtl="0"/>
            <a:r>
              <a:rPr lang="en-US" sz="1200" i="0" kern="1200" dirty="0" smtClean="0">
                <a:solidFill>
                  <a:schemeClr val="tx1"/>
                </a:solidFill>
                <a:latin typeface="+mn-lt"/>
                <a:ea typeface="+mn-ea"/>
                <a:cs typeface="+mn-cs"/>
              </a:rPr>
              <a:t>works, the religion of signs, and the religion of faith, </a:t>
            </a:r>
          </a:p>
          <a:p>
            <a:pPr rtl="0"/>
            <a:r>
              <a:rPr lang="en-US" sz="1200" i="0" kern="1200" dirty="0" smtClean="0">
                <a:solidFill>
                  <a:schemeClr val="tx1"/>
                </a:solidFill>
                <a:latin typeface="+mn-lt"/>
                <a:ea typeface="+mn-ea"/>
                <a:cs typeface="+mn-cs"/>
              </a:rPr>
              <a:t>and it is important even here to see the essence of </a:t>
            </a:r>
          </a:p>
          <a:p>
            <a:pPr rtl="0"/>
            <a:r>
              <a:rPr lang="en-US" sz="1200" i="0" kern="1200" dirty="0" smtClean="0">
                <a:solidFill>
                  <a:schemeClr val="tx1"/>
                </a:solidFill>
                <a:latin typeface="+mn-lt"/>
                <a:ea typeface="+mn-ea"/>
                <a:cs typeface="+mn-cs"/>
              </a:rPr>
              <a:t>this third, true religion.</a:t>
            </a:r>
          </a:p>
          <a:p>
            <a:pPr rtl="0"/>
            <a:endParaRPr lang="en-US" sz="1200" i="0" kern="1200" dirty="0" smtClean="0">
              <a:solidFill>
                <a:schemeClr val="tx1"/>
              </a:solidFill>
              <a:latin typeface="+mn-lt"/>
              <a:ea typeface="+mn-ea"/>
              <a:cs typeface="+mn-cs"/>
            </a:endParaRPr>
          </a:p>
          <a:p>
            <a:pPr rtl="0"/>
            <a:r>
              <a:rPr lang="en-US" sz="1200" i="0" dirty="0" smtClean="0"/>
              <a:t>First, it is a religion based on Jesus and his work alone. </a:t>
            </a:r>
          </a:p>
          <a:p>
            <a:pPr rtl="0"/>
            <a:endParaRPr lang="en-US" sz="1200" i="0" dirty="0" smtClean="0"/>
          </a:p>
          <a:p>
            <a:pPr rtl="0"/>
            <a:r>
              <a:rPr lang="en-US" sz="1200" i="0" dirty="0" smtClean="0"/>
              <a:t>When we were looking at verse 4, one of the </a:t>
            </a:r>
          </a:p>
          <a:p>
            <a:pPr rtl="0"/>
            <a:r>
              <a:rPr lang="en-US" sz="1200" i="0" dirty="0" smtClean="0"/>
              <a:t>applications of that study was that “Christ is </a:t>
            </a:r>
          </a:p>
          <a:p>
            <a:pPr rtl="0"/>
            <a:r>
              <a:rPr lang="en-US" sz="1200" i="0" dirty="0" smtClean="0"/>
              <a:t>everything.” He is “the end of the law so that there </a:t>
            </a:r>
          </a:p>
          <a:p>
            <a:pPr rtl="0"/>
            <a:r>
              <a:rPr lang="en-US" sz="1200" i="0" dirty="0" smtClean="0"/>
              <a:t>may be righteousness for everyone who believes.” </a:t>
            </a:r>
          </a:p>
          <a:p>
            <a:pPr rtl="0"/>
            <a:endParaRPr lang="en-US" sz="1200" i="0" dirty="0" smtClean="0"/>
          </a:p>
          <a:p>
            <a:pPr rtl="0"/>
            <a:r>
              <a:rPr lang="en-US" sz="1200" i="0" dirty="0" smtClean="0"/>
              <a:t>It is the same here. For the message that is near us, </a:t>
            </a:r>
          </a:p>
          <a:p>
            <a:pPr rtl="0"/>
            <a:r>
              <a:rPr lang="en-US" sz="1200" i="0" dirty="0" smtClean="0"/>
              <a:t>in our mouths and hearts, is Jesus, and the confession </a:t>
            </a:r>
          </a:p>
          <a:p>
            <a:pPr rtl="0"/>
            <a:r>
              <a:rPr lang="en-US" sz="1200" i="0" dirty="0" smtClean="0"/>
              <a:t>of faith through which we are saved is that “Jesus is </a:t>
            </a:r>
          </a:p>
          <a:p>
            <a:pPr rtl="0"/>
            <a:r>
              <a:rPr lang="en-US" sz="1200" i="0" dirty="0" smtClean="0"/>
              <a:t>Lord” and that God raised him from the dead. </a:t>
            </a:r>
          </a:p>
          <a:p>
            <a:pPr rtl="0"/>
            <a:endParaRPr lang="en-US" sz="1200" i="0" dirty="0" smtClean="0"/>
          </a:p>
          <a:p>
            <a:pPr rtl="0"/>
            <a:r>
              <a:rPr lang="en-US" sz="1200" i="0" dirty="0" smtClean="0"/>
              <a:t>Those are not simplistic items, as we will see. They </a:t>
            </a:r>
          </a:p>
          <a:p>
            <a:pPr rtl="0"/>
            <a:r>
              <a:rPr lang="en-US" sz="1200" i="0" dirty="0" smtClean="0"/>
              <a:t>involve a great amount of biblical </a:t>
            </a:r>
            <a:r>
              <a:rPr lang="en-US" sz="900" i="0" kern="1200" dirty="0" smtClean="0">
                <a:solidFill>
                  <a:schemeClr val="tx1"/>
                </a:solidFill>
                <a:latin typeface="+mn-lt"/>
                <a:ea typeface="+mn-ea"/>
                <a:cs typeface="+mn-cs"/>
              </a:rPr>
              <a:t> </a:t>
            </a:r>
            <a:r>
              <a:rPr lang="en-US" sz="1200" i="0" kern="1200" dirty="0" smtClean="0">
                <a:solidFill>
                  <a:schemeClr val="tx1"/>
                </a:solidFill>
                <a:latin typeface="+mn-lt"/>
                <a:ea typeface="+mn-ea"/>
                <a:cs typeface="+mn-cs"/>
              </a:rPr>
              <a:t>theology. But they </a:t>
            </a:r>
          </a:p>
          <a:p>
            <a:pPr rtl="0"/>
            <a:r>
              <a:rPr lang="en-US" sz="1200" i="0" kern="1200" dirty="0" smtClean="0">
                <a:solidFill>
                  <a:schemeClr val="tx1"/>
                </a:solidFill>
                <a:latin typeface="+mn-lt"/>
                <a:ea typeface="+mn-ea"/>
                <a:cs typeface="+mn-cs"/>
              </a:rPr>
              <a:t>are all about the Savior. That is my point. Christianity </a:t>
            </a:r>
          </a:p>
          <a:p>
            <a:pPr rtl="0"/>
            <a:r>
              <a:rPr lang="en-US" sz="1200" i="0" kern="1200" dirty="0" smtClean="0">
                <a:solidFill>
                  <a:schemeClr val="tx1"/>
                </a:solidFill>
                <a:latin typeface="+mn-lt"/>
                <a:ea typeface="+mn-ea"/>
                <a:cs typeface="+mn-cs"/>
              </a:rPr>
              <a:t>is Jesus Christ. So anything that detracts from him or </a:t>
            </a:r>
          </a:p>
          <a:p>
            <a:pPr rtl="0"/>
            <a:r>
              <a:rPr lang="en-US" sz="1200" i="0" kern="1200" dirty="0" smtClean="0">
                <a:solidFill>
                  <a:schemeClr val="tx1"/>
                </a:solidFill>
                <a:latin typeface="+mn-lt"/>
                <a:ea typeface="+mn-ea"/>
                <a:cs typeface="+mn-cs"/>
              </a:rPr>
              <a:t>his work is a false religion.</a:t>
            </a:r>
          </a:p>
          <a:p>
            <a:pPr rtl="0"/>
            <a:endParaRPr lang="en-US" sz="1200" i="0" kern="1200" dirty="0" smtClean="0">
              <a:solidFill>
                <a:schemeClr val="tx1"/>
              </a:solidFill>
              <a:latin typeface="+mn-lt"/>
              <a:ea typeface="+mn-ea"/>
              <a:cs typeface="+mn-cs"/>
            </a:endParaRPr>
          </a:p>
          <a:p>
            <a:pPr rtl="0"/>
            <a:r>
              <a:rPr lang="en-US" sz="1200" i="0" dirty="0" smtClean="0"/>
              <a:t>Second, faith is essential. We are not saved by works </a:t>
            </a:r>
          </a:p>
          <a:p>
            <a:pPr rtl="0"/>
            <a:r>
              <a:rPr lang="en-US" sz="1200" i="0" dirty="0" smtClean="0"/>
              <a:t>or miracles, but this does not mean that salvation is </a:t>
            </a:r>
          </a:p>
          <a:p>
            <a:pPr rtl="0"/>
            <a:r>
              <a:rPr lang="en-US" sz="1200" i="0" dirty="0" smtClean="0"/>
              <a:t>somehow extraneous to us in the sense that it </a:t>
            </a:r>
          </a:p>
          <a:p>
            <a:pPr rtl="0"/>
            <a:r>
              <a:rPr lang="en-US" sz="1200" i="0" dirty="0" smtClean="0"/>
              <a:t>happens mechanically. </a:t>
            </a:r>
          </a:p>
          <a:p>
            <a:pPr rtl="0"/>
            <a:endParaRPr lang="en-US" sz="1200" i="0" dirty="0" smtClean="0"/>
          </a:p>
          <a:p>
            <a:pPr rtl="0"/>
            <a:r>
              <a:rPr lang="en-US" sz="1200" i="0" dirty="0" smtClean="0"/>
              <a:t>On the contrary, it is as intimate and life-transforming </a:t>
            </a:r>
          </a:p>
          <a:p>
            <a:pPr rtl="0"/>
            <a:r>
              <a:rPr lang="en-US" sz="1200" i="0" dirty="0" smtClean="0"/>
              <a:t>as anything could possibly be. It finds us as dead </a:t>
            </a:r>
          </a:p>
          <a:p>
            <a:pPr rtl="0"/>
            <a:r>
              <a:rPr lang="en-US" sz="1200" i="0" dirty="0" smtClean="0"/>
              <a:t>men and women, under the curse of God, and it </a:t>
            </a:r>
          </a:p>
          <a:p>
            <a:pPr rtl="0"/>
            <a:r>
              <a:rPr lang="en-US" sz="1200" i="0" dirty="0" smtClean="0"/>
              <a:t>changes us into spiritually regenerated people who </a:t>
            </a:r>
          </a:p>
          <a:p>
            <a:pPr rtl="0"/>
            <a:r>
              <a:rPr lang="en-US" sz="1200" i="0" dirty="0" smtClean="0"/>
              <a:t>now live under God’s protecting love and blessing.</a:t>
            </a:r>
          </a:p>
          <a:p>
            <a:pPr rtl="0"/>
            <a:endParaRPr lang="en-US" sz="1200" i="0" dirty="0" smtClean="0"/>
          </a:p>
          <a:p>
            <a:pPr rtl="0"/>
            <a:r>
              <a:rPr lang="en-US" sz="1200" i="0" dirty="0" smtClean="0"/>
              <a:t>How does that happen? It happens through faith, </a:t>
            </a:r>
          </a:p>
          <a:p>
            <a:pPr rtl="0"/>
            <a:r>
              <a:rPr lang="en-US" sz="1200" i="0" dirty="0" smtClean="0"/>
              <a:t>which is what Paul has been saying all along.</a:t>
            </a:r>
          </a:p>
          <a:p>
            <a:pPr rtl="0"/>
            <a:endParaRPr lang="en-US" sz="1200" i="0" dirty="0" smtClean="0"/>
          </a:p>
          <a:p>
            <a:pPr rtl="0"/>
            <a:r>
              <a:rPr lang="en-US" sz="1200" i="0" dirty="0" smtClean="0"/>
              <a:t>Notice what happens to the language of the passage </a:t>
            </a:r>
          </a:p>
          <a:p>
            <a:pPr rtl="0"/>
            <a:r>
              <a:rPr lang="en-US" sz="1200" i="0" dirty="0" smtClean="0"/>
              <a:t>in verse 9. </a:t>
            </a:r>
          </a:p>
          <a:p>
            <a:pPr rtl="0"/>
            <a:endParaRPr lang="en-US" sz="1200" i="0" dirty="0" smtClean="0"/>
          </a:p>
          <a:p>
            <a:pPr rtl="0"/>
            <a:r>
              <a:rPr lang="en-US" sz="1200" i="0" dirty="0" smtClean="0"/>
              <a:t>In verse 5 Paul has been quoting Moses. He tells us </a:t>
            </a:r>
          </a:p>
          <a:p>
            <a:pPr rtl="0"/>
            <a:r>
              <a:rPr lang="en-US" sz="1200" i="0" dirty="0" smtClean="0"/>
              <a:t>what Moses said. </a:t>
            </a:r>
          </a:p>
          <a:p>
            <a:pPr rtl="0"/>
            <a:endParaRPr lang="en-US" sz="1200" i="0" dirty="0" smtClean="0"/>
          </a:p>
          <a:p>
            <a:pPr rtl="0"/>
            <a:r>
              <a:rPr lang="en-US" sz="1200" i="0" dirty="0" smtClean="0"/>
              <a:t>Verses 6 through 8 have been quoting “the </a:t>
            </a:r>
          </a:p>
          <a:p>
            <a:pPr rtl="0"/>
            <a:r>
              <a:rPr lang="en-US" sz="1200" i="0" dirty="0" smtClean="0"/>
              <a:t>righteousness that is by faith.” They tell us how faith </a:t>
            </a:r>
          </a:p>
          <a:p>
            <a:pPr rtl="0"/>
            <a:r>
              <a:rPr lang="en-US" sz="1200" i="0" dirty="0" smtClean="0"/>
              <a:t>speaks. </a:t>
            </a:r>
          </a:p>
          <a:p>
            <a:pPr rtl="0"/>
            <a:endParaRPr lang="en-US" sz="1200" i="0" dirty="0" smtClean="0"/>
          </a:p>
          <a:p>
            <a:pPr rtl="0"/>
            <a:r>
              <a:rPr lang="en-US" sz="1200" i="0" dirty="0" smtClean="0"/>
              <a:t>But what happens in verse 9? For the first time in </a:t>
            </a:r>
          </a:p>
          <a:p>
            <a:pPr rtl="0"/>
            <a:r>
              <a:rPr lang="en-US" sz="1200" i="0" dirty="0" smtClean="0"/>
              <a:t>many verses, the language shifts from the third </a:t>
            </a:r>
          </a:p>
          <a:p>
            <a:pPr rtl="0"/>
            <a:r>
              <a:rPr lang="en-US" sz="1200" i="0" dirty="0" smtClean="0"/>
              <a:t>person to the second person, emphasizing the word </a:t>
            </a:r>
          </a:p>
          <a:p>
            <a:pPr rtl="0"/>
            <a:r>
              <a:rPr lang="en-US" sz="1200" i="0" dirty="0" smtClean="0"/>
              <a:t>you. “That if you confess with your mouth, ‘Jesus is </a:t>
            </a:r>
          </a:p>
          <a:p>
            <a:pPr rtl="0"/>
            <a:r>
              <a:rPr lang="en-US" sz="1200" i="0" dirty="0" smtClean="0"/>
              <a:t>Lord,’ and believe in your heart that God raised him </a:t>
            </a:r>
          </a:p>
          <a:p>
            <a:pPr rtl="0"/>
            <a:r>
              <a:rPr lang="en-US" sz="1200" i="0" dirty="0" smtClean="0"/>
              <a:t>from the dead, you will be saved.”</a:t>
            </a:r>
          </a:p>
          <a:p>
            <a:pPr rtl="0"/>
            <a:endParaRPr lang="en-US" sz="1200" i="0" dirty="0" smtClean="0"/>
          </a:p>
          <a:p>
            <a:pPr rtl="0"/>
            <a:r>
              <a:rPr lang="en-US" sz="1200" i="0" dirty="0" smtClean="0"/>
              <a:t>Isn’t that striking? It is the clearest means Paul could </a:t>
            </a:r>
          </a:p>
          <a:p>
            <a:pPr rtl="0"/>
            <a:r>
              <a:rPr lang="en-US" sz="1200" i="0" dirty="0" smtClean="0"/>
              <a:t>possibly have chosen to use in the context of </a:t>
            </a:r>
          </a:p>
          <a:p>
            <a:pPr rtl="0"/>
            <a:r>
              <a:rPr lang="en-US" sz="1200" i="0" dirty="0" smtClean="0"/>
              <a:t>explaining the nature of true religion and the essence </a:t>
            </a:r>
          </a:p>
          <a:p>
            <a:pPr rtl="0"/>
            <a:r>
              <a:rPr lang="en-US" sz="1200" i="0" dirty="0" smtClean="0"/>
              <a:t>of the true gospel: “You must believe it.” It is not of </a:t>
            </a:r>
          </a:p>
          <a:p>
            <a:pPr rtl="0"/>
            <a:r>
              <a:rPr lang="en-US" sz="1200" i="0" dirty="0" smtClean="0"/>
              <a:t>works, and it is not in response to miracles. But it is </a:t>
            </a:r>
          </a:p>
          <a:p>
            <a:pPr rtl="0"/>
            <a:r>
              <a:rPr lang="en-US" sz="1200" i="0" dirty="0" smtClean="0"/>
              <a:t>of faith! Therefore, it is only those who believe on </a:t>
            </a:r>
          </a:p>
          <a:p>
            <a:pPr rtl="0"/>
            <a:r>
              <a:rPr lang="en-US" sz="1200" i="0" dirty="0" smtClean="0"/>
              <a:t>the Son of God who are saved.</a:t>
            </a:r>
          </a:p>
          <a:p>
            <a:pPr rtl="0"/>
            <a:endParaRPr lang="en-US" sz="1200" i="0" dirty="0" smtClean="0"/>
          </a:p>
          <a:p>
            <a:pPr rtl="0"/>
            <a:r>
              <a:rPr lang="en-US" sz="1200" i="0" dirty="0" smtClean="0"/>
              <a:t>This kind of religion is not calculated to stroke the </a:t>
            </a:r>
          </a:p>
          <a:p>
            <a:pPr rtl="0"/>
            <a:r>
              <a:rPr lang="en-US" sz="1200" i="0" dirty="0" smtClean="0"/>
              <a:t>fallen, </a:t>
            </a:r>
            <a:r>
              <a:rPr lang="en-US" sz="1200" i="0" dirty="0" err="1" smtClean="0"/>
              <a:t>Adamic</a:t>
            </a:r>
            <a:r>
              <a:rPr lang="en-US" sz="1200" i="0" dirty="0" smtClean="0"/>
              <a:t> ego, and it is not “spectacular” in a </a:t>
            </a:r>
          </a:p>
          <a:p>
            <a:pPr rtl="0"/>
            <a:r>
              <a:rPr lang="en-US" sz="1200" i="0" dirty="0" smtClean="0"/>
              <a:t>worldly sense. </a:t>
            </a:r>
          </a:p>
          <a:p>
            <a:pPr rtl="0"/>
            <a:endParaRPr lang="en-US" sz="1200" i="0" dirty="0" smtClean="0"/>
          </a:p>
          <a:p>
            <a:pPr rtl="0"/>
            <a:r>
              <a:rPr lang="en-US" sz="1200" i="0" dirty="0" smtClean="0"/>
              <a:t>It will not win the attention of the world as would </a:t>
            </a:r>
          </a:p>
          <a:p>
            <a:pPr rtl="0"/>
            <a:r>
              <a:rPr lang="en-US" sz="1200" i="0" dirty="0" smtClean="0"/>
              <a:t>jumping unharmed from the pinnacle of the temple or </a:t>
            </a:r>
          </a:p>
          <a:p>
            <a:pPr rtl="0"/>
            <a:r>
              <a:rPr lang="en-US" sz="1200" i="0" dirty="0" smtClean="0"/>
              <a:t>casting out demons or predicting the future or healing </a:t>
            </a:r>
          </a:p>
          <a:p>
            <a:pPr rtl="0"/>
            <a:r>
              <a:rPr lang="en-US" sz="1200" i="0" dirty="0" smtClean="0"/>
              <a:t>the sick or turning hurricanes aside. </a:t>
            </a:r>
          </a:p>
          <a:p>
            <a:pPr rtl="0"/>
            <a:endParaRPr lang="en-US" sz="1200" i="0" dirty="0" smtClean="0"/>
          </a:p>
          <a:p>
            <a:pPr rtl="0"/>
            <a:r>
              <a:rPr lang="en-US" sz="1200" i="0" dirty="0" smtClean="0"/>
              <a:t>But it is God’s true religion. And what is most </a:t>
            </a:r>
          </a:p>
          <a:p>
            <a:pPr rtl="0"/>
            <a:r>
              <a:rPr lang="en-US" sz="1200" i="0" dirty="0" smtClean="0"/>
              <a:t>important, it is the teaching God honors in </a:t>
            </a:r>
          </a:p>
          <a:p>
            <a:pPr rtl="0"/>
            <a:r>
              <a:rPr lang="en-US" sz="1200" i="0" dirty="0" smtClean="0"/>
              <a:t>accomplishing the most important miracle of all, </a:t>
            </a:r>
          </a:p>
          <a:p>
            <a:pPr rtl="0"/>
            <a:r>
              <a:rPr lang="en-US" sz="1200" i="0" dirty="0" smtClean="0"/>
              <a:t>namely, the regeneration of a dead soul, so that one </a:t>
            </a:r>
          </a:p>
          <a:p>
            <a:pPr rtl="0"/>
            <a:r>
              <a:rPr lang="en-US" sz="1200" i="0" dirty="0" smtClean="0"/>
              <a:t>who was formerly bound for hell is thereafter bound </a:t>
            </a:r>
          </a:p>
          <a:p>
            <a:pPr rtl="0"/>
            <a:r>
              <a:rPr lang="en-US" sz="1200" i="0" dirty="0" smtClean="0"/>
              <a:t>for heaven.</a:t>
            </a:r>
          </a:p>
          <a:p>
            <a:pPr rtl="0"/>
            <a:endParaRPr lang="en-US" sz="1200" i="0" dirty="0" smtClean="0"/>
          </a:p>
          <a:p>
            <a:pPr rtl="0"/>
            <a:r>
              <a:rPr lang="en-US" sz="1200" i="0" dirty="0" smtClean="0"/>
              <a:t>Are other things important? Some are, though to </a:t>
            </a:r>
          </a:p>
          <a:p>
            <a:pPr rtl="0"/>
            <a:r>
              <a:rPr lang="en-US" sz="1200" i="0" dirty="0" smtClean="0"/>
              <a:t>different degrees.</a:t>
            </a:r>
          </a:p>
          <a:p>
            <a:pPr rtl="0"/>
            <a:endParaRPr lang="en-US" sz="1200" i="0" dirty="0" smtClean="0"/>
          </a:p>
          <a:p>
            <a:pPr rtl="0"/>
            <a:r>
              <a:rPr lang="en-US" sz="1200" i="0" dirty="0" smtClean="0"/>
              <a:t>Not long ago I was speaking to a group of seminary </a:t>
            </a:r>
          </a:p>
          <a:p>
            <a:pPr rtl="0"/>
            <a:r>
              <a:rPr lang="en-US" sz="1200" i="0" dirty="0" smtClean="0"/>
              <a:t>students, and I was able to point out how a decade </a:t>
            </a:r>
          </a:p>
          <a:p>
            <a:pPr rtl="0"/>
            <a:r>
              <a:rPr lang="en-US" sz="1200" i="0" dirty="0" smtClean="0"/>
              <a:t>or two ago the preaching of biblical theology was </a:t>
            </a:r>
          </a:p>
          <a:p>
            <a:pPr rtl="0"/>
            <a:r>
              <a:rPr lang="en-US" sz="1200" i="0" dirty="0" smtClean="0"/>
              <a:t>pushed aside by psychology and how in our day the </a:t>
            </a:r>
          </a:p>
          <a:p>
            <a:pPr rtl="0"/>
            <a:r>
              <a:rPr lang="en-US" sz="1200" i="0" dirty="0" smtClean="0"/>
              <a:t>preaching of biblical theology is being pushed aside </a:t>
            </a:r>
          </a:p>
          <a:p>
            <a:pPr rtl="0"/>
            <a:r>
              <a:rPr lang="en-US" sz="1200" i="0" dirty="0" smtClean="0"/>
              <a:t>by sociology. </a:t>
            </a:r>
          </a:p>
          <a:p>
            <a:pPr rtl="0"/>
            <a:endParaRPr lang="en-US" sz="1200" i="0" dirty="0" smtClean="0"/>
          </a:p>
          <a:p>
            <a:pPr rtl="0"/>
            <a:r>
              <a:rPr lang="en-US" sz="1200" i="0" dirty="0" smtClean="0"/>
              <a:t>Psychology has a place, I said. So does sociology. But </a:t>
            </a:r>
          </a:p>
          <a:p>
            <a:pPr rtl="0"/>
            <a:r>
              <a:rPr lang="en-US" sz="1200" i="0" dirty="0" smtClean="0"/>
              <a:t>what is most important—the one thing we absolutely </a:t>
            </a:r>
          </a:p>
          <a:p>
            <a:pPr rtl="0"/>
            <a:r>
              <a:rPr lang="en-US" sz="1200" i="0" dirty="0" smtClean="0"/>
              <a:t>cannot do without—is an exposition of the Bible that </a:t>
            </a:r>
          </a:p>
          <a:p>
            <a:pPr rtl="0"/>
            <a:r>
              <a:rPr lang="en-US" sz="1200" i="0" dirty="0" smtClean="0"/>
              <a:t>lifts up Jesus Christ as Savior and Lord and calls upon </a:t>
            </a:r>
          </a:p>
          <a:p>
            <a:pPr rtl="0"/>
            <a:r>
              <a:rPr lang="en-US" sz="1200" i="0" dirty="0" smtClean="0"/>
              <a:t>all persons everywhere to turn from their sin and </a:t>
            </a:r>
          </a:p>
          <a:p>
            <a:pPr rtl="0"/>
            <a:r>
              <a:rPr lang="en-US" sz="1200" i="0" dirty="0" smtClean="0"/>
              <a:t>trust this risen Lord for their salvation.</a:t>
            </a:r>
          </a:p>
          <a:p>
            <a:pPr rtl="0"/>
            <a:endParaRPr lang="en-US" sz="1200" i="0" dirty="0" smtClean="0"/>
          </a:p>
          <a:p>
            <a:pPr rtl="0"/>
            <a:r>
              <a:rPr lang="en-US" sz="1200" i="0" dirty="0" smtClean="0"/>
              <a:t>Why? “For it is with your heart that you believe and </a:t>
            </a:r>
          </a:p>
          <a:p>
            <a:pPr rtl="0"/>
            <a:r>
              <a:rPr lang="en-US" sz="1200" i="0" dirty="0" smtClean="0"/>
              <a:t>are justified, and it is with your mouth that you </a:t>
            </a:r>
          </a:p>
          <a:p>
            <a:pPr rtl="0"/>
            <a:r>
              <a:rPr lang="en-US" sz="1200" i="0" dirty="0" smtClean="0"/>
              <a:t>confess and are saved. As the Scripture says, ‘Anyone </a:t>
            </a:r>
          </a:p>
          <a:p>
            <a:pPr rtl="0"/>
            <a:r>
              <a:rPr lang="en-US" sz="1200" i="0" dirty="0" smtClean="0"/>
              <a:t>who trusts in him will never be put to shame’ ” </a:t>
            </a:r>
          </a:p>
          <a:p>
            <a:pPr rtl="0"/>
            <a:r>
              <a:rPr lang="en-US" sz="1200" i="0" dirty="0" smtClean="0"/>
              <a:t>(Romans 10:10–11).</a:t>
            </a:r>
          </a:p>
          <a:p>
            <a:pPr rtl="0"/>
            <a:endParaRPr lang="en-US" sz="1200" i="0" dirty="0" smtClean="0"/>
          </a:p>
          <a:p>
            <a:pPr rtl="0"/>
            <a:r>
              <a:rPr lang="en-US" sz="1200" i="0" dirty="0" smtClean="0"/>
              <a:t>Have you believed on Christ and confessed him before </a:t>
            </a:r>
          </a:p>
          <a:p>
            <a:pPr rtl="0"/>
            <a:r>
              <a:rPr lang="en-US" sz="1200" i="0" dirty="0" smtClean="0"/>
              <a:t>other people, as he commands you to do? Have you </a:t>
            </a:r>
          </a:p>
          <a:p>
            <a:pPr rtl="0"/>
            <a:r>
              <a:rPr lang="en-US" sz="1200" i="0" dirty="0" smtClean="0"/>
              <a:t>called on his name?</a:t>
            </a:r>
          </a:p>
          <a:p>
            <a:pPr rtl="0"/>
            <a:endParaRPr lang="en-US" sz="1200" i="0" dirty="0" smtClean="0"/>
          </a:p>
          <a:p>
            <a:pPr rtl="0"/>
            <a:r>
              <a:rPr lang="en-US" sz="1200" i="0" dirty="0" smtClean="0"/>
              <a:t>Remember, works will not save you. You cannot keep </a:t>
            </a:r>
          </a:p>
          <a:p>
            <a:pPr rtl="0"/>
            <a:r>
              <a:rPr lang="en-US" sz="1200" i="0" dirty="0" smtClean="0"/>
              <a:t>the law even if you want to, and deep in your heart </a:t>
            </a:r>
          </a:p>
          <a:p>
            <a:pPr rtl="0"/>
            <a:r>
              <a:rPr lang="en-US" sz="1200" i="0" dirty="0" smtClean="0"/>
              <a:t>you do not even want to keep it. </a:t>
            </a:r>
          </a:p>
          <a:p>
            <a:pPr rtl="0"/>
            <a:endParaRPr lang="en-US" sz="1200" i="0" dirty="0" smtClean="0"/>
          </a:p>
          <a:p>
            <a:pPr rtl="0"/>
            <a:r>
              <a:rPr lang="en-US" sz="1200" i="0" dirty="0" smtClean="0"/>
              <a:t>And God is not going to give you miracles to titillate </a:t>
            </a:r>
          </a:p>
          <a:p>
            <a:pPr rtl="0"/>
            <a:r>
              <a:rPr lang="en-US" sz="1200" i="0" dirty="0" smtClean="0"/>
              <a:t>your religious appetite. Christ has already descended </a:t>
            </a:r>
          </a:p>
          <a:p>
            <a:pPr rtl="0"/>
            <a:r>
              <a:rPr lang="en-US" sz="1200" i="0" dirty="0" smtClean="0"/>
              <a:t>from heaven. He has already told us who God is and </a:t>
            </a:r>
          </a:p>
          <a:p>
            <a:pPr rtl="0"/>
            <a:r>
              <a:rPr lang="en-US" sz="1200" i="0" dirty="0" smtClean="0"/>
              <a:t>what he requires of us. </a:t>
            </a:r>
          </a:p>
          <a:p>
            <a:pPr rtl="0"/>
            <a:endParaRPr lang="en-US" sz="1200" i="0" dirty="0" smtClean="0"/>
          </a:p>
          <a:p>
            <a:pPr rtl="0"/>
            <a:r>
              <a:rPr lang="en-US" sz="1200" i="0" dirty="0" smtClean="0"/>
              <a:t>Jesus has given his life for his people. He has already </a:t>
            </a:r>
          </a:p>
          <a:p>
            <a:pPr rtl="0"/>
            <a:r>
              <a:rPr lang="en-US" sz="1200" i="0" dirty="0" smtClean="0"/>
              <a:t>been raised from the dead. Therefore, the gospel is </a:t>
            </a:r>
          </a:p>
          <a:p>
            <a:pPr rtl="0"/>
            <a:r>
              <a:rPr lang="en-US" sz="1200" i="0" dirty="0" smtClean="0"/>
              <a:t>not far off. It is right here. It is in our mouths and in </a:t>
            </a:r>
          </a:p>
          <a:p>
            <a:pPr rtl="0"/>
            <a:r>
              <a:rPr lang="en-US" sz="1200" i="0" dirty="0" smtClean="0"/>
              <a:t>our hearts. </a:t>
            </a:r>
          </a:p>
          <a:p>
            <a:pPr rtl="0"/>
            <a:endParaRPr lang="en-US" sz="1200" i="0" dirty="0" smtClean="0"/>
          </a:p>
          <a:p>
            <a:pPr rtl="0"/>
            <a:r>
              <a:rPr lang="en-US" sz="1200" i="0" dirty="0" smtClean="0"/>
              <a:t>All that remains is for you to embrace it personally and </a:t>
            </a:r>
          </a:p>
          <a:p>
            <a:pPr rtl="0"/>
            <a:r>
              <a:rPr lang="en-US" sz="1200" i="0" dirty="0" smtClean="0"/>
              <a:t>so pass from a false religion to the true one and thus </a:t>
            </a:r>
          </a:p>
          <a:p>
            <a:pPr rtl="0"/>
            <a:r>
              <a:rPr lang="en-US" sz="1200" i="0" dirty="0" smtClean="0"/>
              <a:t>from death to life.</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rtl="0"/>
            <a:r>
              <a:rPr lang="en-US" b="0" i="0" u="none" strike="noStrike" baseline="0" dirty="0" smtClean="0"/>
              <a:t>(Vol. 3, pp. 1178–1180). Grand Rapids, MI: </a:t>
            </a:r>
          </a:p>
          <a:p>
            <a:pPr rtl="0"/>
            <a:r>
              <a:rPr lang="en-US" b="0" i="0" u="none" strike="noStrike" baseline="0" dirty="0" smtClean="0"/>
              <a:t>Baker Book House.</a:t>
            </a:r>
          </a:p>
          <a:p>
            <a:pPr rtl="0"/>
            <a:endParaRPr lang="en-US" b="0" i="0" u="none" strike="noStrike" baseline="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17148181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engus</a:t>
            </a:r>
            <a:r>
              <a:rPr lang="en-US" dirty="0" smtClean="0"/>
              <a:t> pertains </a:t>
            </a:r>
            <a:r>
              <a:rPr lang="en-US" sz="1200" b="0" dirty="0" smtClean="0"/>
              <a:t>to being close, as </a:t>
            </a:r>
          </a:p>
          <a:p>
            <a:r>
              <a:rPr lang="en-US" sz="1200" b="0" dirty="0" smtClean="0"/>
              <a:t>experience or event.</a:t>
            </a:r>
            <a:endParaRPr lang="en-US" b="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17148181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8517968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The motorcyclist </a:t>
            </a:r>
            <a:r>
              <a:rPr lang="en-US" sz="1200" dirty="0" err="1" smtClean="0"/>
              <a:t>Evel</a:t>
            </a:r>
            <a:r>
              <a:rPr lang="en-US" sz="1200" dirty="0" smtClean="0"/>
              <a:t> Knievel became “the </a:t>
            </a:r>
          </a:p>
          <a:p>
            <a:pPr rtl="0"/>
            <a:r>
              <a:rPr lang="en-US" sz="1200" dirty="0" smtClean="0"/>
              <a:t>most famous daredevil on earth” during the </a:t>
            </a:r>
            <a:r>
              <a:rPr lang="en-US" sz="1200" dirty="0" err="1" smtClean="0"/>
              <a:t>1960s</a:t>
            </a:r>
            <a:r>
              <a:rPr lang="en-US" sz="1200" dirty="0" smtClean="0"/>
              <a:t> and </a:t>
            </a:r>
          </a:p>
          <a:p>
            <a:pPr rtl="0"/>
            <a:r>
              <a:rPr lang="en-US" sz="1200" dirty="0" err="1" smtClean="0"/>
              <a:t>1970s</a:t>
            </a:r>
            <a:r>
              <a:rPr lang="en-US" sz="1200" dirty="0" smtClean="0"/>
              <a:t>. </a:t>
            </a:r>
          </a:p>
          <a:p>
            <a:pPr rtl="0"/>
            <a:endParaRPr lang="en-US" sz="1200" dirty="0" smtClean="0"/>
          </a:p>
          <a:p>
            <a:pPr rtl="0"/>
            <a:r>
              <a:rPr lang="en-US" sz="1200" dirty="0" smtClean="0"/>
              <a:t>Jumping over buses, cars, and anything else put </a:t>
            </a:r>
          </a:p>
          <a:p>
            <a:pPr rtl="0"/>
            <a:r>
              <a:rPr lang="en-US" sz="1200" dirty="0" smtClean="0"/>
              <a:t>before him earned him $30 million. </a:t>
            </a:r>
          </a:p>
          <a:p>
            <a:pPr rtl="0"/>
            <a:endParaRPr lang="en-US" sz="1200" dirty="0" smtClean="0"/>
          </a:p>
          <a:p>
            <a:pPr rtl="0"/>
            <a:r>
              <a:rPr lang="en-US" sz="1200" dirty="0" smtClean="0"/>
              <a:t>But the price he paid was forty bone fractures and a </a:t>
            </a:r>
          </a:p>
          <a:p>
            <a:pPr rtl="0"/>
            <a:r>
              <a:rPr lang="en-US" sz="1200" dirty="0" smtClean="0"/>
              <a:t>broken back (seven times). He was in a coma for </a:t>
            </a:r>
          </a:p>
          <a:p>
            <a:pPr rtl="0"/>
            <a:r>
              <a:rPr lang="en-US" sz="1200" dirty="0" smtClean="0"/>
              <a:t>weeks following a crash at Caesars Palace in Las </a:t>
            </a:r>
          </a:p>
          <a:p>
            <a:pPr rtl="0"/>
            <a:r>
              <a:rPr lang="en-US" sz="1200" dirty="0" smtClean="0"/>
              <a:t>Vegas.</a:t>
            </a:r>
          </a:p>
          <a:p>
            <a:pPr rtl="0"/>
            <a:endParaRPr lang="en-US" sz="1200" dirty="0" smtClean="0"/>
          </a:p>
          <a:p>
            <a:pPr rtl="0"/>
            <a:r>
              <a:rPr lang="en-US" sz="1200" dirty="0" smtClean="0"/>
              <a:t>In 2007, he was also a broken man. Pins and fasteners </a:t>
            </a:r>
          </a:p>
          <a:p>
            <a:pPr rtl="0"/>
            <a:r>
              <a:rPr lang="en-US" sz="1200" dirty="0" smtClean="0"/>
              <a:t>held him together. He was hooked up to oxygen, and </a:t>
            </a:r>
          </a:p>
          <a:p>
            <a:pPr rtl="0"/>
            <a:r>
              <a:rPr lang="en-US" sz="1200" dirty="0" smtClean="0"/>
              <a:t>synthetic heroin was shot into his spine to control pain. </a:t>
            </a:r>
          </a:p>
          <a:p>
            <a:pPr rtl="0"/>
            <a:r>
              <a:rPr lang="en-US" sz="1200" dirty="0" smtClean="0"/>
              <a:t>His lungs were scarred with pulmonary fibrosis due to </a:t>
            </a:r>
          </a:p>
          <a:p>
            <a:pPr rtl="0"/>
            <a:r>
              <a:rPr lang="en-US" sz="1200" dirty="0" smtClean="0"/>
              <a:t>smoking. His liver was destroyed by alcohol.</a:t>
            </a:r>
          </a:p>
          <a:p>
            <a:pPr rtl="0"/>
            <a:endParaRPr lang="en-US" sz="1200" dirty="0" smtClean="0"/>
          </a:p>
          <a:p>
            <a:pPr rtl="0"/>
            <a:r>
              <a:rPr lang="en-US" sz="1200" dirty="0" smtClean="0"/>
              <a:t>On April 1, 2007, Knievel announced to a worldwide </a:t>
            </a:r>
          </a:p>
          <a:p>
            <a:pPr rtl="0"/>
            <a:r>
              <a:rPr lang="en-US" sz="1200" dirty="0" smtClean="0"/>
              <a:t>audience that he “believed in Jesus Christ” for the </a:t>
            </a:r>
          </a:p>
          <a:p>
            <a:pPr rtl="0"/>
            <a:r>
              <a:rPr lang="en-US" sz="1200" dirty="0" smtClean="0"/>
              <a:t>first time. He professed his personal faith in Christ to </a:t>
            </a:r>
          </a:p>
          <a:p>
            <a:pPr rtl="0"/>
            <a:r>
              <a:rPr lang="en-US" sz="1200" dirty="0" smtClean="0"/>
              <a:t>more than four thousand people who gathered inside </a:t>
            </a:r>
          </a:p>
          <a:p>
            <a:pPr rtl="0"/>
            <a:r>
              <a:rPr lang="en-US" sz="1200" dirty="0" smtClean="0"/>
              <a:t>the Crystal Cathedral for Palm Sunday services in </a:t>
            </a:r>
          </a:p>
          <a:p>
            <a:pPr rtl="0"/>
            <a:r>
              <a:rPr lang="en-US" sz="1200" dirty="0" smtClean="0"/>
              <a:t>Garden Grove, California, and to presumably millions </a:t>
            </a:r>
          </a:p>
          <a:p>
            <a:pPr rtl="0"/>
            <a:r>
              <a:rPr lang="en-US" sz="1200" dirty="0" smtClean="0"/>
              <a:t>via an </a:t>
            </a:r>
            <a:r>
              <a:rPr lang="en-US" sz="1200" i="0" dirty="0" smtClean="0"/>
              <a:t>Hour of Power telecast of the service to more </a:t>
            </a:r>
          </a:p>
          <a:p>
            <a:pPr rtl="0"/>
            <a:r>
              <a:rPr lang="en-US" sz="1200" i="0" dirty="0" smtClean="0"/>
              <a:t>than one hundred countries.</a:t>
            </a:r>
          </a:p>
          <a:p>
            <a:pPr rtl="0"/>
            <a:endParaRPr lang="en-US" sz="1200" i="0" dirty="0" smtClean="0"/>
          </a:p>
          <a:p>
            <a:pPr rtl="0"/>
            <a:r>
              <a:rPr lang="en-US" sz="1200" i="0" dirty="0" smtClean="0"/>
              <a:t>At his request he was baptized before the congregation </a:t>
            </a:r>
          </a:p>
          <a:p>
            <a:pPr rtl="0"/>
            <a:r>
              <a:rPr lang="en-US" sz="1200" i="0" dirty="0" smtClean="0"/>
              <a:t>and TV cameras by Dr. Robert </a:t>
            </a:r>
            <a:r>
              <a:rPr lang="en-US" sz="1200" i="0" kern="1200" dirty="0" smtClean="0">
                <a:solidFill>
                  <a:schemeClr val="tx1"/>
                </a:solidFill>
                <a:latin typeface="+mn-lt"/>
                <a:ea typeface="+mn-ea"/>
                <a:cs typeface="+mn-cs"/>
              </a:rPr>
              <a:t>H. Schuller, founder of </a:t>
            </a:r>
          </a:p>
          <a:p>
            <a:pPr rtl="0"/>
            <a:r>
              <a:rPr lang="en-US" sz="1200" i="0" kern="1200" dirty="0" smtClean="0">
                <a:solidFill>
                  <a:schemeClr val="tx1"/>
                </a:solidFill>
                <a:latin typeface="+mn-lt"/>
                <a:ea typeface="+mn-ea"/>
                <a:cs typeface="+mn-cs"/>
              </a:rPr>
              <a:t>the Crystal Cathedral.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Christianity Today reported that “Daredevil Knievel’s </a:t>
            </a:r>
          </a:p>
          <a:p>
            <a:pPr rtl="0"/>
            <a:r>
              <a:rPr lang="en-US" sz="1200" i="0" kern="1200" dirty="0" smtClean="0">
                <a:solidFill>
                  <a:schemeClr val="tx1"/>
                </a:solidFill>
                <a:latin typeface="+mn-lt"/>
                <a:ea typeface="+mn-ea"/>
                <a:cs typeface="+mn-cs"/>
              </a:rPr>
              <a:t>testimony triggered mass baptisms at Crystal </a:t>
            </a:r>
          </a:p>
          <a:p>
            <a:pPr rtl="0"/>
            <a:r>
              <a:rPr lang="en-US" sz="1200" i="0" kern="1200" dirty="0" smtClean="0">
                <a:solidFill>
                  <a:schemeClr val="tx1"/>
                </a:solidFill>
                <a:latin typeface="+mn-lt"/>
                <a:ea typeface="+mn-ea"/>
                <a:cs typeface="+mn-cs"/>
              </a:rPr>
              <a:t>Cathedral.”</a:t>
            </a:r>
          </a:p>
          <a:p>
            <a:pPr rtl="0"/>
            <a:endParaRPr lang="en-US" dirty="0" smtClean="0"/>
          </a:p>
          <a:p>
            <a:pPr rtl="0"/>
            <a:r>
              <a:rPr lang="en-US" dirty="0" smtClean="0"/>
              <a:t>-----</a:t>
            </a:r>
          </a:p>
          <a:p>
            <a:pPr rtl="0"/>
            <a:endParaRPr lang="en-US"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(pp. 417–418). Grand Rapids, MI: </a:t>
            </a:r>
          </a:p>
          <a:p>
            <a:r>
              <a:rPr lang="en-US" b="0" i="0" u="none" strike="noStrike" baseline="0" dirty="0" smtClean="0"/>
              <a:t>Zondervan Publishing House.</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12955484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26958050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stoma simply means mouth.</a:t>
            </a:r>
          </a:p>
          <a:p>
            <a:endParaRPr lang="en-US" dirty="0" smtClean="0"/>
          </a:p>
          <a:p>
            <a:r>
              <a:rPr lang="en-US" dirty="0" smtClean="0"/>
              <a:t>-----</a:t>
            </a:r>
          </a:p>
          <a:p>
            <a:endParaRPr lang="en-US" dirty="0" smtClean="0"/>
          </a:p>
          <a:p>
            <a:r>
              <a:rPr lang="en-US" dirty="0" smtClean="0"/>
              <a:t>Michael P. </a:t>
            </a:r>
            <a:r>
              <a:rPr lang="en-US" dirty="0" err="1" smtClean="0"/>
              <a:t>Middendorf</a:t>
            </a:r>
            <a:r>
              <a:rPr lang="en-US" dirty="0" smtClean="0"/>
              <a:t>, Professor of Theology at </a:t>
            </a:r>
          </a:p>
          <a:p>
            <a:r>
              <a:rPr lang="en-US" dirty="0" smtClean="0"/>
              <a:t>Concordia University, writes:</a:t>
            </a:r>
          </a:p>
          <a:p>
            <a:endParaRPr lang="en-US" dirty="0" smtClean="0"/>
          </a:p>
          <a:p>
            <a:r>
              <a:rPr lang="en-US" sz="1200" i="0" dirty="0" smtClean="0"/>
              <a:t>After asserting negatively what “the righteousness </a:t>
            </a:r>
          </a:p>
          <a:p>
            <a:r>
              <a:rPr lang="en-US" sz="1200" i="0" dirty="0" smtClean="0"/>
              <a:t>from faith says” you should “not begin to say” (10:6), </a:t>
            </a:r>
          </a:p>
          <a:p>
            <a:r>
              <a:rPr lang="en-US" sz="1200" i="0" dirty="0" smtClean="0"/>
              <a:t>Paul now asserts the affirmative side in 10:8. </a:t>
            </a:r>
          </a:p>
          <a:p>
            <a:endParaRPr lang="en-US" sz="1200" i="0" dirty="0" smtClean="0"/>
          </a:p>
          <a:p>
            <a:r>
              <a:rPr lang="en-US" sz="1200" i="0" dirty="0" smtClean="0"/>
              <a:t>He asks and then answers as follows: “But what is </a:t>
            </a:r>
          </a:p>
          <a:p>
            <a:r>
              <a:rPr lang="en-US" sz="1200" i="0" dirty="0" smtClean="0"/>
              <a:t>[the righteousness from faith] saying? ‘The Word is </a:t>
            </a:r>
          </a:p>
          <a:p>
            <a:r>
              <a:rPr lang="en-US" sz="1200" i="0" dirty="0" smtClean="0"/>
              <a:t>near you, in your mouth and in your heart,’ this is, </a:t>
            </a:r>
          </a:p>
          <a:p>
            <a:r>
              <a:rPr lang="en-US" sz="1200" i="0" dirty="0" smtClean="0"/>
              <a:t>the Word of the faith which we are proclaiming” </a:t>
            </a:r>
          </a:p>
          <a:p>
            <a:r>
              <a:rPr lang="en-US" sz="1200" i="0" dirty="0" smtClean="0"/>
              <a:t>(10:8). </a:t>
            </a:r>
          </a:p>
          <a:p>
            <a:endParaRPr lang="en-US" sz="1200" i="0" dirty="0" smtClean="0"/>
          </a:p>
          <a:p>
            <a:r>
              <a:rPr lang="en-US" sz="1200" i="0" dirty="0" smtClean="0"/>
              <a:t>The Greek words Paul cites here (</a:t>
            </a:r>
            <a:r>
              <a:rPr lang="el-GR" sz="1200" i="0" dirty="0" smtClean="0"/>
              <a:t>ἐγγύς σου τὸ ῥῆμά </a:t>
            </a:r>
            <a:endParaRPr lang="en-US" sz="1200" i="0" dirty="0" smtClean="0"/>
          </a:p>
          <a:p>
            <a:r>
              <a:rPr lang="el-GR" sz="1200" i="0" dirty="0" smtClean="0"/>
              <a:t>ἐστιν ἐν τῷ στόματί σου καὶ ἐν τῇ καρδίᾳ σου</a:t>
            </a:r>
            <a:r>
              <a:rPr lang="en-US" sz="1200" i="0" dirty="0" smtClean="0"/>
              <a:t>) are all </a:t>
            </a:r>
          </a:p>
          <a:p>
            <a:r>
              <a:rPr lang="en-US" sz="1200" i="0" dirty="0" smtClean="0"/>
              <a:t>present in the Septuagint text of </a:t>
            </a:r>
            <a:r>
              <a:rPr lang="en-US" sz="1200" i="0" dirty="0" err="1" smtClean="0"/>
              <a:t>Deut</a:t>
            </a:r>
            <a:r>
              <a:rPr lang="en-US" sz="1200" i="0" dirty="0" smtClean="0"/>
              <a:t> 30:14. </a:t>
            </a:r>
          </a:p>
          <a:p>
            <a:endParaRPr lang="en-US" sz="1200" i="0" dirty="0" smtClean="0"/>
          </a:p>
          <a:p>
            <a:r>
              <a:rPr lang="en-US" sz="1200" i="0" dirty="0" smtClean="0"/>
              <a:t>However, their order is different; Paul also omits the </a:t>
            </a:r>
          </a:p>
          <a:p>
            <a:r>
              <a:rPr lang="en-US" sz="1200" i="0" dirty="0" smtClean="0"/>
              <a:t>adverb “exceedingly” (</a:t>
            </a:r>
            <a:r>
              <a:rPr lang="el-GR" sz="1200" i="0" dirty="0" smtClean="0"/>
              <a:t>σφόδρα</a:t>
            </a:r>
            <a:r>
              <a:rPr lang="en-US" sz="1200" i="0" dirty="0" smtClean="0"/>
              <a:t>) and the concluding</a:t>
            </a:r>
          </a:p>
          <a:p>
            <a:r>
              <a:rPr lang="en-US" sz="1200" i="0" dirty="0" smtClean="0"/>
              <a:t> clause, “and in your hands to do it” (</a:t>
            </a:r>
            <a:r>
              <a:rPr lang="el-GR" sz="1200" i="0" dirty="0" smtClean="0"/>
              <a:t>καὶ ἐν ταῖς </a:t>
            </a:r>
            <a:endParaRPr lang="en-US" sz="1200" i="0" dirty="0" smtClean="0"/>
          </a:p>
          <a:p>
            <a:r>
              <a:rPr lang="el-GR" sz="1200" i="0" dirty="0" smtClean="0"/>
              <a:t>χερσίν σου αὐτὸ ποιεῖν</a:t>
            </a:r>
            <a:r>
              <a:rPr lang="en-US" sz="1200" i="0" dirty="0" smtClean="0"/>
              <a:t>). </a:t>
            </a:r>
          </a:p>
          <a:p>
            <a:endParaRPr lang="en-US" sz="1200" i="0" dirty="0" smtClean="0"/>
          </a:p>
          <a:p>
            <a:r>
              <a:rPr lang="en-US" sz="1200" i="0" dirty="0" smtClean="0"/>
              <a:t>The reason for the omission of the clause containing </a:t>
            </a:r>
          </a:p>
          <a:p>
            <a:r>
              <a:rPr lang="en-US" sz="1200" i="0" dirty="0" smtClean="0"/>
              <a:t>the verb “to do” seems obvious in light of the contrast </a:t>
            </a:r>
          </a:p>
          <a:p>
            <a:r>
              <a:rPr lang="en-US" sz="1200" i="0" dirty="0" smtClean="0"/>
              <a:t>between the righteousness of faith and that of the </a:t>
            </a:r>
          </a:p>
          <a:p>
            <a:r>
              <a:rPr lang="en-US" sz="1200" i="0" dirty="0" smtClean="0"/>
              <a:t>Law as expressed in 10:5. </a:t>
            </a:r>
          </a:p>
          <a:p>
            <a:endParaRPr lang="en-US" sz="1200" i="0" dirty="0" smtClean="0"/>
          </a:p>
          <a:p>
            <a:r>
              <a:rPr lang="en-US" sz="1200" i="0" dirty="0" smtClean="0"/>
              <a:t>The righteousness which is from the Law demands </a:t>
            </a:r>
          </a:p>
          <a:p>
            <a:r>
              <a:rPr lang="en-US" sz="1200" i="0" dirty="0" smtClean="0"/>
              <a:t>doing; the righteousness of faith excludes it. </a:t>
            </a:r>
          </a:p>
          <a:p>
            <a:endParaRPr lang="en-US" sz="1200" i="0" dirty="0" smtClean="0"/>
          </a:p>
          <a:p>
            <a:r>
              <a:rPr lang="en-US" sz="1200" i="0" dirty="0" smtClean="0"/>
              <a:t>Similarly, “in your hands” further conveys the notion </a:t>
            </a:r>
          </a:p>
          <a:p>
            <a:r>
              <a:rPr lang="en-US" sz="1200" i="0" dirty="0" smtClean="0"/>
              <a:t>of something you do (that is, “the work of your </a:t>
            </a:r>
          </a:p>
          <a:p>
            <a:r>
              <a:rPr lang="en-US" sz="1200" i="0" dirty="0" smtClean="0"/>
              <a:t>hands”), and so Paul has not cited it.</a:t>
            </a:r>
          </a:p>
          <a:p>
            <a:endParaRPr lang="en-US" sz="1200" i="0" dirty="0" smtClean="0"/>
          </a:p>
          <a:p>
            <a:r>
              <a:rPr lang="en-US" sz="1200" i="0" dirty="0" smtClean="0"/>
              <a:t>-----</a:t>
            </a:r>
          </a:p>
          <a:p>
            <a:endParaRPr lang="en-US" sz="120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dirty="0" smtClean="0"/>
              <a:t>Again, </a:t>
            </a:r>
            <a:r>
              <a:rPr lang="en-US" dirty="0" smtClean="0"/>
              <a:t>stoma simply means mouth.</a:t>
            </a:r>
          </a:p>
          <a:p>
            <a:endParaRPr lang="en-US" sz="1200" i="0" dirty="0" smtClean="0"/>
          </a:p>
          <a:p>
            <a:r>
              <a:rPr lang="en-US" sz="1200" i="0" dirty="0" smtClean="0"/>
              <a:t>-----</a:t>
            </a:r>
          </a:p>
          <a:p>
            <a:endParaRPr lang="en-US" sz="1200" i="0" dirty="0" smtClean="0"/>
          </a:p>
          <a:p>
            <a:r>
              <a:rPr lang="en-US" b="0" i="0" u="none" strike="noStrike" baseline="0" dirty="0" err="1" smtClean="0"/>
              <a:t>Middendorf</a:t>
            </a:r>
            <a:r>
              <a:rPr lang="en-US" b="0" i="0" u="none" strike="noStrike" baseline="0" dirty="0" smtClean="0"/>
              <a:t>, M. P. (2016). </a:t>
            </a:r>
            <a:r>
              <a:rPr lang="en-US" b="0" i="1" u="none" strike="noStrike" baseline="0" dirty="0" smtClean="0"/>
              <a:t>Romans 9–16</a:t>
            </a:r>
            <a:r>
              <a:rPr lang="en-US" b="0" i="0" u="none" strike="noStrike" baseline="0" dirty="0" smtClean="0"/>
              <a:t>. (D. O. </a:t>
            </a:r>
          </a:p>
          <a:p>
            <a:r>
              <a:rPr lang="en-US" b="0" i="0" u="none" strike="noStrike" baseline="0" dirty="0" err="1" smtClean="0"/>
              <a:t>Wenthe</a:t>
            </a:r>
            <a:r>
              <a:rPr lang="en-US" b="0" i="0" u="none" strike="noStrike" baseline="0" dirty="0" smtClean="0"/>
              <a:t> &amp; C. P. Giese, Eds.) (p. 990). Saint Louis, </a:t>
            </a:r>
          </a:p>
          <a:p>
            <a:r>
              <a:rPr lang="en-US" b="0" i="0" u="none" strike="noStrike" baseline="0" dirty="0" smtClean="0"/>
              <a:t>MO: Concordia Publishing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17148181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18262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31543696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dirty="0" smtClean="0"/>
              <a:t>Scott Adams, the creator and writer of the </a:t>
            </a:r>
          </a:p>
          <a:p>
            <a:pPr rtl="0"/>
            <a:r>
              <a:rPr lang="en-US" sz="1200" dirty="0" smtClean="0"/>
              <a:t>Dilbert cartoons, suffered from a vocal </a:t>
            </a:r>
            <a:r>
              <a:rPr lang="en-US" sz="1200" i="0" dirty="0" smtClean="0"/>
              <a:t>disorder—</a:t>
            </a:r>
          </a:p>
          <a:p>
            <a:pPr rtl="0"/>
            <a:r>
              <a:rPr lang="en-US" sz="1200" i="0" dirty="0" smtClean="0"/>
              <a:t>spasmodic dysphonia. With this rare disorder, a certain </a:t>
            </a:r>
          </a:p>
          <a:p>
            <a:pPr rtl="0"/>
            <a:r>
              <a:rPr lang="en-US" sz="1200" i="0" dirty="0" smtClean="0"/>
              <a:t>section of the brain simply shuts down, paralyzing the </a:t>
            </a:r>
          </a:p>
          <a:p>
            <a:pPr rtl="0"/>
            <a:r>
              <a:rPr lang="en-US" sz="1200" i="0" dirty="0" smtClean="0"/>
              <a:t>ability to speak with much command or volume. </a:t>
            </a:r>
          </a:p>
          <a:p>
            <a:pPr rtl="0"/>
            <a:endParaRPr lang="en-US" sz="1200" i="0" dirty="0" smtClean="0"/>
          </a:p>
          <a:p>
            <a:pPr rtl="0"/>
            <a:r>
              <a:rPr lang="en-US" sz="1200" i="0" dirty="0" smtClean="0"/>
              <a:t>Think of it as a more permanent case of laryngitis.</a:t>
            </a:r>
          </a:p>
          <a:p>
            <a:pPr rtl="0"/>
            <a:endParaRPr lang="en-US" sz="1200" i="1" dirty="0" smtClean="0"/>
          </a:p>
          <a:p>
            <a:pPr rtl="0"/>
            <a:r>
              <a:rPr lang="en-US" sz="1200" dirty="0" smtClean="0"/>
              <a:t>Oddly enough, the condition is situational. For example, </a:t>
            </a:r>
          </a:p>
          <a:p>
            <a:pPr rtl="0"/>
            <a:r>
              <a:rPr lang="en-US" sz="1200" dirty="0" smtClean="0"/>
              <a:t>Adams could speak quite well when using his public </a:t>
            </a:r>
          </a:p>
          <a:p>
            <a:pPr rtl="0"/>
            <a:r>
              <a:rPr lang="en-US" sz="1200" dirty="0" smtClean="0"/>
              <a:t>speaking voice, but his more conversational, everyday </a:t>
            </a:r>
          </a:p>
          <a:p>
            <a:pPr rtl="0"/>
            <a:r>
              <a:rPr lang="en-US" sz="1200" dirty="0" smtClean="0"/>
              <a:t>voice eluded him.</a:t>
            </a:r>
          </a:p>
          <a:p>
            <a:pPr rtl="0"/>
            <a:endParaRPr lang="en-US" sz="1200" dirty="0" smtClean="0"/>
          </a:p>
          <a:p>
            <a:pPr rtl="0"/>
            <a:r>
              <a:rPr lang="en-US" sz="1200" dirty="0" smtClean="0"/>
              <a:t>Adams wrote on his personal website about how </a:t>
            </a:r>
          </a:p>
          <a:p>
            <a:pPr rtl="0"/>
            <a:r>
              <a:rPr lang="en-US" sz="1200" dirty="0" smtClean="0"/>
              <a:t>frustrating the condition was. He desperately wanted </a:t>
            </a:r>
          </a:p>
          <a:p>
            <a:pPr rtl="0"/>
            <a:r>
              <a:rPr lang="en-US" sz="1200" dirty="0" smtClean="0"/>
              <a:t>his normal voice back. </a:t>
            </a:r>
          </a:p>
          <a:p>
            <a:pPr rtl="0"/>
            <a:endParaRPr lang="en-US" sz="1200" dirty="0" smtClean="0"/>
          </a:p>
          <a:p>
            <a:pPr rtl="0"/>
            <a:r>
              <a:rPr lang="en-US" sz="1200" dirty="0" smtClean="0"/>
              <a:t>One day he finally had a breakthrough. While helping </a:t>
            </a:r>
          </a:p>
          <a:p>
            <a:pPr rtl="0"/>
            <a:r>
              <a:rPr lang="en-US" sz="1200" dirty="0" smtClean="0"/>
              <a:t>his child with a simple homework assignment, Scott </a:t>
            </a:r>
          </a:p>
          <a:p>
            <a:pPr rtl="0"/>
            <a:r>
              <a:rPr lang="en-US" sz="1200" dirty="0" smtClean="0"/>
              <a:t>found that he could speak perfectly when using a </a:t>
            </a:r>
          </a:p>
          <a:p>
            <a:pPr rtl="0"/>
            <a:r>
              <a:rPr lang="en-US" sz="1200" dirty="0" smtClean="0"/>
              <a:t>rhyme scheme. </a:t>
            </a:r>
          </a:p>
          <a:p>
            <a:pPr rtl="0"/>
            <a:endParaRPr lang="en-US" sz="1200" dirty="0" smtClean="0"/>
          </a:p>
          <a:p>
            <a:pPr rtl="0"/>
            <a:r>
              <a:rPr lang="en-US" sz="1200" dirty="0" smtClean="0"/>
              <a:t>He could say, “Jack be nimble, Jack be quick, Jack </a:t>
            </a:r>
          </a:p>
          <a:p>
            <a:pPr rtl="0"/>
            <a:r>
              <a:rPr lang="en-US" sz="1200" dirty="0" smtClean="0"/>
              <a:t>jump over the candlestick” with very little difficulty. As </a:t>
            </a:r>
          </a:p>
          <a:p>
            <a:pPr rtl="0"/>
            <a:r>
              <a:rPr lang="en-US" sz="1200" dirty="0" smtClean="0"/>
              <a:t>he noted on his website, it was “just different enough </a:t>
            </a:r>
          </a:p>
          <a:p>
            <a:pPr rtl="0"/>
            <a:r>
              <a:rPr lang="en-US" sz="1200" dirty="0" smtClean="0"/>
              <a:t>from normal speech that my brain handled it fine.”</a:t>
            </a:r>
          </a:p>
          <a:p>
            <a:pPr rtl="0"/>
            <a:endParaRPr lang="en-US" sz="1200" dirty="0" smtClean="0"/>
          </a:p>
          <a:p>
            <a:pPr rtl="0"/>
            <a:r>
              <a:rPr lang="en-US" sz="1200" dirty="0" smtClean="0"/>
              <a:t>What is amazing is that Adams’s regular voice returned </a:t>
            </a:r>
          </a:p>
          <a:p>
            <a:pPr rtl="0"/>
            <a:r>
              <a:rPr lang="en-US" sz="1200" dirty="0" smtClean="0"/>
              <a:t>as well. He likened the healing to starting up a car on </a:t>
            </a:r>
          </a:p>
          <a:p>
            <a:pPr rtl="0"/>
            <a:r>
              <a:rPr lang="en-US" sz="1200" dirty="0" smtClean="0"/>
              <a:t>a cold winter night—the words of the poem awakened </a:t>
            </a:r>
          </a:p>
          <a:p>
            <a:pPr rtl="0"/>
            <a:r>
              <a:rPr lang="en-US" sz="1200" dirty="0" smtClean="0"/>
              <a:t>a sleeping section of his brain, and his normal voice </a:t>
            </a:r>
          </a:p>
          <a:p>
            <a:pPr rtl="0"/>
            <a:r>
              <a:rPr lang="en-US" sz="1200" dirty="0" smtClean="0"/>
              <a:t>suddenly emerged.</a:t>
            </a:r>
          </a:p>
          <a:p>
            <a:pPr rtl="0"/>
            <a:endParaRPr lang="en-US" sz="1200" dirty="0" smtClean="0"/>
          </a:p>
          <a:p>
            <a:pPr rtl="0"/>
            <a:r>
              <a:rPr lang="en-US" sz="1200" dirty="0" smtClean="0"/>
              <a:t>In a similar way, the living Word can awaken and </a:t>
            </a:r>
          </a:p>
          <a:p>
            <a:pPr rtl="0"/>
            <a:r>
              <a:rPr lang="en-US" sz="1200" dirty="0" smtClean="0"/>
              <a:t>transform a heart that has been spiritually </a:t>
            </a:r>
          </a:p>
          <a:p>
            <a:pPr rtl="0"/>
            <a:r>
              <a:rPr lang="en-US" sz="1200" dirty="0" smtClean="0"/>
              <a:t>dysfunctional.</a:t>
            </a:r>
          </a:p>
          <a:p>
            <a:pPr rtl="0"/>
            <a:endParaRPr lang="en-US" dirty="0" smtClean="0"/>
          </a:p>
          <a:p>
            <a:pPr rtl="0"/>
            <a:r>
              <a:rPr lang="en-US" dirty="0" smtClean="0"/>
              <a:t>-----</a:t>
            </a:r>
          </a:p>
          <a:p>
            <a:pPr rtl="0"/>
            <a:endParaRPr lang="en-US"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r>
              <a:rPr lang="en-US" b="0" i="1" u="none" strike="noStrike" baseline="0" dirty="0" smtClean="0"/>
              <a:t>illustrations that connect</a:t>
            </a:r>
            <a:r>
              <a:rPr lang="en-US" b="0" i="0" u="none" strike="noStrike" baseline="0" dirty="0" smtClean="0"/>
              <a:t> (p. 149). Grand Rapids, </a:t>
            </a:r>
          </a:p>
          <a:p>
            <a:r>
              <a:rPr lang="en-US" b="0" i="0" u="none" strike="noStrike" baseline="0" dirty="0" smtClean="0"/>
              <a:t>MI: Zondervan Publishing House.</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29909669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16893759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contest, </a:t>
            </a:r>
            <a:r>
              <a:rPr lang="en-US" dirty="0" err="1" smtClean="0"/>
              <a:t>kardia</a:t>
            </a:r>
            <a:r>
              <a:rPr lang="en-US" dirty="0" smtClean="0"/>
              <a:t> means the heart as the seat of </a:t>
            </a:r>
          </a:p>
          <a:p>
            <a:r>
              <a:rPr lang="en-US" dirty="0" smtClean="0"/>
              <a:t>physical, spiritual, and mental life; </a:t>
            </a:r>
            <a:r>
              <a:rPr lang="en-US" sz="1200" dirty="0" smtClean="0"/>
              <a:t>in an all-inclusive </a:t>
            </a:r>
          </a:p>
          <a:p>
            <a:r>
              <a:rPr lang="en-US" sz="1200" dirty="0" smtClean="0"/>
              <a:t>sense: said of God’s or Christ’s awareness about the </a:t>
            </a:r>
          </a:p>
          <a:p>
            <a:r>
              <a:rPr lang="en-US" sz="1200" dirty="0" smtClean="0"/>
              <a:t>inner life of humans.</a:t>
            </a:r>
          </a:p>
          <a:p>
            <a:endParaRPr lang="en-US" sz="1200" dirty="0" smtClean="0"/>
          </a:p>
          <a:p>
            <a:r>
              <a:rPr lang="en-US" sz="1200" dirty="0" smtClean="0"/>
              <a:t>----</a:t>
            </a:r>
          </a:p>
          <a:p>
            <a:endParaRPr lang="en-US" sz="1200" dirty="0" smtClean="0"/>
          </a:p>
          <a:p>
            <a:r>
              <a:rPr lang="en-US" sz="1200" dirty="0" smtClean="0"/>
              <a:t>In the late </a:t>
            </a:r>
            <a:r>
              <a:rPr lang="en-US" sz="1200" dirty="0" err="1" smtClean="0"/>
              <a:t>1800s</a:t>
            </a:r>
            <a:r>
              <a:rPr lang="en-US" sz="1200" dirty="0" smtClean="0"/>
              <a:t>, </a:t>
            </a:r>
            <a:r>
              <a:rPr lang="en-US" dirty="0" smtClean="0"/>
              <a:t>Henry Donald Maurice Spence, an </a:t>
            </a:r>
          </a:p>
          <a:p>
            <a:r>
              <a:rPr lang="en-US" dirty="0" smtClean="0"/>
              <a:t>Anglican dean, wrote in The</a:t>
            </a:r>
            <a:r>
              <a:rPr lang="en-US" baseline="0" dirty="0" smtClean="0"/>
              <a:t> Pulpit Commentary:</a:t>
            </a:r>
          </a:p>
          <a:p>
            <a:endParaRPr lang="en-US" baseline="0" dirty="0" smtClean="0"/>
          </a:p>
          <a:p>
            <a:pPr rtl="0"/>
            <a:r>
              <a:rPr lang="en-US" sz="1200" i="0" dirty="0" smtClean="0"/>
              <a:t>Men are quick to excuse their non-acceptance of </a:t>
            </a:r>
          </a:p>
          <a:p>
            <a:pPr rtl="0"/>
            <a:r>
              <a:rPr lang="en-US" sz="1200" i="0" kern="1200" dirty="0" smtClean="0">
                <a:solidFill>
                  <a:schemeClr val="tx1"/>
                </a:solidFill>
                <a:latin typeface="+mn-lt"/>
                <a:ea typeface="+mn-ea"/>
                <a:cs typeface="+mn-cs"/>
              </a:rPr>
              <a:t>Christianity.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In order to obviate the </a:t>
            </a:r>
            <a:r>
              <a:rPr lang="en-US" sz="1200" i="0" kern="1200" dirty="0" err="1" smtClean="0">
                <a:solidFill>
                  <a:schemeClr val="tx1"/>
                </a:solidFill>
                <a:latin typeface="+mn-lt"/>
                <a:ea typeface="+mn-ea"/>
                <a:cs typeface="+mn-cs"/>
              </a:rPr>
              <a:t>pretence</a:t>
            </a:r>
            <a:r>
              <a:rPr lang="en-US" sz="1200" i="0" kern="1200" dirty="0" smtClean="0">
                <a:solidFill>
                  <a:schemeClr val="tx1"/>
                </a:solidFill>
                <a:latin typeface="+mn-lt"/>
                <a:ea typeface="+mn-ea"/>
                <a:cs typeface="+mn-cs"/>
              </a:rPr>
              <a:t> of the gospel being a </a:t>
            </a:r>
          </a:p>
          <a:p>
            <a:pPr rtl="0"/>
            <a:r>
              <a:rPr lang="en-US" sz="1200" i="0" kern="1200" dirty="0" smtClean="0">
                <a:solidFill>
                  <a:schemeClr val="tx1"/>
                </a:solidFill>
                <a:latin typeface="+mn-lt"/>
                <a:ea typeface="+mn-ea"/>
                <a:cs typeface="+mn-cs"/>
              </a:rPr>
              <a:t>system complicated to examine and conform to, the </a:t>
            </a:r>
          </a:p>
          <a:p>
            <a:pPr rtl="0"/>
            <a:r>
              <a:rPr lang="en-US" sz="1200" i="0" kern="1200" dirty="0" smtClean="0">
                <a:solidFill>
                  <a:schemeClr val="tx1"/>
                </a:solidFill>
                <a:latin typeface="+mn-lt"/>
                <a:ea typeface="+mn-ea"/>
                <a:cs typeface="+mn-cs"/>
              </a:rPr>
              <a:t>apostle quotes from Deuteronomy (using the passage </a:t>
            </a:r>
          </a:p>
          <a:p>
            <a:pPr rtl="0"/>
            <a:r>
              <a:rPr lang="en-US" sz="1200" i="0" kern="1200" dirty="0" smtClean="0">
                <a:solidFill>
                  <a:schemeClr val="tx1"/>
                </a:solidFill>
                <a:latin typeface="+mn-lt"/>
                <a:ea typeface="+mn-ea"/>
                <a:cs typeface="+mn-cs"/>
              </a:rPr>
              <a:t>in a justifiable, though altered signification) to exhibit </a:t>
            </a:r>
          </a:p>
          <a:p>
            <a:pPr rtl="0"/>
            <a:r>
              <a:rPr lang="en-US" sz="1200" i="0" kern="1200" dirty="0" smtClean="0">
                <a:solidFill>
                  <a:schemeClr val="tx1"/>
                </a:solidFill>
                <a:latin typeface="+mn-lt"/>
                <a:ea typeface="+mn-ea"/>
                <a:cs typeface="+mn-cs"/>
              </a:rPr>
              <a:t>the simplicity and brevity of the gospel requirements.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Nothing impracticable is demanded of would-be </a:t>
            </a:r>
          </a:p>
          <a:p>
            <a:pPr rtl="0"/>
            <a:r>
              <a:rPr lang="en-US" sz="1200" i="0" kern="1200" dirty="0" smtClean="0">
                <a:solidFill>
                  <a:schemeClr val="tx1"/>
                </a:solidFill>
                <a:latin typeface="+mn-lt"/>
                <a:ea typeface="+mn-ea"/>
                <a:cs typeface="+mn-cs"/>
              </a:rPr>
              <a:t>converts. The “word of faith” is close at hand and </a:t>
            </a:r>
          </a:p>
          <a:p>
            <a:pPr rtl="0"/>
            <a:r>
              <a:rPr lang="en-US" sz="1200" i="0" kern="1200" dirty="0" smtClean="0">
                <a:solidFill>
                  <a:schemeClr val="tx1"/>
                </a:solidFill>
                <a:latin typeface="+mn-lt"/>
                <a:ea typeface="+mn-ea"/>
                <a:cs typeface="+mn-cs"/>
              </a:rPr>
              <a:t>intelligible, ready to be uttered and trusted.</a:t>
            </a:r>
          </a:p>
          <a:p>
            <a:pPr rtl="0"/>
            <a:endParaRPr lang="en-US" sz="1200" i="0" kern="1200" dirty="0" smtClean="0">
              <a:solidFill>
                <a:schemeClr val="tx1"/>
              </a:solidFill>
              <a:latin typeface="+mn-lt"/>
              <a:ea typeface="+mn-ea"/>
              <a:cs typeface="+mn-cs"/>
            </a:endParaRPr>
          </a:p>
          <a:p>
            <a:pPr marL="0" indent="0" rtl="0">
              <a:buNone/>
            </a:pPr>
            <a:r>
              <a:rPr lang="en-US" sz="1200" i="0" dirty="0" smtClean="0"/>
              <a:t>The two essentials to enjoyment of the benefits of the </a:t>
            </a:r>
          </a:p>
          <a:p>
            <a:pPr marL="0" indent="0" rtl="0">
              <a:buNone/>
            </a:pPr>
            <a:r>
              <a:rPr lang="en-US" sz="1200" i="0" dirty="0" smtClean="0"/>
              <a:t>gospel are Belief and confession. </a:t>
            </a:r>
          </a:p>
          <a:p>
            <a:pPr marL="0" indent="0" rtl="0">
              <a:buNone/>
            </a:pPr>
            <a:endParaRPr lang="en-US" sz="1200" i="0" dirty="0" smtClean="0"/>
          </a:p>
          <a:p>
            <a:pPr marL="228600" indent="-228600" rtl="0">
              <a:buAutoNum type="arabicPeriod"/>
            </a:pPr>
            <a:r>
              <a:rPr lang="en-US" sz="1200" i="0" dirty="0" smtClean="0"/>
              <a:t>Belief naturally precedes confession, if the latter is </a:t>
            </a:r>
          </a:p>
          <a:p>
            <a:pPr marL="0" indent="0" rtl="0">
              <a:buNone/>
            </a:pPr>
            <a:r>
              <a:rPr lang="en-US" sz="1200" i="0" dirty="0" smtClean="0"/>
              <a:t>not hypocrisy. The confession should stream forth from </a:t>
            </a:r>
          </a:p>
          <a:p>
            <a:pPr marL="0" indent="0" rtl="0">
              <a:buNone/>
            </a:pPr>
            <a:r>
              <a:rPr lang="en-US" sz="1200" i="0" dirty="0" smtClean="0"/>
              <a:t>the fountain of belief; otherwise the want of </a:t>
            </a:r>
          </a:p>
          <a:p>
            <a:pPr marL="0" indent="0" rtl="0">
              <a:buNone/>
            </a:pPr>
            <a:r>
              <a:rPr lang="en-US" sz="1200" i="0" dirty="0" smtClean="0"/>
              <a:t>correspondence between the outward declaration and </a:t>
            </a:r>
          </a:p>
          <a:p>
            <a:pPr marL="0" indent="0" rtl="0">
              <a:buNone/>
            </a:pPr>
            <a:r>
              <a:rPr lang="en-US" sz="1200" i="0" dirty="0" smtClean="0"/>
              <a:t>the inward assurance will work deadly mischief.... </a:t>
            </a:r>
          </a:p>
          <a:p>
            <a:pPr marL="0" indent="0" rtl="0">
              <a:buNone/>
            </a:pPr>
            <a:endParaRPr lang="en-US" sz="1200" i="0" dirty="0" smtClean="0"/>
          </a:p>
          <a:p>
            <a:pPr marL="0" indent="0" rtl="0">
              <a:buNone/>
            </a:pPr>
            <a:r>
              <a:rPr lang="en-US" sz="1200" i="0" dirty="0" smtClean="0"/>
              <a:t>2. The essentials are few in number. Unlike the </a:t>
            </a:r>
          </a:p>
          <a:p>
            <a:pPr marL="0" indent="0" rtl="0">
              <a:buNone/>
            </a:pPr>
            <a:r>
              <a:rPr lang="en-US" sz="1200" i="0" dirty="0" smtClean="0"/>
              <a:t>minute details of the Mosaic ritual, the law of Christ </a:t>
            </a:r>
          </a:p>
          <a:p>
            <a:pPr marL="0" indent="0" rtl="0">
              <a:buNone/>
            </a:pPr>
            <a:r>
              <a:rPr lang="en-US" sz="1200" i="0" dirty="0" smtClean="0"/>
              <a:t>is short and easily comprehended. </a:t>
            </a:r>
          </a:p>
          <a:p>
            <a:pPr marL="0" indent="0" rtl="0">
              <a:buNone/>
            </a:pPr>
            <a:endParaRPr lang="en-US" sz="1200" i="0" dirty="0" smtClean="0"/>
          </a:p>
          <a:p>
            <a:pPr marL="0" indent="0" rtl="0">
              <a:buNone/>
            </a:pPr>
            <a:r>
              <a:rPr lang="en-US" sz="1200" i="0" dirty="0" smtClean="0"/>
              <a:t>This apostolic declaration judges our own preaching </a:t>
            </a:r>
          </a:p>
          <a:p>
            <a:pPr marL="0" indent="0" rtl="0">
              <a:buNone/>
            </a:pPr>
            <a:r>
              <a:rPr lang="en-US" sz="1200" i="0" dirty="0" smtClean="0"/>
              <a:t>and creed, showing that we are in danger of making </a:t>
            </a:r>
          </a:p>
          <a:p>
            <a:pPr marL="0" indent="0" rtl="0">
              <a:buNone/>
            </a:pPr>
            <a:r>
              <a:rPr lang="en-US" sz="1200" i="0" dirty="0" smtClean="0"/>
              <a:t>the gate narrower and the road longer to the kingdom </a:t>
            </a:r>
          </a:p>
          <a:p>
            <a:pPr marL="0" indent="0" rtl="0">
              <a:buNone/>
            </a:pPr>
            <a:r>
              <a:rPr lang="en-US" sz="1200" i="0" dirty="0" smtClean="0"/>
              <a:t>than Christ ordained them. </a:t>
            </a:r>
          </a:p>
          <a:p>
            <a:pPr marL="0" indent="0" rtl="0">
              <a:buNone/>
            </a:pPr>
            <a:endParaRPr lang="en-US" sz="1200" i="0" dirty="0" smtClean="0"/>
          </a:p>
          <a:p>
            <a:pPr marL="0" indent="0" rtl="0">
              <a:buNone/>
            </a:pPr>
            <a:r>
              <a:rPr lang="en-US" sz="1200" i="0" dirty="0" smtClean="0"/>
              <a:t>The tendency... is to multiply the requisite articles of </a:t>
            </a:r>
          </a:p>
          <a:p>
            <a:pPr marL="0" indent="0" rtl="0">
              <a:buNone/>
            </a:pPr>
            <a:r>
              <a:rPr lang="en-US" sz="1200" i="0" dirty="0" smtClean="0"/>
              <a:t>doctrine and observance, making the initiation </a:t>
            </a:r>
          </a:p>
          <a:p>
            <a:pPr marL="0" indent="0" rtl="0">
              <a:buNone/>
            </a:pPr>
            <a:r>
              <a:rPr lang="en-US" sz="1200" i="0" dirty="0" smtClean="0"/>
              <a:t>burdensome, the novitiate cumbrous. </a:t>
            </a:r>
          </a:p>
          <a:p>
            <a:pPr marL="0" indent="0" rtl="0">
              <a:buNone/>
            </a:pPr>
            <a:endParaRPr lang="en-US" sz="1200" i="0" dirty="0" smtClean="0"/>
          </a:p>
          <a:p>
            <a:pPr marL="0" indent="0" rtl="0">
              <a:buNone/>
            </a:pPr>
            <a:r>
              <a:rPr lang="en-US" sz="1200" i="0" dirty="0" smtClean="0"/>
              <a:t>3. On the other hand, less than the apostle insists on </a:t>
            </a:r>
          </a:p>
          <a:p>
            <a:pPr marL="0" indent="0" rtl="0">
              <a:buNone/>
            </a:pPr>
            <a:r>
              <a:rPr lang="en-US" sz="1200" i="0" dirty="0" smtClean="0"/>
              <a:t>cannot prove a bond of Christian fellowship. Occasional </a:t>
            </a:r>
          </a:p>
          <a:p>
            <a:pPr marL="0" indent="0" rtl="0">
              <a:buNone/>
            </a:pPr>
            <a:r>
              <a:rPr lang="en-US" sz="1200" i="0" dirty="0" smtClean="0"/>
              <a:t>communion there may be between those who differ </a:t>
            </a:r>
          </a:p>
          <a:p>
            <a:pPr marL="0" indent="0" rtl="0">
              <a:buNone/>
            </a:pPr>
            <a:r>
              <a:rPr lang="en-US" sz="1200" i="0" dirty="0" smtClean="0"/>
              <a:t>respecting the fact of Christ’s resurrection, each </a:t>
            </a:r>
          </a:p>
          <a:p>
            <a:pPr marL="0" indent="0" rtl="0">
              <a:buNone/>
            </a:pPr>
            <a:r>
              <a:rPr lang="en-US" sz="1200" i="0" dirty="0" smtClean="0"/>
              <a:t>recognizing the other’s sincerity and desire to press </a:t>
            </a:r>
          </a:p>
          <a:p>
            <a:pPr marL="0" indent="0" rtl="0">
              <a:buNone/>
            </a:pPr>
            <a:r>
              <a:rPr lang="en-US" sz="1200" i="0" dirty="0" smtClean="0"/>
              <a:t>forward to the light; but experience attests the </a:t>
            </a:r>
          </a:p>
          <a:p>
            <a:pPr marL="0" indent="0" rtl="0">
              <a:buNone/>
            </a:pPr>
            <a:r>
              <a:rPr lang="en-US" sz="1200" i="0" dirty="0" smtClean="0"/>
              <a:t>impossibility of enduring religious co-operation on a </a:t>
            </a:r>
          </a:p>
          <a:p>
            <a:pPr marL="0" indent="0" rtl="0">
              <a:buNone/>
            </a:pPr>
            <a:r>
              <a:rPr lang="en-US" sz="1200" i="0" dirty="0" smtClean="0"/>
              <a:t>slighter basis than that laid down in the text.....</a:t>
            </a:r>
          </a:p>
          <a:p>
            <a:pPr marL="0" indent="0" rtl="0">
              <a:buNone/>
            </a:pPr>
            <a:endParaRPr lang="en-US" sz="1200" i="0" dirty="0" smtClean="0"/>
          </a:p>
          <a:p>
            <a:pPr rtl="0"/>
            <a:r>
              <a:rPr lang="en-US" sz="1200" dirty="0" smtClean="0"/>
              <a:t>-----</a:t>
            </a:r>
          </a:p>
          <a:p>
            <a:pPr rtl="0"/>
            <a:endParaRPr lang="en-US" sz="1200" dirty="0" smtClean="0"/>
          </a:p>
          <a:p>
            <a:r>
              <a:rPr lang="en-US" sz="1200" dirty="0" smtClean="0"/>
              <a:t>Again, </a:t>
            </a:r>
            <a:r>
              <a:rPr lang="en-US" dirty="0" err="1" smtClean="0"/>
              <a:t>kardia</a:t>
            </a:r>
            <a:r>
              <a:rPr lang="en-US" dirty="0" smtClean="0"/>
              <a:t> here means the heart as the seat of </a:t>
            </a:r>
          </a:p>
          <a:p>
            <a:r>
              <a:rPr lang="en-US" dirty="0" smtClean="0"/>
              <a:t>physical, spiritual, and mental life.</a:t>
            </a:r>
          </a:p>
          <a:p>
            <a:endParaRPr lang="en-US" sz="1200" dirty="0" smtClean="0"/>
          </a:p>
          <a:p>
            <a:r>
              <a:rPr lang="en-US" sz="1200" dirty="0" smtClean="0"/>
              <a:t>-----</a:t>
            </a:r>
          </a:p>
          <a:p>
            <a:pPr rtl="0"/>
            <a:endParaRPr lang="en-US" sz="1200" dirty="0" smtClean="0"/>
          </a:p>
          <a:p>
            <a:pPr rtl="0"/>
            <a:r>
              <a:rPr lang="en-US" b="0" i="0" u="none" strike="noStrike" baseline="0" dirty="0" smtClean="0"/>
              <a:t>Spence-Jones, H. D. M. (Ed.). (1909). </a:t>
            </a:r>
            <a:r>
              <a:rPr lang="en-US" b="0" i="1" u="none" strike="noStrike" baseline="0" dirty="0" smtClean="0"/>
              <a:t>The Pulpit </a:t>
            </a:r>
          </a:p>
          <a:p>
            <a:pPr rtl="0"/>
            <a:r>
              <a:rPr lang="en-US" b="0" i="1" u="none" strike="noStrike" baseline="0" dirty="0" smtClean="0"/>
              <a:t>Commentary: Romans</a:t>
            </a:r>
            <a:r>
              <a:rPr lang="en-US" b="0" i="0" u="none" strike="noStrike" baseline="0" dirty="0" smtClean="0"/>
              <a:t> (pp. 312–313). </a:t>
            </a:r>
          </a:p>
          <a:p>
            <a:pPr rtl="0"/>
            <a:r>
              <a:rPr lang="en-US" b="0" i="0" u="none" strike="noStrike" baseline="0" dirty="0" smtClean="0"/>
              <a:t>London; New York: Funk &amp; </a:t>
            </a:r>
            <a:r>
              <a:rPr lang="en-US" b="0" i="0" u="none" strike="noStrike" baseline="0" dirty="0" err="1" smtClean="0"/>
              <a:t>Wagnalls</a:t>
            </a:r>
            <a:r>
              <a:rPr lang="en-US" b="0" i="0" u="none" strike="noStrike" baseline="0" dirty="0" smtClean="0"/>
              <a:t> Company.</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17148181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38515821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In his autobiography, </a:t>
            </a:r>
            <a:r>
              <a:rPr lang="en-US" sz="1200" i="0" kern="1200" dirty="0" smtClean="0">
                <a:solidFill>
                  <a:schemeClr val="tx1"/>
                </a:solidFill>
                <a:latin typeface="+mn-lt"/>
                <a:ea typeface="+mn-ea"/>
                <a:cs typeface="+mn-cs"/>
              </a:rPr>
              <a:t>Standing Firm, Dan </a:t>
            </a:r>
          </a:p>
          <a:p>
            <a:pPr rtl="0"/>
            <a:r>
              <a:rPr lang="en-US" sz="1200" i="0" kern="1200" dirty="0" smtClean="0">
                <a:solidFill>
                  <a:schemeClr val="tx1"/>
                </a:solidFill>
                <a:latin typeface="+mn-lt"/>
                <a:ea typeface="+mn-ea"/>
                <a:cs typeface="+mn-cs"/>
              </a:rPr>
              <a:t>Quayle, former vice president under George H. W. </a:t>
            </a:r>
          </a:p>
          <a:p>
            <a:pPr rtl="0"/>
            <a:r>
              <a:rPr lang="en-US" sz="1200" i="0" kern="1200" dirty="0" smtClean="0">
                <a:solidFill>
                  <a:schemeClr val="tx1"/>
                </a:solidFill>
                <a:latin typeface="+mn-lt"/>
                <a:ea typeface="+mn-ea"/>
                <a:cs typeface="+mn-cs"/>
              </a:rPr>
              <a:t>Bush, writes:</a:t>
            </a:r>
          </a:p>
          <a:p>
            <a:pPr rtl="0"/>
            <a:endParaRPr lang="en-US" sz="1200" i="1"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Although I had been raised a Presbyterian, my personal </a:t>
            </a:r>
          </a:p>
          <a:p>
            <a:pPr rtl="0"/>
            <a:r>
              <a:rPr lang="en-US" sz="1200" kern="1200" dirty="0" smtClean="0">
                <a:solidFill>
                  <a:schemeClr val="tx1"/>
                </a:solidFill>
                <a:latin typeface="+mn-lt"/>
                <a:ea typeface="+mn-ea"/>
                <a:cs typeface="+mn-cs"/>
              </a:rPr>
              <a:t>acceptance of Christ occurred in a Methodist church on </a:t>
            </a:r>
          </a:p>
          <a:p>
            <a:pPr rtl="0"/>
            <a:r>
              <a:rPr lang="en-US" sz="1200" kern="1200" dirty="0" smtClean="0">
                <a:solidFill>
                  <a:schemeClr val="tx1"/>
                </a:solidFill>
                <a:latin typeface="+mn-lt"/>
                <a:ea typeface="+mn-ea"/>
                <a:cs typeface="+mn-cs"/>
              </a:rPr>
              <a:t>a Sunday afternoon in 1964, when I was seventeen </a:t>
            </a:r>
          </a:p>
          <a:p>
            <a:pPr rtl="0"/>
            <a:r>
              <a:rPr lang="en-US" sz="1200" kern="1200" dirty="0" smtClean="0">
                <a:solidFill>
                  <a:schemeClr val="tx1"/>
                </a:solidFill>
                <a:latin typeface="+mn-lt"/>
                <a:ea typeface="+mn-ea"/>
                <a:cs typeface="+mn-cs"/>
              </a:rPr>
              <a:t>years old.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With about fifteen or twenty other young people, I’d </a:t>
            </a:r>
          </a:p>
          <a:p>
            <a:pPr rtl="0"/>
            <a:r>
              <a:rPr lang="en-US" sz="1200" kern="1200" dirty="0" smtClean="0">
                <a:solidFill>
                  <a:schemeClr val="tx1"/>
                </a:solidFill>
                <a:latin typeface="+mn-lt"/>
                <a:ea typeface="+mn-ea"/>
                <a:cs typeface="+mn-cs"/>
              </a:rPr>
              <a:t>gone through an ecumenical Bible study course, one </a:t>
            </a:r>
          </a:p>
          <a:p>
            <a:pPr rtl="0"/>
            <a:r>
              <a:rPr lang="en-US" sz="1200" kern="1200" dirty="0" smtClean="0">
                <a:solidFill>
                  <a:schemeClr val="tx1"/>
                </a:solidFill>
                <a:latin typeface="+mn-lt"/>
                <a:ea typeface="+mn-ea"/>
                <a:cs typeface="+mn-cs"/>
              </a:rPr>
              <a:t>that alternated between the local Methodist and </a:t>
            </a:r>
          </a:p>
          <a:p>
            <a:pPr rtl="0"/>
            <a:r>
              <a:rPr lang="en-US" sz="1200" kern="1200" dirty="0" smtClean="0">
                <a:solidFill>
                  <a:schemeClr val="tx1"/>
                </a:solidFill>
                <a:latin typeface="+mn-lt"/>
                <a:ea typeface="+mn-ea"/>
                <a:cs typeface="+mn-cs"/>
              </a:rPr>
              <a:t>Presbyterian churches. We talked about Christ having </a:t>
            </a:r>
          </a:p>
          <a:p>
            <a:pPr rtl="0"/>
            <a:r>
              <a:rPr lang="en-US" sz="1200" kern="1200" dirty="0" smtClean="0">
                <a:solidFill>
                  <a:schemeClr val="tx1"/>
                </a:solidFill>
                <a:latin typeface="+mn-lt"/>
                <a:ea typeface="+mn-ea"/>
                <a:cs typeface="+mn-cs"/>
              </a:rPr>
              <a:t>died for our sins and the importance of accepting him </a:t>
            </a:r>
          </a:p>
          <a:p>
            <a:pPr rtl="0"/>
            <a:r>
              <a:rPr lang="en-US" sz="1200" kern="1200" dirty="0" smtClean="0">
                <a:solidFill>
                  <a:schemeClr val="tx1"/>
                </a:solidFill>
                <a:latin typeface="+mn-lt"/>
                <a:ea typeface="+mn-ea"/>
                <a:cs typeface="+mn-cs"/>
              </a:rPr>
              <a:t>as our personal Savior.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On this particular Sunday afternoon, our group leader </a:t>
            </a:r>
          </a:p>
          <a:p>
            <a:pPr rtl="0"/>
            <a:r>
              <a:rPr lang="en-US" sz="1200" kern="1200" dirty="0" smtClean="0">
                <a:solidFill>
                  <a:schemeClr val="tx1"/>
                </a:solidFill>
                <a:latin typeface="+mn-lt"/>
                <a:ea typeface="+mn-ea"/>
                <a:cs typeface="+mn-cs"/>
              </a:rPr>
              <a:t>urged each of us to make a personal, open statement </a:t>
            </a:r>
          </a:p>
          <a:p>
            <a:pPr rtl="0"/>
            <a:r>
              <a:rPr lang="en-US" sz="1200" kern="1200" dirty="0" smtClean="0">
                <a:solidFill>
                  <a:schemeClr val="tx1"/>
                </a:solidFill>
                <a:latin typeface="+mn-lt"/>
                <a:ea typeface="+mn-ea"/>
                <a:cs typeface="+mn-cs"/>
              </a:rPr>
              <a:t>about accepting Christ. And in a quiet, peaceful way </a:t>
            </a:r>
          </a:p>
          <a:p>
            <a:pPr rtl="0"/>
            <a:r>
              <a:rPr lang="en-US" sz="1200" kern="1200" dirty="0" smtClean="0">
                <a:solidFill>
                  <a:schemeClr val="tx1"/>
                </a:solidFill>
                <a:latin typeface="+mn-lt"/>
                <a:ea typeface="+mn-ea"/>
                <a:cs typeface="+mn-cs"/>
              </a:rPr>
              <a:t>most of us did. Almost as much as the moment itself, </a:t>
            </a:r>
          </a:p>
          <a:p>
            <a:pPr rtl="0"/>
            <a:r>
              <a:rPr lang="en-US" sz="1200" kern="1200" dirty="0" smtClean="0">
                <a:solidFill>
                  <a:schemeClr val="tx1"/>
                </a:solidFill>
                <a:latin typeface="+mn-lt"/>
                <a:ea typeface="+mn-ea"/>
                <a:cs typeface="+mn-cs"/>
              </a:rPr>
              <a:t>I can still remember how the next day at school we </a:t>
            </a:r>
          </a:p>
          <a:p>
            <a:pPr rtl="0"/>
            <a:r>
              <a:rPr lang="en-US" sz="1200" kern="1200" dirty="0" smtClean="0">
                <a:solidFill>
                  <a:schemeClr val="tx1"/>
                </a:solidFill>
                <a:latin typeface="+mn-lt"/>
                <a:ea typeface="+mn-ea"/>
                <a:cs typeface="+mn-cs"/>
              </a:rPr>
              <a:t>nodded to one another as brother and sister </a:t>
            </a:r>
          </a:p>
          <a:p>
            <a:pPr rtl="0"/>
            <a:r>
              <a:rPr lang="en-US" sz="1200" kern="1200" dirty="0" smtClean="0">
                <a:solidFill>
                  <a:schemeClr val="tx1"/>
                </a:solidFill>
                <a:latin typeface="+mn-lt"/>
                <a:ea typeface="+mn-ea"/>
                <a:cs typeface="+mn-cs"/>
              </a:rPr>
              <a:t>Christians who had publicly professed our faith.</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Jesus ministered on the earth, he called people </a:t>
            </a:r>
          </a:p>
          <a:p>
            <a:pPr rtl="0"/>
            <a:r>
              <a:rPr lang="en-US" sz="1200" kern="1200" dirty="0" smtClean="0">
                <a:solidFill>
                  <a:schemeClr val="tx1"/>
                </a:solidFill>
                <a:latin typeface="+mn-lt"/>
                <a:ea typeface="+mn-ea"/>
                <a:cs typeface="+mn-cs"/>
              </a:rPr>
              <a:t>in public to follow him. Our decision to follow Christ </a:t>
            </a:r>
          </a:p>
          <a:p>
            <a:pPr rtl="0"/>
            <a:r>
              <a:rPr lang="en-US" sz="1200" kern="1200" dirty="0" smtClean="0">
                <a:solidFill>
                  <a:schemeClr val="tx1"/>
                </a:solidFill>
                <a:latin typeface="+mn-lt"/>
                <a:ea typeface="+mn-ea"/>
                <a:cs typeface="+mn-cs"/>
              </a:rPr>
              <a:t>must not remain a secret. Jesus calls us to make a </a:t>
            </a:r>
          </a:p>
          <a:p>
            <a:pPr rtl="0"/>
            <a:r>
              <a:rPr lang="en-US" sz="1200" kern="1200" dirty="0" smtClean="0">
                <a:solidFill>
                  <a:schemeClr val="tx1"/>
                </a:solidFill>
                <a:latin typeface="+mn-lt"/>
                <a:ea typeface="+mn-ea"/>
                <a:cs typeface="+mn-cs"/>
              </a:rPr>
              <a:t>public stand for him.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78). Grand Rapids, </a:t>
            </a:r>
          </a:p>
          <a:p>
            <a:r>
              <a:rPr lang="en-US" b="0" i="0" u="none" strike="noStrike" baseline="0" dirty="0" smtClean="0"/>
              <a:t>MI: Baker Books.</a:t>
            </a:r>
          </a:p>
          <a:p>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4235409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34349545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10:8</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I’ve often said before, I believe that Romans 10:9 is </a:t>
            </a:r>
          </a:p>
          <a:p>
            <a:r>
              <a:rPr lang="en-US" dirty="0" smtClean="0"/>
              <a:t>one of the greatest promises, if not THE greatest </a:t>
            </a:r>
          </a:p>
          <a:p>
            <a:r>
              <a:rPr lang="en-US" dirty="0" smtClean="0"/>
              <a:t>promise, in the Bible.</a:t>
            </a:r>
          </a:p>
          <a:p>
            <a:endParaRPr lang="en-US" dirty="0" smtClean="0"/>
          </a:p>
          <a:p>
            <a:r>
              <a:rPr lang="en-US" dirty="0" smtClean="0"/>
              <a:t>James M. </a:t>
            </a:r>
            <a:r>
              <a:rPr lang="en-US" dirty="0" err="1" smtClean="0"/>
              <a:t>Boice</a:t>
            </a:r>
            <a:r>
              <a:rPr lang="en-US" dirty="0" smtClean="0"/>
              <a:t> writes:</a:t>
            </a:r>
          </a:p>
          <a:p>
            <a:endParaRPr lang="en-US" dirty="0" smtClean="0"/>
          </a:p>
          <a:p>
            <a:pPr rtl="0"/>
            <a:r>
              <a:rPr lang="en-US" sz="1200" b="0" dirty="0" smtClean="0"/>
              <a:t>At first glance there seems to be a minor problem with </a:t>
            </a:r>
          </a:p>
          <a:p>
            <a:pPr rtl="0"/>
            <a:r>
              <a:rPr lang="en-US" sz="1200" b="0" dirty="0" smtClean="0"/>
              <a:t>the text: the order of the two main items seems to be </a:t>
            </a:r>
          </a:p>
          <a:p>
            <a:pPr rtl="0"/>
            <a:r>
              <a:rPr lang="en-US" sz="1200" b="0" dirty="0" smtClean="0"/>
              <a:t>wrong. </a:t>
            </a:r>
          </a:p>
          <a:p>
            <a:pPr rtl="0"/>
            <a:endParaRPr lang="en-US" sz="1200" b="0" dirty="0" smtClean="0"/>
          </a:p>
          <a:p>
            <a:pPr rtl="0"/>
            <a:r>
              <a:rPr lang="en-US" sz="1200" b="0" dirty="0" smtClean="0"/>
              <a:t>The first matter mentioned is mouth confession, </a:t>
            </a:r>
          </a:p>
          <a:p>
            <a:pPr rtl="0"/>
            <a:r>
              <a:rPr lang="en-US" sz="1200" b="0" dirty="0" smtClean="0"/>
              <a:t>followed by heart belief. But, we might ask, isn’t it the </a:t>
            </a:r>
          </a:p>
          <a:p>
            <a:pPr rtl="0"/>
            <a:r>
              <a:rPr lang="en-US" sz="1200" b="0" dirty="0" smtClean="0"/>
              <a:t>case that we first believe with our hearts and then, </a:t>
            </a:r>
          </a:p>
          <a:p>
            <a:pPr rtl="0"/>
            <a:r>
              <a:rPr lang="en-US" sz="1200" b="0" dirty="0" smtClean="0"/>
              <a:t>second, confess Jesus Christ as Lord?</a:t>
            </a:r>
          </a:p>
          <a:p>
            <a:pPr rtl="0"/>
            <a:endParaRPr lang="en-US" sz="1200" b="0" dirty="0" smtClean="0"/>
          </a:p>
          <a:p>
            <a:pPr rtl="0"/>
            <a:r>
              <a:rPr lang="en-US" sz="1200" dirty="0" smtClean="0"/>
              <a:t>This can be explained in a number of ways.</a:t>
            </a:r>
          </a:p>
          <a:p>
            <a:pPr rtl="0"/>
            <a:endParaRPr lang="en-US" sz="1200" dirty="0" smtClean="0"/>
          </a:p>
          <a:p>
            <a:pPr rtl="0"/>
            <a:r>
              <a:rPr lang="en-US" sz="1200" dirty="0" smtClean="0"/>
              <a:t>One explanation might be that Paul begins with what </a:t>
            </a:r>
          </a:p>
          <a:p>
            <a:pPr rtl="0"/>
            <a:r>
              <a:rPr lang="en-US" sz="1200" dirty="0" smtClean="0"/>
              <a:t>can be observed, that is, a person’s public confession </a:t>
            </a:r>
          </a:p>
          <a:p>
            <a:pPr rtl="0"/>
            <a:r>
              <a:rPr lang="en-US" sz="1200" dirty="0" smtClean="0"/>
              <a:t>of Christ, then moves backward to the cause behind it, </a:t>
            </a:r>
          </a:p>
          <a:p>
            <a:pPr rtl="0"/>
            <a:r>
              <a:rPr lang="en-US" sz="1200" dirty="0" smtClean="0"/>
              <a:t>namely, his belief. </a:t>
            </a:r>
          </a:p>
          <a:p>
            <a:pPr rtl="0"/>
            <a:endParaRPr lang="en-US" sz="1200" dirty="0" smtClean="0"/>
          </a:p>
          <a:p>
            <a:pPr rtl="0"/>
            <a:r>
              <a:rPr lang="en-US" sz="1200" dirty="0" smtClean="0"/>
              <a:t>Another explanation is that Paul deals first with the </a:t>
            </a:r>
          </a:p>
          <a:p>
            <a:pPr rtl="0"/>
            <a:r>
              <a:rPr lang="en-US" sz="1200" dirty="0" smtClean="0"/>
              <a:t>content of faith, as expressed by the mouth, then with </a:t>
            </a:r>
          </a:p>
          <a:p>
            <a:pPr rtl="0"/>
            <a:r>
              <a:rPr lang="en-US" sz="1200" dirty="0" smtClean="0"/>
              <a:t>the assent to it by the heart. </a:t>
            </a:r>
          </a:p>
          <a:p>
            <a:pPr rtl="0"/>
            <a:endParaRPr lang="en-US" sz="1200" dirty="0" smtClean="0"/>
          </a:p>
          <a:p>
            <a:pPr rtl="0"/>
            <a:r>
              <a:rPr lang="en-US" sz="1200" dirty="0" smtClean="0"/>
              <a:t>However, in my judgment, the best explanation is that </a:t>
            </a:r>
          </a:p>
          <a:p>
            <a:pPr rtl="0"/>
            <a:r>
              <a:rPr lang="en-US" sz="1200" dirty="0" smtClean="0"/>
              <a:t>Paul is simply following the order found in the text </a:t>
            </a:r>
          </a:p>
          <a:p>
            <a:pPr rtl="0"/>
            <a:r>
              <a:rPr lang="en-US" sz="1200" dirty="0" smtClean="0"/>
              <a:t>from Deuteronomy, which he is quoting. </a:t>
            </a:r>
          </a:p>
          <a:p>
            <a:pPr rtl="0"/>
            <a:endParaRPr lang="en-US" sz="1200" dirty="0" smtClean="0"/>
          </a:p>
          <a:p>
            <a:pPr rtl="0"/>
            <a:r>
              <a:rPr lang="en-US" sz="1200" dirty="0" smtClean="0"/>
              <a:t>Deuteronomy 30:14 says, “The word is very near you; </a:t>
            </a:r>
          </a:p>
          <a:p>
            <a:pPr rtl="0"/>
            <a:r>
              <a:rPr lang="en-US" sz="1200" dirty="0" smtClean="0"/>
              <a:t>it is in your mouth and in your heart so you may obey </a:t>
            </a:r>
          </a:p>
          <a:p>
            <a:pPr rtl="0"/>
            <a:r>
              <a:rPr lang="en-US" sz="1200" dirty="0" smtClean="0"/>
              <a:t>it” </a:t>
            </a:r>
          </a:p>
          <a:p>
            <a:pPr rtl="0"/>
            <a:endParaRPr lang="en-US" sz="1200" dirty="0" smtClean="0"/>
          </a:p>
          <a:p>
            <a:pPr rtl="0"/>
            <a:r>
              <a:rPr lang="en-US" sz="1200" dirty="0" smtClean="0"/>
              <a:t>Paul repeats that order accurately, adding specific </a:t>
            </a:r>
          </a:p>
          <a:p>
            <a:pPr rtl="0"/>
            <a:r>
              <a:rPr lang="en-US" sz="1200" dirty="0" smtClean="0"/>
              <a:t>Christian content for each part.</a:t>
            </a:r>
          </a:p>
          <a:p>
            <a:pPr rtl="0"/>
            <a:endParaRPr lang="en-US" sz="1200" dirty="0" smtClean="0"/>
          </a:p>
          <a:p>
            <a:pPr rtl="0"/>
            <a:r>
              <a:rPr lang="en-US" sz="1200" dirty="0" smtClean="0"/>
              <a:t>We cannot make too much of the order, of course, </a:t>
            </a:r>
          </a:p>
          <a:p>
            <a:pPr rtl="0"/>
            <a:r>
              <a:rPr lang="en-US" sz="1200" dirty="0" smtClean="0"/>
              <a:t>because the apostle turns it around again in verse 10, </a:t>
            </a:r>
          </a:p>
          <a:p>
            <a:pPr rtl="0"/>
            <a:r>
              <a:rPr lang="en-US" sz="1200" dirty="0" smtClean="0"/>
              <a:t>giving what we think of as the correct sequence: “For </a:t>
            </a:r>
          </a:p>
          <a:p>
            <a:pPr rtl="0"/>
            <a:r>
              <a:rPr lang="en-US" sz="1200" dirty="0" smtClean="0"/>
              <a:t>it is with your heart that you believe and are justified, </a:t>
            </a:r>
          </a:p>
          <a:p>
            <a:pPr rtl="0"/>
            <a:r>
              <a:rPr lang="en-US" sz="1200" dirty="0" smtClean="0"/>
              <a:t>and it is with your mouth that you confess and are </a:t>
            </a:r>
          </a:p>
          <a:p>
            <a:pPr rtl="0"/>
            <a:r>
              <a:rPr lang="en-US" sz="1200" dirty="0" smtClean="0"/>
              <a:t>saved.”</a:t>
            </a:r>
          </a:p>
          <a:p>
            <a:pPr rtl="0"/>
            <a:endParaRPr lang="en-US" sz="1200" dirty="0" smtClean="0"/>
          </a:p>
          <a:p>
            <a:pPr rtl="0"/>
            <a:r>
              <a:rPr lang="en-US" sz="1200" dirty="0" smtClean="0"/>
              <a:t>Yet this leads to an important observation, namely, </a:t>
            </a:r>
          </a:p>
          <a:p>
            <a:pPr rtl="0"/>
            <a:r>
              <a:rPr lang="en-US" sz="1200" dirty="0" smtClean="0"/>
              <a:t>that Paul is not providing an ordered listing of steps to </a:t>
            </a:r>
          </a:p>
          <a:p>
            <a:pPr rtl="0"/>
            <a:r>
              <a:rPr lang="en-US" sz="1200" dirty="0" smtClean="0"/>
              <a:t>salvation or contrasting some items of </a:t>
            </a:r>
            <a:r>
              <a:rPr lang="en-US" sz="1200" kern="1200" dirty="0" smtClean="0">
                <a:solidFill>
                  <a:schemeClr val="tx1"/>
                </a:solidFill>
                <a:latin typeface="+mn-lt"/>
                <a:ea typeface="+mn-ea"/>
                <a:cs typeface="+mn-cs"/>
              </a:rPr>
              <a:t>belief that are </a:t>
            </a:r>
          </a:p>
          <a:p>
            <a:pPr rtl="0"/>
            <a:r>
              <a:rPr lang="en-US" sz="1200" kern="1200" dirty="0" smtClean="0">
                <a:solidFill>
                  <a:schemeClr val="tx1"/>
                </a:solidFill>
                <a:latin typeface="+mn-lt"/>
                <a:ea typeface="+mn-ea"/>
                <a:cs typeface="+mn-cs"/>
              </a:rPr>
              <a:t>internal with other items of belief that are external.</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Those kinds of distinctions are misleading at this point. </a:t>
            </a:r>
          </a:p>
          <a:p>
            <a:pPr rtl="0"/>
            <a:r>
              <a:rPr lang="en-US" sz="1200" kern="1200" dirty="0" smtClean="0">
                <a:solidFill>
                  <a:schemeClr val="tx1"/>
                </a:solidFill>
                <a:latin typeface="+mn-lt"/>
                <a:ea typeface="+mn-ea"/>
                <a:cs typeface="+mn-cs"/>
              </a:rPr>
              <a:t>Rather, taken together, the verses indicate that the </a:t>
            </a:r>
          </a:p>
          <a:p>
            <a:pPr rtl="0"/>
            <a:r>
              <a:rPr lang="en-US" sz="1200" kern="1200" dirty="0" smtClean="0">
                <a:solidFill>
                  <a:schemeClr val="tx1"/>
                </a:solidFill>
                <a:latin typeface="+mn-lt"/>
                <a:ea typeface="+mn-ea"/>
                <a:cs typeface="+mn-cs"/>
              </a:rPr>
              <a:t>items Paul is speaking of are actually all of one </a:t>
            </a:r>
          </a:p>
          <a:p>
            <a:pPr rtl="0"/>
            <a:r>
              <a:rPr lang="en-US" sz="1200" kern="1200" dirty="0" smtClean="0">
                <a:solidFill>
                  <a:schemeClr val="tx1"/>
                </a:solidFill>
                <a:latin typeface="+mn-lt"/>
                <a:ea typeface="+mn-ea"/>
                <a:cs typeface="+mn-cs"/>
              </a:rPr>
              <a:t>package.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confession that “Jesus is Lord” and the belief that </a:t>
            </a:r>
          </a:p>
          <a:p>
            <a:pPr rtl="0"/>
            <a:r>
              <a:rPr lang="en-US" sz="1200" kern="1200" dirty="0" smtClean="0">
                <a:solidFill>
                  <a:schemeClr val="tx1"/>
                </a:solidFill>
                <a:latin typeface="+mn-lt"/>
                <a:ea typeface="+mn-ea"/>
                <a:cs typeface="+mn-cs"/>
              </a:rPr>
              <a:t>God raised him from the dead are both parts of faith’s </a:t>
            </a:r>
          </a:p>
          <a:p>
            <a:pPr rtl="0"/>
            <a:r>
              <a:rPr lang="en-US" sz="1200" kern="1200" dirty="0" smtClean="0">
                <a:solidFill>
                  <a:schemeClr val="tx1"/>
                </a:solidFill>
                <a:latin typeface="+mn-lt"/>
                <a:ea typeface="+mn-ea"/>
                <a:cs typeface="+mn-cs"/>
              </a:rPr>
              <a:t>content.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That is, they are equally parts of the gospel. They are </a:t>
            </a:r>
          </a:p>
          <a:p>
            <a:pPr rtl="0"/>
            <a:r>
              <a:rPr lang="en-US" sz="1200" kern="1200" dirty="0" smtClean="0">
                <a:solidFill>
                  <a:schemeClr val="tx1"/>
                </a:solidFill>
                <a:latin typeface="+mn-lt"/>
                <a:ea typeface="+mn-ea"/>
                <a:cs typeface="+mn-cs"/>
              </a:rPr>
              <a:t>both truths that we are to believe and then, second, </a:t>
            </a:r>
          </a:p>
          <a:p>
            <a:pPr rtl="0"/>
            <a:r>
              <a:rPr lang="en-US" sz="1200" kern="1200" dirty="0" smtClean="0">
                <a:solidFill>
                  <a:schemeClr val="tx1"/>
                </a:solidFill>
                <a:latin typeface="+mn-lt"/>
                <a:ea typeface="+mn-ea"/>
                <a:cs typeface="+mn-cs"/>
              </a:rPr>
              <a:t>confess to other people.</a:t>
            </a:r>
          </a:p>
          <a:p>
            <a:pPr rtl="0"/>
            <a:endParaRPr lang="en-US" sz="1200" kern="1200" dirty="0" smtClean="0">
              <a:solidFill>
                <a:schemeClr val="tx1"/>
              </a:solidFill>
              <a:latin typeface="+mn-lt"/>
              <a:ea typeface="+mn-ea"/>
              <a:cs typeface="+mn-cs"/>
            </a:endParaRPr>
          </a:p>
          <a:p>
            <a:pPr rtl="0"/>
            <a:r>
              <a:rPr lang="en-US" sz="1200" dirty="0" smtClean="0"/>
              <a:t>In other words, preaching should contain both truths, </a:t>
            </a:r>
          </a:p>
          <a:p>
            <a:pPr rtl="0"/>
            <a:r>
              <a:rPr lang="en-US" sz="1200" dirty="0" smtClean="0"/>
              <a:t>and a Christian is to be defined as one who both </a:t>
            </a:r>
          </a:p>
          <a:p>
            <a:pPr rtl="0"/>
            <a:r>
              <a:rPr lang="en-US" sz="1200" dirty="0" smtClean="0"/>
              <a:t>believes them and confesses them openly. *</a:t>
            </a:r>
          </a:p>
          <a:p>
            <a:pPr rtl="0"/>
            <a:endParaRPr lang="en-US" sz="1200" dirty="0" smtClean="0"/>
          </a:p>
          <a:p>
            <a:pPr rtl="0"/>
            <a:r>
              <a:rPr lang="en-US" sz="1200" dirty="0" smtClean="0"/>
              <a:t>Back in the </a:t>
            </a:r>
            <a:r>
              <a:rPr lang="en-US" sz="1200" dirty="0" err="1" smtClean="0"/>
              <a:t>1500s</a:t>
            </a:r>
            <a:r>
              <a:rPr lang="en-US" sz="1200" dirty="0" smtClean="0"/>
              <a:t>, John Calvin wrote:</a:t>
            </a:r>
          </a:p>
          <a:p>
            <a:pPr rtl="0"/>
            <a:endParaRPr lang="en-US" sz="1200" dirty="0" smtClean="0"/>
          </a:p>
          <a:p>
            <a:pPr rtl="0"/>
            <a:r>
              <a:rPr lang="en-US" sz="1200" dirty="0" smtClean="0"/>
              <a:t>Express mention is made only of Christ’s resurrection; </a:t>
            </a:r>
          </a:p>
          <a:p>
            <a:pPr rtl="0"/>
            <a:r>
              <a:rPr lang="en-US" sz="1200" dirty="0" smtClean="0"/>
              <a:t>which must not be so taken, as though his death was </a:t>
            </a:r>
          </a:p>
          <a:p>
            <a:pPr rtl="0"/>
            <a:r>
              <a:rPr lang="en-US" sz="1200" dirty="0" smtClean="0"/>
              <a:t>of no moment, but because Christ, by rising again, </a:t>
            </a:r>
          </a:p>
          <a:p>
            <a:pPr rtl="0"/>
            <a:r>
              <a:rPr lang="en-US" sz="1200" dirty="0" smtClean="0"/>
              <a:t>completed the whole work of our salvation. </a:t>
            </a:r>
          </a:p>
          <a:p>
            <a:pPr rtl="0"/>
            <a:endParaRPr lang="en-US" sz="1200" dirty="0" smtClean="0"/>
          </a:p>
          <a:p>
            <a:pPr rtl="0"/>
            <a:r>
              <a:rPr lang="en-US" sz="1200" dirty="0" smtClean="0"/>
              <a:t>For though redemption and satisfaction were effected </a:t>
            </a:r>
          </a:p>
          <a:p>
            <a:pPr rtl="0"/>
            <a:r>
              <a:rPr lang="en-US" sz="1200" dirty="0" smtClean="0"/>
              <a:t>by his death, through which we are reconciled to God; </a:t>
            </a:r>
          </a:p>
          <a:p>
            <a:pPr rtl="0"/>
            <a:r>
              <a:rPr lang="en-US" sz="1200" dirty="0" smtClean="0"/>
              <a:t>yet the victory over sin, death, and </a:t>
            </a:r>
            <a:r>
              <a:rPr lang="en-US" sz="1200" kern="1200" dirty="0" smtClean="0">
                <a:solidFill>
                  <a:schemeClr val="tx1"/>
                </a:solidFill>
                <a:latin typeface="+mn-lt"/>
                <a:ea typeface="+mn-ea"/>
                <a:cs typeface="+mn-cs"/>
              </a:rPr>
              <a:t>Satan was attained </a:t>
            </a:r>
          </a:p>
          <a:p>
            <a:pPr rtl="0"/>
            <a:r>
              <a:rPr lang="en-US" sz="1200" kern="1200" dirty="0" smtClean="0">
                <a:solidFill>
                  <a:schemeClr val="tx1"/>
                </a:solidFill>
                <a:latin typeface="+mn-lt"/>
                <a:ea typeface="+mn-ea"/>
                <a:cs typeface="+mn-cs"/>
              </a:rPr>
              <a:t>by his resurrection; and hence also came </a:t>
            </a:r>
          </a:p>
          <a:p>
            <a:pPr rtl="0"/>
            <a:r>
              <a:rPr lang="en-US" sz="1200" kern="1200" dirty="0" smtClean="0">
                <a:solidFill>
                  <a:schemeClr val="tx1"/>
                </a:solidFill>
                <a:latin typeface="+mn-lt"/>
                <a:ea typeface="+mn-ea"/>
                <a:cs typeface="+mn-cs"/>
              </a:rPr>
              <a:t>righteousness, newness of life, and the hope of a </a:t>
            </a:r>
          </a:p>
          <a:p>
            <a:pPr rtl="0"/>
            <a:r>
              <a:rPr lang="en-US" sz="1200" kern="1200" dirty="0" smtClean="0">
                <a:solidFill>
                  <a:schemeClr val="tx1"/>
                </a:solidFill>
                <a:latin typeface="+mn-lt"/>
                <a:ea typeface="+mn-ea"/>
                <a:cs typeface="+mn-cs"/>
              </a:rPr>
              <a:t>blessed immortality.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And thus is resurrection alone often set before us as </a:t>
            </a:r>
          </a:p>
          <a:p>
            <a:pPr rtl="0"/>
            <a:r>
              <a:rPr lang="en-US" sz="1200" kern="1200" dirty="0" smtClean="0">
                <a:solidFill>
                  <a:schemeClr val="tx1"/>
                </a:solidFill>
                <a:latin typeface="+mn-lt"/>
                <a:ea typeface="+mn-ea"/>
                <a:cs typeface="+mn-cs"/>
              </a:rPr>
              <a:t>the assurance of our salvation, not to draw away our </a:t>
            </a:r>
          </a:p>
          <a:p>
            <a:pPr rtl="0"/>
            <a:r>
              <a:rPr lang="en-US" sz="1200" kern="1200" dirty="0" smtClean="0">
                <a:solidFill>
                  <a:schemeClr val="tx1"/>
                </a:solidFill>
                <a:latin typeface="+mn-lt"/>
                <a:ea typeface="+mn-ea"/>
                <a:cs typeface="+mn-cs"/>
              </a:rPr>
              <a:t>attention from his death, but because it bears witness </a:t>
            </a:r>
          </a:p>
          <a:p>
            <a:pPr rtl="0"/>
            <a:r>
              <a:rPr lang="en-US" sz="1200" kern="1200" dirty="0" smtClean="0">
                <a:solidFill>
                  <a:schemeClr val="tx1"/>
                </a:solidFill>
                <a:latin typeface="+mn-lt"/>
                <a:ea typeface="+mn-ea"/>
                <a:cs typeface="+mn-cs"/>
              </a:rPr>
              <a:t>to the efficacy and fruit of his death: in short, his </a:t>
            </a:r>
          </a:p>
          <a:p>
            <a:pPr rtl="0"/>
            <a:r>
              <a:rPr lang="en-US" sz="1200" kern="1200" dirty="0" smtClean="0">
                <a:solidFill>
                  <a:schemeClr val="tx1"/>
                </a:solidFill>
                <a:latin typeface="+mn-lt"/>
                <a:ea typeface="+mn-ea"/>
                <a:cs typeface="+mn-cs"/>
              </a:rPr>
              <a:t>resurrection includes his death....</a:t>
            </a:r>
          </a:p>
          <a:p>
            <a:pPr rtl="0"/>
            <a:endParaRPr lang="en-US" sz="1200" kern="1200" dirty="0" smtClean="0">
              <a:solidFill>
                <a:schemeClr val="tx1"/>
              </a:solidFill>
              <a:latin typeface="+mn-lt"/>
              <a:ea typeface="+mn-ea"/>
              <a:cs typeface="+mn-cs"/>
            </a:endParaRPr>
          </a:p>
          <a:p>
            <a:pPr rtl="0"/>
            <a:r>
              <a:rPr lang="en-US" sz="1200" dirty="0" smtClean="0"/>
              <a:t>It may be added, that Paul requires not merely an </a:t>
            </a:r>
          </a:p>
          <a:p>
            <a:pPr rtl="0"/>
            <a:r>
              <a:rPr lang="en-US" sz="1200" dirty="0" smtClean="0"/>
              <a:t>historical faith, but he makes the resurrection itself its </a:t>
            </a:r>
          </a:p>
          <a:p>
            <a:pPr rtl="0"/>
            <a:r>
              <a:rPr lang="en-US" sz="1200" dirty="0" smtClean="0"/>
              <a:t>end. For we must remember the purpose for which </a:t>
            </a:r>
          </a:p>
          <a:p>
            <a:pPr rtl="0"/>
            <a:r>
              <a:rPr lang="en-US" sz="1200" dirty="0" smtClean="0"/>
              <a:t>Christ rose again;—it was the Father’s design in </a:t>
            </a:r>
          </a:p>
          <a:p>
            <a:pPr rtl="0"/>
            <a:r>
              <a:rPr lang="en-US" sz="1200" dirty="0" smtClean="0"/>
              <a:t>raising him, to restore us all to life.</a:t>
            </a:r>
          </a:p>
          <a:p>
            <a:pPr rtl="0"/>
            <a:endParaRPr lang="en-US" sz="1200" dirty="0" smtClean="0"/>
          </a:p>
          <a:p>
            <a:pPr rtl="0"/>
            <a:r>
              <a:rPr lang="en-US" sz="1200" dirty="0" smtClean="0"/>
              <a:t>For though Christ had power of himself to reassume </a:t>
            </a:r>
          </a:p>
          <a:p>
            <a:pPr rtl="0"/>
            <a:r>
              <a:rPr lang="en-US" sz="1200" dirty="0" smtClean="0"/>
              <a:t>his soul, yet this work is for the most part ascribed in </a:t>
            </a:r>
          </a:p>
          <a:p>
            <a:pPr rtl="0"/>
            <a:r>
              <a:rPr lang="en-US" sz="1200" dirty="0" smtClean="0"/>
              <a:t>Scripture to God the Father. **</a:t>
            </a:r>
          </a:p>
          <a:p>
            <a:pPr rtl="0"/>
            <a:endParaRPr lang="en-US" sz="1200" dirty="0" smtClean="0"/>
          </a:p>
          <a:p>
            <a:pPr rtl="0"/>
            <a:r>
              <a:rPr lang="en-US" sz="1200" dirty="0" smtClean="0"/>
              <a:t>-----</a:t>
            </a:r>
          </a:p>
          <a:p>
            <a:pPr rtl="0"/>
            <a:endParaRPr lang="en-US" sz="1200" dirty="0" smtClean="0"/>
          </a:p>
          <a:p>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r>
              <a:rPr lang="en-US" b="0" i="0" u="none" strike="noStrike" baseline="0" dirty="0" smtClean="0"/>
              <a:t>(Vol. 3, pp. 1190–1191). Grand Rapids, MI: </a:t>
            </a:r>
          </a:p>
          <a:p>
            <a:r>
              <a:rPr lang="en-US" b="0" i="0" u="none" strike="noStrike" baseline="0" dirty="0" smtClean="0"/>
              <a:t>Baker Book House.</a:t>
            </a:r>
          </a:p>
          <a:p>
            <a:endParaRPr lang="en-US" b="0" i="0" u="none" strike="noStrike" baseline="0" dirty="0" smtClean="0"/>
          </a:p>
          <a:p>
            <a:r>
              <a:rPr lang="en-US" b="0" i="0" u="none" strike="noStrike" baseline="0" dirty="0" smtClean="0"/>
              <a:t>** Calvin, J., &amp; Owen, J. (2010). </a:t>
            </a:r>
            <a:r>
              <a:rPr lang="en-US" b="0" i="1" u="none" strike="noStrike" baseline="0" dirty="0" smtClean="0"/>
              <a:t>Commentary on the </a:t>
            </a:r>
          </a:p>
          <a:p>
            <a:r>
              <a:rPr lang="en-US" b="0" i="1" u="none" strike="noStrike" baseline="0" dirty="0" smtClean="0"/>
              <a:t>Epistle of Paul the Apostle to the Romans</a:t>
            </a:r>
            <a:r>
              <a:rPr lang="en-US" b="0" i="0" u="none" strike="noStrike" baseline="0" dirty="0" smtClean="0"/>
              <a:t> </a:t>
            </a:r>
          </a:p>
          <a:p>
            <a:r>
              <a:rPr lang="en-US" b="0" i="0" u="none" strike="noStrike" baseline="0" dirty="0" smtClean="0"/>
              <a:t>(pp. 392–393). Bellingham, WA: Logos Bible Software.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latin typeface="+mn-lt"/>
                <a:ea typeface="+mn-ea"/>
                <a:cs typeface="+mn-cs"/>
              </a:rPr>
              <a:t>Gospel Importance: Paul highlights two key aspects of </a:t>
            </a:r>
          </a:p>
          <a:p>
            <a:r>
              <a:rPr lang="en-US" sz="1200" b="0" kern="1200" dirty="0" smtClean="0">
                <a:solidFill>
                  <a:schemeClr val="tx1"/>
                </a:solidFill>
                <a:latin typeface="+mn-lt"/>
                <a:ea typeface="+mn-ea"/>
                <a:cs typeface="+mn-cs"/>
              </a:rPr>
              <a:t>a person’s response to the gospel. There is an inward </a:t>
            </a:r>
          </a:p>
          <a:p>
            <a:r>
              <a:rPr lang="en-US" sz="1200" b="0" kern="1200" dirty="0" smtClean="0">
                <a:solidFill>
                  <a:schemeClr val="tx1"/>
                </a:solidFill>
                <a:latin typeface="+mn-lt"/>
                <a:ea typeface="+mn-ea"/>
                <a:cs typeface="+mn-cs"/>
              </a:rPr>
              <a:t>response of believing in one’s heart, and then an </a:t>
            </a:r>
          </a:p>
          <a:p>
            <a:r>
              <a:rPr lang="en-US" sz="1200" b="0" kern="1200" dirty="0" smtClean="0">
                <a:solidFill>
                  <a:schemeClr val="tx1"/>
                </a:solidFill>
                <a:latin typeface="+mn-lt"/>
                <a:ea typeface="+mn-ea"/>
                <a:cs typeface="+mn-cs"/>
              </a:rPr>
              <a:t>outward reflection of this belief by confessing with </a:t>
            </a:r>
          </a:p>
          <a:p>
            <a:r>
              <a:rPr lang="en-US" sz="1200" b="0" kern="1200" dirty="0" smtClean="0">
                <a:solidFill>
                  <a:schemeClr val="tx1"/>
                </a:solidFill>
                <a:latin typeface="+mn-lt"/>
                <a:ea typeface="+mn-ea"/>
                <a:cs typeface="+mn-cs"/>
              </a:rPr>
              <a:t>one’s mouth. This two-fold response provides the </a:t>
            </a:r>
          </a:p>
          <a:p>
            <a:r>
              <a:rPr lang="en-US" sz="1200" b="0" kern="1200" dirty="0" smtClean="0">
                <a:solidFill>
                  <a:schemeClr val="tx1"/>
                </a:solidFill>
                <a:latin typeface="+mn-lt"/>
                <a:ea typeface="+mn-ea"/>
                <a:cs typeface="+mn-cs"/>
              </a:rPr>
              <a:t>background for believers to proclaim the gospel to </a:t>
            </a:r>
          </a:p>
          <a:p>
            <a:r>
              <a:rPr lang="en-US" sz="1200" b="0" kern="1200" dirty="0" smtClean="0">
                <a:solidFill>
                  <a:schemeClr val="tx1"/>
                </a:solidFill>
                <a:latin typeface="+mn-lt"/>
                <a:ea typeface="+mn-ea"/>
                <a:cs typeface="+mn-cs"/>
              </a:rPr>
              <a:t>those who have never heard it (10:14).</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t>
            </a:r>
          </a:p>
          <a:p>
            <a:endParaRPr lang="en-US" sz="1200" b="1" i="0" u="none" strike="noStrike" kern="1200" baseline="0" dirty="0" smtClean="0">
              <a:solidFill>
                <a:schemeClr val="tx1"/>
              </a:solidFill>
              <a:latin typeface="+mn-lt"/>
              <a:ea typeface="+mn-ea"/>
              <a:cs typeface="+mn-cs"/>
            </a:endParaRPr>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179).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618640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28642645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17830734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homologeo</a:t>
            </a:r>
            <a:r>
              <a:rPr lang="en-US" dirty="0" smtClean="0"/>
              <a:t> means </a:t>
            </a:r>
            <a:r>
              <a:rPr lang="en-US" sz="1200" b="0" i="0" dirty="0" smtClean="0"/>
              <a:t>to acknowledge something, </a:t>
            </a:r>
          </a:p>
          <a:p>
            <a:r>
              <a:rPr lang="en-US" sz="1200" b="0" i="0" dirty="0" smtClean="0"/>
              <a:t>ordinarily in public, that is, to acknowledge, to claim, </a:t>
            </a:r>
          </a:p>
          <a:p>
            <a:r>
              <a:rPr lang="en-US" sz="1200" b="0" i="0" dirty="0" smtClean="0"/>
              <a:t>to profess, or to praise;</a:t>
            </a:r>
            <a:r>
              <a:rPr lang="en-US" sz="1200" b="0" i="0" baseline="0" dirty="0" smtClean="0"/>
              <a:t> specifically as </a:t>
            </a:r>
            <a:r>
              <a:rPr lang="en-US" sz="1200" dirty="0" smtClean="0"/>
              <a:t>a profession of </a:t>
            </a:r>
          </a:p>
          <a:p>
            <a:r>
              <a:rPr lang="en-US" sz="1200" dirty="0" smtClean="0"/>
              <a:t>allegiance.</a:t>
            </a:r>
            <a:endParaRPr lang="en-US" b="0" i="0" dirty="0" smtClean="0"/>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30640811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b="0" i="0" dirty="0" smtClean="0"/>
              <a:t>The Romans Road is probably the best known </a:t>
            </a:r>
          </a:p>
          <a:p>
            <a:r>
              <a:rPr lang="en-US" sz="1200" b="0" i="0" dirty="0" smtClean="0"/>
              <a:t>and most widely used method of presenting the plan </a:t>
            </a:r>
          </a:p>
          <a:p>
            <a:r>
              <a:rPr lang="en-US" sz="1200" b="0" i="0" dirty="0" smtClean="0"/>
              <a:t>of salvation.</a:t>
            </a:r>
          </a:p>
          <a:p>
            <a:endParaRPr lang="en-US" sz="1200" b="0" i="0" dirty="0" smtClean="0"/>
          </a:p>
          <a:p>
            <a:pPr marL="228600" indent="-228600" rtl="0">
              <a:buAutoNum type="arabicPeriod"/>
            </a:pPr>
            <a:r>
              <a:rPr lang="en-US" sz="1200" b="0" dirty="0" smtClean="0"/>
              <a:t>Every human is a sinner. - Romans 3:23.</a:t>
            </a:r>
          </a:p>
          <a:p>
            <a:pPr marL="228600" indent="-228600" rtl="0">
              <a:buAutoNum type="arabicPeriod"/>
            </a:pPr>
            <a:endParaRPr lang="en-US" sz="1200" b="0" dirty="0" smtClean="0"/>
          </a:p>
          <a:p>
            <a:pPr rtl="0"/>
            <a:r>
              <a:rPr lang="en-US" sz="1200" dirty="0" smtClean="0"/>
              <a:t>2. God’s penalty for sin is death. - Romans 6:23.</a:t>
            </a:r>
          </a:p>
          <a:p>
            <a:pPr rtl="0"/>
            <a:endParaRPr lang="en-US" sz="1200" dirty="0" smtClean="0"/>
          </a:p>
          <a:p>
            <a:pPr rtl="0"/>
            <a:r>
              <a:rPr lang="en-US" sz="1200" dirty="0" smtClean="0"/>
              <a:t>3. In His great love, God has made provision for the </a:t>
            </a:r>
          </a:p>
          <a:p>
            <a:pPr rtl="0"/>
            <a:r>
              <a:rPr lang="en-US" sz="1200" dirty="0" smtClean="0"/>
              <a:t>salvation of sinners. - Romans 5:8.</a:t>
            </a:r>
          </a:p>
          <a:p>
            <a:pPr rtl="0"/>
            <a:endParaRPr lang="en-US" sz="1200" dirty="0" smtClean="0"/>
          </a:p>
          <a:p>
            <a:pPr rtl="0"/>
            <a:r>
              <a:rPr lang="en-US" sz="1200" dirty="0" smtClean="0"/>
              <a:t>4. Each person must put his trust in God’s Son, </a:t>
            </a:r>
          </a:p>
          <a:p>
            <a:pPr rtl="0"/>
            <a:r>
              <a:rPr lang="en-US" sz="1200" dirty="0" smtClean="0"/>
              <a:t>Jesus Christ. - Romans 10:9–10, 13.</a:t>
            </a:r>
          </a:p>
          <a:p>
            <a:pPr rtl="0"/>
            <a:endParaRPr lang="en-US" sz="1200" dirty="0" smtClean="0"/>
          </a:p>
          <a:p>
            <a:pPr rtl="0"/>
            <a:r>
              <a:rPr lang="en-US" sz="1200" dirty="0" smtClean="0"/>
              <a:t>-----</a:t>
            </a:r>
          </a:p>
          <a:p>
            <a:pPr rtl="0"/>
            <a:endParaRPr lang="en-US" sz="1200" dirty="0" smtClean="0"/>
          </a:p>
          <a:p>
            <a:pPr rtl="0"/>
            <a:r>
              <a:rPr lang="en-US" b="0" i="0" u="none" strike="noStrike" baseline="0" dirty="0" err="1" smtClean="0"/>
              <a:t>Galaxie</a:t>
            </a:r>
            <a:r>
              <a:rPr lang="en-US" b="0" i="0" u="none" strike="noStrike" baseline="0" dirty="0" smtClean="0"/>
              <a:t> Software. (2002). </a:t>
            </a:r>
            <a:r>
              <a:rPr lang="en-US" b="0" i="1" u="none" strike="noStrike" baseline="0" dirty="0" smtClean="0"/>
              <a:t>10,000 Sermon Illustrations</a:t>
            </a:r>
            <a:r>
              <a:rPr lang="en-US" b="0" i="0" u="none" strike="noStrike" baseline="0" dirty="0" smtClean="0"/>
              <a:t>. </a:t>
            </a:r>
          </a:p>
          <a:p>
            <a:pPr rtl="0"/>
            <a:r>
              <a:rPr lang="en-US" b="0" i="0" u="none" strike="noStrike" baseline="0" dirty="0" smtClean="0"/>
              <a:t>Biblical Studies Press.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168161147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same word we saw in verse 8.</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Again, stoma simply means mouth.</a:t>
            </a:r>
          </a:p>
          <a:p>
            <a:endParaRPr lang="en-US" dirty="0" smtClean="0"/>
          </a:p>
          <a:p>
            <a:pPr rtl="0"/>
            <a:r>
              <a:rPr lang="en-US" b="1" dirty="0" err="1" smtClean="0"/>
              <a:t>ILLUS</a:t>
            </a:r>
            <a:r>
              <a:rPr lang="en-US" b="1" dirty="0" smtClean="0"/>
              <a:t>: </a:t>
            </a:r>
            <a:r>
              <a:rPr lang="en-US" b="0" dirty="0" smtClean="0"/>
              <a:t>C. B. Larson tells this story:</a:t>
            </a:r>
          </a:p>
          <a:p>
            <a:pPr rtl="0"/>
            <a:endParaRPr lang="en-US" sz="1200" b="1" i="0" dirty="0" smtClean="0"/>
          </a:p>
          <a:p>
            <a:pPr rtl="0"/>
            <a:r>
              <a:rPr lang="en-US" sz="1200" i="0" dirty="0" smtClean="0"/>
              <a:t>“Guilty Plea Sets Inmate Free” was the </a:t>
            </a:r>
          </a:p>
          <a:p>
            <a:pPr rtl="0"/>
            <a:r>
              <a:rPr lang="en-US" sz="1200" i="0" dirty="0" smtClean="0"/>
              <a:t>headline of a story in the Chicago Tribune about a </a:t>
            </a:r>
          </a:p>
          <a:p>
            <a:pPr rtl="0"/>
            <a:r>
              <a:rPr lang="en-US" sz="1200" i="0" dirty="0" smtClean="0"/>
              <a:t>man who was imprisoned eight years before cutting </a:t>
            </a:r>
          </a:p>
          <a:p>
            <a:pPr rtl="0"/>
            <a:r>
              <a:rPr lang="en-US" sz="1200" i="0" dirty="0" smtClean="0"/>
              <a:t>a deal with the state’s attorney so that the time he </a:t>
            </a:r>
          </a:p>
          <a:p>
            <a:pPr rtl="0"/>
            <a:r>
              <a:rPr lang="en-US" sz="1200" i="0" dirty="0" smtClean="0"/>
              <a:t>served satisfied his sentence.</a:t>
            </a:r>
          </a:p>
          <a:p>
            <a:pPr rtl="0"/>
            <a:endParaRPr lang="en-US" sz="1200" i="0" dirty="0" smtClean="0"/>
          </a:p>
          <a:p>
            <a:pPr rtl="0"/>
            <a:r>
              <a:rPr lang="en-US" sz="1200" i="0" dirty="0" smtClean="0"/>
              <a:t>What struck me was that headline. My first reaction </a:t>
            </a:r>
          </a:p>
          <a:p>
            <a:pPr rtl="0"/>
            <a:r>
              <a:rPr lang="en-US" sz="1200" i="0" dirty="0" smtClean="0"/>
              <a:t>was, “Another criminal gets off with a plea bargain.” </a:t>
            </a:r>
          </a:p>
          <a:p>
            <a:pPr rtl="0"/>
            <a:endParaRPr lang="en-US" sz="1200" i="0" dirty="0" smtClean="0"/>
          </a:p>
          <a:p>
            <a:pPr rtl="0"/>
            <a:r>
              <a:rPr lang="en-US" sz="1200" i="0" dirty="0" smtClean="0"/>
              <a:t>Then I realized that I, too, was guilty and set free.</a:t>
            </a:r>
          </a:p>
          <a:p>
            <a:pPr rtl="0"/>
            <a:endParaRPr lang="en-US" sz="1200" i="0" dirty="0" smtClean="0"/>
          </a:p>
          <a:p>
            <a:pPr rtl="0"/>
            <a:r>
              <a:rPr lang="en-US" sz="1200" i="0" dirty="0" smtClean="0"/>
              <a:t>Freedom is not in a plea of innocence but in the </a:t>
            </a:r>
          </a:p>
          <a:p>
            <a:pPr rtl="0"/>
            <a:r>
              <a:rPr lang="en-US" sz="1200" i="0" dirty="0" smtClean="0"/>
              <a:t>admission of guilt. My story is different, but the </a:t>
            </a:r>
          </a:p>
          <a:p>
            <a:pPr rtl="0"/>
            <a:r>
              <a:rPr lang="en-US" sz="1200" i="0" dirty="0" smtClean="0"/>
              <a:t>headline “Guilty Plea Sets Inmate Free” fits </a:t>
            </a:r>
          </a:p>
          <a:p>
            <a:pPr rtl="0"/>
            <a:r>
              <a:rPr lang="en-US" sz="1200" i="0" dirty="0" smtClean="0"/>
              <a:t>perfectly.</a:t>
            </a:r>
          </a:p>
          <a:p>
            <a:pPr rtl="0"/>
            <a:endParaRPr lang="en-US" sz="1200" i="0" dirty="0" smtClean="0"/>
          </a:p>
          <a:p>
            <a:pPr rtl="0"/>
            <a:r>
              <a:rPr lang="en-US" sz="1200" i="0" dirty="0" smtClean="0"/>
              <a:t>-----</a:t>
            </a:r>
          </a:p>
          <a:p>
            <a:pPr rtl="0"/>
            <a:endParaRPr lang="en-US" sz="1200" i="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344). Grand Rapids, </a:t>
            </a:r>
          </a:p>
          <a:p>
            <a:pPr rtl="0"/>
            <a:r>
              <a:rPr lang="en-US" b="0" i="0" u="none" strike="noStrike" baseline="0" dirty="0" smtClean="0"/>
              <a:t>MI: Zondervan Publishing House.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0980389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kyrios</a:t>
            </a:r>
            <a:r>
              <a:rPr lang="en-US" baseline="0" dirty="0" smtClean="0"/>
              <a:t> means </a:t>
            </a:r>
            <a:r>
              <a:rPr lang="en-US" sz="1200" b="0" i="0" dirty="0" smtClean="0"/>
              <a:t>one who is in a position of </a:t>
            </a:r>
          </a:p>
          <a:p>
            <a:r>
              <a:rPr lang="en-US" sz="1200" b="0" i="0" dirty="0" smtClean="0"/>
              <a:t>authority, that is, lord or master,</a:t>
            </a:r>
            <a:r>
              <a:rPr lang="en-US" sz="1200" b="0" i="0" baseline="0" dirty="0" smtClean="0"/>
              <a:t> specifically here as </a:t>
            </a:r>
          </a:p>
          <a:p>
            <a:r>
              <a:rPr lang="en-US" sz="1200" b="0" i="0" baseline="0" dirty="0" smtClean="0"/>
              <a:t>a designation of God.</a:t>
            </a:r>
          </a:p>
          <a:p>
            <a:endParaRPr lang="en-US" sz="1200" b="0" i="0" baseline="0" dirty="0" smtClean="0"/>
          </a:p>
          <a:p>
            <a:r>
              <a:rPr lang="en-US" sz="1200" b="0" i="0" baseline="0" dirty="0" smtClean="0"/>
              <a:t>-----</a:t>
            </a:r>
          </a:p>
          <a:p>
            <a:endParaRPr lang="en-US" sz="1200" b="0" i="0" baseline="0" dirty="0" smtClean="0"/>
          </a:p>
          <a:p>
            <a:r>
              <a:rPr lang="en-US" sz="1200" b="0" i="0" baseline="0" dirty="0" err="1" smtClean="0"/>
              <a:t>Boice</a:t>
            </a:r>
            <a:r>
              <a:rPr lang="en-US" sz="1200" b="0" i="0" baseline="0" dirty="0" smtClean="0"/>
              <a:t> continues:</a:t>
            </a:r>
          </a:p>
          <a:p>
            <a:endParaRPr lang="en-US" sz="1200" b="0" i="0" baseline="0" dirty="0" smtClean="0"/>
          </a:p>
          <a:p>
            <a:pPr rtl="0"/>
            <a:r>
              <a:rPr lang="en-US" sz="1200" b="0" i="0" dirty="0" smtClean="0"/>
              <a:t>The first truth is that “Jesus is Lord.” </a:t>
            </a:r>
          </a:p>
          <a:p>
            <a:pPr rtl="0"/>
            <a:endParaRPr lang="en-US" sz="1200" b="0" i="0" dirty="0" smtClean="0"/>
          </a:p>
          <a:p>
            <a:pPr rtl="0"/>
            <a:r>
              <a:rPr lang="en-US" sz="1200" b="0" i="0" dirty="0" smtClean="0"/>
              <a:t>What a tremendous statement! It is impossible to </a:t>
            </a:r>
          </a:p>
          <a:p>
            <a:pPr rtl="0"/>
            <a:r>
              <a:rPr lang="en-US" sz="1200" b="0" i="0" dirty="0" smtClean="0"/>
              <a:t>overestimate the significance of these three words </a:t>
            </a:r>
          </a:p>
          <a:p>
            <a:pPr rtl="0"/>
            <a:r>
              <a:rPr lang="en-US" sz="1200" b="0" i="0" dirty="0" smtClean="0"/>
              <a:t>(only two in Greek), for this was not only the first </a:t>
            </a:r>
          </a:p>
          <a:p>
            <a:pPr rtl="0"/>
            <a:r>
              <a:rPr lang="en-US" sz="1200" b="0" i="0" dirty="0" smtClean="0"/>
              <a:t>essential element of the gospel proclamation as well </a:t>
            </a:r>
          </a:p>
          <a:p>
            <a:pPr rtl="0"/>
            <a:r>
              <a:rPr lang="en-US" sz="1200" b="0" i="0" dirty="0" smtClean="0"/>
              <a:t>as of the first Christian confession. </a:t>
            </a:r>
          </a:p>
          <a:p>
            <a:pPr rtl="0"/>
            <a:endParaRPr lang="en-US" sz="1200" b="0" i="0" dirty="0" smtClean="0"/>
          </a:p>
          <a:p>
            <a:pPr rtl="0"/>
            <a:r>
              <a:rPr lang="en-US" sz="1200" b="0" i="0" dirty="0" smtClean="0"/>
              <a:t>It was also a confession of their faith for which </a:t>
            </a:r>
          </a:p>
          <a:p>
            <a:pPr rtl="0"/>
            <a:r>
              <a:rPr lang="en-US" sz="1200" b="0" i="0" dirty="0" smtClean="0"/>
              <a:t>believers of the first Christian centuries were willing </a:t>
            </a:r>
          </a:p>
          <a:p>
            <a:pPr rtl="0"/>
            <a:r>
              <a:rPr lang="en-US" sz="1200" b="0" i="0" dirty="0" smtClean="0"/>
              <a:t>to die.</a:t>
            </a:r>
          </a:p>
          <a:p>
            <a:pPr rtl="0"/>
            <a:endParaRPr lang="en-US" sz="1200" b="0" i="0" dirty="0" smtClean="0"/>
          </a:p>
          <a:p>
            <a:pPr rtl="0"/>
            <a:r>
              <a:rPr lang="en-US" sz="1200" i="0" dirty="0" smtClean="0"/>
              <a:t>How can those three words be that important? The </a:t>
            </a:r>
          </a:p>
          <a:p>
            <a:pPr rtl="0"/>
            <a:r>
              <a:rPr lang="en-US" sz="1200" i="0" dirty="0" smtClean="0"/>
              <a:t>answer, as we know, is that they are literally crammed </a:t>
            </a:r>
          </a:p>
          <a:p>
            <a:pPr rtl="0"/>
            <a:r>
              <a:rPr lang="en-US" sz="1200" i="0" dirty="0" smtClean="0"/>
              <a:t>with meaning. They testify to: (1) the person of </a:t>
            </a:r>
          </a:p>
          <a:p>
            <a:pPr rtl="0"/>
            <a:r>
              <a:rPr lang="en-US" sz="1200" i="0" dirty="0" smtClean="0"/>
              <a:t>Christ, (2) the unique work of Christ, and (3) the </a:t>
            </a:r>
          </a:p>
          <a:p>
            <a:pPr rtl="0"/>
            <a:r>
              <a:rPr lang="en-US" sz="1200" i="0" dirty="0" smtClean="0"/>
              <a:t>ongoing all-embracing rule of Christ over his people </a:t>
            </a:r>
          </a:p>
          <a:p>
            <a:pPr rtl="0"/>
            <a:r>
              <a:rPr lang="en-US" sz="1200" i="0" dirty="0" smtClean="0"/>
              <a:t>and church.</a:t>
            </a:r>
          </a:p>
          <a:p>
            <a:pPr rtl="0"/>
            <a:endParaRPr lang="en-US" sz="1200" i="0" dirty="0" smtClean="0"/>
          </a:p>
          <a:p>
            <a:pPr marL="228600" indent="-228600" rtl="0">
              <a:buAutoNum type="arabicPeriod"/>
            </a:pPr>
            <a:r>
              <a:rPr lang="en-US" sz="1200" i="0" dirty="0" smtClean="0"/>
              <a:t>The person of Christ. The first of these implications </a:t>
            </a:r>
          </a:p>
          <a:p>
            <a:pPr marL="0" indent="0" rtl="0">
              <a:buNone/>
            </a:pPr>
            <a:r>
              <a:rPr lang="en-US" sz="1200" i="0" dirty="0" smtClean="0"/>
              <a:t>is due to the fact that in the Greek version of the Old </a:t>
            </a:r>
          </a:p>
          <a:p>
            <a:pPr marL="0" indent="0" rtl="0">
              <a:buNone/>
            </a:pPr>
            <a:r>
              <a:rPr lang="en-US" sz="1200" i="0" dirty="0" smtClean="0"/>
              <a:t>Testament (the Septuagint), which was well known to </a:t>
            </a:r>
          </a:p>
          <a:p>
            <a:pPr marL="0" indent="0" rtl="0">
              <a:buNone/>
            </a:pPr>
            <a:r>
              <a:rPr lang="en-US" sz="1200" i="0" dirty="0" smtClean="0"/>
              <a:t>the Jewish community of the first century and from </a:t>
            </a:r>
          </a:p>
          <a:p>
            <a:pPr marL="0" indent="0" rtl="0">
              <a:buNone/>
            </a:pPr>
            <a:r>
              <a:rPr lang="en-US" sz="1200" i="0" dirty="0" smtClean="0"/>
              <a:t>which most of the New Testament writers quoted </a:t>
            </a:r>
          </a:p>
          <a:p>
            <a:pPr marL="0" indent="0" rtl="0">
              <a:buNone/>
            </a:pPr>
            <a:r>
              <a:rPr lang="en-US" sz="1200" i="0" dirty="0" smtClean="0"/>
              <a:t>when citing Scripture, the word </a:t>
            </a:r>
            <a:r>
              <a:rPr lang="en-US" sz="1200" i="0" dirty="0" err="1" smtClean="0"/>
              <a:t>kyrios</a:t>
            </a:r>
            <a:r>
              <a:rPr lang="en-US" sz="1200" i="0" dirty="0" smtClean="0"/>
              <a:t> (“Lord”) is used </a:t>
            </a:r>
          </a:p>
          <a:p>
            <a:pPr marL="0" indent="0" rtl="0">
              <a:buNone/>
            </a:pPr>
            <a:r>
              <a:rPr lang="en-US" sz="1200" i="0" dirty="0" smtClean="0"/>
              <a:t>to translate the great Hebrew name for God: Yahweh, </a:t>
            </a:r>
          </a:p>
          <a:p>
            <a:pPr marL="0" indent="0" rtl="0">
              <a:buNone/>
            </a:pPr>
            <a:r>
              <a:rPr lang="en-US" sz="1200" i="0" dirty="0" smtClean="0"/>
              <a:t>or Jehovah. </a:t>
            </a:r>
          </a:p>
          <a:p>
            <a:pPr marL="0" indent="0" rtl="0">
              <a:buNone/>
            </a:pPr>
            <a:endParaRPr lang="en-US" sz="1200" i="0" dirty="0" smtClean="0"/>
          </a:p>
          <a:p>
            <a:pPr marL="0" indent="0" rtl="0">
              <a:buNone/>
            </a:pPr>
            <a:r>
              <a:rPr lang="en-US" sz="1200" i="0" dirty="0" smtClean="0"/>
              <a:t>It is used this way over 6,000 times. This is why most </a:t>
            </a:r>
          </a:p>
          <a:p>
            <a:pPr marL="0" indent="0" rtl="0">
              <a:buNone/>
            </a:pPr>
            <a:r>
              <a:rPr lang="en-US" sz="1200" i="0" dirty="0" smtClean="0"/>
              <a:t>of our English Bibles do not use the name Yahweh but </a:t>
            </a:r>
          </a:p>
          <a:p>
            <a:pPr marL="0" indent="0" rtl="0">
              <a:buNone/>
            </a:pPr>
            <a:r>
              <a:rPr lang="en-US" sz="1200" i="0" dirty="0" smtClean="0"/>
              <a:t>have the word Lord instead. </a:t>
            </a:r>
          </a:p>
          <a:p>
            <a:pPr marL="0" indent="0" rtl="0">
              <a:buNone/>
            </a:pPr>
            <a:endParaRPr lang="en-US" sz="1200" i="0" dirty="0" smtClean="0"/>
          </a:p>
          <a:p>
            <a:pPr marL="0" indent="0" rtl="0">
              <a:buNone/>
            </a:pPr>
            <a:r>
              <a:rPr lang="en-US" sz="1200" i="0" dirty="0" smtClean="0"/>
              <a:t>The disciples of Christ knew that this word was </a:t>
            </a:r>
          </a:p>
          <a:p>
            <a:pPr marL="0" indent="0" rtl="0">
              <a:buNone/>
            </a:pPr>
            <a:r>
              <a:rPr lang="en-US" sz="1200" i="0" dirty="0" smtClean="0"/>
              <a:t>repeatedly used to translate this great name for God. </a:t>
            </a:r>
          </a:p>
          <a:p>
            <a:pPr marL="0" indent="0" rtl="0">
              <a:buNone/>
            </a:pPr>
            <a:r>
              <a:rPr lang="en-US" sz="1200" i="0" dirty="0" smtClean="0"/>
              <a:t>Yet, knowing this, they did not hesitate to transfer the </a:t>
            </a:r>
          </a:p>
          <a:p>
            <a:pPr marL="0" indent="0" rtl="0">
              <a:buNone/>
            </a:pPr>
            <a:r>
              <a:rPr lang="en-US" sz="1200" i="0" dirty="0" smtClean="0"/>
              <a:t>title to Jesus, thereby indicating that in their view </a:t>
            </a:r>
          </a:p>
          <a:p>
            <a:pPr marL="0" indent="0" rtl="0">
              <a:buNone/>
            </a:pPr>
            <a:r>
              <a:rPr lang="en-US" sz="1200" i="0" dirty="0" smtClean="0"/>
              <a:t>Jesus is Jehovah.</a:t>
            </a:r>
          </a:p>
          <a:p>
            <a:pPr marL="228600" indent="-228600" rtl="0">
              <a:buAutoNum type="arabicPeriod"/>
            </a:pPr>
            <a:endParaRPr lang="en-US" sz="1200" i="0" dirty="0" smtClean="0"/>
          </a:p>
          <a:p>
            <a:pPr rtl="0"/>
            <a:r>
              <a:rPr lang="en-US" sz="1200" i="0" dirty="0" smtClean="0"/>
              <a:t>This is the meaning of </a:t>
            </a:r>
            <a:r>
              <a:rPr lang="en-US" sz="1200" i="0" dirty="0" err="1" smtClean="0"/>
              <a:t>kyrios</a:t>
            </a:r>
            <a:r>
              <a:rPr lang="en-US" sz="1200" i="0" dirty="0" smtClean="0"/>
              <a:t> in the great Christological </a:t>
            </a:r>
          </a:p>
          <a:p>
            <a:pPr rtl="0"/>
            <a:r>
              <a:rPr lang="en-US" sz="1200" i="0" dirty="0" smtClean="0"/>
              <a:t>passages of the New Testament. Here are some </a:t>
            </a:r>
          </a:p>
          <a:p>
            <a:pPr rtl="0"/>
            <a:r>
              <a:rPr lang="en-US" sz="1200" i="0" dirty="0" smtClean="0"/>
              <a:t>examples:</a:t>
            </a:r>
          </a:p>
          <a:p>
            <a:pPr rtl="0"/>
            <a:endParaRPr lang="en-US" sz="1200" i="0" dirty="0" smtClean="0"/>
          </a:p>
          <a:p>
            <a:pPr rtl="0"/>
            <a:r>
              <a:rPr lang="en-US" sz="1200" i="0" dirty="0" smtClean="0"/>
              <a:t>1 Corinthians 8:4–6. “… We know that an idol is </a:t>
            </a:r>
          </a:p>
          <a:p>
            <a:pPr rtl="0"/>
            <a:r>
              <a:rPr lang="en-US" sz="1200" i="0" dirty="0" smtClean="0"/>
              <a:t>nothing in all the world and that there is no God but </a:t>
            </a:r>
          </a:p>
          <a:p>
            <a:pPr rtl="0"/>
            <a:r>
              <a:rPr lang="en-US" sz="1200" i="0" dirty="0" smtClean="0"/>
              <a:t>one. For even if there are so-called gods, whether in </a:t>
            </a:r>
          </a:p>
          <a:p>
            <a:pPr rtl="0"/>
            <a:r>
              <a:rPr lang="en-US" sz="1200" i="0" dirty="0" smtClean="0"/>
              <a:t>heaven or on earth (as indeed there are many ‘gods’ </a:t>
            </a:r>
          </a:p>
          <a:p>
            <a:pPr rtl="0"/>
            <a:r>
              <a:rPr lang="en-US" sz="1200" i="0" dirty="0" smtClean="0"/>
              <a:t>and many ‘lords’), yet for us there is but one God, the </a:t>
            </a:r>
          </a:p>
          <a:p>
            <a:pPr rtl="0"/>
            <a:r>
              <a:rPr lang="en-US" sz="1200" i="0" dirty="0" smtClean="0"/>
              <a:t>Father, from whom all things came and for whom we </a:t>
            </a:r>
          </a:p>
          <a:p>
            <a:pPr rtl="0"/>
            <a:r>
              <a:rPr lang="en-US" sz="1200" i="0" dirty="0" smtClean="0"/>
              <a:t>live; and there is but one Lord, Jesus Christ, through </a:t>
            </a:r>
          </a:p>
          <a:p>
            <a:pPr rtl="0"/>
            <a:r>
              <a:rPr lang="en-US" sz="1200" i="0" dirty="0" smtClean="0"/>
              <a:t>whom all things came and through whom we live.”</a:t>
            </a:r>
          </a:p>
          <a:p>
            <a:pPr rtl="0"/>
            <a:endParaRPr lang="en-US" sz="1200" i="0" dirty="0" smtClean="0"/>
          </a:p>
          <a:p>
            <a:pPr rtl="0"/>
            <a:r>
              <a:rPr lang="en-US" sz="1200" i="0" dirty="0" smtClean="0"/>
              <a:t>Luke 2:11. “Today in the town of David a Savior has </a:t>
            </a:r>
          </a:p>
          <a:p>
            <a:pPr rtl="0"/>
            <a:r>
              <a:rPr lang="en-US" sz="1200" i="0" dirty="0" smtClean="0"/>
              <a:t>been born to you; he is Christ the Lord,” that is, </a:t>
            </a:r>
          </a:p>
          <a:p>
            <a:pPr rtl="0"/>
            <a:r>
              <a:rPr lang="en-US" sz="1200" i="0" dirty="0" smtClean="0"/>
              <a:t>Jehovah.</a:t>
            </a:r>
          </a:p>
          <a:p>
            <a:pPr rtl="0"/>
            <a:endParaRPr lang="en-US" sz="1200" i="0" dirty="0" smtClean="0"/>
          </a:p>
          <a:p>
            <a:pPr rtl="0"/>
            <a:r>
              <a:rPr lang="en-US" sz="1200" i="0" dirty="0" smtClean="0"/>
              <a:t>Psalm 110:1. Applied to himself by Jesus in Matthew </a:t>
            </a:r>
          </a:p>
          <a:p>
            <a:pPr rtl="0"/>
            <a:r>
              <a:rPr lang="en-US" sz="1200" i="0" dirty="0" smtClean="0"/>
              <a:t>22:41–46. “The Lord said to my Lord: ‘Sit at my right </a:t>
            </a:r>
          </a:p>
          <a:p>
            <a:pPr rtl="0"/>
            <a:r>
              <a:rPr lang="en-US" sz="1200" i="0" dirty="0" smtClean="0"/>
              <a:t>hand until I put your enemies under your </a:t>
            </a:r>
            <a:r>
              <a:rPr lang="en-US" sz="1200" i="0" kern="1200" dirty="0" smtClean="0">
                <a:solidFill>
                  <a:schemeClr val="tx1"/>
                </a:solidFill>
                <a:latin typeface="+mn-lt"/>
                <a:ea typeface="+mn-ea"/>
                <a:cs typeface="+mn-cs"/>
              </a:rPr>
              <a:t>feet’ ” </a:t>
            </a:r>
          </a:p>
          <a:p>
            <a:pPr rtl="0"/>
            <a:r>
              <a:rPr lang="en-US" sz="1200" i="0" kern="1200" dirty="0" smtClean="0">
                <a:solidFill>
                  <a:schemeClr val="tx1"/>
                </a:solidFill>
                <a:latin typeface="+mn-lt"/>
                <a:ea typeface="+mn-ea"/>
                <a:cs typeface="+mn-cs"/>
              </a:rPr>
              <a:t>(v. 44). Peter had this text in mind when he told the </a:t>
            </a:r>
          </a:p>
          <a:p>
            <a:pPr rtl="0"/>
            <a:r>
              <a:rPr lang="en-US" sz="1200" i="0" kern="1200" dirty="0" smtClean="0">
                <a:solidFill>
                  <a:schemeClr val="tx1"/>
                </a:solidFill>
                <a:latin typeface="+mn-lt"/>
                <a:ea typeface="+mn-ea"/>
                <a:cs typeface="+mn-cs"/>
              </a:rPr>
              <a:t>Sanhedrin, “God exalted him [Jesus] to his own right </a:t>
            </a:r>
          </a:p>
          <a:p>
            <a:pPr rtl="0"/>
            <a:r>
              <a:rPr lang="en-US" sz="1200" i="0" kern="1200" dirty="0" smtClean="0">
                <a:solidFill>
                  <a:schemeClr val="tx1"/>
                </a:solidFill>
                <a:latin typeface="+mn-lt"/>
                <a:ea typeface="+mn-ea"/>
                <a:cs typeface="+mn-cs"/>
              </a:rPr>
              <a:t>hand as Prince and Savior …” (Acts 5:31).</a:t>
            </a:r>
          </a:p>
          <a:p>
            <a:pPr rtl="0"/>
            <a:endParaRPr lang="en-US" sz="1200" i="0" kern="1200" dirty="0" smtClean="0">
              <a:solidFill>
                <a:schemeClr val="tx1"/>
              </a:solidFill>
              <a:latin typeface="+mn-lt"/>
              <a:ea typeface="+mn-ea"/>
              <a:cs typeface="+mn-cs"/>
            </a:endParaRPr>
          </a:p>
          <a:p>
            <a:pPr rtl="0"/>
            <a:r>
              <a:rPr lang="en-US" sz="1200" i="0" dirty="0" smtClean="0"/>
              <a:t>Philippians 2:5–11. “Your attitude should be the same </a:t>
            </a:r>
          </a:p>
          <a:p>
            <a:pPr rtl="0"/>
            <a:r>
              <a:rPr lang="en-US" sz="1200" i="0" dirty="0" smtClean="0"/>
              <a:t>as that of Christ Jesus: Who, being in very nature God, </a:t>
            </a:r>
          </a:p>
          <a:p>
            <a:pPr rtl="0"/>
            <a:r>
              <a:rPr lang="en-US" sz="1200" i="0" dirty="0" smtClean="0"/>
              <a:t>did not consider equality with God something to be </a:t>
            </a:r>
          </a:p>
          <a:p>
            <a:pPr rtl="0"/>
            <a:r>
              <a:rPr lang="en-US" sz="1200" i="0" dirty="0" smtClean="0"/>
              <a:t>grasped, but made himself nothing, taking the very </a:t>
            </a:r>
          </a:p>
          <a:p>
            <a:pPr rtl="0"/>
            <a:r>
              <a:rPr lang="en-US" sz="1200" i="0" dirty="0" smtClean="0"/>
              <a:t>nature of a servant, being made in human likeness. </a:t>
            </a:r>
          </a:p>
          <a:p>
            <a:pPr rtl="0"/>
            <a:r>
              <a:rPr lang="en-US" sz="1200" i="0" dirty="0" smtClean="0"/>
              <a:t>And being found in appearance as a man, he humbled </a:t>
            </a:r>
          </a:p>
          <a:p>
            <a:pPr rtl="0"/>
            <a:r>
              <a:rPr lang="en-US" sz="1200" i="0" dirty="0" smtClean="0"/>
              <a:t>himself and became obedient to death—even death on </a:t>
            </a:r>
          </a:p>
          <a:p>
            <a:pPr rtl="0"/>
            <a:r>
              <a:rPr lang="en-US" sz="1200" i="0" dirty="0" smtClean="0"/>
              <a:t>a cross! Therefore God exalted him to the highest </a:t>
            </a:r>
          </a:p>
          <a:p>
            <a:pPr rtl="0"/>
            <a:r>
              <a:rPr lang="en-US" sz="1200" i="0" dirty="0" smtClean="0"/>
              <a:t>place and gave him the name that is above every </a:t>
            </a:r>
          </a:p>
          <a:p>
            <a:pPr rtl="0"/>
            <a:r>
              <a:rPr lang="en-US" sz="1200" i="0" dirty="0" smtClean="0"/>
              <a:t>name, that at the name of Jesus every knee should </a:t>
            </a:r>
          </a:p>
          <a:p>
            <a:pPr rtl="0"/>
            <a:r>
              <a:rPr lang="en-US" sz="1200" i="0" dirty="0" smtClean="0"/>
              <a:t>bow, in heaven and on earth and under the earth, </a:t>
            </a:r>
          </a:p>
          <a:p>
            <a:pPr rtl="0"/>
            <a:r>
              <a:rPr lang="en-US" sz="1200" i="0" dirty="0" smtClean="0"/>
              <a:t>and every tongue confess that Jesus Christ is Lord, to </a:t>
            </a:r>
          </a:p>
          <a:p>
            <a:pPr rtl="0"/>
            <a:r>
              <a:rPr lang="en-US" sz="1200" i="0" dirty="0" smtClean="0"/>
              <a:t>the glory of God the Father.</a:t>
            </a:r>
          </a:p>
          <a:p>
            <a:pPr rtl="0"/>
            <a:endParaRPr lang="en-US" sz="1200" dirty="0" smtClean="0"/>
          </a:p>
          <a:p>
            <a:pPr rtl="0"/>
            <a:r>
              <a:rPr lang="en-US" sz="1200" dirty="0" smtClean="0"/>
              <a:t>As far as Romans itself goes, a study of “Lord” shows </a:t>
            </a:r>
          </a:p>
          <a:p>
            <a:pPr rtl="0"/>
            <a:r>
              <a:rPr lang="en-US" sz="1200" dirty="0" smtClean="0"/>
              <a:t>that Paul uses it forty-four times in this book. In thirty </a:t>
            </a:r>
          </a:p>
          <a:p>
            <a:pPr rtl="0"/>
            <a:r>
              <a:rPr lang="en-US" sz="1200" dirty="0" smtClean="0"/>
              <a:t>cases it is used of Jesus Christ. In eight cases it is </a:t>
            </a:r>
          </a:p>
          <a:p>
            <a:pPr rtl="0"/>
            <a:r>
              <a:rPr lang="en-US" sz="1200" dirty="0" smtClean="0"/>
              <a:t>used of God the Father. In the remaining cases it </a:t>
            </a:r>
          </a:p>
          <a:p>
            <a:pPr rtl="0"/>
            <a:r>
              <a:rPr lang="en-US" sz="1200" dirty="0" smtClean="0"/>
              <a:t>could refer either to the Father or to Jesus referred </a:t>
            </a:r>
          </a:p>
          <a:p>
            <a:pPr rtl="0"/>
            <a:r>
              <a:rPr lang="en-US" sz="1200" dirty="0" smtClean="0"/>
              <a:t>to as God. In other words, the term is used </a:t>
            </a:r>
          </a:p>
          <a:p>
            <a:pPr rtl="0"/>
            <a:r>
              <a:rPr lang="en-US" sz="1200" dirty="0" smtClean="0"/>
              <a:t>interchangeably for both Jesus and the Father and is </a:t>
            </a:r>
          </a:p>
          <a:p>
            <a:pPr rtl="0"/>
            <a:r>
              <a:rPr lang="en-US" sz="1200" dirty="0" smtClean="0"/>
              <a:t>a clear evidence of Paul’s belief in Jesus’ complete </a:t>
            </a:r>
          </a:p>
          <a:p>
            <a:pPr rtl="0"/>
            <a:r>
              <a:rPr lang="en-US" sz="1200" dirty="0" smtClean="0"/>
              <a:t>deity.</a:t>
            </a:r>
          </a:p>
          <a:p>
            <a:pPr rtl="0"/>
            <a:endParaRPr lang="en-US" sz="1200" dirty="0" smtClean="0"/>
          </a:p>
          <a:p>
            <a:pPr rtl="0"/>
            <a:r>
              <a:rPr lang="en-US" sz="1200" dirty="0" smtClean="0"/>
              <a:t>This first meaning of the title shows why the early </a:t>
            </a:r>
          </a:p>
          <a:p>
            <a:pPr rtl="0"/>
            <a:r>
              <a:rPr lang="en-US" sz="1200" dirty="0" smtClean="0"/>
              <a:t>Christians would not apply the term “Lord” to any </a:t>
            </a:r>
          </a:p>
          <a:p>
            <a:pPr rtl="0"/>
            <a:r>
              <a:rPr lang="en-US" sz="1200" dirty="0" smtClean="0"/>
              <a:t>other. They understood that if they had done so, they </a:t>
            </a:r>
          </a:p>
          <a:p>
            <a:pPr rtl="0"/>
            <a:r>
              <a:rPr lang="en-US" sz="1200" dirty="0" smtClean="0"/>
              <a:t>would have repudiated Christ.*</a:t>
            </a:r>
          </a:p>
          <a:p>
            <a:pPr rtl="0"/>
            <a:endParaRPr lang="en-US" sz="1200" dirty="0" smtClean="0"/>
          </a:p>
          <a:p>
            <a:pPr rtl="0"/>
            <a:r>
              <a:rPr lang="en-US" sz="1200" dirty="0" smtClean="0"/>
              <a:t>Back</a:t>
            </a:r>
            <a:r>
              <a:rPr lang="en-US" sz="1200" baseline="0" dirty="0" smtClean="0"/>
              <a:t> in the </a:t>
            </a:r>
            <a:r>
              <a:rPr lang="en-US" sz="1200" baseline="0" dirty="0" err="1" smtClean="0"/>
              <a:t>1500s</a:t>
            </a:r>
            <a:r>
              <a:rPr lang="en-US" sz="1200" baseline="0" dirty="0" smtClean="0"/>
              <a:t>, Martin Luther wrote:</a:t>
            </a:r>
          </a:p>
          <a:p>
            <a:pPr rtl="0"/>
            <a:endParaRPr lang="en-US" sz="1200" baseline="0" dirty="0" smtClean="0"/>
          </a:p>
          <a:p>
            <a:r>
              <a:rPr lang="en-US" sz="1200" dirty="0" smtClean="0"/>
              <a:t>Should you ask how it happens that faith alone justifies </a:t>
            </a:r>
          </a:p>
          <a:p>
            <a:r>
              <a:rPr lang="en-US" sz="1200" dirty="0" smtClean="0"/>
              <a:t>and offers us such a treasure of great benefits without </a:t>
            </a:r>
          </a:p>
          <a:p>
            <a:r>
              <a:rPr lang="en-US" sz="1200" dirty="0" smtClean="0"/>
              <a:t>works in view of the fact that so many works, </a:t>
            </a:r>
          </a:p>
          <a:p>
            <a:r>
              <a:rPr lang="en-US" sz="1200" dirty="0" smtClean="0"/>
              <a:t>ceremonies, and laws are prescribed in the Scriptures, </a:t>
            </a:r>
          </a:p>
          <a:p>
            <a:r>
              <a:rPr lang="en-US" sz="1200" dirty="0" smtClean="0"/>
              <a:t>I answer: </a:t>
            </a:r>
          </a:p>
          <a:p>
            <a:endParaRPr lang="en-US" sz="1200" dirty="0" smtClean="0"/>
          </a:p>
          <a:p>
            <a:r>
              <a:rPr lang="en-US" sz="1200" dirty="0" smtClean="0"/>
              <a:t>First of all, remember what has been said, namely, </a:t>
            </a:r>
          </a:p>
          <a:p>
            <a:r>
              <a:rPr lang="en-US" sz="1200" dirty="0" smtClean="0"/>
              <a:t>that faith alone, without works, justifies, frees, and </a:t>
            </a:r>
          </a:p>
          <a:p>
            <a:r>
              <a:rPr lang="en-US" sz="1200" dirty="0" smtClean="0"/>
              <a:t>saves.... </a:t>
            </a:r>
          </a:p>
          <a:p>
            <a:endParaRPr lang="en-US" sz="1200" dirty="0" smtClean="0"/>
          </a:p>
          <a:p>
            <a:r>
              <a:rPr lang="en-US" sz="1200" dirty="0" smtClean="0"/>
              <a:t>Here we must point out that the entire Scripture of </a:t>
            </a:r>
          </a:p>
          <a:p>
            <a:r>
              <a:rPr lang="en-US" sz="1200" dirty="0" smtClean="0"/>
              <a:t>God is divided into two parts: commandments and </a:t>
            </a:r>
          </a:p>
          <a:p>
            <a:r>
              <a:rPr lang="en-US" sz="1200" dirty="0" smtClean="0"/>
              <a:t>promises. </a:t>
            </a:r>
          </a:p>
          <a:p>
            <a:endParaRPr lang="en-US" sz="1200" dirty="0" smtClean="0"/>
          </a:p>
          <a:p>
            <a:r>
              <a:rPr lang="en-US" sz="1200" dirty="0" smtClean="0"/>
              <a:t>Although the commandments teach things that are </a:t>
            </a:r>
          </a:p>
          <a:p>
            <a:r>
              <a:rPr lang="en-US" sz="1200" dirty="0" smtClean="0"/>
              <a:t>good, the things taught are not done as soon as they </a:t>
            </a:r>
          </a:p>
          <a:p>
            <a:r>
              <a:rPr lang="en-US" sz="1200" dirty="0" smtClean="0"/>
              <a:t>are taught, for the commandments show us what we </a:t>
            </a:r>
          </a:p>
          <a:p>
            <a:r>
              <a:rPr lang="en-US" sz="1200" dirty="0" smtClean="0"/>
              <a:t>ought to do but do not give us the power to do it. </a:t>
            </a:r>
          </a:p>
          <a:p>
            <a:endParaRPr lang="en-US" sz="1200" dirty="0" smtClean="0"/>
          </a:p>
          <a:p>
            <a:r>
              <a:rPr lang="en-US" sz="1200" dirty="0" smtClean="0"/>
              <a:t>They are intended to teach man to know himself, that </a:t>
            </a:r>
          </a:p>
          <a:p>
            <a:r>
              <a:rPr lang="en-US" sz="1200" dirty="0" smtClean="0"/>
              <a:t>through them he may recognize his inability to do </a:t>
            </a:r>
          </a:p>
          <a:p>
            <a:r>
              <a:rPr lang="en-US" sz="1200" dirty="0" smtClean="0"/>
              <a:t>good and may despair of his own ability. That is why </a:t>
            </a:r>
          </a:p>
          <a:p>
            <a:r>
              <a:rPr lang="en-US" sz="1200" dirty="0" smtClean="0"/>
              <a:t>they are called the Old Testament and constitute the </a:t>
            </a:r>
          </a:p>
          <a:p>
            <a:r>
              <a:rPr lang="en-US" sz="1200" dirty="0" smtClean="0"/>
              <a:t>Old Testament. </a:t>
            </a:r>
          </a:p>
          <a:p>
            <a:endParaRPr lang="en-US" sz="1200" dirty="0" smtClean="0"/>
          </a:p>
          <a:p>
            <a:r>
              <a:rPr lang="en-US" sz="1200" dirty="0" smtClean="0"/>
              <a:t>For example, the commandment, “You shall not covet” </a:t>
            </a:r>
            <a:endParaRPr lang="en-US" sz="9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is a command which proves us all to be sinners, for no </a:t>
            </a:r>
          </a:p>
          <a:p>
            <a:r>
              <a:rPr lang="en-US" sz="1200" kern="1200" dirty="0" smtClean="0">
                <a:solidFill>
                  <a:schemeClr val="tx1"/>
                </a:solidFill>
                <a:latin typeface="+mn-lt"/>
                <a:ea typeface="+mn-ea"/>
                <a:cs typeface="+mn-cs"/>
              </a:rPr>
              <a:t>one can avoid coveting no matter how much he may </a:t>
            </a:r>
          </a:p>
          <a:p>
            <a:r>
              <a:rPr lang="en-US" sz="1200" kern="1200" dirty="0" smtClean="0">
                <a:solidFill>
                  <a:schemeClr val="tx1"/>
                </a:solidFill>
                <a:latin typeface="+mn-lt"/>
                <a:ea typeface="+mn-ea"/>
                <a:cs typeface="+mn-cs"/>
              </a:rPr>
              <a:t>struggle against it.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Therefore, in order not to covet and to fulfill the </a:t>
            </a:r>
          </a:p>
          <a:p>
            <a:r>
              <a:rPr lang="en-US" sz="1200" kern="1200" dirty="0" smtClean="0">
                <a:solidFill>
                  <a:schemeClr val="tx1"/>
                </a:solidFill>
                <a:latin typeface="+mn-lt"/>
                <a:ea typeface="+mn-ea"/>
                <a:cs typeface="+mn-cs"/>
              </a:rPr>
              <a:t>commandment, a man is compelled to despair of </a:t>
            </a:r>
          </a:p>
          <a:p>
            <a:r>
              <a:rPr lang="en-US" sz="1200" kern="1200" dirty="0" smtClean="0">
                <a:solidFill>
                  <a:schemeClr val="tx1"/>
                </a:solidFill>
                <a:latin typeface="+mn-lt"/>
                <a:ea typeface="+mn-ea"/>
                <a:cs typeface="+mn-cs"/>
              </a:rPr>
              <a:t>himself, to seek the help which he does not find in </a:t>
            </a:r>
          </a:p>
          <a:p>
            <a:r>
              <a:rPr lang="en-US" sz="1200" kern="1200" dirty="0" smtClean="0">
                <a:solidFill>
                  <a:schemeClr val="tx1"/>
                </a:solidFill>
                <a:latin typeface="+mn-lt"/>
                <a:ea typeface="+mn-ea"/>
                <a:cs typeface="+mn-cs"/>
              </a:rPr>
              <a:t>himself elsewhere and from someone else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“Destruction is your own, O Israel: your help is only in </a:t>
            </a:r>
          </a:p>
          <a:p>
            <a:r>
              <a:rPr lang="en-US" sz="1200" kern="1200" dirty="0" smtClean="0">
                <a:solidFill>
                  <a:schemeClr val="tx1"/>
                </a:solidFill>
                <a:latin typeface="+mn-lt"/>
                <a:ea typeface="+mn-ea"/>
                <a:cs typeface="+mn-cs"/>
              </a:rPr>
              <a:t>me.” As we fare with respect to one commandment, </a:t>
            </a:r>
          </a:p>
          <a:p>
            <a:r>
              <a:rPr lang="en-US" sz="1200" kern="1200" dirty="0" smtClean="0">
                <a:solidFill>
                  <a:schemeClr val="tx1"/>
                </a:solidFill>
                <a:latin typeface="+mn-lt"/>
                <a:ea typeface="+mn-ea"/>
                <a:cs typeface="+mn-cs"/>
              </a:rPr>
              <a:t>so we fare with all, for it is equally impossible for us </a:t>
            </a:r>
          </a:p>
          <a:p>
            <a:r>
              <a:rPr lang="en-US" sz="1200" kern="1200" dirty="0" smtClean="0">
                <a:solidFill>
                  <a:schemeClr val="tx1"/>
                </a:solidFill>
                <a:latin typeface="+mn-lt"/>
                <a:ea typeface="+mn-ea"/>
                <a:cs typeface="+mn-cs"/>
              </a:rPr>
              <a:t>to keep any one of them. **</a:t>
            </a:r>
          </a:p>
          <a:p>
            <a:pPr rtl="0"/>
            <a:endParaRPr lang="en-US" sz="1200" b="0" i="0" baseline="0" dirty="0" smtClean="0"/>
          </a:p>
          <a:p>
            <a:r>
              <a:rPr lang="en-US" sz="1200" b="0" i="0" baseline="0" dirty="0" smtClean="0"/>
              <a:t>-----</a:t>
            </a:r>
          </a:p>
          <a:p>
            <a:endParaRPr lang="en-US" sz="1200" b="0" i="0" baseline="0" dirty="0" smtClean="0"/>
          </a:p>
          <a:p>
            <a:r>
              <a:rPr lang="en-US" dirty="0" smtClean="0"/>
              <a:t>Again, in this context, </a:t>
            </a:r>
            <a:r>
              <a:rPr lang="en-US" dirty="0" err="1" smtClean="0"/>
              <a:t>kyrios</a:t>
            </a:r>
            <a:r>
              <a:rPr lang="en-US" baseline="0" dirty="0" smtClean="0"/>
              <a:t> means </a:t>
            </a:r>
            <a:r>
              <a:rPr lang="en-US" sz="1200" b="0" i="0" dirty="0" smtClean="0"/>
              <a:t>one who is in a </a:t>
            </a:r>
          </a:p>
          <a:p>
            <a:r>
              <a:rPr lang="en-US" sz="1200" b="0" i="0" dirty="0" smtClean="0"/>
              <a:t>position of authority, that is, lord or master,</a:t>
            </a:r>
            <a:r>
              <a:rPr lang="en-US" sz="1200" b="0" i="0" baseline="0" dirty="0" smtClean="0"/>
              <a:t> </a:t>
            </a:r>
          </a:p>
          <a:p>
            <a:r>
              <a:rPr lang="en-US" sz="1200" b="0" i="0" baseline="0" dirty="0" smtClean="0"/>
              <a:t>specifically here as a designation of God.</a:t>
            </a:r>
            <a:endParaRPr lang="en-US" b="0" i="0" dirty="0" smtClean="0"/>
          </a:p>
          <a:p>
            <a:endParaRPr lang="en-US" b="0" i="0" dirty="0" smtClean="0"/>
          </a:p>
          <a:p>
            <a:r>
              <a:rPr lang="en-US" b="0" i="0" dirty="0" smtClean="0"/>
              <a:t>-----</a:t>
            </a:r>
          </a:p>
          <a:p>
            <a:endParaRPr lang="en-US" b="0" i="0" dirty="0" smtClean="0"/>
          </a:p>
          <a:p>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r>
              <a:rPr lang="en-US" b="0" i="0" u="none" strike="noStrike" baseline="0" dirty="0" smtClean="0"/>
              <a:t>(Vol. 3, pp. 1191–1192). Grand Rapids, MI: </a:t>
            </a:r>
          </a:p>
          <a:p>
            <a:r>
              <a:rPr lang="en-US" b="0" i="0" u="none" strike="noStrike" baseline="0" dirty="0" smtClean="0"/>
              <a:t>Baker Book House.</a:t>
            </a:r>
          </a:p>
          <a:p>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Luther, M. (2003). </a:t>
            </a:r>
            <a:r>
              <a:rPr lang="en-US" b="0" i="1" u="none" strike="noStrike" baseline="0" dirty="0" smtClean="0"/>
              <a:t>On Christian Liberty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(W. A. Lambert, Trans.) (pp. 11–12). Minneapolis,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MN: Fortress Press.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Luke is quoting Isaiah 66:1 here.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141193770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Romans 10:9, Paul is using </a:t>
            </a:r>
            <a:r>
              <a:rPr lang="en-US" dirty="0" err="1" smtClean="0"/>
              <a:t>kurios</a:t>
            </a:r>
            <a:r>
              <a:rPr lang="en-US" dirty="0" smtClean="0"/>
              <a:t> in the same way </a:t>
            </a:r>
          </a:p>
          <a:p>
            <a:r>
              <a:rPr lang="en-US" dirty="0" smtClean="0"/>
              <a:t>as Matthew</a:t>
            </a:r>
            <a:r>
              <a:rPr lang="en-US" baseline="0" dirty="0" smtClean="0"/>
              <a:t> and Luke used it in referring to God the </a:t>
            </a:r>
          </a:p>
          <a:p>
            <a:r>
              <a:rPr lang="en-US" baseline="0" dirty="0" smtClean="0"/>
              <a:t>Father, thus indicating that Jesus is also God.</a:t>
            </a:r>
          </a:p>
          <a:p>
            <a:endParaRPr lang="en-US" baseline="0" dirty="0" smtClean="0"/>
          </a:p>
          <a:p>
            <a:pPr rtl="0"/>
            <a:r>
              <a:rPr lang="en-US" b="1" dirty="0" err="1" smtClean="0"/>
              <a:t>ILLUS</a:t>
            </a:r>
            <a:r>
              <a:rPr lang="en-US" b="1" dirty="0" smtClean="0"/>
              <a:t>:</a:t>
            </a:r>
            <a:r>
              <a:rPr lang="en-US" dirty="0" smtClean="0"/>
              <a:t> </a:t>
            </a:r>
            <a:r>
              <a:rPr lang="en-US" sz="1200" i="0" kern="1200" dirty="0" smtClean="0">
                <a:solidFill>
                  <a:schemeClr val="tx1"/>
                </a:solidFill>
                <a:latin typeface="+mn-lt"/>
                <a:ea typeface="+mn-ea"/>
                <a:cs typeface="+mn-cs"/>
              </a:rPr>
              <a:t>Glen Keane has done significant work as a </a:t>
            </a:r>
          </a:p>
          <a:p>
            <a:pPr rtl="0"/>
            <a:r>
              <a:rPr lang="en-US" sz="1200" i="0" kern="1200" dirty="0" smtClean="0">
                <a:solidFill>
                  <a:schemeClr val="tx1"/>
                </a:solidFill>
                <a:latin typeface="+mn-lt"/>
                <a:ea typeface="+mn-ea"/>
                <a:cs typeface="+mn-cs"/>
              </a:rPr>
              <a:t>Disney animator. He drew Ariel for The Little Mermaid, </a:t>
            </a:r>
          </a:p>
          <a:p>
            <a:pPr rtl="0"/>
            <a:r>
              <a:rPr lang="en-US" sz="1200" i="0" kern="1200" dirty="0" smtClean="0">
                <a:solidFill>
                  <a:schemeClr val="tx1"/>
                </a:solidFill>
                <a:latin typeface="+mn-lt"/>
                <a:ea typeface="+mn-ea"/>
                <a:cs typeface="+mn-cs"/>
              </a:rPr>
              <a:t>as well as the Beast and Aladdin in other Disney </a:t>
            </a:r>
          </a:p>
          <a:p>
            <a:pPr rtl="0"/>
            <a:r>
              <a:rPr lang="en-US" sz="1200" i="0" kern="1200" dirty="0" smtClean="0">
                <a:solidFill>
                  <a:schemeClr val="tx1"/>
                </a:solidFill>
                <a:latin typeface="+mn-lt"/>
                <a:ea typeface="+mn-ea"/>
                <a:cs typeface="+mn-cs"/>
              </a:rPr>
              <a:t>movies. He served as supervising animator for </a:t>
            </a:r>
          </a:p>
          <a:p>
            <a:pPr rtl="0"/>
            <a:r>
              <a:rPr lang="en-US" sz="1200" i="0" kern="1200" dirty="0" smtClean="0">
                <a:solidFill>
                  <a:schemeClr val="tx1"/>
                </a:solidFill>
                <a:latin typeface="+mn-lt"/>
                <a:ea typeface="+mn-ea"/>
                <a:cs typeface="+mn-cs"/>
              </a:rPr>
              <a:t>Disney’s Pocahontas. One issue of Premiere magazine </a:t>
            </a:r>
          </a:p>
          <a:p>
            <a:pPr rtl="0"/>
            <a:r>
              <a:rPr lang="en-US" sz="1200" i="0" kern="1200" dirty="0" smtClean="0">
                <a:solidFill>
                  <a:schemeClr val="tx1"/>
                </a:solidFill>
                <a:latin typeface="+mn-lt"/>
                <a:ea typeface="+mn-ea"/>
                <a:cs typeface="+mn-cs"/>
              </a:rPr>
              <a:t>listed him as the one-hundredth most powerful </a:t>
            </a:r>
          </a:p>
          <a:p>
            <a:pPr rtl="0"/>
            <a:r>
              <a:rPr lang="en-US" sz="1200" i="0" kern="1200" dirty="0" smtClean="0">
                <a:solidFill>
                  <a:schemeClr val="tx1"/>
                </a:solidFill>
                <a:latin typeface="+mn-lt"/>
                <a:ea typeface="+mn-ea"/>
                <a:cs typeface="+mn-cs"/>
              </a:rPr>
              <a:t>person in Hollywood.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Keane came to work for Disney in 1974. “During that </a:t>
            </a:r>
          </a:p>
          <a:p>
            <a:pPr rtl="0"/>
            <a:r>
              <a:rPr lang="en-US" sz="1200" i="0" kern="1200" dirty="0" smtClean="0">
                <a:solidFill>
                  <a:schemeClr val="tx1"/>
                </a:solidFill>
                <a:latin typeface="+mn-lt"/>
                <a:ea typeface="+mn-ea"/>
                <a:cs typeface="+mn-cs"/>
              </a:rPr>
              <a:t>time, Keane was also increasingly open to questions </a:t>
            </a:r>
          </a:p>
          <a:p>
            <a:pPr rtl="0"/>
            <a:r>
              <a:rPr lang="en-US" sz="1200" i="0" kern="1200" dirty="0" smtClean="0">
                <a:solidFill>
                  <a:schemeClr val="tx1"/>
                </a:solidFill>
                <a:latin typeface="+mn-lt"/>
                <a:ea typeface="+mn-ea"/>
                <a:cs typeface="+mn-cs"/>
              </a:rPr>
              <a:t>of faith,” writes Kevin Dale Miller in Christian Reader.</a:t>
            </a:r>
          </a:p>
          <a:p>
            <a:pPr rtl="0"/>
            <a:endParaRPr lang="en-US" sz="1200" i="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Raised a Catholic, he felt condemned by his sins and </a:t>
            </a:r>
          </a:p>
          <a:p>
            <a:pPr rtl="0"/>
            <a:r>
              <a:rPr lang="en-US" sz="1200" kern="1200" dirty="0" smtClean="0">
                <a:solidFill>
                  <a:schemeClr val="tx1"/>
                </a:solidFill>
                <a:latin typeface="+mn-lt"/>
                <a:ea typeface="+mn-ea"/>
                <a:cs typeface="+mn-cs"/>
              </a:rPr>
              <a:t>began looking for relief from his guilt.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Seeing his colleague Ron Husband reading a Bible one </a:t>
            </a:r>
          </a:p>
          <a:p>
            <a:pPr rtl="0"/>
            <a:r>
              <a:rPr lang="en-US" sz="1200" kern="1200" dirty="0" smtClean="0">
                <a:solidFill>
                  <a:schemeClr val="tx1"/>
                </a:solidFill>
                <a:latin typeface="+mn-lt"/>
                <a:ea typeface="+mn-ea"/>
                <a:cs typeface="+mn-cs"/>
              </a:rPr>
              <a:t>day during the lunch hour, Keane asked him what the </a:t>
            </a:r>
          </a:p>
          <a:p>
            <a:pPr rtl="0"/>
            <a:r>
              <a:rPr lang="en-US" sz="1200" kern="1200" dirty="0" smtClean="0">
                <a:solidFill>
                  <a:schemeClr val="tx1"/>
                </a:solidFill>
                <a:latin typeface="+mn-lt"/>
                <a:ea typeface="+mn-ea"/>
                <a:cs typeface="+mn-cs"/>
              </a:rPr>
              <a:t>Bible said about getting to heaven.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Ron, who was also searching for answers, was </a:t>
            </a:r>
          </a:p>
          <a:p>
            <a:pPr rtl="0"/>
            <a:r>
              <a:rPr lang="en-US" sz="1200" kern="1200" dirty="0" smtClean="0">
                <a:solidFill>
                  <a:schemeClr val="tx1"/>
                </a:solidFill>
                <a:latin typeface="+mn-lt"/>
                <a:ea typeface="+mn-ea"/>
                <a:cs typeface="+mn-cs"/>
              </a:rPr>
              <a:t>studying John 3:16. He pointed it out to Keane and </a:t>
            </a:r>
          </a:p>
          <a:p>
            <a:pPr rtl="0"/>
            <a:r>
              <a:rPr lang="en-US" sz="1200" kern="1200" dirty="0" smtClean="0">
                <a:solidFill>
                  <a:schemeClr val="tx1"/>
                </a:solidFill>
                <a:latin typeface="+mn-lt"/>
                <a:ea typeface="+mn-ea"/>
                <a:cs typeface="+mn-cs"/>
              </a:rPr>
              <a:t>also gave him a Gideon’s New Testament, which he </a:t>
            </a:r>
          </a:p>
          <a:p>
            <a:pPr rtl="0"/>
            <a:r>
              <a:rPr lang="en-US" sz="1200" kern="1200" dirty="0" smtClean="0">
                <a:solidFill>
                  <a:schemeClr val="tx1"/>
                </a:solidFill>
                <a:latin typeface="+mn-lt"/>
                <a:ea typeface="+mn-ea"/>
                <a:cs typeface="+mn-cs"/>
              </a:rPr>
              <a:t>had taken from a hotel room.</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With the New Testament in hand, Keane walked down </a:t>
            </a:r>
          </a:p>
          <a:p>
            <a:pPr rtl="0"/>
            <a:r>
              <a:rPr lang="en-US" sz="1200" kern="1200" dirty="0" smtClean="0">
                <a:solidFill>
                  <a:schemeClr val="tx1"/>
                </a:solidFill>
                <a:latin typeface="+mn-lt"/>
                <a:ea typeface="+mn-ea"/>
                <a:cs typeface="+mn-cs"/>
              </a:rPr>
              <a:t>the street for lunch. On the way back, he read </a:t>
            </a:r>
          </a:p>
          <a:p>
            <a:pPr rtl="0"/>
            <a:r>
              <a:rPr lang="en-US" sz="1200" kern="1200" dirty="0" smtClean="0">
                <a:solidFill>
                  <a:schemeClr val="tx1"/>
                </a:solidFill>
                <a:latin typeface="+mn-lt"/>
                <a:ea typeface="+mn-ea"/>
                <a:cs typeface="+mn-cs"/>
              </a:rPr>
              <a:t>John 3:16 over and over.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Slowly the truth and the implications of the verse sank </a:t>
            </a:r>
          </a:p>
          <a:p>
            <a:pPr rtl="0"/>
            <a:r>
              <a:rPr lang="en-US" sz="1200" kern="1200" dirty="0" smtClean="0">
                <a:solidFill>
                  <a:schemeClr val="tx1"/>
                </a:solidFill>
                <a:latin typeface="+mn-lt"/>
                <a:ea typeface="+mn-ea"/>
                <a:cs typeface="+mn-cs"/>
              </a:rPr>
              <a:t>in, and suddenly Keane found himself saying out loud, </a:t>
            </a:r>
          </a:p>
          <a:p>
            <a:pPr rtl="0"/>
            <a:r>
              <a:rPr lang="en-US" sz="1200" kern="1200" dirty="0" smtClean="0">
                <a:solidFill>
                  <a:schemeClr val="tx1"/>
                </a:solidFill>
                <a:latin typeface="+mn-lt"/>
                <a:ea typeface="+mn-ea"/>
                <a:cs typeface="+mn-cs"/>
              </a:rPr>
              <a:t>“I believe it! I believe it!”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was like suddenly I reached down and there was </a:t>
            </a:r>
          </a:p>
          <a:p>
            <a:pPr rtl="0"/>
            <a:r>
              <a:rPr lang="en-US" sz="1200" kern="1200" dirty="0" smtClean="0">
                <a:solidFill>
                  <a:schemeClr val="tx1"/>
                </a:solidFill>
                <a:latin typeface="+mn-lt"/>
                <a:ea typeface="+mn-ea"/>
                <a:cs typeface="+mn-cs"/>
              </a:rPr>
              <a:t>something there that wasn’t before,” Keane remembers. </a:t>
            </a:r>
          </a:p>
          <a:p>
            <a:pPr rtl="0"/>
            <a:r>
              <a:rPr lang="en-US" sz="1200" kern="1200" dirty="0" smtClean="0">
                <a:solidFill>
                  <a:schemeClr val="tx1"/>
                </a:solidFill>
                <a:latin typeface="+mn-lt"/>
                <a:ea typeface="+mn-ea"/>
                <a:cs typeface="+mn-cs"/>
              </a:rPr>
              <a:t>“There was a faith I could actually apply and believe </a:t>
            </a:r>
          </a:p>
          <a:p>
            <a:pPr rtl="0"/>
            <a:r>
              <a:rPr lang="en-US" sz="1200" kern="1200" dirty="0" smtClean="0">
                <a:solidFill>
                  <a:schemeClr val="tx1"/>
                </a:solidFill>
                <a:latin typeface="+mn-lt"/>
                <a:ea typeface="+mn-ea"/>
                <a:cs typeface="+mn-cs"/>
              </a:rPr>
              <a:t>with. From that moment on, I knew I was secure. </a:t>
            </a:r>
          </a:p>
          <a:p>
            <a:pPr rtl="0"/>
            <a:r>
              <a:rPr lang="en-US" sz="1200" kern="1200" dirty="0" smtClean="0">
                <a:solidFill>
                  <a:schemeClr val="tx1"/>
                </a:solidFill>
                <a:latin typeface="+mn-lt"/>
                <a:ea typeface="+mn-ea"/>
                <a:cs typeface="+mn-cs"/>
              </a:rPr>
              <a:t>I didn’t need to fear judgment or hell or anything </a:t>
            </a:r>
          </a:p>
          <a:p>
            <a:pPr rtl="0"/>
            <a:r>
              <a:rPr lang="en-US" sz="1200" kern="1200" dirty="0" smtClean="0">
                <a:solidFill>
                  <a:schemeClr val="tx1"/>
                </a:solidFill>
                <a:latin typeface="+mn-lt"/>
                <a:ea typeface="+mn-ea"/>
                <a:cs typeface="+mn-cs"/>
              </a:rPr>
              <a:t>anymore.”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b="0" i="0" u="none" strike="noStrike" baseline="0" dirty="0" smtClean="0"/>
              <a:t>Larson, C. B. (2002). </a:t>
            </a:r>
            <a:r>
              <a:rPr lang="en-US" b="0" i="1" u="none" strike="noStrike" baseline="0" dirty="0" smtClean="0"/>
              <a:t>750 engaging illustrations for </a:t>
            </a:r>
          </a:p>
          <a:p>
            <a:pPr rtl="0"/>
            <a:r>
              <a:rPr lang="en-US" b="0" i="1" u="none" strike="noStrike" baseline="0" dirty="0" smtClean="0"/>
              <a:t>preachers, teachers &amp; writers</a:t>
            </a:r>
            <a:r>
              <a:rPr lang="en-US" b="0" i="0" u="none" strike="noStrike" baseline="0" dirty="0" smtClean="0"/>
              <a:t> (p. 494). Grand Rapids, </a:t>
            </a:r>
          </a:p>
          <a:p>
            <a:pPr rtl="0"/>
            <a:r>
              <a:rPr lang="en-US" b="0" i="0" u="none" strike="noStrike" baseline="0" dirty="0" smtClean="0"/>
              <a:t>MI: Baker Books.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26995630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3302148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34247077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pisteuo</a:t>
            </a:r>
            <a:r>
              <a:rPr lang="en-US" dirty="0" smtClean="0"/>
              <a:t> means </a:t>
            </a:r>
            <a:r>
              <a:rPr lang="en-US" sz="1200" b="0" i="0" dirty="0" smtClean="0"/>
              <a:t>to consider something </a:t>
            </a:r>
          </a:p>
          <a:p>
            <a:r>
              <a:rPr lang="en-US" sz="1200" b="0" i="0" dirty="0" smtClean="0"/>
              <a:t>to be true and therefore worthy of one’s trust, that is, </a:t>
            </a:r>
          </a:p>
          <a:p>
            <a:r>
              <a:rPr lang="en-US" sz="1200" b="0" i="0" dirty="0" smtClean="0"/>
              <a:t>to believe.</a:t>
            </a:r>
          </a:p>
          <a:p>
            <a:endParaRPr lang="en-US" sz="1200" b="0" i="0" dirty="0" smtClean="0"/>
          </a:p>
          <a:p>
            <a:r>
              <a:rPr lang="en-US" sz="1200" b="0" i="0" dirty="0" smtClean="0"/>
              <a:t>And, here, it’s coupled with the conjunction </a:t>
            </a:r>
            <a:r>
              <a:rPr lang="en-US" sz="1200" b="0" i="0" dirty="0" err="1" smtClean="0"/>
              <a:t>hoti</a:t>
            </a:r>
            <a:r>
              <a:rPr lang="en-US" sz="1200" b="0" i="0" dirty="0" smtClean="0"/>
              <a:t> </a:t>
            </a:r>
          </a:p>
          <a:p>
            <a:r>
              <a:rPr lang="en-US" sz="1200" b="0" i="0" dirty="0" smtClean="0"/>
              <a:t>which means “that”; so the</a:t>
            </a:r>
            <a:r>
              <a:rPr lang="en-US" sz="1200" b="0" i="0" baseline="0" dirty="0" smtClean="0"/>
              <a:t> belief here is specifically </a:t>
            </a:r>
          </a:p>
          <a:p>
            <a:r>
              <a:rPr lang="en-US" sz="1200" b="0" i="0" baseline="0" dirty="0" smtClean="0"/>
              <a:t>the belief that God raised Jesus from the dead.</a:t>
            </a:r>
          </a:p>
          <a:p>
            <a:endParaRPr lang="en-US" sz="1200" b="0" i="0" baseline="0" dirty="0" smtClean="0"/>
          </a:p>
          <a:p>
            <a:r>
              <a:rPr lang="en-US" sz="1200" b="0" i="0" baseline="0" dirty="0" smtClean="0"/>
              <a:t>-----</a:t>
            </a:r>
          </a:p>
          <a:p>
            <a:endParaRPr lang="en-US" sz="1200" b="0" i="0" baseline="0" dirty="0" smtClean="0"/>
          </a:p>
          <a:p>
            <a:r>
              <a:rPr lang="en-US" sz="1200" b="0" i="0" baseline="0" dirty="0" smtClean="0"/>
              <a:t>“Jesus is Lord.”</a:t>
            </a:r>
          </a:p>
          <a:p>
            <a:endParaRPr lang="en-US" sz="1200" b="0" i="0" baseline="0" dirty="0" smtClean="0"/>
          </a:p>
          <a:p>
            <a:pPr rtl="0"/>
            <a:r>
              <a:rPr lang="en-US" sz="1200" b="0" i="0" baseline="0" dirty="0" smtClean="0"/>
              <a:t>These three words testify to</a:t>
            </a:r>
            <a:r>
              <a:rPr lang="en-US" sz="1200" i="0" dirty="0" smtClean="0"/>
              <a:t>: (1) the person of </a:t>
            </a:r>
          </a:p>
          <a:p>
            <a:pPr rtl="0"/>
            <a:r>
              <a:rPr lang="en-US" sz="1200" i="0" dirty="0" smtClean="0"/>
              <a:t>Christ, (2) the unique work of Christ, and (3) the </a:t>
            </a:r>
          </a:p>
          <a:p>
            <a:pPr rtl="0"/>
            <a:r>
              <a:rPr lang="en-US" sz="1200" i="0" dirty="0" smtClean="0"/>
              <a:t>ongoing all-embracing rule of Christ over his people </a:t>
            </a:r>
          </a:p>
          <a:p>
            <a:pPr rtl="0"/>
            <a:r>
              <a:rPr lang="en-US" sz="1200" i="0" dirty="0" smtClean="0"/>
              <a:t>and church.</a:t>
            </a:r>
          </a:p>
          <a:p>
            <a:pPr rtl="0"/>
            <a:endParaRPr lang="en-US" sz="1200" i="0" dirty="0" smtClean="0"/>
          </a:p>
          <a:p>
            <a:pPr rtl="0"/>
            <a:r>
              <a:rPr lang="en-US" sz="1200" i="0" dirty="0" smtClean="0"/>
              <a:t>We already looked at James </a:t>
            </a:r>
            <a:r>
              <a:rPr lang="en-US" sz="1200" i="0" dirty="0" err="1" smtClean="0"/>
              <a:t>Boice’s</a:t>
            </a:r>
            <a:r>
              <a:rPr lang="en-US" sz="1200" i="0" dirty="0" smtClean="0"/>
              <a:t> discussion of </a:t>
            </a:r>
          </a:p>
          <a:p>
            <a:pPr rtl="0"/>
            <a:r>
              <a:rPr lang="en-US" sz="1200" i="0" dirty="0" smtClean="0"/>
              <a:t>item number one, the person of Christ. </a:t>
            </a:r>
          </a:p>
          <a:p>
            <a:pPr rtl="0"/>
            <a:endParaRPr lang="en-US" sz="1200" i="0" dirty="0" smtClean="0"/>
          </a:p>
          <a:p>
            <a:pPr rtl="0"/>
            <a:r>
              <a:rPr lang="en-US" sz="1200" i="0" dirty="0" smtClean="0"/>
              <a:t>He continues:</a:t>
            </a:r>
          </a:p>
          <a:p>
            <a:r>
              <a:rPr lang="en-US" sz="1200" b="0" i="0" baseline="0" dirty="0" smtClean="0"/>
              <a:t> </a:t>
            </a:r>
          </a:p>
          <a:p>
            <a:pPr rtl="0"/>
            <a:r>
              <a:rPr lang="en-US" sz="1200" i="0" dirty="0" smtClean="0"/>
              <a:t>2. The work of Christ. The second implication of the </a:t>
            </a:r>
          </a:p>
          <a:p>
            <a:pPr rtl="0"/>
            <a:r>
              <a:rPr lang="en-US" sz="1200" i="0" dirty="0" smtClean="0"/>
              <a:t>title “Lord” is that Jesus is the Savior. </a:t>
            </a:r>
          </a:p>
          <a:p>
            <a:pPr rtl="0"/>
            <a:endParaRPr lang="en-US" sz="1200" i="0" dirty="0" smtClean="0"/>
          </a:p>
          <a:p>
            <a:pPr rtl="0"/>
            <a:r>
              <a:rPr lang="en-US" sz="1200" i="0" dirty="0" smtClean="0"/>
              <a:t>This is linked to his lordship, because, as John R. W. </a:t>
            </a:r>
          </a:p>
          <a:p>
            <a:pPr rtl="0"/>
            <a:r>
              <a:rPr lang="en-US" sz="1200" i="0" dirty="0" smtClean="0"/>
              <a:t>Stott writes, “The title ‘Lord’ is a symbol of Christ’s </a:t>
            </a:r>
          </a:p>
          <a:p>
            <a:pPr rtl="0"/>
            <a:r>
              <a:rPr lang="en-US" sz="1200" i="0" dirty="0" smtClean="0"/>
              <a:t>victory over the forces of evil. If Jesus has been exalted </a:t>
            </a:r>
          </a:p>
          <a:p>
            <a:pPr rtl="0"/>
            <a:r>
              <a:rPr lang="en-US" sz="1200" i="0" dirty="0" smtClean="0"/>
              <a:t>over all the principalities and powers of evil, as indeed </a:t>
            </a:r>
          </a:p>
          <a:p>
            <a:pPr rtl="0"/>
            <a:r>
              <a:rPr lang="en-US" sz="1200" i="0" dirty="0" smtClean="0"/>
              <a:t>he has, this is the reason why he has been called Lord. </a:t>
            </a:r>
          </a:p>
          <a:p>
            <a:pPr rtl="0"/>
            <a:endParaRPr lang="en-US" sz="1200" i="0" dirty="0" smtClean="0"/>
          </a:p>
          <a:p>
            <a:pPr rtl="0"/>
            <a:r>
              <a:rPr lang="en-US" sz="1200" i="0" dirty="0" smtClean="0"/>
              <a:t>If Jesus has been proclaimed Lord, as he has, it is </a:t>
            </a:r>
          </a:p>
          <a:p>
            <a:pPr rtl="0"/>
            <a:r>
              <a:rPr lang="en-US" sz="1200" i="0" dirty="0" smtClean="0"/>
              <a:t>because these powers are under his feet. He has </a:t>
            </a:r>
          </a:p>
          <a:p>
            <a:pPr rtl="0"/>
            <a:r>
              <a:rPr lang="en-US" sz="1200" i="0" dirty="0" smtClean="0"/>
              <a:t>conquered them on the cross, and therefore our </a:t>
            </a:r>
          </a:p>
          <a:p>
            <a:pPr rtl="0"/>
            <a:r>
              <a:rPr lang="en-US" sz="1200" i="0" dirty="0" smtClean="0"/>
              <a:t>salvation—that is to say, our rescue from sin, Satan, </a:t>
            </a:r>
          </a:p>
          <a:p>
            <a:pPr rtl="0"/>
            <a:r>
              <a:rPr lang="en-US" sz="1200" i="0" dirty="0" smtClean="0"/>
              <a:t>fear and death—is due to that victory.”</a:t>
            </a:r>
          </a:p>
          <a:p>
            <a:pPr rtl="0"/>
            <a:endParaRPr lang="en-US" sz="1200" i="0" dirty="0" smtClean="0"/>
          </a:p>
          <a:p>
            <a:pPr rtl="0"/>
            <a:r>
              <a:rPr lang="en-US" sz="1200" i="0" dirty="0" smtClean="0"/>
              <a:t>3. The rule of Christ over his people and church. The </a:t>
            </a:r>
          </a:p>
          <a:p>
            <a:pPr rtl="0"/>
            <a:r>
              <a:rPr lang="en-US" sz="1200" i="0" dirty="0" smtClean="0"/>
              <a:t>third important implication of the words “Jesus is Lord” </a:t>
            </a:r>
          </a:p>
          <a:p>
            <a:pPr rtl="0"/>
            <a:r>
              <a:rPr lang="en-US" sz="1200" i="0" dirty="0" smtClean="0"/>
              <a:t>is that Jesus rules over his people and church, </a:t>
            </a:r>
            <a:r>
              <a:rPr lang="en-US" sz="1200" i="0" kern="1200" dirty="0" smtClean="0">
                <a:solidFill>
                  <a:schemeClr val="tx1"/>
                </a:solidFill>
                <a:latin typeface="+mn-lt"/>
                <a:ea typeface="+mn-ea"/>
                <a:cs typeface="+mn-cs"/>
              </a:rPr>
              <a:t>which </a:t>
            </a:r>
          </a:p>
          <a:p>
            <a:pPr rtl="0"/>
            <a:r>
              <a:rPr lang="en-US" sz="1200" i="0" kern="1200" dirty="0" smtClean="0">
                <a:solidFill>
                  <a:schemeClr val="tx1"/>
                </a:solidFill>
                <a:latin typeface="+mn-lt"/>
                <a:ea typeface="+mn-ea"/>
                <a:cs typeface="+mn-cs"/>
              </a:rPr>
              <a:t>he must do if he truly is “the Lord.” Does he?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That is a personal question. In what areas does Jesus </a:t>
            </a:r>
          </a:p>
          <a:p>
            <a:pPr rtl="0"/>
            <a:r>
              <a:rPr lang="en-US" sz="1200" i="0" kern="1200" dirty="0" smtClean="0">
                <a:solidFill>
                  <a:schemeClr val="tx1"/>
                </a:solidFill>
                <a:latin typeface="+mn-lt"/>
                <a:ea typeface="+mn-ea"/>
                <a:cs typeface="+mn-cs"/>
              </a:rPr>
              <a:t>exercise this rule? That is a practical one. In the </a:t>
            </a:r>
          </a:p>
          <a:p>
            <a:pPr rtl="0"/>
            <a:r>
              <a:rPr lang="en-US" sz="1200" i="0" kern="1200" dirty="0" smtClean="0">
                <a:solidFill>
                  <a:schemeClr val="tx1"/>
                </a:solidFill>
                <a:latin typeface="+mn-lt"/>
                <a:ea typeface="+mn-ea"/>
                <a:cs typeface="+mn-cs"/>
              </a:rPr>
              <a:t>excellent study of Christ’s lordship by John Stott from </a:t>
            </a:r>
          </a:p>
          <a:p>
            <a:pPr rtl="0"/>
            <a:r>
              <a:rPr lang="en-US" sz="1200" i="0" kern="1200" dirty="0" smtClean="0">
                <a:solidFill>
                  <a:schemeClr val="tx1"/>
                </a:solidFill>
                <a:latin typeface="+mn-lt"/>
                <a:ea typeface="+mn-ea"/>
                <a:cs typeface="+mn-cs"/>
              </a:rPr>
              <a:t>which I quoted earlier, six areas of Jesus’ rule are </a:t>
            </a:r>
          </a:p>
          <a:p>
            <a:pPr rtl="0"/>
            <a:r>
              <a:rPr lang="en-US" sz="1200" i="0" kern="1200" dirty="0" smtClean="0">
                <a:solidFill>
                  <a:schemeClr val="tx1"/>
                </a:solidFill>
                <a:latin typeface="+mn-lt"/>
                <a:ea typeface="+mn-ea"/>
                <a:cs typeface="+mn-cs"/>
              </a:rPr>
              <a:t>suggested.</a:t>
            </a:r>
          </a:p>
          <a:p>
            <a:pPr rtl="0"/>
            <a:endParaRPr lang="en-US" sz="1200" i="0" kern="1200" dirty="0" smtClean="0">
              <a:solidFill>
                <a:schemeClr val="tx1"/>
              </a:solidFill>
              <a:latin typeface="+mn-lt"/>
              <a:ea typeface="+mn-ea"/>
              <a:cs typeface="+mn-cs"/>
            </a:endParaRPr>
          </a:p>
          <a:p>
            <a:pPr rtl="0"/>
            <a:r>
              <a:rPr lang="en-US" sz="1200" i="0" dirty="0" smtClean="0"/>
              <a:t>OUR MINDS. If Jesus is our Lord, then one thing he </a:t>
            </a:r>
          </a:p>
          <a:p>
            <a:pPr rtl="0"/>
            <a:r>
              <a:rPr lang="en-US" sz="1200" i="0" dirty="0" smtClean="0"/>
              <a:t>must be Lord of is our thinking. He must be Lord of </a:t>
            </a:r>
          </a:p>
          <a:p>
            <a:pPr rtl="0"/>
            <a:r>
              <a:rPr lang="en-US" sz="1200" i="0" dirty="0" smtClean="0"/>
              <a:t>our minds. On one occasion, when the Lord called </a:t>
            </a:r>
          </a:p>
          <a:p>
            <a:pPr rtl="0"/>
            <a:r>
              <a:rPr lang="en-US" sz="1200" i="0" dirty="0" smtClean="0"/>
              <a:t>disciples, he said, “Take my yoke upon you and learn </a:t>
            </a:r>
          </a:p>
          <a:p>
            <a:pPr rtl="0"/>
            <a:r>
              <a:rPr lang="en-US" sz="1200" i="0" dirty="0" smtClean="0"/>
              <a:t>from me …” (Matt. 11:29), meaning that he was to be </a:t>
            </a:r>
          </a:p>
          <a:p>
            <a:pPr rtl="0"/>
            <a:r>
              <a:rPr lang="en-US" sz="1200" i="0" dirty="0" smtClean="0"/>
              <a:t>the disciples’ teacher. </a:t>
            </a:r>
          </a:p>
          <a:p>
            <a:pPr rtl="0"/>
            <a:endParaRPr lang="en-US" sz="1200" i="0" dirty="0" smtClean="0"/>
          </a:p>
          <a:p>
            <a:pPr rtl="0"/>
            <a:r>
              <a:rPr lang="en-US" sz="1200" i="0" dirty="0" smtClean="0"/>
              <a:t>He is to be our teacher today through the Scriptures, </a:t>
            </a:r>
          </a:p>
          <a:p>
            <a:pPr rtl="0"/>
            <a:r>
              <a:rPr lang="en-US" sz="1200" i="0" dirty="0" smtClean="0"/>
              <a:t>which he caused to be inspired. That is why we must </a:t>
            </a:r>
          </a:p>
          <a:p>
            <a:pPr rtl="0"/>
            <a:r>
              <a:rPr lang="en-US" sz="1200" i="0" dirty="0" smtClean="0"/>
              <a:t>be men and women of the Book, students of the Word, </a:t>
            </a:r>
          </a:p>
          <a:p>
            <a:pPr rtl="0"/>
            <a:r>
              <a:rPr lang="en-US" sz="1200" i="0" dirty="0" smtClean="0"/>
              <a:t>if we really are Christ’s followers.</a:t>
            </a:r>
          </a:p>
          <a:p>
            <a:pPr rtl="0"/>
            <a:endParaRPr lang="en-US" sz="1200" i="0" dirty="0" smtClean="0"/>
          </a:p>
          <a:p>
            <a:pPr rtl="0"/>
            <a:r>
              <a:rPr lang="en-US" sz="1200" i="0" dirty="0" smtClean="0"/>
              <a:t>OUR ETHICS. In the study I referred to earlier, Stott </a:t>
            </a:r>
          </a:p>
          <a:p>
            <a:pPr rtl="0"/>
            <a:r>
              <a:rPr lang="en-US" sz="1200" i="0" dirty="0" smtClean="0"/>
              <a:t>points out that Jesus is not just Lord of our minds. He </a:t>
            </a:r>
          </a:p>
          <a:p>
            <a:pPr rtl="0"/>
            <a:r>
              <a:rPr lang="en-US" sz="1200" i="0" dirty="0" smtClean="0"/>
              <a:t>is Lord of our wills and of our moral standards also. </a:t>
            </a:r>
          </a:p>
          <a:p>
            <a:pPr rtl="0"/>
            <a:r>
              <a:rPr lang="en-US" sz="1200" i="0" dirty="0" smtClean="0"/>
              <a:t>“It is not only what we believe that is to come under </a:t>
            </a:r>
          </a:p>
          <a:p>
            <a:pPr rtl="0"/>
            <a:r>
              <a:rPr lang="en-US" sz="1200" i="0" dirty="0" smtClean="0"/>
              <a:t>the lordship of Jesus but also how we behave. </a:t>
            </a:r>
          </a:p>
          <a:p>
            <a:pPr rtl="0"/>
            <a:endParaRPr lang="en-US" sz="1200" i="0" dirty="0" smtClean="0"/>
          </a:p>
          <a:p>
            <a:pPr rtl="0"/>
            <a:r>
              <a:rPr lang="en-US" sz="1200" i="0" dirty="0" smtClean="0"/>
              <a:t>Discipleship implies obedience, and obedience implies </a:t>
            </a:r>
          </a:p>
          <a:p>
            <a:pPr rtl="0"/>
            <a:r>
              <a:rPr lang="en-US" sz="1200" i="0" dirty="0" smtClean="0"/>
              <a:t>that there are absolute moral commands that we are </a:t>
            </a:r>
          </a:p>
          <a:p>
            <a:pPr rtl="0"/>
            <a:r>
              <a:rPr lang="en-US" sz="1200" i="0" dirty="0" smtClean="0"/>
              <a:t>required to obey. To refer to Jesus politely as ‘our Lord’ </a:t>
            </a:r>
          </a:p>
          <a:p>
            <a:pPr rtl="0"/>
            <a:r>
              <a:rPr lang="en-US" sz="1200" i="0" dirty="0" smtClean="0"/>
              <a:t>is not enough. He still says to us, ‘Why do you call me </a:t>
            </a:r>
          </a:p>
          <a:p>
            <a:pPr rtl="0"/>
            <a:r>
              <a:rPr lang="en-US" sz="1200" i="0" dirty="0" smtClean="0"/>
              <a:t>Lord and do not the things that I say?’ ”</a:t>
            </a:r>
          </a:p>
          <a:p>
            <a:pPr rtl="0"/>
            <a:endParaRPr lang="en-US" sz="1200" i="0" dirty="0" smtClean="0"/>
          </a:p>
          <a:p>
            <a:pPr rtl="0"/>
            <a:r>
              <a:rPr lang="en-US" sz="1200" i="0" dirty="0" smtClean="0"/>
              <a:t>OUR CAREERS. If Jesus is Lord, then he is not only </a:t>
            </a:r>
          </a:p>
          <a:p>
            <a:pPr rtl="0"/>
            <a:r>
              <a:rPr lang="en-US" sz="1200" i="0" dirty="0" smtClean="0"/>
              <a:t>Lord of our minds, wills, and morals. He is Lord of our </a:t>
            </a:r>
          </a:p>
          <a:p>
            <a:pPr rtl="0"/>
            <a:r>
              <a:rPr lang="en-US" sz="1200" i="0" dirty="0" smtClean="0"/>
              <a:t>time, and this means that he is Lord of our </a:t>
            </a:r>
          </a:p>
          <a:p>
            <a:pPr rtl="0"/>
            <a:r>
              <a:rPr lang="en-US" sz="1200" i="0" dirty="0" smtClean="0"/>
              <a:t>professions, jobs, careers, and ambitions. </a:t>
            </a:r>
          </a:p>
          <a:p>
            <a:pPr rtl="0"/>
            <a:endParaRPr lang="en-US" sz="1200" i="0" dirty="0" smtClean="0"/>
          </a:p>
          <a:p>
            <a:pPr rtl="0"/>
            <a:r>
              <a:rPr lang="en-US" sz="1200" i="0" dirty="0" smtClean="0"/>
              <a:t>We cannot plan our lives as if our relationship to </a:t>
            </a:r>
          </a:p>
          <a:p>
            <a:pPr rtl="0"/>
            <a:r>
              <a:rPr lang="en-US" sz="1200" i="0" dirty="0" smtClean="0"/>
              <a:t>Jesus is somehow detached from those plans and </a:t>
            </a:r>
          </a:p>
          <a:p>
            <a:pPr rtl="0"/>
            <a:r>
              <a:rPr lang="en-US" sz="1200" i="0" dirty="0" smtClean="0"/>
              <a:t>irrelevant to them. Like Paul on the road to Damascus, </a:t>
            </a:r>
          </a:p>
          <a:p>
            <a:pPr rtl="0"/>
            <a:r>
              <a:rPr lang="en-US" sz="1200" i="0" dirty="0" smtClean="0"/>
              <a:t>one of our very first questions to Jesus must be, </a:t>
            </a:r>
          </a:p>
          <a:p>
            <a:pPr rtl="0"/>
            <a:r>
              <a:rPr lang="en-US" sz="1200" i="0" dirty="0" smtClean="0"/>
              <a:t>“What shall I do, Lord?” (Acts 22:10).</a:t>
            </a:r>
          </a:p>
          <a:p>
            <a:pPr rtl="0"/>
            <a:endParaRPr lang="en-US" sz="1200" i="0" dirty="0" smtClean="0"/>
          </a:p>
          <a:p>
            <a:pPr rtl="0"/>
            <a:r>
              <a:rPr lang="en-US" sz="1200" i="0" dirty="0" smtClean="0"/>
              <a:t>OUR CHURCHES. Jesus is also head of the church. This </a:t>
            </a:r>
          </a:p>
          <a:p>
            <a:pPr rtl="0"/>
            <a:r>
              <a:rPr lang="en-US" sz="1200" i="0" dirty="0" smtClean="0"/>
              <a:t>truth delivers us from two banes. </a:t>
            </a:r>
          </a:p>
          <a:p>
            <a:pPr rtl="0"/>
            <a:endParaRPr lang="en-US" sz="1200" i="0" dirty="0" smtClean="0"/>
          </a:p>
          <a:p>
            <a:pPr rtl="0"/>
            <a:r>
              <a:rPr lang="en-US" sz="1200" i="0" dirty="0" smtClean="0"/>
              <a:t>One is disorder. It occurs when those who are members </a:t>
            </a:r>
          </a:p>
          <a:p>
            <a:pPr rtl="0"/>
            <a:r>
              <a:rPr lang="en-US" sz="1200" i="0" dirty="0" smtClean="0"/>
              <a:t>of the church pursue their own courses—including what </a:t>
            </a:r>
          </a:p>
          <a:p>
            <a:pPr rtl="0"/>
            <a:r>
              <a:rPr lang="en-US" sz="1200" i="0" dirty="0" smtClean="0"/>
              <a:t>they wish their church to be—without regard to the </a:t>
            </a:r>
          </a:p>
          <a:p>
            <a:pPr rtl="0"/>
            <a:r>
              <a:rPr lang="en-US" sz="1200" i="0" dirty="0" smtClean="0"/>
              <a:t>guidelines for church life laid down in the Bible or </a:t>
            </a:r>
          </a:p>
          <a:p>
            <a:pPr rtl="0"/>
            <a:r>
              <a:rPr lang="en-US" sz="1200" i="0" dirty="0" smtClean="0"/>
              <a:t>without proper consideration for those who are their </a:t>
            </a:r>
          </a:p>
          <a:p>
            <a:pPr rtl="0"/>
            <a:r>
              <a:rPr lang="en-US" sz="1200" i="0" dirty="0" smtClean="0"/>
              <a:t>brothers and sisters in the Lord. </a:t>
            </a:r>
          </a:p>
          <a:p>
            <a:pPr rtl="0"/>
            <a:endParaRPr lang="en-US" sz="1200" i="0" dirty="0" smtClean="0"/>
          </a:p>
          <a:p>
            <a:pPr rtl="0"/>
            <a:r>
              <a:rPr lang="en-US" sz="1200" i="0" dirty="0" smtClean="0"/>
              <a:t>The second is clericalism. It occurs when laypeople </a:t>
            </a:r>
          </a:p>
          <a:p>
            <a:pPr rtl="0"/>
            <a:r>
              <a:rPr lang="en-US" sz="1200" i="0" dirty="0" smtClean="0"/>
              <a:t>abandon their God-given responsibilities in the church </a:t>
            </a:r>
          </a:p>
          <a:p>
            <a:pPr rtl="0"/>
            <a:r>
              <a:rPr lang="en-US" sz="1200" i="0" dirty="0" smtClean="0"/>
              <a:t>or when pastors tyrannize the church without </a:t>
            </a:r>
          </a:p>
          <a:p>
            <a:pPr rtl="0"/>
            <a:r>
              <a:rPr lang="en-US" sz="1200" i="0" dirty="0" smtClean="0"/>
              <a:t>acknowledging that they are servants of the people as </a:t>
            </a:r>
          </a:p>
          <a:p>
            <a:pPr rtl="0"/>
            <a:r>
              <a:rPr lang="en-US" sz="1200" i="0" dirty="0" smtClean="0"/>
              <a:t>well as servants of Christ and that they are called to </a:t>
            </a:r>
          </a:p>
          <a:p>
            <a:pPr rtl="0"/>
            <a:r>
              <a:rPr lang="en-US" sz="1200" i="0" dirty="0" smtClean="0"/>
              <a:t>serve the church as Jesus served it.</a:t>
            </a:r>
          </a:p>
          <a:p>
            <a:pPr rtl="0"/>
            <a:endParaRPr lang="en-US" sz="1200" i="0" dirty="0" smtClean="0"/>
          </a:p>
          <a:p>
            <a:pPr rtl="0"/>
            <a:r>
              <a:rPr lang="en-US" sz="1200" i="0" dirty="0" smtClean="0"/>
              <a:t>OUR RELATION TO THE WORLD. Jesus is not only our </a:t>
            </a:r>
          </a:p>
          <a:p>
            <a:pPr rtl="0"/>
            <a:r>
              <a:rPr lang="en-US" sz="1200" i="0" dirty="0" smtClean="0"/>
              <a:t>own personal Lord and not only Lord of the church, </a:t>
            </a:r>
          </a:p>
          <a:p>
            <a:pPr rtl="0"/>
            <a:r>
              <a:rPr lang="en-US" sz="1200" i="0" dirty="0" smtClean="0"/>
              <a:t>which he founded. He is also Lord of all life, the life of </a:t>
            </a:r>
          </a:p>
          <a:p>
            <a:pPr rtl="0"/>
            <a:r>
              <a:rPr lang="en-US" sz="1200" i="0" dirty="0" smtClean="0"/>
              <a:t>nations included. </a:t>
            </a:r>
          </a:p>
          <a:p>
            <a:pPr rtl="0"/>
            <a:endParaRPr lang="en-US" sz="1200" i="0" dirty="0" smtClean="0"/>
          </a:p>
          <a:p>
            <a:pPr rtl="0"/>
            <a:r>
              <a:rPr lang="en-US" sz="1200" i="0" dirty="0" smtClean="0"/>
              <a:t>That is, he is the “King of kings and Lord of lords” </a:t>
            </a:r>
          </a:p>
          <a:p>
            <a:pPr rtl="0"/>
            <a:r>
              <a:rPr lang="en-US" sz="1200" i="0" dirty="0" smtClean="0"/>
              <a:t>(Rev. 19:16). We who are Christians stand as his </a:t>
            </a:r>
          </a:p>
          <a:p>
            <a:pPr rtl="0"/>
            <a:r>
              <a:rPr lang="en-US" sz="1200" i="0" dirty="0" smtClean="0"/>
              <a:t>representatives in the midst of history and cultures </a:t>
            </a:r>
          </a:p>
          <a:p>
            <a:pPr rtl="0"/>
            <a:r>
              <a:rPr lang="en-US" sz="1200" i="0" dirty="0" smtClean="0"/>
              <a:t>to call this world to account. </a:t>
            </a:r>
          </a:p>
          <a:p>
            <a:pPr rtl="0"/>
            <a:endParaRPr lang="en-US" sz="1200" i="0" dirty="0" smtClean="0"/>
          </a:p>
          <a:p>
            <a:pPr rtl="0"/>
            <a:r>
              <a:rPr lang="en-US" sz="1200" i="0" dirty="0" smtClean="0"/>
              <a:t>We are here to remind the world that this same Jesus </a:t>
            </a:r>
          </a:p>
          <a:p>
            <a:pPr rtl="0"/>
            <a:r>
              <a:rPr lang="en-US" sz="1200" i="0" dirty="0" smtClean="0"/>
              <a:t>Christ whom we serve has spoken from heaven to </a:t>
            </a:r>
          </a:p>
          <a:p>
            <a:pPr rtl="0"/>
            <a:r>
              <a:rPr lang="en-US" sz="1200" i="0" dirty="0" smtClean="0"/>
              <a:t>reveal what true righteousness is, both for individuals </a:t>
            </a:r>
          </a:p>
          <a:p>
            <a:pPr rtl="0"/>
            <a:r>
              <a:rPr lang="en-US" sz="1200" i="0" dirty="0" smtClean="0"/>
              <a:t>and nations, and that those who disregard him do so </a:t>
            </a:r>
          </a:p>
          <a:p>
            <a:pPr rtl="0"/>
            <a:r>
              <a:rPr lang="en-US" sz="1200" i="0" dirty="0" smtClean="0"/>
              <a:t>at their peril. </a:t>
            </a:r>
          </a:p>
          <a:p>
            <a:pPr rtl="0"/>
            <a:endParaRPr lang="en-US" sz="1200" i="0" dirty="0" smtClean="0"/>
          </a:p>
          <a:p>
            <a:pPr rtl="0"/>
            <a:r>
              <a:rPr lang="en-US" sz="1200" i="0" dirty="0" smtClean="0"/>
              <a:t>They will have to give an accounting before him at </a:t>
            </a:r>
          </a:p>
          <a:p>
            <a:pPr rtl="0"/>
            <a:r>
              <a:rPr lang="en-US" sz="1200" i="0" dirty="0" smtClean="0"/>
              <a:t>the final judgment.</a:t>
            </a:r>
          </a:p>
          <a:p>
            <a:pPr rtl="0"/>
            <a:endParaRPr lang="en-US" sz="1200" i="0" dirty="0" smtClean="0"/>
          </a:p>
          <a:p>
            <a:pPr rtl="0"/>
            <a:r>
              <a:rPr lang="en-US" sz="900" i="0" kern="1200" dirty="0" smtClean="0">
                <a:solidFill>
                  <a:schemeClr val="tx1"/>
                </a:solidFill>
                <a:latin typeface="+mn-lt"/>
                <a:ea typeface="+mn-ea"/>
                <a:cs typeface="+mn-cs"/>
              </a:rPr>
              <a:t>MISSIONS</a:t>
            </a:r>
            <a:r>
              <a:rPr lang="en-US" sz="1200" i="0" kern="1200" dirty="0" smtClean="0">
                <a:solidFill>
                  <a:schemeClr val="tx1"/>
                </a:solidFill>
                <a:latin typeface="+mn-lt"/>
                <a:ea typeface="+mn-ea"/>
                <a:cs typeface="+mn-cs"/>
              </a:rPr>
              <a:t>. A final implication flows from the Great </a:t>
            </a:r>
          </a:p>
          <a:p>
            <a:pPr rtl="0"/>
            <a:r>
              <a:rPr lang="en-US" sz="1200" i="0" kern="1200" dirty="0" smtClean="0">
                <a:solidFill>
                  <a:schemeClr val="tx1"/>
                </a:solidFill>
                <a:latin typeface="+mn-lt"/>
                <a:ea typeface="+mn-ea"/>
                <a:cs typeface="+mn-cs"/>
              </a:rPr>
              <a:t>Commission by which, on the basis of his own </a:t>
            </a:r>
          </a:p>
          <a:p>
            <a:pPr rtl="0"/>
            <a:r>
              <a:rPr lang="en-US" sz="1200" i="0" kern="1200" dirty="0" smtClean="0">
                <a:solidFill>
                  <a:schemeClr val="tx1"/>
                </a:solidFill>
                <a:latin typeface="+mn-lt"/>
                <a:ea typeface="+mn-ea"/>
                <a:cs typeface="+mn-cs"/>
              </a:rPr>
              <a:t>authority, the Lord sent disciples into the world to </a:t>
            </a:r>
          </a:p>
          <a:p>
            <a:pPr rtl="0"/>
            <a:r>
              <a:rPr lang="en-US" sz="1200" i="0" kern="1200" dirty="0" smtClean="0">
                <a:solidFill>
                  <a:schemeClr val="tx1"/>
                </a:solidFill>
                <a:latin typeface="+mn-lt"/>
                <a:ea typeface="+mn-ea"/>
                <a:cs typeface="+mn-cs"/>
              </a:rPr>
              <a:t>make disciples everywhere (Matt. 28:18–20).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lordship of Jesus is the most powerful of </a:t>
            </a:r>
          </a:p>
          <a:p>
            <a:pPr rtl="0"/>
            <a:r>
              <a:rPr lang="en-US" sz="1200" i="0" kern="1200" dirty="0" smtClean="0">
                <a:solidFill>
                  <a:schemeClr val="tx1"/>
                </a:solidFill>
                <a:latin typeface="+mn-lt"/>
                <a:ea typeface="+mn-ea"/>
                <a:cs typeface="+mn-cs"/>
              </a:rPr>
              <a:t>missionary incentives. It is as Lord of our lives that </a:t>
            </a:r>
          </a:p>
          <a:p>
            <a:pPr rtl="0"/>
            <a:r>
              <a:rPr lang="en-US" sz="1200" i="0" kern="1200" dirty="0" smtClean="0">
                <a:solidFill>
                  <a:schemeClr val="tx1"/>
                </a:solidFill>
                <a:latin typeface="+mn-lt"/>
                <a:ea typeface="+mn-ea"/>
                <a:cs typeface="+mn-cs"/>
              </a:rPr>
              <a:t>Jesus tells us to go into the world, and because we </a:t>
            </a:r>
          </a:p>
          <a:p>
            <a:pPr rtl="0"/>
            <a:r>
              <a:rPr lang="en-US" sz="1200" i="0" kern="1200" dirty="0" smtClean="0">
                <a:solidFill>
                  <a:schemeClr val="tx1"/>
                </a:solidFill>
                <a:latin typeface="+mn-lt"/>
                <a:ea typeface="+mn-ea"/>
                <a:cs typeface="+mn-cs"/>
              </a:rPr>
              <a:t>acknowledge him as Lord, this is exactly what we do.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Duke of Wellington called the Great Commission </a:t>
            </a:r>
          </a:p>
          <a:p>
            <a:pPr rtl="0"/>
            <a:r>
              <a:rPr lang="en-US" sz="1200" i="0" kern="1200" dirty="0" smtClean="0">
                <a:solidFill>
                  <a:schemeClr val="tx1"/>
                </a:solidFill>
                <a:latin typeface="+mn-lt"/>
                <a:ea typeface="+mn-ea"/>
                <a:cs typeface="+mn-cs"/>
              </a:rPr>
              <a:t>Christ’s “marching orders” for the church. Because we </a:t>
            </a:r>
          </a:p>
          <a:p>
            <a:pPr rtl="0"/>
            <a:r>
              <a:rPr lang="en-US" sz="1200" i="0" kern="1200" dirty="0" smtClean="0">
                <a:solidFill>
                  <a:schemeClr val="tx1"/>
                </a:solidFill>
                <a:latin typeface="+mn-lt"/>
                <a:ea typeface="+mn-ea"/>
                <a:cs typeface="+mn-cs"/>
              </a:rPr>
              <a:t>love him we want everyone to become his disciples.</a:t>
            </a:r>
          </a:p>
          <a:p>
            <a:pPr rtl="0"/>
            <a:endParaRPr lang="en-US" sz="1200" i="0" kern="1200" dirty="0" smtClean="0">
              <a:solidFill>
                <a:schemeClr val="tx1"/>
              </a:solidFill>
              <a:latin typeface="+mn-lt"/>
              <a:ea typeface="+mn-ea"/>
              <a:cs typeface="+mn-cs"/>
            </a:endParaRPr>
          </a:p>
          <a:p>
            <a:pPr rtl="0"/>
            <a:r>
              <a:rPr lang="en-US" sz="1200" i="0" dirty="0" smtClean="0"/>
              <a:t>As soon as we explore these implications of the </a:t>
            </a:r>
          </a:p>
          <a:p>
            <a:pPr rtl="0"/>
            <a:r>
              <a:rPr lang="en-US" sz="1200" i="0" dirty="0" smtClean="0"/>
              <a:t>confession “Jesus is Lord” we see why it was so </a:t>
            </a:r>
          </a:p>
          <a:p>
            <a:pPr rtl="0"/>
            <a:r>
              <a:rPr lang="en-US" sz="1200" i="0" dirty="0" smtClean="0"/>
              <a:t>important to the early Christians and why so many </a:t>
            </a:r>
          </a:p>
          <a:p>
            <a:pPr rtl="0"/>
            <a:r>
              <a:rPr lang="en-US" sz="1200" i="0" dirty="0" smtClean="0"/>
              <a:t>were willing to die rather than renounce it. *</a:t>
            </a:r>
          </a:p>
          <a:p>
            <a:pPr rtl="0"/>
            <a:endParaRPr lang="en-US" sz="1200" i="0" dirty="0" smtClean="0"/>
          </a:p>
          <a:p>
            <a:pPr rtl="0"/>
            <a:r>
              <a:rPr lang="en-US" sz="1200" i="0" dirty="0" smtClean="0"/>
              <a:t>Back in the </a:t>
            </a:r>
            <a:r>
              <a:rPr lang="en-US" sz="1200" i="0" dirty="0" err="1" smtClean="0"/>
              <a:t>1800s</a:t>
            </a:r>
            <a:r>
              <a:rPr lang="en-US" sz="1200" i="0" dirty="0" smtClean="0"/>
              <a:t>, D. L. Moody,</a:t>
            </a:r>
            <a:r>
              <a:rPr lang="en-US" sz="1200" i="0" baseline="0" dirty="0" smtClean="0"/>
              <a:t> of the Moody Church </a:t>
            </a:r>
          </a:p>
          <a:p>
            <a:pPr rtl="0"/>
            <a:r>
              <a:rPr lang="en-US" sz="1200" i="0" baseline="0" dirty="0" smtClean="0"/>
              <a:t>in Chicago, wrote:</a:t>
            </a:r>
          </a:p>
          <a:p>
            <a:pPr rtl="0"/>
            <a:endParaRPr lang="en-US" sz="1200" i="0" baseline="0" dirty="0" smtClean="0"/>
          </a:p>
          <a:p>
            <a:pPr rtl="0"/>
            <a:r>
              <a:rPr lang="en-US" sz="2400" dirty="0" smtClean="0"/>
              <a:t>I</a:t>
            </a:r>
            <a:r>
              <a:rPr lang="en-US" sz="1200" dirty="0" smtClean="0"/>
              <a:t> DO not know of any more important truth to bring </a:t>
            </a:r>
          </a:p>
          <a:p>
            <a:pPr rtl="0"/>
            <a:r>
              <a:rPr lang="en-US" sz="1200" dirty="0" smtClean="0"/>
              <a:t>before an unconverted person than the answer to the </a:t>
            </a:r>
          </a:p>
          <a:p>
            <a:pPr rtl="0"/>
            <a:r>
              <a:rPr lang="en-US" sz="1200" dirty="0" smtClean="0"/>
              <a:t>question—“What must I do to be saved?”—because </a:t>
            </a:r>
          </a:p>
          <a:p>
            <a:pPr rtl="0"/>
            <a:r>
              <a:rPr lang="en-US" sz="1200" dirty="0" smtClean="0"/>
              <a:t>that is the beginning of everything with regard to the </a:t>
            </a:r>
          </a:p>
          <a:p>
            <a:pPr rtl="0"/>
            <a:r>
              <a:rPr lang="en-US" sz="1200" dirty="0" smtClean="0"/>
              <a:t>divine life. </a:t>
            </a:r>
          </a:p>
          <a:p>
            <a:pPr rtl="0"/>
            <a:endParaRPr lang="en-US" sz="1200" dirty="0" smtClean="0"/>
          </a:p>
          <a:p>
            <a:pPr rtl="0"/>
            <a:r>
              <a:rPr lang="en-US" sz="1200" dirty="0" smtClean="0"/>
              <a:t>A man must know he is saved before there is any </a:t>
            </a:r>
          </a:p>
          <a:p>
            <a:pPr rtl="0"/>
            <a:r>
              <a:rPr lang="en-US" sz="1200" dirty="0" smtClean="0"/>
              <a:t>peace, or joy, or comfort. The answer is, “Believe on </a:t>
            </a:r>
          </a:p>
          <a:p>
            <a:pPr rtl="0"/>
            <a:r>
              <a:rPr lang="en-US" sz="1200" dirty="0" smtClean="0"/>
              <a:t>the Lord Jesus Christ, and thou shalt be saved.”</a:t>
            </a:r>
          </a:p>
          <a:p>
            <a:pPr rtl="0"/>
            <a:endParaRPr lang="en-US" sz="1200" dirty="0" smtClean="0"/>
          </a:p>
          <a:p>
            <a:pPr rtl="0"/>
            <a:r>
              <a:rPr lang="en-US" sz="1200" dirty="0" smtClean="0"/>
              <a:t>The question that comes right after that from almost </a:t>
            </a:r>
          </a:p>
          <a:p>
            <a:pPr rtl="0"/>
            <a:r>
              <a:rPr lang="en-US" sz="1200" dirty="0" smtClean="0"/>
              <a:t>every one is, “What is it to believe?” </a:t>
            </a:r>
          </a:p>
          <a:p>
            <a:pPr rtl="0"/>
            <a:endParaRPr lang="en-US" sz="1200" dirty="0" smtClean="0"/>
          </a:p>
          <a:p>
            <a:pPr rtl="0"/>
            <a:r>
              <a:rPr lang="en-US" sz="1200" dirty="0" smtClean="0"/>
              <a:t>I believe that Jesus Christ is the Son of God; I believe </a:t>
            </a:r>
          </a:p>
          <a:p>
            <a:pPr rtl="0"/>
            <a:r>
              <a:rPr lang="en-US" sz="1200" dirty="0" smtClean="0"/>
              <a:t>that He came into the world to save sinners. </a:t>
            </a:r>
          </a:p>
          <a:p>
            <a:pPr rtl="0"/>
            <a:endParaRPr lang="en-US" sz="1200" dirty="0" smtClean="0"/>
          </a:p>
          <a:p>
            <a:pPr rtl="0"/>
            <a:r>
              <a:rPr lang="en-US" sz="1200" dirty="0" smtClean="0"/>
              <a:t>Well, so do the devils. The devils not only believe, but </a:t>
            </a:r>
          </a:p>
          <a:p>
            <a:pPr rtl="0"/>
            <a:r>
              <a:rPr lang="en-US" sz="1200" dirty="0" smtClean="0"/>
              <a:t>they tremble. </a:t>
            </a:r>
          </a:p>
          <a:p>
            <a:pPr rtl="0"/>
            <a:endParaRPr lang="en-US" sz="1200" dirty="0" smtClean="0"/>
          </a:p>
          <a:p>
            <a:pPr rtl="0"/>
            <a:r>
              <a:rPr lang="en-US" sz="1200" dirty="0" smtClean="0"/>
              <a:t>I can believe intellectually that Jesus Christ is able and </a:t>
            </a:r>
          </a:p>
          <a:p>
            <a:pPr rtl="0"/>
            <a:r>
              <a:rPr lang="en-US" sz="1200" dirty="0" smtClean="0"/>
              <a:t>willing to save, and yet be as far from the kingdom of </a:t>
            </a:r>
          </a:p>
          <a:p>
            <a:pPr rtl="0"/>
            <a:r>
              <a:rPr lang="en-US" sz="1200" dirty="0" smtClean="0"/>
              <a:t>God as any man who never heard about Jesus Christ. </a:t>
            </a:r>
          </a:p>
          <a:p>
            <a:pPr rtl="0"/>
            <a:endParaRPr lang="en-US" sz="1200" dirty="0" smtClean="0"/>
          </a:p>
          <a:p>
            <a:pPr rtl="0"/>
            <a:r>
              <a:rPr lang="en-US" sz="1200" dirty="0" smtClean="0"/>
              <a:t>To be saved I must believe in my heart, and trust in </a:t>
            </a:r>
          </a:p>
          <a:p>
            <a:pPr rtl="0"/>
            <a:r>
              <a:rPr lang="en-US" sz="1200" dirty="0" smtClean="0"/>
              <a:t>His atoning work. **</a:t>
            </a:r>
          </a:p>
          <a:p>
            <a:pPr rtl="0"/>
            <a:endParaRPr lang="en-US" sz="1200" dirty="0" smtClean="0"/>
          </a:p>
          <a:p>
            <a:r>
              <a:rPr lang="en-US" sz="1200" b="0" i="0" baseline="0" dirty="0" smtClean="0"/>
              <a:t>-----</a:t>
            </a:r>
          </a:p>
          <a:p>
            <a:endParaRPr lang="en-US" sz="1200" b="0" i="0" baseline="0" dirty="0" smtClean="0"/>
          </a:p>
          <a:p>
            <a:r>
              <a:rPr lang="en-US" sz="1200" b="0" i="0" baseline="0" dirty="0" smtClean="0"/>
              <a:t>Again, here, </a:t>
            </a:r>
            <a:r>
              <a:rPr lang="en-US" dirty="0" err="1" smtClean="0"/>
              <a:t>pisteuo</a:t>
            </a:r>
            <a:r>
              <a:rPr lang="en-US" dirty="0" smtClean="0"/>
              <a:t> means </a:t>
            </a:r>
            <a:r>
              <a:rPr lang="en-US" sz="1200" b="0" i="0" dirty="0" smtClean="0"/>
              <a:t>to consider something </a:t>
            </a:r>
          </a:p>
          <a:p>
            <a:r>
              <a:rPr lang="en-US" sz="1200" b="0" i="0" dirty="0" smtClean="0"/>
              <a:t>to be true and therefore worthy of one’s trust, that is, </a:t>
            </a:r>
          </a:p>
          <a:p>
            <a:r>
              <a:rPr lang="en-US" sz="1200" b="0" i="0" dirty="0" smtClean="0"/>
              <a:t>to believe.</a:t>
            </a:r>
          </a:p>
          <a:p>
            <a:endParaRPr lang="en-US" sz="1200" b="0" i="0" baseline="0" dirty="0" smtClean="0"/>
          </a:p>
          <a:p>
            <a:r>
              <a:rPr lang="en-US" sz="1200" b="0" i="0" baseline="0" dirty="0" smtClean="0"/>
              <a:t>It is also used this way, with </a:t>
            </a:r>
            <a:r>
              <a:rPr lang="en-US" sz="1200" b="0" i="0" baseline="0" dirty="0" err="1" smtClean="0"/>
              <a:t>hoti</a:t>
            </a:r>
            <a:r>
              <a:rPr lang="en-US" sz="1200" b="0" i="0" baseline="0" dirty="0" smtClean="0"/>
              <a:t>, in ...</a:t>
            </a:r>
          </a:p>
          <a:p>
            <a:endParaRPr lang="en-US" sz="1200" b="0" i="0" baseline="0" dirty="0" smtClean="0"/>
          </a:p>
          <a:p>
            <a:r>
              <a:rPr lang="en-US" sz="1200" b="0" i="0" baseline="0" dirty="0" smtClean="0"/>
              <a:t>-----</a:t>
            </a:r>
          </a:p>
          <a:p>
            <a:endParaRPr lang="en-US" sz="1200"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(Vol. 3, pp. 1192–1194). Grand Rapids, MI: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Baker Book House.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Moody, D. L. (1900). </a:t>
            </a:r>
            <a:r>
              <a:rPr lang="en-US" b="0" i="1" u="none" strike="noStrike" baseline="0" dirty="0" smtClean="0"/>
              <a:t>The D. L. Moody Year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Book: A Living Daily Message from the Words of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D. L. Moody</a:t>
            </a:r>
            <a:r>
              <a:rPr lang="en-US" b="0" i="0" u="none" strike="noStrike" baseline="0" dirty="0" smtClean="0"/>
              <a:t>. (E. M. </a:t>
            </a:r>
            <a:r>
              <a:rPr lang="en-US" b="0" i="0" u="none" strike="noStrike" baseline="0" dirty="0" err="1" smtClean="0"/>
              <a:t>Fitt</a:t>
            </a:r>
            <a:r>
              <a:rPr lang="en-US" b="0" i="0" u="none" strike="noStrike" baseline="0" dirty="0" smtClean="0"/>
              <a:t>, Ed.) (p. 21).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East Northfield, MA: The Bookstore.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53685569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if you </a:t>
            </a:r>
            <a:r>
              <a:rPr lang="en-US" sz="1200" b="0" i="0" dirty="0" smtClean="0"/>
              <a:t>consider something to be true and therefore </a:t>
            </a:r>
          </a:p>
          <a:p>
            <a:r>
              <a:rPr lang="en-US" sz="1200" b="0" i="0" dirty="0" smtClean="0"/>
              <a:t>worthy of one’s trust, as indicated in Romans 10:9, </a:t>
            </a:r>
          </a:p>
          <a:p>
            <a:r>
              <a:rPr lang="en-US" sz="1200" b="0" i="0" dirty="0" smtClean="0"/>
              <a:t>then it’s also necessary that you act on that belief and </a:t>
            </a:r>
          </a:p>
          <a:p>
            <a:r>
              <a:rPr lang="en-US" sz="1200" b="0" i="0" dirty="0" smtClean="0"/>
              <a:t>place your trust in that which you believe to be true, </a:t>
            </a:r>
          </a:p>
          <a:p>
            <a:r>
              <a:rPr lang="en-US" sz="1200" b="0" i="0" dirty="0" smtClean="0"/>
              <a:t>as indicated in</a:t>
            </a:r>
            <a:r>
              <a:rPr lang="en-US" sz="1200" b="0" i="0" baseline="0" dirty="0" smtClean="0"/>
              <a:t> ..</a:t>
            </a:r>
            <a:r>
              <a:rPr lang="en-US" sz="1200" b="0" i="0" dirty="0" smtClean="0"/>
              <a:t>.</a:t>
            </a:r>
          </a:p>
          <a:p>
            <a:endParaRPr lang="en-US" sz="1200" b="0" i="0" dirty="0" smtClean="0"/>
          </a:p>
          <a:p>
            <a:r>
              <a:rPr lang="en-US" sz="1200" b="0" i="0" dirty="0" smtClean="0"/>
              <a:t>***** </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1189694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a:t>
            </a:r>
            <a:r>
              <a:rPr lang="en-US" dirty="0" err="1" smtClean="0"/>
              <a:t>pisteuo</a:t>
            </a:r>
            <a:r>
              <a:rPr lang="en-US" baseline="0" dirty="0" smtClean="0"/>
              <a:t> is coupled with the preposition epi </a:t>
            </a:r>
          </a:p>
          <a:p>
            <a:r>
              <a:rPr lang="en-US" baseline="0" dirty="0" smtClean="0"/>
              <a:t>instead of with the conjunction </a:t>
            </a:r>
            <a:r>
              <a:rPr lang="en-US" baseline="0" dirty="0" err="1" smtClean="0"/>
              <a:t>hoti</a:t>
            </a:r>
            <a:r>
              <a:rPr lang="en-US" baseline="0" dirty="0" smtClean="0"/>
              <a:t>.</a:t>
            </a:r>
          </a:p>
          <a:p>
            <a:endParaRPr lang="en-US" baseline="0" dirty="0" smtClean="0"/>
          </a:p>
          <a:p>
            <a:r>
              <a:rPr lang="en-US" baseline="0" dirty="0" smtClean="0"/>
              <a:t>In this context, it means </a:t>
            </a:r>
            <a:r>
              <a:rPr lang="en-US" sz="1200" b="0" i="0" dirty="0" smtClean="0"/>
              <a:t>to entrust oneself to an entity </a:t>
            </a:r>
          </a:p>
          <a:p>
            <a:r>
              <a:rPr lang="en-US" sz="1200" b="0" i="0" dirty="0" smtClean="0"/>
              <a:t>in complete confidence, that is, to believe in, or to trust.</a:t>
            </a:r>
          </a:p>
          <a:p>
            <a:endParaRPr lang="en-US" sz="1200" b="0" i="0" dirty="0" smtClean="0"/>
          </a:p>
          <a:p>
            <a:r>
              <a:rPr lang="en-US" sz="1200" b="0" i="0" dirty="0" smtClean="0"/>
              <a:t>So, if, as per Romans 10:9, you believe that God raised </a:t>
            </a:r>
          </a:p>
          <a:p>
            <a:r>
              <a:rPr lang="en-US" sz="1200" b="0" i="0" dirty="0" smtClean="0"/>
              <a:t>Jesus from the dead, then you also, as per Acts 16:31, </a:t>
            </a:r>
          </a:p>
          <a:p>
            <a:r>
              <a:rPr lang="en-US" sz="1200" b="0" i="0" dirty="0" smtClean="0"/>
              <a:t>need to trust Jesus to keep his promise in ...</a:t>
            </a:r>
          </a:p>
          <a:p>
            <a:endParaRPr lang="en-US" sz="1200" b="0" i="0" dirty="0" smtClean="0"/>
          </a:p>
          <a:p>
            <a:r>
              <a:rPr lang="en-US" sz="1200" b="0" i="0" dirty="0" smtClean="0"/>
              <a:t>*****</a:t>
            </a:r>
            <a:endParaRPr lang="en-US" b="0" i="0"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14540631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MDJ: John 3:16 = </a:t>
            </a:r>
            <a:r>
              <a:rPr lang="en-US" dirty="0" err="1" smtClean="0"/>
              <a:t>eis</a:t>
            </a:r>
            <a:r>
              <a:rPr lang="en-US" dirty="0" smtClean="0"/>
              <a:t> with acc. </a:t>
            </a:r>
            <a:r>
              <a:rPr lang="en-US" dirty="0" smtClean="0">
                <a:sym typeface="Wingdings" panose="05000000000000000000" pitchFamily="2" charset="2"/>
              </a:rPr>
              <a:t>--&gt;</a:t>
            </a:r>
            <a:r>
              <a:rPr lang="en-US" baseline="0" dirty="0" smtClean="0">
                <a:sym typeface="Wingdings" panose="05000000000000000000" pitchFamily="2" charset="2"/>
              </a:rPr>
              <a:t> into.</a:t>
            </a:r>
          </a:p>
          <a:p>
            <a:endParaRPr lang="en-US" baseline="0" dirty="0" smtClean="0">
              <a:sym typeface="Wingdings" panose="05000000000000000000" pitchFamily="2" charset="2"/>
            </a:endParaRPr>
          </a:p>
          <a:p>
            <a:r>
              <a:rPr lang="en-US" baseline="0" dirty="0" smtClean="0">
                <a:sym typeface="Wingdings" panose="05000000000000000000" pitchFamily="2" charset="2"/>
              </a:rPr>
              <a:t>	Acts 16:31 = epi with acc. --&gt; onto.</a:t>
            </a:r>
          </a:p>
          <a:p>
            <a:endParaRPr lang="en-US" baseline="0" dirty="0" smtClean="0">
              <a:sym typeface="Wingdings" panose="05000000000000000000" pitchFamily="2" charset="2"/>
            </a:endParaRPr>
          </a:p>
          <a:p>
            <a:r>
              <a:rPr lang="en-US" baseline="0" dirty="0" smtClean="0">
                <a:sym typeface="Wingdings" panose="05000000000000000000" pitchFamily="2" charset="2"/>
              </a:rPr>
              <a:t>Discuss in more detail when doing book.</a:t>
            </a:r>
            <a:endParaRPr lang="en-US" dirty="0" smtClean="0"/>
          </a:p>
          <a:p>
            <a:endParaRPr lang="en-US" dirty="0" smtClean="0"/>
          </a:p>
          <a:p>
            <a:pPr rtl="0"/>
            <a:r>
              <a:rPr lang="en-US" b="1" dirty="0" err="1" smtClean="0"/>
              <a:t>ILLUS</a:t>
            </a:r>
            <a:r>
              <a:rPr lang="en-US" b="1" dirty="0" smtClean="0"/>
              <a:t>:</a:t>
            </a:r>
            <a:r>
              <a:rPr lang="en-US" dirty="0" smtClean="0"/>
              <a:t> </a:t>
            </a:r>
            <a:r>
              <a:rPr lang="en-US" sz="1200" dirty="0" smtClean="0"/>
              <a:t>In his autobiography, Col. Harland Sanders of </a:t>
            </a:r>
          </a:p>
          <a:p>
            <a:pPr rtl="0"/>
            <a:r>
              <a:rPr lang="en-US" sz="1200" dirty="0" smtClean="0"/>
              <a:t>Kentucky Fried Chicken fame says that he was always </a:t>
            </a:r>
          </a:p>
          <a:p>
            <a:pPr rtl="0"/>
            <a:r>
              <a:rPr lang="en-US" sz="1200" dirty="0" smtClean="0"/>
              <a:t>a God-fearing man. In every venture he gave God a </a:t>
            </a:r>
          </a:p>
          <a:p>
            <a:pPr rtl="0"/>
            <a:r>
              <a:rPr lang="en-US" sz="1200" dirty="0" smtClean="0"/>
              <a:t>tenth of the profits. </a:t>
            </a:r>
          </a:p>
          <a:p>
            <a:pPr rtl="0"/>
            <a:endParaRPr lang="en-US" sz="1200" dirty="0" smtClean="0"/>
          </a:p>
          <a:p>
            <a:pPr rtl="0"/>
            <a:r>
              <a:rPr lang="en-US" sz="1200" dirty="0" smtClean="0"/>
              <a:t>Yet he knew that if he died, God probably wouldn’t </a:t>
            </a:r>
          </a:p>
          <a:p>
            <a:pPr rtl="0"/>
            <a:r>
              <a:rPr lang="en-US" sz="1200" dirty="0" smtClean="0"/>
              <a:t>take him to heaven.</a:t>
            </a:r>
          </a:p>
          <a:p>
            <a:pPr rtl="0"/>
            <a:endParaRPr lang="en-US" sz="1200" dirty="0" smtClean="0"/>
          </a:p>
          <a:p>
            <a:pPr rtl="0"/>
            <a:r>
              <a:rPr lang="en-US" sz="1200" dirty="0" err="1" smtClean="0"/>
              <a:t>Woried</a:t>
            </a:r>
            <a:r>
              <a:rPr lang="en-US" sz="1200" dirty="0" smtClean="0"/>
              <a:t>, he traveled to Australia to a special church </a:t>
            </a:r>
          </a:p>
          <a:p>
            <a:pPr rtl="0"/>
            <a:r>
              <a:rPr lang="en-US" sz="1200" dirty="0" smtClean="0"/>
              <a:t>convention for the answer. He didn’t find it.</a:t>
            </a:r>
          </a:p>
          <a:p>
            <a:pPr rtl="0"/>
            <a:endParaRPr lang="en-US" sz="1200" dirty="0" smtClean="0"/>
          </a:p>
          <a:p>
            <a:pPr rtl="0"/>
            <a:r>
              <a:rPr lang="en-US" sz="1200" dirty="0" smtClean="0"/>
              <a:t>One day, Sanders was walking down a street in </a:t>
            </a:r>
          </a:p>
          <a:p>
            <a:pPr rtl="0"/>
            <a:r>
              <a:rPr lang="en-US" sz="1200" dirty="0" smtClean="0"/>
              <a:t>Louisville, Kentucky, when Rev. </a:t>
            </a:r>
            <a:r>
              <a:rPr lang="en-US" sz="1200" dirty="0" err="1" smtClean="0"/>
              <a:t>Waymon</a:t>
            </a:r>
            <a:r>
              <a:rPr lang="en-US" sz="1200" dirty="0" smtClean="0"/>
              <a:t> Rodgers of </a:t>
            </a:r>
          </a:p>
          <a:p>
            <a:pPr rtl="0"/>
            <a:r>
              <a:rPr lang="en-US" sz="1200" dirty="0" smtClean="0"/>
              <a:t>Louisville’s Evangel Tabernacle invited him to some </a:t>
            </a:r>
          </a:p>
          <a:p>
            <a:pPr rtl="0"/>
            <a:r>
              <a:rPr lang="en-US" sz="1200" dirty="0" smtClean="0"/>
              <a:t>evangelistic services. </a:t>
            </a:r>
          </a:p>
          <a:p>
            <a:pPr rtl="0"/>
            <a:endParaRPr lang="en-US" sz="1200" dirty="0" smtClean="0"/>
          </a:p>
          <a:p>
            <a:pPr rtl="0"/>
            <a:r>
              <a:rPr lang="en-US" sz="1200" dirty="0" smtClean="0"/>
              <a:t>Several days later, Sanders went. At age 79, he </a:t>
            </a:r>
          </a:p>
          <a:p>
            <a:pPr rtl="0"/>
            <a:r>
              <a:rPr lang="en-US" sz="1200" dirty="0" smtClean="0"/>
              <a:t>claimed the promises of Rom. 10:9. “When I walked </a:t>
            </a:r>
          </a:p>
          <a:p>
            <a:pPr rtl="0"/>
            <a:r>
              <a:rPr lang="en-US" sz="1200" dirty="0" smtClean="0"/>
              <a:t>out of that church that night, I knew I was a different </a:t>
            </a:r>
          </a:p>
          <a:p>
            <a:pPr rtl="0"/>
            <a:r>
              <a:rPr lang="en-US" sz="1200" dirty="0" smtClean="0"/>
              <a:t>man. All my tithing and good deeds had never given </a:t>
            </a:r>
          </a:p>
          <a:p>
            <a:pPr rtl="0"/>
            <a:r>
              <a:rPr lang="en-US" sz="1200" dirty="0" smtClean="0"/>
              <a:t>me the sense of God’s presence that I knew then,” </a:t>
            </a:r>
          </a:p>
          <a:p>
            <a:pPr rtl="0"/>
            <a:r>
              <a:rPr lang="en-US" sz="1200" dirty="0" smtClean="0"/>
              <a:t>he says.</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Tan, P. L. (1996). </a:t>
            </a:r>
            <a:r>
              <a:rPr lang="en-US" b="0" i="1" u="none" strike="noStrike" baseline="0" dirty="0" smtClean="0"/>
              <a:t>Encyclopedia of 7700 Illustrations: </a:t>
            </a:r>
          </a:p>
          <a:p>
            <a:pPr rtl="0"/>
            <a:r>
              <a:rPr lang="en-US" b="0" i="1" u="none" strike="noStrike" baseline="0" dirty="0" smtClean="0"/>
              <a:t>Signs of the Times</a:t>
            </a:r>
            <a:r>
              <a:rPr lang="en-US" b="0" i="0" u="none" strike="noStrike" baseline="0" dirty="0" smtClean="0"/>
              <a:t> (p. 279). Garland, TX: Bible </a:t>
            </a:r>
          </a:p>
          <a:p>
            <a:pPr rtl="0"/>
            <a:r>
              <a:rPr lang="en-US" b="0" i="0" u="none" strike="noStrike" baseline="0" dirty="0" smtClean="0"/>
              <a:t>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290136641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312347378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in verse 8, </a:t>
            </a:r>
            <a:r>
              <a:rPr lang="en-US" dirty="0" err="1" smtClean="0"/>
              <a:t>kardia</a:t>
            </a:r>
            <a:r>
              <a:rPr lang="en-US" dirty="0" smtClean="0"/>
              <a:t> means the heart as the seat of </a:t>
            </a:r>
          </a:p>
          <a:p>
            <a:r>
              <a:rPr lang="en-US" dirty="0" smtClean="0"/>
              <a:t>physical, spiritual, and mental life; </a:t>
            </a:r>
            <a:r>
              <a:rPr lang="en-US" sz="1200" dirty="0" smtClean="0"/>
              <a:t>in an all-inclusive </a:t>
            </a:r>
          </a:p>
          <a:p>
            <a:r>
              <a:rPr lang="en-US" sz="1200" dirty="0" smtClean="0"/>
              <a:t>sense: said of God’s or Christ’s awareness about the </a:t>
            </a:r>
          </a:p>
          <a:p>
            <a:r>
              <a:rPr lang="en-US" sz="1200" dirty="0" smtClean="0"/>
              <a:t>inner life of humans.</a:t>
            </a:r>
          </a:p>
          <a:p>
            <a:endParaRPr lang="en-US" sz="1200" dirty="0" smtClean="0"/>
          </a:p>
          <a:p>
            <a:r>
              <a:rPr lang="en-US" sz="1200" dirty="0" smtClean="0"/>
              <a:t>-----</a:t>
            </a:r>
            <a:endParaRPr lang="en-US" dirty="0" smtClean="0"/>
          </a:p>
          <a:p>
            <a:endParaRPr lang="en-US" dirty="0" smtClean="0"/>
          </a:p>
          <a:p>
            <a:pPr rtl="0"/>
            <a:r>
              <a:rPr lang="en-US" b="1" dirty="0" err="1" smtClean="0"/>
              <a:t>ILLUS</a:t>
            </a:r>
            <a:r>
              <a:rPr lang="en-US" b="1" dirty="0" smtClean="0"/>
              <a:t>: </a:t>
            </a:r>
            <a:r>
              <a:rPr lang="en-US" sz="1200" dirty="0" smtClean="0"/>
              <a:t>Queen Victoria had attended a service in St. </a:t>
            </a:r>
          </a:p>
          <a:p>
            <a:pPr rtl="0"/>
            <a:r>
              <a:rPr lang="en-US" sz="1200" dirty="0" smtClean="0"/>
              <a:t>Paul’s Cathedral and had listened to a sermon that </a:t>
            </a:r>
          </a:p>
          <a:p>
            <a:pPr rtl="0"/>
            <a:r>
              <a:rPr lang="en-US" sz="1200" dirty="0" smtClean="0"/>
              <a:t>interested her greatly; then she asked her chaplain, </a:t>
            </a:r>
          </a:p>
          <a:p>
            <a:pPr rtl="0"/>
            <a:r>
              <a:rPr lang="en-US" sz="1200" dirty="0" smtClean="0"/>
              <a:t>“Can one in this life be absolutely sure of eternal </a:t>
            </a:r>
          </a:p>
          <a:p>
            <a:pPr rtl="0"/>
            <a:r>
              <a:rPr lang="en-US" sz="1200" dirty="0" smtClean="0"/>
              <a:t>safety?” </a:t>
            </a:r>
          </a:p>
          <a:p>
            <a:pPr rtl="0"/>
            <a:endParaRPr lang="en-US" sz="1200" dirty="0" smtClean="0"/>
          </a:p>
          <a:p>
            <a:pPr rtl="0"/>
            <a:r>
              <a:rPr lang="en-US" sz="1200" dirty="0" smtClean="0"/>
              <a:t>His answer was that he “knew of no way that one </a:t>
            </a:r>
          </a:p>
          <a:p>
            <a:pPr rtl="0"/>
            <a:r>
              <a:rPr lang="en-US" sz="1200" dirty="0" smtClean="0"/>
              <a:t>could be absolutely sure.”</a:t>
            </a:r>
          </a:p>
          <a:p>
            <a:pPr rtl="0"/>
            <a:endParaRPr lang="en-US" sz="1200" dirty="0" smtClean="0"/>
          </a:p>
          <a:p>
            <a:pPr rtl="0"/>
            <a:r>
              <a:rPr lang="en-US" sz="1200" kern="1200" dirty="0" smtClean="0">
                <a:solidFill>
                  <a:schemeClr val="tx1"/>
                </a:solidFill>
                <a:latin typeface="+mn-lt"/>
                <a:ea typeface="+mn-ea"/>
                <a:cs typeface="+mn-cs"/>
              </a:rPr>
              <a:t>This was published in the Court News and fell under </a:t>
            </a:r>
          </a:p>
          <a:p>
            <a:pPr rtl="0"/>
            <a:r>
              <a:rPr lang="en-US" sz="1200" kern="1200" dirty="0" smtClean="0">
                <a:solidFill>
                  <a:schemeClr val="tx1"/>
                </a:solidFill>
                <a:latin typeface="+mn-lt"/>
                <a:ea typeface="+mn-ea"/>
                <a:cs typeface="+mn-cs"/>
              </a:rPr>
              <a:t>the eye of a humble minister of the Gospel, John </a:t>
            </a:r>
          </a:p>
          <a:p>
            <a:pPr rtl="0"/>
            <a:r>
              <a:rPr lang="en-US" sz="1200" kern="1200" dirty="0" smtClean="0">
                <a:solidFill>
                  <a:schemeClr val="tx1"/>
                </a:solidFill>
                <a:latin typeface="+mn-lt"/>
                <a:ea typeface="+mn-ea"/>
                <a:cs typeface="+mn-cs"/>
              </a:rPr>
              <a:t>Townsend. He was an intimate friend of George Muller </a:t>
            </a:r>
          </a:p>
          <a:p>
            <a:pPr rtl="0"/>
            <a:r>
              <a:rPr lang="en-US" sz="1200" kern="1200" dirty="0" smtClean="0">
                <a:solidFill>
                  <a:schemeClr val="tx1"/>
                </a:solidFill>
                <a:latin typeface="+mn-lt"/>
                <a:ea typeface="+mn-ea"/>
                <a:cs typeface="+mn-cs"/>
              </a:rPr>
              <a:t>whose life of faith led to the founding of his well-</a:t>
            </a:r>
          </a:p>
          <a:p>
            <a:pPr rtl="0"/>
            <a:r>
              <a:rPr lang="en-US" sz="1200" kern="1200" dirty="0" smtClean="0">
                <a:solidFill>
                  <a:schemeClr val="tx1"/>
                </a:solidFill>
                <a:latin typeface="+mn-lt"/>
                <a:ea typeface="+mn-ea"/>
                <a:cs typeface="+mn-cs"/>
              </a:rPr>
              <a:t>known orphanages. This John Townsend was the </a:t>
            </a:r>
          </a:p>
          <a:p>
            <a:pPr rtl="0"/>
            <a:r>
              <a:rPr lang="en-US" sz="1200" kern="1200" dirty="0" smtClean="0">
                <a:solidFill>
                  <a:schemeClr val="tx1"/>
                </a:solidFill>
                <a:latin typeface="+mn-lt"/>
                <a:ea typeface="+mn-ea"/>
                <a:cs typeface="+mn-cs"/>
              </a:rPr>
              <a:t>father of “Sister Abigail,” another Christian of </a:t>
            </a:r>
          </a:p>
          <a:p>
            <a:pPr rtl="0"/>
            <a:r>
              <a:rPr lang="en-US" sz="1200" kern="1200" dirty="0" smtClean="0">
                <a:solidFill>
                  <a:schemeClr val="tx1"/>
                </a:solidFill>
                <a:latin typeface="+mn-lt"/>
                <a:ea typeface="+mn-ea"/>
                <a:cs typeface="+mn-cs"/>
              </a:rPr>
              <a:t>extraordinary faith and service.</a:t>
            </a:r>
          </a:p>
          <a:p>
            <a:pPr rtl="0"/>
            <a:endParaRPr lang="en-US" sz="1200" kern="1200" dirty="0" smtClean="0">
              <a:solidFill>
                <a:schemeClr val="tx1"/>
              </a:solidFill>
              <a:latin typeface="+mn-lt"/>
              <a:ea typeface="+mn-ea"/>
              <a:cs typeface="+mn-cs"/>
            </a:endParaRPr>
          </a:p>
          <a:p>
            <a:pPr rtl="0"/>
            <a:r>
              <a:rPr lang="en-US" sz="1200" dirty="0" smtClean="0"/>
              <a:t>After reading Queen Victoria’s question and the </a:t>
            </a:r>
          </a:p>
          <a:p>
            <a:pPr rtl="0"/>
            <a:r>
              <a:rPr lang="en-US" sz="1200" dirty="0" smtClean="0"/>
              <a:t>answer she received. John Townsend thought and </a:t>
            </a:r>
          </a:p>
          <a:p>
            <a:pPr rtl="0"/>
            <a:r>
              <a:rPr lang="en-US" sz="1200" dirty="0" smtClean="0"/>
              <a:t>prayed much about the matter, then sent the </a:t>
            </a:r>
          </a:p>
          <a:p>
            <a:pPr rtl="0"/>
            <a:r>
              <a:rPr lang="en-US" sz="1200" dirty="0" smtClean="0"/>
              <a:t>following note to the Queen:</a:t>
            </a:r>
          </a:p>
          <a:p>
            <a:pPr rtl="0"/>
            <a:endParaRPr lang="en-US" sz="1200" dirty="0" smtClean="0"/>
          </a:p>
          <a:p>
            <a:pPr rtl="0"/>
            <a:r>
              <a:rPr lang="en-US" sz="1200" dirty="0" smtClean="0"/>
              <a:t>“To her gracious Majesty, our beloved Queen Victoria, </a:t>
            </a:r>
          </a:p>
          <a:p>
            <a:pPr rtl="0"/>
            <a:r>
              <a:rPr lang="en-US" sz="1200" dirty="0" smtClean="0"/>
              <a:t>from one of her most humble subjects:</a:t>
            </a:r>
          </a:p>
          <a:p>
            <a:pPr rtl="0"/>
            <a:endParaRPr lang="en-US" sz="1200" dirty="0" smtClean="0"/>
          </a:p>
          <a:p>
            <a:pPr rtl="0"/>
            <a:r>
              <a:rPr lang="en-US" sz="1200" dirty="0" smtClean="0"/>
              <a:t>“With trembling hands, but heart-filled love, and </a:t>
            </a:r>
          </a:p>
          <a:p>
            <a:pPr rtl="0"/>
            <a:r>
              <a:rPr lang="en-US" sz="1200" dirty="0" smtClean="0"/>
              <a:t>because I know that we can be absolutely sure even </a:t>
            </a:r>
          </a:p>
          <a:p>
            <a:pPr rtl="0"/>
            <a:r>
              <a:rPr lang="en-US" sz="1200" dirty="0" smtClean="0"/>
              <a:t>now of our eternal life in the Home that Jesus went </a:t>
            </a:r>
          </a:p>
          <a:p>
            <a:pPr rtl="0"/>
            <a:r>
              <a:rPr lang="en-US" sz="1200" dirty="0" smtClean="0"/>
              <a:t>to prepare, may I ask your Most Gracious Majesty to </a:t>
            </a:r>
          </a:p>
          <a:p>
            <a:pPr rtl="0"/>
            <a:r>
              <a:rPr lang="en-US" sz="1200" dirty="0" smtClean="0"/>
              <a:t>read the following passages of Scripture: </a:t>
            </a:r>
          </a:p>
          <a:p>
            <a:pPr rtl="0"/>
            <a:r>
              <a:rPr lang="en-US" sz="1200" dirty="0" smtClean="0"/>
              <a:t>John 3:16; Romans 10:9, 10?</a:t>
            </a:r>
          </a:p>
          <a:p>
            <a:pPr rtl="0"/>
            <a:endParaRPr lang="en-US" sz="1200" dirty="0" smtClean="0"/>
          </a:p>
          <a:p>
            <a:pPr rtl="0"/>
            <a:r>
              <a:rPr lang="en-US" sz="1200" dirty="0" smtClean="0"/>
              <a:t>“These passages prove there is full assurance of </a:t>
            </a:r>
          </a:p>
          <a:p>
            <a:pPr rtl="0"/>
            <a:r>
              <a:rPr lang="en-US" sz="1200" dirty="0" smtClean="0"/>
              <a:t>salvation by faith in our Lord Jesus Christ for those </a:t>
            </a:r>
          </a:p>
          <a:p>
            <a:pPr rtl="0"/>
            <a:r>
              <a:rPr lang="en-US" sz="1200" dirty="0" smtClean="0"/>
              <a:t>who believe and accept His finished work.”</a:t>
            </a:r>
          </a:p>
          <a:p>
            <a:pPr rtl="0"/>
            <a:endParaRPr lang="en-US" sz="1200" dirty="0" smtClean="0"/>
          </a:p>
          <a:p>
            <a:pPr rtl="0"/>
            <a:r>
              <a:rPr lang="en-US" sz="1200" kern="1200" dirty="0" smtClean="0">
                <a:solidFill>
                  <a:schemeClr val="tx1"/>
                </a:solidFill>
                <a:latin typeface="+mn-lt"/>
                <a:ea typeface="+mn-ea"/>
                <a:cs typeface="+mn-cs"/>
              </a:rPr>
              <a:t>I sign myself, your servant for Jesus’ sake, John </a:t>
            </a:r>
          </a:p>
          <a:p>
            <a:pPr rtl="0"/>
            <a:r>
              <a:rPr lang="en-US" sz="1200" kern="1200" dirty="0" smtClean="0">
                <a:solidFill>
                  <a:schemeClr val="tx1"/>
                </a:solidFill>
                <a:latin typeface="+mn-lt"/>
                <a:ea typeface="+mn-ea"/>
                <a:cs typeface="+mn-cs"/>
              </a:rPr>
              <a:t>Townsend.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John Townsend was not alone in praying about his </a:t>
            </a:r>
          </a:p>
          <a:p>
            <a:pPr rtl="0"/>
            <a:r>
              <a:rPr lang="en-US" sz="1200" kern="1200" dirty="0" smtClean="0">
                <a:solidFill>
                  <a:schemeClr val="tx1"/>
                </a:solidFill>
                <a:latin typeface="+mn-lt"/>
                <a:ea typeface="+mn-ea"/>
                <a:cs typeface="+mn-cs"/>
              </a:rPr>
              <a:t>letter to the queen. He took others into his confidence, </a:t>
            </a:r>
          </a:p>
          <a:p>
            <a:pPr rtl="0"/>
            <a:r>
              <a:rPr lang="en-US" sz="1200" kern="1200" dirty="0" smtClean="0">
                <a:solidFill>
                  <a:schemeClr val="tx1"/>
                </a:solidFill>
                <a:latin typeface="+mn-lt"/>
                <a:ea typeface="+mn-ea"/>
                <a:cs typeface="+mn-cs"/>
              </a:rPr>
              <a:t>and they offered up prayer to God in Her Majesty’s </a:t>
            </a:r>
          </a:p>
          <a:p>
            <a:pPr rtl="0"/>
            <a:r>
              <a:rPr lang="en-US" sz="1200" kern="1200" dirty="0" smtClean="0">
                <a:solidFill>
                  <a:schemeClr val="tx1"/>
                </a:solidFill>
                <a:latin typeface="+mn-lt"/>
                <a:ea typeface="+mn-ea"/>
                <a:cs typeface="+mn-cs"/>
              </a:rPr>
              <a:t>behalf.</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About two weeks later he received the following </a:t>
            </a:r>
          </a:p>
          <a:p>
            <a:pPr rtl="0"/>
            <a:r>
              <a:rPr lang="en-US" sz="1200" kern="1200" dirty="0" smtClean="0">
                <a:solidFill>
                  <a:schemeClr val="tx1"/>
                </a:solidFill>
                <a:latin typeface="+mn-lt"/>
                <a:ea typeface="+mn-ea"/>
                <a:cs typeface="+mn-cs"/>
              </a:rPr>
              <a:t>letter:</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To John Townsend: I have carefully and prayerfully </a:t>
            </a:r>
          </a:p>
          <a:p>
            <a:pPr rtl="0"/>
            <a:r>
              <a:rPr lang="en-US" sz="1200" kern="1200" dirty="0" smtClean="0">
                <a:solidFill>
                  <a:schemeClr val="tx1"/>
                </a:solidFill>
                <a:latin typeface="+mn-lt"/>
                <a:ea typeface="+mn-ea"/>
                <a:cs typeface="+mn-cs"/>
              </a:rPr>
              <a:t>read the portions of Scripture referred to. I believe in </a:t>
            </a:r>
          </a:p>
          <a:p>
            <a:pPr rtl="0"/>
            <a:r>
              <a:rPr lang="en-US" sz="1200" kern="1200" dirty="0" smtClean="0">
                <a:solidFill>
                  <a:schemeClr val="tx1"/>
                </a:solidFill>
                <a:latin typeface="+mn-lt"/>
                <a:ea typeface="+mn-ea"/>
                <a:cs typeface="+mn-cs"/>
              </a:rPr>
              <a:t>the finished work of Christ for me, and trust by </a:t>
            </a:r>
          </a:p>
          <a:p>
            <a:pPr rtl="0"/>
            <a:r>
              <a:rPr lang="en-US" sz="1200" kern="1200" dirty="0" smtClean="0">
                <a:solidFill>
                  <a:schemeClr val="tx1"/>
                </a:solidFill>
                <a:latin typeface="+mn-lt"/>
                <a:ea typeface="+mn-ea"/>
                <a:cs typeface="+mn-cs"/>
              </a:rPr>
              <a:t>God’s grace to meet you in that home of which </a:t>
            </a:r>
          </a:p>
          <a:p>
            <a:pPr rtl="0"/>
            <a:r>
              <a:rPr lang="en-US" sz="1200" kern="1200" dirty="0" smtClean="0">
                <a:solidFill>
                  <a:schemeClr val="tx1"/>
                </a:solidFill>
                <a:latin typeface="+mn-lt"/>
                <a:ea typeface="+mn-ea"/>
                <a:cs typeface="+mn-cs"/>
              </a:rPr>
              <a:t>he said, “I go to prepare a place for you.” </a:t>
            </a:r>
          </a:p>
          <a:p>
            <a:pPr rtl="0"/>
            <a:r>
              <a:rPr lang="en-US" sz="1200" kern="1200" dirty="0" smtClean="0">
                <a:solidFill>
                  <a:schemeClr val="tx1"/>
                </a:solidFill>
                <a:latin typeface="+mn-lt"/>
                <a:ea typeface="+mn-ea"/>
                <a:cs typeface="+mn-cs"/>
              </a:rPr>
              <a:t>(Signed) Victoria Guelph</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After Queen Victoria’s discovery of Christian assurance, </a:t>
            </a:r>
          </a:p>
          <a:p>
            <a:pPr rtl="0"/>
            <a:r>
              <a:rPr lang="en-US" sz="1200" kern="1200" dirty="0" smtClean="0">
                <a:solidFill>
                  <a:schemeClr val="tx1"/>
                </a:solidFill>
                <a:latin typeface="+mn-lt"/>
                <a:ea typeface="+mn-ea"/>
                <a:cs typeface="+mn-cs"/>
              </a:rPr>
              <a:t>she used to carry a small booklet to give away. </a:t>
            </a:r>
            <a:r>
              <a:rPr lang="en-US" sz="1200" i="0" kern="1200" dirty="0" smtClean="0">
                <a:solidFill>
                  <a:schemeClr val="tx1"/>
                </a:solidFill>
                <a:latin typeface="+mn-lt"/>
                <a:ea typeface="+mn-ea"/>
                <a:cs typeface="+mn-cs"/>
              </a:rPr>
              <a:t>It’s </a:t>
            </a:r>
          </a:p>
          <a:p>
            <a:pPr rtl="0"/>
            <a:r>
              <a:rPr lang="en-US" sz="1200" i="0" kern="1200" dirty="0" smtClean="0">
                <a:solidFill>
                  <a:schemeClr val="tx1"/>
                </a:solidFill>
                <a:latin typeface="+mn-lt"/>
                <a:ea typeface="+mn-ea"/>
                <a:cs typeface="+mn-cs"/>
              </a:rPr>
              <a:t>title was Safety, Certainty, and Enjoyment. This is </a:t>
            </a:r>
          </a:p>
          <a:p>
            <a:pPr rtl="0"/>
            <a:r>
              <a:rPr lang="en-US" sz="1200" i="0" kern="1200" dirty="0" smtClean="0">
                <a:solidFill>
                  <a:schemeClr val="tx1"/>
                </a:solidFill>
                <a:latin typeface="+mn-lt"/>
                <a:ea typeface="+mn-ea"/>
                <a:cs typeface="+mn-cs"/>
              </a:rPr>
              <a:t>what she found in Christ.</a:t>
            </a:r>
          </a:p>
          <a:p>
            <a:pPr rtl="0"/>
            <a:endParaRPr lang="en-US" sz="1200" i="0" kern="1200" dirty="0" smtClean="0">
              <a:solidFill>
                <a:schemeClr val="tx1"/>
              </a:solidFill>
              <a:latin typeface="+mn-lt"/>
              <a:ea typeface="+mn-ea"/>
              <a:cs typeface="+mn-cs"/>
            </a:endParaRPr>
          </a:p>
          <a:p>
            <a:pPr rtl="0"/>
            <a:r>
              <a:rPr lang="en-US" sz="1200" i="0" dirty="0" smtClean="0"/>
              <a:t>You too can have the confidence of royalty. You can </a:t>
            </a:r>
          </a:p>
          <a:p>
            <a:pPr rtl="0"/>
            <a:r>
              <a:rPr lang="en-US" sz="1200" i="0" dirty="0" smtClean="0"/>
              <a:t>know that your name is written in the Book of Life. </a:t>
            </a:r>
          </a:p>
          <a:p>
            <a:pPr rtl="0"/>
            <a:r>
              <a:rPr lang="en-US" sz="1200" i="0" dirty="0" smtClean="0"/>
              <a:t>God’s Word is sure: salvation in Jesus Christ is yours </a:t>
            </a:r>
          </a:p>
          <a:p>
            <a:pPr rtl="0"/>
            <a:r>
              <a:rPr lang="en-US" sz="1200" i="0" dirty="0" smtClean="0"/>
              <a:t>for the taking!</a:t>
            </a:r>
          </a:p>
          <a:p>
            <a:pPr rtl="0"/>
            <a:endParaRPr lang="en-US" sz="1200" dirty="0" smtClean="0"/>
          </a:p>
          <a:p>
            <a:pPr rtl="0"/>
            <a:r>
              <a:rPr lang="en-US" sz="1200" dirty="0" smtClean="0"/>
              <a:t>-----</a:t>
            </a:r>
          </a:p>
          <a:p>
            <a:pPr rtl="0"/>
            <a:endParaRPr lang="en-US" sz="1200" dirty="0" smtClean="0"/>
          </a:p>
          <a:p>
            <a:pPr rtl="0"/>
            <a:r>
              <a:rPr lang="en-US" sz="1200" dirty="0" smtClean="0"/>
              <a:t>Combined</a:t>
            </a:r>
            <a:r>
              <a:rPr lang="en-US" sz="1200" baseline="0" dirty="0" smtClean="0"/>
              <a:t> Illustration:</a:t>
            </a:r>
            <a:endParaRPr lang="en-US" sz="1200" dirty="0" smtClean="0"/>
          </a:p>
          <a:p>
            <a:pPr rtl="0"/>
            <a:endParaRPr lang="en-US" sz="1200" dirty="0" smtClean="0"/>
          </a:p>
          <a:p>
            <a:pPr rtl="0"/>
            <a:r>
              <a:rPr lang="en-US" b="0" i="0" u="none" strike="noStrike" baseline="0" dirty="0" smtClean="0"/>
              <a:t>Tan, P. L. (1996). </a:t>
            </a:r>
            <a:r>
              <a:rPr lang="en-US" b="0" i="1" u="none" strike="noStrike" baseline="0" dirty="0" smtClean="0"/>
              <a:t>Encyclopedia of 7700 Illustrations: </a:t>
            </a:r>
          </a:p>
          <a:p>
            <a:pPr rtl="0"/>
            <a:r>
              <a:rPr lang="en-US" b="0" i="1" u="none" strike="noStrike" baseline="0" dirty="0" smtClean="0"/>
              <a:t>Signs of the Times</a:t>
            </a:r>
            <a:r>
              <a:rPr lang="en-US" b="0" i="0" u="none" strike="noStrike" baseline="0" dirty="0" smtClean="0"/>
              <a:t> (pp. 1189–1190). Garland, TX: </a:t>
            </a:r>
          </a:p>
          <a:p>
            <a:pPr rtl="0"/>
            <a:r>
              <a:rPr lang="en-US" b="0" i="0" u="none" strike="noStrike" baseline="0" dirty="0" smtClean="0"/>
              <a:t>Bible Communications, Inc.</a:t>
            </a:r>
          </a:p>
          <a:p>
            <a:pPr rtl="0"/>
            <a:endParaRPr lang="en-US" b="0" i="0" u="none" strike="noStrike" baseline="0" dirty="0" smtClean="0"/>
          </a:p>
          <a:p>
            <a:pPr rtl="0"/>
            <a:r>
              <a:rPr lang="en-US" b="0" i="0" u="none" strike="noStrike" baseline="0" dirty="0" smtClean="0"/>
              <a:t>and:</a:t>
            </a:r>
          </a:p>
          <a:p>
            <a:pPr rtl="0"/>
            <a:endParaRPr lang="en-US" b="0" i="0" u="none" strike="noStrike" baseline="0" dirty="0" smtClean="0"/>
          </a:p>
          <a:p>
            <a:pPr rtl="0"/>
            <a:r>
              <a:rPr lang="en-US" b="0" i="0" u="none" strike="noStrike" baseline="0" dirty="0" smtClean="0"/>
              <a:t>Leadership Ministries Worldwide. (2004). </a:t>
            </a:r>
            <a:r>
              <a:rPr lang="en-US" b="0" i="1" u="none" strike="noStrike" baseline="0" dirty="0" smtClean="0"/>
              <a:t>Practical </a:t>
            </a:r>
          </a:p>
          <a:p>
            <a:pPr rtl="0"/>
            <a:r>
              <a:rPr lang="en-US" b="0" i="1" u="none" strike="noStrike" baseline="0" dirty="0" smtClean="0"/>
              <a:t>Illustrations: Romans</a:t>
            </a:r>
            <a:r>
              <a:rPr lang="en-US" b="0" i="0" u="none" strike="noStrike" baseline="0" dirty="0" smtClean="0"/>
              <a:t> (p. 15). Chattanooga, TN: </a:t>
            </a:r>
          </a:p>
          <a:p>
            <a:pPr rtl="0"/>
            <a:r>
              <a:rPr lang="en-US" b="0" i="0" u="none" strike="noStrike" baseline="0" dirty="0" smtClean="0"/>
              <a:t>Leadership Ministries Worldwide.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egeiro</a:t>
            </a:r>
            <a:r>
              <a:rPr lang="en-US" dirty="0" smtClean="0"/>
              <a:t> means </a:t>
            </a:r>
            <a:r>
              <a:rPr lang="en-US" sz="1200" b="0" i="0" dirty="0" smtClean="0"/>
              <a:t>to cause to return to life, that is, </a:t>
            </a:r>
          </a:p>
          <a:p>
            <a:r>
              <a:rPr lang="en-US" sz="1200" b="0" i="0" dirty="0" smtClean="0"/>
              <a:t>to raise up.</a:t>
            </a:r>
          </a:p>
          <a:p>
            <a:endParaRPr lang="en-US" sz="1200" b="0" i="0" dirty="0" smtClean="0"/>
          </a:p>
          <a:p>
            <a:r>
              <a:rPr lang="en-US" sz="1200" b="0" i="0" dirty="0" smtClean="0"/>
              <a:t>-----</a:t>
            </a:r>
          </a:p>
          <a:p>
            <a:endParaRPr lang="en-US" sz="1200" b="0" i="0" dirty="0" smtClean="0"/>
          </a:p>
          <a:p>
            <a:r>
              <a:rPr lang="en-US" sz="1200" b="0" i="0" dirty="0" smtClean="0"/>
              <a:t>James M. </a:t>
            </a:r>
            <a:r>
              <a:rPr lang="en-US" sz="1200" b="0" i="0" dirty="0" err="1" smtClean="0"/>
              <a:t>Boice</a:t>
            </a:r>
            <a:r>
              <a:rPr lang="en-US" sz="1200" b="0" i="0" dirty="0" smtClean="0"/>
              <a:t> continues with his exposition on </a:t>
            </a:r>
          </a:p>
          <a:p>
            <a:r>
              <a:rPr lang="en-US" sz="1200" b="0" i="0" dirty="0" smtClean="0"/>
              <a:t>Romans 10:9 –</a:t>
            </a:r>
          </a:p>
          <a:p>
            <a:endParaRPr lang="en-US" sz="1200" b="0" i="0" dirty="0" smtClean="0"/>
          </a:p>
          <a:p>
            <a:r>
              <a:rPr lang="en-US" sz="1200" i="0" dirty="0" smtClean="0"/>
              <a:t>The confession that “Jesus is Lord” and the belief that </a:t>
            </a:r>
          </a:p>
          <a:p>
            <a:r>
              <a:rPr lang="en-US" sz="1200" i="0" dirty="0" smtClean="0"/>
              <a:t>God raised him from the dead are both parts of faith’s </a:t>
            </a:r>
          </a:p>
          <a:p>
            <a:r>
              <a:rPr lang="en-US" sz="1200" i="0" dirty="0" smtClean="0"/>
              <a:t>content. </a:t>
            </a:r>
          </a:p>
          <a:p>
            <a:endParaRPr lang="en-US" sz="1200" i="0" dirty="0" smtClean="0"/>
          </a:p>
          <a:p>
            <a:r>
              <a:rPr lang="en-US" sz="1200" i="0" dirty="0" smtClean="0"/>
              <a:t>That is, they are equally parts of the gospel. They are </a:t>
            </a:r>
          </a:p>
          <a:p>
            <a:r>
              <a:rPr lang="en-US" sz="1200" i="0" dirty="0" smtClean="0"/>
              <a:t>both truths that we are to believe and then, second, </a:t>
            </a:r>
          </a:p>
          <a:p>
            <a:r>
              <a:rPr lang="en-US" sz="1200" i="0" dirty="0" smtClean="0"/>
              <a:t>confess to other people....</a:t>
            </a:r>
          </a:p>
          <a:p>
            <a:endParaRPr lang="en-US" sz="1200" i="0" dirty="0" smtClean="0"/>
          </a:p>
          <a:p>
            <a:r>
              <a:rPr lang="en-US" sz="1200" i="0" dirty="0" smtClean="0"/>
              <a:t>The first truth is that “Jesus is Lord”....</a:t>
            </a:r>
          </a:p>
          <a:p>
            <a:endParaRPr lang="en-US" sz="1200" i="0" dirty="0" smtClean="0"/>
          </a:p>
          <a:p>
            <a:pPr rtl="0"/>
            <a:r>
              <a:rPr lang="en-US" sz="1200" b="0" i="0" dirty="0" smtClean="0"/>
              <a:t>The second proposition in the summary of the gospel </a:t>
            </a:r>
          </a:p>
          <a:p>
            <a:pPr rtl="0"/>
            <a:r>
              <a:rPr lang="en-US" sz="1200" b="0" i="0" dirty="0" smtClean="0"/>
              <a:t>and the confession of faith provided by our text is that </a:t>
            </a:r>
          </a:p>
          <a:p>
            <a:pPr rtl="0"/>
            <a:r>
              <a:rPr lang="en-US" sz="1200" b="0" i="0" dirty="0" smtClean="0"/>
              <a:t>“God raised him [that is, Jesus] from the dead.” This </a:t>
            </a:r>
          </a:p>
          <a:p>
            <a:pPr rtl="0"/>
            <a:r>
              <a:rPr lang="en-US" sz="1200" b="0" i="0" dirty="0" smtClean="0"/>
              <a:t>statement has two great implications.</a:t>
            </a:r>
          </a:p>
          <a:p>
            <a:pPr rtl="0"/>
            <a:endParaRPr lang="en-US" sz="1200" b="0" i="0" dirty="0" smtClean="0"/>
          </a:p>
          <a:p>
            <a:pPr marL="228600" indent="-228600" rtl="0">
              <a:buAutoNum type="arabicPeriod"/>
            </a:pPr>
            <a:r>
              <a:rPr lang="en-US" sz="1200" i="0" dirty="0" smtClean="0"/>
              <a:t>The resurrection is proof of Christ’s claims. </a:t>
            </a:r>
          </a:p>
          <a:p>
            <a:pPr marL="228600" indent="-228600" rtl="0">
              <a:buAutoNum type="arabicPeriod"/>
            </a:pPr>
            <a:endParaRPr lang="en-US" sz="1200" i="0" dirty="0" smtClean="0"/>
          </a:p>
          <a:p>
            <a:pPr marL="0" indent="0" rtl="0">
              <a:buNone/>
            </a:pPr>
            <a:r>
              <a:rPr lang="en-US" sz="1200" i="0" dirty="0" smtClean="0"/>
              <a:t>The resurrection proves a great many things. It </a:t>
            </a:r>
          </a:p>
          <a:p>
            <a:pPr marL="0" indent="0" rtl="0">
              <a:buNone/>
            </a:pPr>
            <a:r>
              <a:rPr lang="en-US" sz="1200" i="0" dirty="0" smtClean="0"/>
              <a:t>proves: that there is a God and that the God of the </a:t>
            </a:r>
          </a:p>
          <a:p>
            <a:pPr marL="0" indent="0" rtl="0">
              <a:buNone/>
            </a:pPr>
            <a:r>
              <a:rPr lang="en-US" sz="1200" i="0" dirty="0" smtClean="0"/>
              <a:t>Bible is the true God; </a:t>
            </a:r>
          </a:p>
          <a:p>
            <a:pPr marL="0" indent="0" rtl="0">
              <a:buNone/>
            </a:pPr>
            <a:endParaRPr lang="en-US" sz="1200" i="0" dirty="0" smtClean="0"/>
          </a:p>
          <a:p>
            <a:pPr marL="0" indent="0" rtl="0">
              <a:buNone/>
            </a:pPr>
            <a:r>
              <a:rPr lang="en-US" sz="1200" i="0" dirty="0" smtClean="0"/>
              <a:t>that Jesus was a teacher sent from God and that</a:t>
            </a:r>
            <a:r>
              <a:rPr lang="en-US" sz="1200" i="0" baseline="0" dirty="0" smtClean="0"/>
              <a:t> </a:t>
            </a:r>
          </a:p>
          <a:p>
            <a:pPr marL="0" indent="0" rtl="0">
              <a:buNone/>
            </a:pPr>
            <a:r>
              <a:rPr lang="en-US" sz="1200" i="0" dirty="0" smtClean="0"/>
              <a:t>Jesus was inerrant in his teachings and spoke the </a:t>
            </a:r>
          </a:p>
          <a:p>
            <a:pPr marL="0" indent="0" rtl="0">
              <a:buNone/>
            </a:pPr>
            <a:r>
              <a:rPr lang="en-US" sz="1200" i="0" dirty="0" smtClean="0"/>
              <a:t>very words of God; </a:t>
            </a:r>
          </a:p>
          <a:p>
            <a:pPr marL="0" indent="0" rtl="0">
              <a:buNone/>
            </a:pPr>
            <a:endParaRPr lang="en-US" sz="1200" i="0" dirty="0" smtClean="0"/>
          </a:p>
          <a:p>
            <a:pPr marL="0" indent="0" rtl="0">
              <a:buNone/>
            </a:pPr>
            <a:r>
              <a:rPr lang="en-US" sz="1200" i="0" dirty="0" smtClean="0"/>
              <a:t>that Jesus is the Son of God; </a:t>
            </a:r>
          </a:p>
          <a:p>
            <a:pPr marL="0" indent="0" rtl="0">
              <a:buNone/>
            </a:pPr>
            <a:endParaRPr lang="en-US" sz="1200" i="0" dirty="0" smtClean="0"/>
          </a:p>
          <a:p>
            <a:pPr marL="0" indent="0" rtl="0">
              <a:buNone/>
            </a:pPr>
            <a:r>
              <a:rPr lang="en-US" sz="1200" i="0" dirty="0" smtClean="0"/>
              <a:t>that there is a day of judgment coming; </a:t>
            </a:r>
          </a:p>
          <a:p>
            <a:pPr marL="0" indent="0" rtl="0">
              <a:buNone/>
            </a:pPr>
            <a:endParaRPr lang="en-US" sz="1200" i="0" dirty="0" smtClean="0"/>
          </a:p>
          <a:p>
            <a:pPr marL="0" indent="0" rtl="0">
              <a:buNone/>
            </a:pPr>
            <a:r>
              <a:rPr lang="en-US" sz="1200" i="0" dirty="0" smtClean="0"/>
              <a:t>that every believer in Christ is justified from all sin; </a:t>
            </a:r>
          </a:p>
          <a:p>
            <a:pPr marL="0" indent="0" rtl="0">
              <a:buNone/>
            </a:pPr>
            <a:endParaRPr lang="en-US" sz="1200" i="0" dirty="0" smtClean="0"/>
          </a:p>
          <a:p>
            <a:pPr marL="0" indent="0" rtl="0">
              <a:buNone/>
            </a:pPr>
            <a:r>
              <a:rPr lang="en-US" sz="1200" i="0" dirty="0" smtClean="0"/>
              <a:t>that all who are united to Christ by faith will live </a:t>
            </a:r>
          </a:p>
          <a:p>
            <a:pPr marL="0" indent="0" rtl="0">
              <a:buNone/>
            </a:pPr>
            <a:r>
              <a:rPr lang="en-US" sz="1200" i="0" dirty="0" smtClean="0"/>
              <a:t>again; </a:t>
            </a:r>
          </a:p>
          <a:p>
            <a:pPr marL="0" indent="0" rtl="0">
              <a:buNone/>
            </a:pPr>
            <a:endParaRPr lang="en-US" sz="1200" i="0" dirty="0" smtClean="0"/>
          </a:p>
          <a:p>
            <a:pPr marL="0" indent="0" rtl="0">
              <a:buNone/>
            </a:pPr>
            <a:r>
              <a:rPr lang="en-US" sz="1200" i="0" dirty="0" smtClean="0"/>
              <a:t>and that Christians can have victory over sin.</a:t>
            </a:r>
          </a:p>
          <a:p>
            <a:pPr marL="0" indent="0" rtl="0">
              <a:buNone/>
            </a:pPr>
            <a:endParaRPr lang="en-US" sz="1200" i="0" dirty="0" smtClean="0"/>
          </a:p>
          <a:p>
            <a:pPr rtl="0"/>
            <a:r>
              <a:rPr lang="en-US" sz="1200" i="0" dirty="0" smtClean="0"/>
              <a:t>But chiefly the resurrection proves that every believer </a:t>
            </a:r>
          </a:p>
          <a:p>
            <a:pPr rtl="0"/>
            <a:r>
              <a:rPr lang="en-US" sz="1200" i="0" dirty="0" smtClean="0"/>
              <a:t>in Christ is justified from sin, as Romans 4:25 flatly </a:t>
            </a:r>
          </a:p>
          <a:p>
            <a:pPr rtl="0"/>
            <a:r>
              <a:rPr lang="en-US" sz="1200" i="0" dirty="0" smtClean="0"/>
              <a:t>declares: “He [that is, Jesus] was delivered over to </a:t>
            </a:r>
          </a:p>
          <a:p>
            <a:pPr rtl="0"/>
            <a:r>
              <a:rPr lang="en-US" sz="1200" i="0" dirty="0" smtClean="0"/>
              <a:t>death for our sins and was raised to life for our </a:t>
            </a:r>
          </a:p>
          <a:p>
            <a:pPr rtl="0"/>
            <a:r>
              <a:rPr lang="en-US" sz="1200" i="0" dirty="0" smtClean="0"/>
              <a:t>justification.” </a:t>
            </a:r>
          </a:p>
          <a:p>
            <a:pPr rtl="0"/>
            <a:endParaRPr lang="en-US" sz="1200" i="0" dirty="0" smtClean="0"/>
          </a:p>
          <a:p>
            <a:pPr rtl="0"/>
            <a:r>
              <a:rPr lang="en-US" sz="1200" i="0" dirty="0" smtClean="0"/>
              <a:t>The resurrection is God’s proof that the penalty for </a:t>
            </a:r>
          </a:p>
          <a:p>
            <a:pPr rtl="0"/>
            <a:r>
              <a:rPr lang="en-US" sz="1200" i="0" dirty="0" smtClean="0"/>
              <a:t>our transgressions has been fully paid by Jesus.</a:t>
            </a:r>
          </a:p>
          <a:p>
            <a:pPr rtl="0"/>
            <a:endParaRPr lang="en-US" sz="1200" i="0" dirty="0" smtClean="0"/>
          </a:p>
          <a:p>
            <a:pPr rtl="0"/>
            <a:r>
              <a:rPr lang="en-US" sz="1200" i="0" dirty="0" smtClean="0"/>
              <a:t>When Jesus was on earth, he said that he would die </a:t>
            </a:r>
          </a:p>
          <a:p>
            <a:pPr rtl="0"/>
            <a:r>
              <a:rPr lang="en-US" sz="1200" i="0" dirty="0" smtClean="0"/>
              <a:t>for the sins of others. The time for the crucifixion </a:t>
            </a:r>
          </a:p>
          <a:p>
            <a:pPr rtl="0"/>
            <a:r>
              <a:rPr lang="en-US" sz="1200" i="0" dirty="0" smtClean="0"/>
              <a:t>came, and he did die. </a:t>
            </a:r>
          </a:p>
          <a:p>
            <a:pPr rtl="0"/>
            <a:endParaRPr lang="en-US" sz="1200" i="0" dirty="0" smtClean="0"/>
          </a:p>
          <a:p>
            <a:pPr rtl="0"/>
            <a:r>
              <a:rPr lang="en-US" sz="1200" i="0" dirty="0" smtClean="0"/>
              <a:t>But the question remained: Was his death fully </a:t>
            </a:r>
          </a:p>
          <a:p>
            <a:pPr rtl="0"/>
            <a:r>
              <a:rPr lang="en-US" sz="1200" i="0" dirty="0" smtClean="0"/>
              <a:t>adequate for others’ sins? Did God accept his </a:t>
            </a:r>
          </a:p>
          <a:p>
            <a:pPr rtl="0"/>
            <a:r>
              <a:rPr lang="en-US" sz="1200" i="0" dirty="0" smtClean="0"/>
              <a:t>atonement? </a:t>
            </a:r>
          </a:p>
          <a:p>
            <a:pPr rtl="0"/>
            <a:endParaRPr lang="en-US" sz="1200" i="0" dirty="0" smtClean="0"/>
          </a:p>
          <a:p>
            <a:pPr rtl="0"/>
            <a:r>
              <a:rPr lang="en-US" sz="1200" i="0" dirty="0" smtClean="0"/>
              <a:t>We know that if Jesus had sinned, however slightly, </a:t>
            </a:r>
          </a:p>
          <a:p>
            <a:pPr rtl="0"/>
            <a:r>
              <a:rPr lang="en-US" sz="1200" i="0" dirty="0" smtClean="0"/>
              <a:t>his death could not atone even for his own sin, let </a:t>
            </a:r>
          </a:p>
          <a:p>
            <a:pPr rtl="0"/>
            <a:r>
              <a:rPr lang="en-US" sz="1200" i="0" dirty="0" smtClean="0"/>
              <a:t>alone the sin of others. </a:t>
            </a:r>
          </a:p>
          <a:p>
            <a:pPr rtl="0"/>
            <a:endParaRPr lang="en-US" sz="1200" i="0" dirty="0" smtClean="0"/>
          </a:p>
          <a:p>
            <a:pPr rtl="0"/>
            <a:r>
              <a:rPr lang="en-US" sz="1200" i="0" dirty="0" smtClean="0"/>
              <a:t>For three days the question remained unanswered. </a:t>
            </a:r>
          </a:p>
          <a:p>
            <a:pPr rtl="0"/>
            <a:r>
              <a:rPr lang="en-US" sz="1200" i="0" dirty="0" smtClean="0"/>
              <a:t>The body of Jesus lay in the cold Judean tomb. Then </a:t>
            </a:r>
          </a:p>
          <a:p>
            <a:pPr rtl="0"/>
            <a:r>
              <a:rPr lang="en-US" sz="1200" i="0" dirty="0" smtClean="0"/>
              <a:t>the long anticipated hour came. </a:t>
            </a:r>
          </a:p>
          <a:p>
            <a:pPr rtl="0"/>
            <a:endParaRPr lang="en-US" sz="1200" i="0" dirty="0" smtClean="0"/>
          </a:p>
          <a:p>
            <a:pPr rtl="0"/>
            <a:r>
              <a:rPr lang="en-US" sz="1200" i="0" dirty="0" smtClean="0"/>
              <a:t>The breath of God swept through the sepulcher, and </a:t>
            </a:r>
          </a:p>
          <a:p>
            <a:pPr rtl="0"/>
            <a:r>
              <a:rPr lang="en-US" sz="1200" i="0" dirty="0" smtClean="0"/>
              <a:t>Jesus rose to appear to his followers and later to </a:t>
            </a:r>
          </a:p>
          <a:p>
            <a:pPr rtl="0"/>
            <a:r>
              <a:rPr lang="en-US" sz="1200" i="0" dirty="0" smtClean="0"/>
              <a:t>ascend to the right hand of the Father. </a:t>
            </a:r>
          </a:p>
          <a:p>
            <a:pPr rtl="0"/>
            <a:endParaRPr lang="en-US" sz="1200" i="0" dirty="0" smtClean="0"/>
          </a:p>
          <a:p>
            <a:pPr rtl="0"/>
            <a:r>
              <a:rPr lang="en-US" sz="1200" i="0" dirty="0" smtClean="0"/>
              <a:t>By this means God declared to the entire universe, </a:t>
            </a:r>
          </a:p>
          <a:p>
            <a:pPr rtl="0"/>
            <a:r>
              <a:rPr lang="en-US" sz="1200" i="0" dirty="0" smtClean="0"/>
              <a:t>“I have accepted the atonement Jesus made.”</a:t>
            </a:r>
          </a:p>
          <a:p>
            <a:pPr rtl="0"/>
            <a:endParaRPr lang="en-US" sz="1200" i="0" dirty="0" smtClean="0"/>
          </a:p>
          <a:p>
            <a:pPr rtl="0"/>
            <a:r>
              <a:rPr lang="en-US" sz="900" i="0" kern="1200" dirty="0" err="1" smtClean="0">
                <a:solidFill>
                  <a:schemeClr val="tx1"/>
                </a:solidFill>
                <a:latin typeface="+mn-lt"/>
                <a:ea typeface="+mn-ea"/>
                <a:cs typeface="+mn-cs"/>
              </a:rPr>
              <a:t>Boice</a:t>
            </a:r>
            <a:r>
              <a:rPr lang="en-US" sz="900" i="0" kern="1200" dirty="0" smtClean="0">
                <a:solidFill>
                  <a:schemeClr val="tx1"/>
                </a:solidFill>
                <a:latin typeface="+mn-lt"/>
                <a:ea typeface="+mn-ea"/>
                <a:cs typeface="+mn-cs"/>
              </a:rPr>
              <a:t> says </a:t>
            </a:r>
            <a:r>
              <a:rPr lang="en-US" sz="1200" i="0" kern="1200" dirty="0" smtClean="0">
                <a:solidFill>
                  <a:schemeClr val="tx1"/>
                </a:solidFill>
                <a:latin typeface="+mn-lt"/>
                <a:ea typeface="+mn-ea"/>
                <a:cs typeface="+mn-cs"/>
              </a:rPr>
              <a:t>Reuben A. Torrey writes:</a:t>
            </a:r>
          </a:p>
          <a:p>
            <a:pPr rtl="0"/>
            <a:endParaRPr lang="en-US" sz="1200" i="0" kern="1200" dirty="0" smtClean="0">
              <a:solidFill>
                <a:schemeClr val="tx1"/>
              </a:solidFill>
              <a:latin typeface="+mn-lt"/>
              <a:ea typeface="+mn-ea"/>
              <a:cs typeface="+mn-cs"/>
            </a:endParaRPr>
          </a:p>
          <a:p>
            <a:pPr rtl="0"/>
            <a:r>
              <a:rPr lang="en-US" sz="1200" i="0" dirty="0" smtClean="0"/>
              <a:t>When Jesus died, he died as my representative, and </a:t>
            </a:r>
          </a:p>
          <a:p>
            <a:pPr rtl="0"/>
            <a:r>
              <a:rPr lang="en-US" sz="1200" i="0" dirty="0" smtClean="0"/>
              <a:t>I died in him; when he arose, he rose as my </a:t>
            </a:r>
          </a:p>
          <a:p>
            <a:pPr rtl="0"/>
            <a:r>
              <a:rPr lang="en-US" sz="1200" i="0" dirty="0" smtClean="0"/>
              <a:t>representative, and I arose in him. … </a:t>
            </a:r>
          </a:p>
          <a:p>
            <a:pPr rtl="0"/>
            <a:endParaRPr lang="en-US" sz="1200" i="0" dirty="0" smtClean="0"/>
          </a:p>
          <a:p>
            <a:pPr rtl="0"/>
            <a:r>
              <a:rPr lang="en-US" sz="1200" i="0" dirty="0" smtClean="0"/>
              <a:t>I look at the cross of Christ, and I know that </a:t>
            </a:r>
          </a:p>
          <a:p>
            <a:pPr rtl="0"/>
            <a:r>
              <a:rPr lang="en-US" sz="1200" i="0" dirty="0" smtClean="0"/>
              <a:t>atonement has been made for my sins; I look at the </a:t>
            </a:r>
          </a:p>
          <a:p>
            <a:pPr rtl="0"/>
            <a:r>
              <a:rPr lang="en-US" sz="1200" i="0" dirty="0" smtClean="0"/>
              <a:t>open sepulcher and the risen and ascended Lord, and </a:t>
            </a:r>
          </a:p>
          <a:p>
            <a:pPr rtl="0"/>
            <a:r>
              <a:rPr lang="en-US" sz="1200" i="0" dirty="0" smtClean="0"/>
              <a:t>I know that the atonement has been accepted. </a:t>
            </a:r>
          </a:p>
          <a:p>
            <a:pPr rtl="0"/>
            <a:endParaRPr lang="en-US" sz="1200" i="0" dirty="0" smtClean="0"/>
          </a:p>
          <a:p>
            <a:pPr rtl="0"/>
            <a:r>
              <a:rPr lang="en-US" sz="1200" i="0" dirty="0" smtClean="0"/>
              <a:t>There no longer remains a single sin on me, no </a:t>
            </a:r>
          </a:p>
          <a:p>
            <a:pPr rtl="0"/>
            <a:r>
              <a:rPr lang="en-US" sz="1200" i="0" dirty="0" smtClean="0"/>
              <a:t>matter how many or how great my sins may have </a:t>
            </a:r>
          </a:p>
          <a:p>
            <a:pPr rtl="0"/>
            <a:r>
              <a:rPr lang="en-US" sz="1200" i="0" dirty="0" smtClean="0"/>
              <a:t>been. My sins may have been as high as the </a:t>
            </a:r>
          </a:p>
          <a:p>
            <a:pPr rtl="0"/>
            <a:r>
              <a:rPr lang="en-US" sz="1200" i="0" dirty="0" smtClean="0"/>
              <a:t>mountains, but in the light of the resurrection the </a:t>
            </a:r>
          </a:p>
          <a:p>
            <a:pPr rtl="0"/>
            <a:r>
              <a:rPr lang="en-US" sz="1200" i="0" dirty="0" smtClean="0"/>
              <a:t>atonement that covers them is as high as heaven. </a:t>
            </a:r>
          </a:p>
          <a:p>
            <a:pPr rtl="0"/>
            <a:endParaRPr lang="en-US" sz="1200" i="0" dirty="0" smtClean="0"/>
          </a:p>
          <a:p>
            <a:pPr rtl="0"/>
            <a:r>
              <a:rPr lang="en-US" sz="1200" i="0" dirty="0" smtClean="0"/>
              <a:t>My sins may have been as deep as the ocean, but in </a:t>
            </a:r>
          </a:p>
          <a:p>
            <a:pPr rtl="0"/>
            <a:r>
              <a:rPr lang="en-US" sz="1200" i="0" dirty="0" smtClean="0"/>
              <a:t>the light of the resurrection the atonement that </a:t>
            </a:r>
          </a:p>
          <a:p>
            <a:pPr rtl="0"/>
            <a:r>
              <a:rPr lang="en-US" sz="1200" i="0" dirty="0" smtClean="0"/>
              <a:t>swallows them up is as deep as eternity.</a:t>
            </a:r>
          </a:p>
          <a:p>
            <a:pPr rtl="0"/>
            <a:endParaRPr lang="en-US" sz="1200" i="0" dirty="0" smtClean="0"/>
          </a:p>
          <a:p>
            <a:pPr rtl="0"/>
            <a:r>
              <a:rPr lang="en-US" sz="1200" i="0" dirty="0" err="1" smtClean="0"/>
              <a:t>Boice</a:t>
            </a:r>
            <a:r>
              <a:rPr lang="en-US" sz="1200" i="0" dirty="0" smtClean="0"/>
              <a:t> also testifies that D. Martyn Lloyd-Jones says, </a:t>
            </a:r>
          </a:p>
          <a:p>
            <a:pPr rtl="0"/>
            <a:endParaRPr lang="en-US" sz="1200" i="0" dirty="0" smtClean="0"/>
          </a:p>
          <a:p>
            <a:pPr rtl="0"/>
            <a:r>
              <a:rPr lang="en-US" sz="1200" i="0" dirty="0" smtClean="0"/>
              <a:t>“The resurrection is the proclamation of the fact that </a:t>
            </a:r>
          </a:p>
          <a:p>
            <a:pPr rtl="0"/>
            <a:r>
              <a:rPr lang="en-US" sz="1200" i="0" dirty="0" smtClean="0"/>
              <a:t>God is fully and completely satisfied with the work </a:t>
            </a:r>
          </a:p>
          <a:p>
            <a:pPr rtl="0"/>
            <a:r>
              <a:rPr lang="en-US" sz="1200" i="0" dirty="0" smtClean="0"/>
              <a:t>that his Son did upon the Cross.”</a:t>
            </a:r>
          </a:p>
          <a:p>
            <a:pPr rtl="0"/>
            <a:endParaRPr lang="en-US" sz="1200" i="0" dirty="0" smtClean="0"/>
          </a:p>
          <a:p>
            <a:pPr rtl="0"/>
            <a:r>
              <a:rPr lang="en-US" sz="1200" b="0" i="0" dirty="0" smtClean="0"/>
              <a:t>“God raised him [that is, Jesus] from the dead.” This </a:t>
            </a:r>
          </a:p>
          <a:p>
            <a:pPr rtl="0"/>
            <a:r>
              <a:rPr lang="en-US" sz="1200" b="0" i="0" dirty="0" smtClean="0"/>
              <a:t>statement has two great implications.</a:t>
            </a:r>
          </a:p>
          <a:p>
            <a:pPr rtl="0"/>
            <a:endParaRPr lang="en-US" sz="1200" b="0" i="0" dirty="0" smtClean="0"/>
          </a:p>
          <a:p>
            <a:pPr marL="228600" indent="-228600" rtl="0">
              <a:buAutoNum type="arabicPeriod"/>
            </a:pPr>
            <a:r>
              <a:rPr lang="en-US" sz="1200" i="0" dirty="0" smtClean="0"/>
              <a:t>The resurrection is proof of Christ’s claims,</a:t>
            </a:r>
            <a:r>
              <a:rPr lang="en-US" sz="1200" i="0" baseline="0" dirty="0" smtClean="0"/>
              <a:t> and:</a:t>
            </a:r>
            <a:r>
              <a:rPr lang="en-US" sz="1200" i="0" dirty="0" smtClean="0"/>
              <a:t> </a:t>
            </a:r>
          </a:p>
          <a:p>
            <a:pPr rtl="0"/>
            <a:endParaRPr lang="en-US" sz="1200" i="0" dirty="0" smtClean="0"/>
          </a:p>
          <a:p>
            <a:pPr rtl="0"/>
            <a:r>
              <a:rPr lang="en-US" sz="1200" i="0" dirty="0" smtClean="0"/>
              <a:t>2. The resurrection shows we do not serve a dead but </a:t>
            </a:r>
          </a:p>
          <a:p>
            <a:pPr rtl="0"/>
            <a:r>
              <a:rPr lang="en-US" sz="1200" i="0" dirty="0" smtClean="0"/>
              <a:t>rather a living Savior. </a:t>
            </a:r>
          </a:p>
          <a:p>
            <a:pPr rtl="0"/>
            <a:endParaRPr lang="en-US" sz="1200" i="0" dirty="0" smtClean="0"/>
          </a:p>
          <a:p>
            <a:pPr rtl="0"/>
            <a:r>
              <a:rPr lang="en-US" sz="1200" i="0" dirty="0" err="1" smtClean="0"/>
              <a:t>Boice</a:t>
            </a:r>
            <a:r>
              <a:rPr lang="en-US" sz="1200" i="0" dirty="0" smtClean="0"/>
              <a:t> says that Leon Morris writes, </a:t>
            </a:r>
          </a:p>
          <a:p>
            <a:pPr rtl="0"/>
            <a:endParaRPr lang="en-US" sz="1200" i="0" dirty="0" smtClean="0"/>
          </a:p>
          <a:p>
            <a:pPr rtl="0"/>
            <a:r>
              <a:rPr lang="en-US" sz="1200" i="0" dirty="0" smtClean="0"/>
              <a:t>“It is at the cross that God did his saving work, but </a:t>
            </a:r>
          </a:p>
          <a:p>
            <a:pPr rtl="0"/>
            <a:r>
              <a:rPr lang="en-US" sz="1200" i="0" dirty="0" smtClean="0"/>
              <a:t>Paul does not believe in a dead martyr but in a living </a:t>
            </a:r>
          </a:p>
          <a:p>
            <a:pPr rtl="0"/>
            <a:r>
              <a:rPr lang="en-US" sz="1200" i="0" dirty="0" smtClean="0"/>
              <a:t>Savior. </a:t>
            </a:r>
          </a:p>
          <a:p>
            <a:pPr rtl="0"/>
            <a:endParaRPr lang="en-US" sz="1200" i="0" dirty="0" smtClean="0"/>
          </a:p>
          <a:p>
            <a:pPr rtl="0"/>
            <a:r>
              <a:rPr lang="en-US" sz="1200" i="0" dirty="0" smtClean="0"/>
              <a:t>Not only did Jesus die for our sins but God raised him, </a:t>
            </a:r>
          </a:p>
          <a:p>
            <a:pPr rtl="0"/>
            <a:r>
              <a:rPr lang="en-US" sz="1200" i="0" dirty="0" smtClean="0"/>
              <a:t>triumphant over all the forces of evil. If Christ is not </a:t>
            </a:r>
          </a:p>
          <a:p>
            <a:pPr rtl="0"/>
            <a:r>
              <a:rPr lang="en-US" sz="1200" i="0" dirty="0" smtClean="0"/>
              <a:t>raised, Paul holds, our faith is futile and we are yet in </a:t>
            </a:r>
          </a:p>
          <a:p>
            <a:pPr rtl="0"/>
            <a:r>
              <a:rPr lang="en-US" sz="1200" i="0" dirty="0" smtClean="0"/>
              <a:t>our sins (1 Cor. 15:17).” </a:t>
            </a:r>
          </a:p>
          <a:p>
            <a:pPr rtl="0"/>
            <a:endParaRPr lang="en-US" sz="1200" i="0" dirty="0" smtClean="0"/>
          </a:p>
          <a:p>
            <a:pPr rtl="0"/>
            <a:r>
              <a:rPr lang="en-US" sz="1200" i="0" dirty="0" smtClean="0"/>
              <a:t>Jesus was raised and now lives to lead, bless, </a:t>
            </a:r>
          </a:p>
          <a:p>
            <a:pPr rtl="0"/>
            <a:r>
              <a:rPr lang="en-US" sz="1200" i="0" dirty="0" smtClean="0"/>
              <a:t>strengthen, and eventually reward those who love </a:t>
            </a:r>
          </a:p>
          <a:p>
            <a:pPr rtl="0"/>
            <a:r>
              <a:rPr lang="en-US" sz="1200" i="0" dirty="0" smtClean="0"/>
              <a:t>and serve him. *</a:t>
            </a:r>
          </a:p>
          <a:p>
            <a:pPr rtl="0"/>
            <a:endParaRPr lang="en-US" sz="1200" i="0" dirty="0" smtClean="0"/>
          </a:p>
          <a:p>
            <a:pPr rtl="0"/>
            <a:r>
              <a:rPr lang="en-US" sz="1200" i="0" dirty="0" smtClean="0"/>
              <a:t>R. A. Torrey also wrote:</a:t>
            </a:r>
          </a:p>
          <a:p>
            <a:pPr rtl="0"/>
            <a:endParaRPr lang="en-US" sz="1200" i="0" dirty="0" smtClean="0"/>
          </a:p>
          <a:p>
            <a:r>
              <a:rPr lang="en-US" sz="1200" dirty="0" smtClean="0"/>
              <a:t>While the literal bodily resurrection of Jesus Christ is </a:t>
            </a:r>
          </a:p>
          <a:p>
            <a:r>
              <a:rPr lang="en-US" sz="1200" dirty="0" smtClean="0"/>
              <a:t>the corner-stone of Christian doctrine, it is also the </a:t>
            </a:r>
          </a:p>
          <a:p>
            <a:r>
              <a:rPr lang="en-US" sz="1200" dirty="0" smtClean="0"/>
              <a:t>Gibraltar of Christian evidence, and the Waterloo of </a:t>
            </a:r>
          </a:p>
          <a:p>
            <a:r>
              <a:rPr lang="en-US" sz="1200" dirty="0" smtClean="0"/>
              <a:t>infidelity and rationalism. </a:t>
            </a:r>
          </a:p>
          <a:p>
            <a:endParaRPr lang="en-US" sz="1200" dirty="0" smtClean="0"/>
          </a:p>
          <a:p>
            <a:r>
              <a:rPr lang="en-US" sz="1200" dirty="0" smtClean="0"/>
              <a:t>If the Scriptural assertions of Christ’s resurrection can </a:t>
            </a:r>
          </a:p>
          <a:p>
            <a:r>
              <a:rPr lang="en-US" sz="1200" dirty="0" smtClean="0"/>
              <a:t>be established as historic certainties, the claims and </a:t>
            </a:r>
          </a:p>
          <a:p>
            <a:r>
              <a:rPr lang="en-US" sz="1200" dirty="0" smtClean="0"/>
              <a:t>doctrines of Christianity rest upon an impregnable </a:t>
            </a:r>
          </a:p>
          <a:p>
            <a:r>
              <a:rPr lang="en-US" sz="1200" dirty="0" smtClean="0"/>
              <a:t>foundation. </a:t>
            </a:r>
          </a:p>
          <a:p>
            <a:endParaRPr lang="en-US" sz="1200" dirty="0" smtClean="0"/>
          </a:p>
          <a:p>
            <a:r>
              <a:rPr lang="en-US" sz="1200" dirty="0" smtClean="0"/>
              <a:t>On the other hand, if the resurrection of Jesus Christ </a:t>
            </a:r>
          </a:p>
          <a:p>
            <a:r>
              <a:rPr lang="en-US" sz="1200" dirty="0" smtClean="0"/>
              <a:t>from the dead cannot be established, Christianity </a:t>
            </a:r>
          </a:p>
          <a:p>
            <a:r>
              <a:rPr lang="en-US" sz="1200" dirty="0" smtClean="0"/>
              <a:t>must go. </a:t>
            </a:r>
          </a:p>
          <a:p>
            <a:endParaRPr lang="en-US" sz="1200" dirty="0" smtClean="0"/>
          </a:p>
          <a:p>
            <a:r>
              <a:rPr lang="en-US" sz="1200" dirty="0" smtClean="0"/>
              <a:t>It was a true </a:t>
            </a:r>
            <a:r>
              <a:rPr lang="en-US" sz="1200" kern="1200" dirty="0" smtClean="0">
                <a:solidFill>
                  <a:schemeClr val="tx1"/>
                </a:solidFill>
                <a:latin typeface="+mn-lt"/>
                <a:ea typeface="+mn-ea"/>
                <a:cs typeface="+mn-cs"/>
              </a:rPr>
              <a:t>instinct that led a leading and brilliant </a:t>
            </a:r>
          </a:p>
          <a:p>
            <a:r>
              <a:rPr lang="en-US" sz="1200" kern="1200" dirty="0" smtClean="0">
                <a:solidFill>
                  <a:schemeClr val="tx1"/>
                </a:solidFill>
                <a:latin typeface="+mn-lt"/>
                <a:ea typeface="+mn-ea"/>
                <a:cs typeface="+mn-cs"/>
              </a:rPr>
              <a:t>agnostic in England to say, that there is no use </a:t>
            </a:r>
          </a:p>
          <a:p>
            <a:r>
              <a:rPr lang="en-US" sz="1200" kern="1200" dirty="0" smtClean="0">
                <a:solidFill>
                  <a:schemeClr val="tx1"/>
                </a:solidFill>
                <a:latin typeface="+mn-lt"/>
                <a:ea typeface="+mn-ea"/>
                <a:cs typeface="+mn-cs"/>
              </a:rPr>
              <a:t>wasting time discussing the other miracles.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essential question is, Did Jesus Christ rise from </a:t>
            </a:r>
          </a:p>
          <a:p>
            <a:r>
              <a:rPr lang="en-US" sz="1200" kern="1200" dirty="0" smtClean="0">
                <a:solidFill>
                  <a:schemeClr val="tx1"/>
                </a:solidFill>
                <a:latin typeface="+mn-lt"/>
                <a:ea typeface="+mn-ea"/>
                <a:cs typeface="+mn-cs"/>
              </a:rPr>
              <a:t>the dead? adding, that if He did, it was easy enough </a:t>
            </a:r>
          </a:p>
          <a:p>
            <a:r>
              <a:rPr lang="en-US" sz="1200" kern="1200" dirty="0" smtClean="0">
                <a:solidFill>
                  <a:schemeClr val="tx1"/>
                </a:solidFill>
                <a:latin typeface="+mn-lt"/>
                <a:ea typeface="+mn-ea"/>
                <a:cs typeface="+mn-cs"/>
              </a:rPr>
              <a:t>to believe the other miracles; but, if not, the other </a:t>
            </a:r>
          </a:p>
          <a:p>
            <a:r>
              <a:rPr lang="en-US" sz="1200" kern="1200" dirty="0" smtClean="0">
                <a:solidFill>
                  <a:schemeClr val="tx1"/>
                </a:solidFill>
                <a:latin typeface="+mn-lt"/>
                <a:ea typeface="+mn-ea"/>
                <a:cs typeface="+mn-cs"/>
              </a:rPr>
              <a:t>miracles must go. **</a:t>
            </a:r>
          </a:p>
          <a:p>
            <a:endParaRPr lang="en-US" sz="1200" b="0" i="0" dirty="0" smtClean="0"/>
          </a:p>
          <a:p>
            <a:r>
              <a:rPr lang="en-US" sz="1200" b="0" i="0" dirty="0" smtClean="0"/>
              <a:t>-----</a:t>
            </a:r>
          </a:p>
          <a:p>
            <a:endParaRPr lang="en-US" sz="1200" b="0" i="0" dirty="0" smtClean="0"/>
          </a:p>
          <a:p>
            <a:r>
              <a:rPr lang="en-US" sz="1200" b="0" i="0" dirty="0" smtClean="0"/>
              <a:t>Again, </a:t>
            </a:r>
            <a:r>
              <a:rPr lang="en-US" dirty="0" err="1" smtClean="0"/>
              <a:t>egeiro</a:t>
            </a:r>
            <a:r>
              <a:rPr lang="en-US" dirty="0" smtClean="0"/>
              <a:t> means </a:t>
            </a:r>
            <a:r>
              <a:rPr lang="en-US" sz="1200" b="0" i="0" dirty="0" smtClean="0"/>
              <a:t>to cause to return to life, that is, </a:t>
            </a:r>
          </a:p>
          <a:p>
            <a:r>
              <a:rPr lang="en-US" sz="1200" b="0" i="0" dirty="0" smtClean="0"/>
              <a:t>to raise up.</a:t>
            </a:r>
          </a:p>
          <a:p>
            <a:endParaRPr lang="en-US" b="0" i="0" dirty="0" smtClean="0"/>
          </a:p>
          <a:p>
            <a:r>
              <a:rPr lang="en-US" b="0" i="0" dirty="0" smtClean="0"/>
              <a:t>-----</a:t>
            </a:r>
          </a:p>
          <a:p>
            <a:endParaRPr lang="en-US" b="0" i="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a:t>
            </a:r>
            <a:r>
              <a:rPr lang="en-US" b="0" i="0" u="none" strike="noStrike" baseline="0" dirty="0" err="1" smtClean="0"/>
              <a:t>Boice</a:t>
            </a:r>
            <a:r>
              <a:rPr lang="en-US" b="0" i="0" u="none" strike="noStrike" baseline="0" dirty="0" smtClean="0"/>
              <a:t>, J. M. (1991–). </a:t>
            </a:r>
            <a:r>
              <a:rPr lang="en-US" b="0" i="1" u="none" strike="noStrike" baseline="0" dirty="0" smtClean="0"/>
              <a:t>Romans: God and History</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(Vol. 3, pp. 1191, 1194–1195). Grand Rapids, MI: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Baker Book House.</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 Torrey, R. A. (2005). </a:t>
            </a:r>
            <a:r>
              <a:rPr lang="en-US" b="0" i="1" u="none" strike="noStrike" baseline="0" dirty="0" smtClean="0"/>
              <a:t>Chapter XIV: The </a:t>
            </a:r>
            <a:r>
              <a:rPr lang="en-US" b="0" i="1" u="none" strike="noStrike" baseline="0" dirty="0" err="1" smtClean="0"/>
              <a:t>Cerainty</a:t>
            </a:r>
            <a:r>
              <a:rPr lang="en-US" b="0" i="1" u="none" strike="noStrike" baseline="0" dirty="0" smtClean="0"/>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1" u="none" strike="noStrike" baseline="0" dirty="0" smtClean="0"/>
              <a:t>and Importance of the Bodily Resurrection of Jesus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1" u="none" strike="noStrike" baseline="0" dirty="0" smtClean="0"/>
              <a:t>Christ from the Dead</a:t>
            </a:r>
            <a:r>
              <a:rPr lang="en-US" b="0" i="0" u="none" strike="noStrike" baseline="0" dirty="0" smtClean="0"/>
              <a:t> (Vol. 2, pp. 299–300).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0" i="0" u="none" strike="noStrike" baseline="0" dirty="0" smtClean="0"/>
              <a:t>Bellingham, WA: Logos Bible Software.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335204069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ILLUS</a:t>
            </a:r>
            <a:r>
              <a:rPr lang="en-US" b="1" dirty="0" smtClean="0"/>
              <a:t>:</a:t>
            </a:r>
            <a:r>
              <a:rPr lang="en-US" dirty="0" smtClean="0"/>
              <a:t> </a:t>
            </a:r>
            <a:r>
              <a:rPr lang="en-US" sz="1200" dirty="0" smtClean="0"/>
              <a:t>Queen Victoria often visited the humble and </a:t>
            </a:r>
          </a:p>
          <a:p>
            <a:r>
              <a:rPr lang="en-US" sz="1200" dirty="0" smtClean="0"/>
              <a:t>the poor. On one occasion she had been seeing a </a:t>
            </a:r>
          </a:p>
          <a:p>
            <a:r>
              <a:rPr lang="en-US" sz="1200" dirty="0" smtClean="0"/>
              <a:t>lonely cottager who was a happy believer in the Lord </a:t>
            </a:r>
          </a:p>
          <a:p>
            <a:r>
              <a:rPr lang="en-US" sz="1200" dirty="0" smtClean="0"/>
              <a:t>Jesus, and before leaving had inquired if she could </a:t>
            </a:r>
          </a:p>
          <a:p>
            <a:r>
              <a:rPr lang="en-US" sz="1200" dirty="0" smtClean="0"/>
              <a:t>do anything for her. </a:t>
            </a:r>
          </a:p>
          <a:p>
            <a:endParaRPr lang="en-US" sz="1200" dirty="0" smtClean="0"/>
          </a:p>
          <a:p>
            <a:r>
              <a:rPr lang="en-US" sz="1200" dirty="0" smtClean="0"/>
              <a:t>“I have all I want, thank your Majesty,” said the poor </a:t>
            </a:r>
          </a:p>
          <a:p>
            <a:r>
              <a:rPr lang="en-US" sz="1200" dirty="0" smtClean="0"/>
              <a:t>woman. </a:t>
            </a:r>
          </a:p>
          <a:p>
            <a:endParaRPr lang="en-US" sz="1200" dirty="0" smtClean="0"/>
          </a:p>
          <a:p>
            <a:r>
              <a:rPr lang="en-US" sz="1200" dirty="0" smtClean="0"/>
              <a:t>“But I would like to do something for you,” said the </a:t>
            </a:r>
          </a:p>
          <a:p>
            <a:r>
              <a:rPr lang="en-US" sz="1200" dirty="0" smtClean="0"/>
              <a:t>Queen. </a:t>
            </a:r>
          </a:p>
          <a:p>
            <a:endParaRPr lang="en-US" sz="1200" dirty="0" smtClean="0"/>
          </a:p>
          <a:p>
            <a:r>
              <a:rPr lang="en-US" sz="1200" dirty="0" smtClean="0"/>
              <a:t>Again came the response, “I have all I need, thank </a:t>
            </a:r>
          </a:p>
          <a:p>
            <a:r>
              <a:rPr lang="en-US" sz="1200" dirty="0" smtClean="0"/>
              <a:t>you, Majesty, but if your Majesty would promise me</a:t>
            </a:r>
          </a:p>
          <a:p>
            <a:r>
              <a:rPr lang="en-US" sz="1200" dirty="0" smtClean="0"/>
              <a:t> one thing, I would be very glad.” </a:t>
            </a:r>
          </a:p>
          <a:p>
            <a:endParaRPr lang="en-US" sz="1200" dirty="0" smtClean="0"/>
          </a:p>
          <a:p>
            <a:r>
              <a:rPr lang="en-US" sz="1200" dirty="0" smtClean="0"/>
              <a:t>“I shall do that if I can,” replied the sovereign. “Oh, </a:t>
            </a:r>
          </a:p>
          <a:p>
            <a:r>
              <a:rPr lang="en-US" sz="1200" dirty="0" smtClean="0"/>
              <a:t>your Majesty, if you would just promise to meet me </a:t>
            </a:r>
          </a:p>
          <a:p>
            <a:r>
              <a:rPr lang="en-US" sz="1200" dirty="0" smtClean="0"/>
              <a:t>in Heaven.” </a:t>
            </a:r>
          </a:p>
          <a:p>
            <a:endParaRPr lang="en-US" sz="1200" dirty="0" smtClean="0"/>
          </a:p>
          <a:p>
            <a:r>
              <a:rPr lang="en-US" sz="1200" dirty="0" smtClean="0"/>
              <a:t>Softly and firmly came the Queen’s reply, “I shall do </a:t>
            </a:r>
          </a:p>
          <a:p>
            <a:r>
              <a:rPr lang="en-US" sz="1200" dirty="0" smtClean="0"/>
              <a:t>that in virtue of the blood of the Lord Jesus Christ.”</a:t>
            </a:r>
          </a:p>
          <a:p>
            <a:endParaRPr lang="en-US" sz="1200" dirty="0" smtClean="0"/>
          </a:p>
          <a:p>
            <a:r>
              <a:rPr lang="en-US" sz="1200" dirty="0" smtClean="0"/>
              <a:t>-----</a:t>
            </a:r>
          </a:p>
          <a:p>
            <a:endParaRPr lang="en-US" sz="1200" dirty="0" smtClean="0"/>
          </a:p>
          <a:p>
            <a:r>
              <a:rPr lang="en-US" b="0" i="0" u="none" strike="noStrike" baseline="0" dirty="0" smtClean="0"/>
              <a:t>Tan, P. L. (1996). </a:t>
            </a:r>
            <a:r>
              <a:rPr lang="en-US" b="0" i="1" u="none" strike="noStrike" baseline="0" dirty="0" smtClean="0"/>
              <a:t>Encyclopedia of 7700 I</a:t>
            </a:r>
          </a:p>
          <a:p>
            <a:r>
              <a:rPr lang="en-US" b="0" i="1" u="none" strike="noStrike" baseline="0" dirty="0" err="1" smtClean="0"/>
              <a:t>llustrations</a:t>
            </a:r>
            <a:r>
              <a:rPr lang="en-US" b="0" i="1" u="none" strike="noStrike" baseline="0" dirty="0" smtClean="0"/>
              <a:t>: Signs of the Times</a:t>
            </a:r>
            <a:r>
              <a:rPr lang="en-US" b="0" i="0" u="none" strike="noStrike" baseline="0" dirty="0" smtClean="0"/>
              <a:t> (p. 1190). </a:t>
            </a:r>
          </a:p>
          <a:p>
            <a:r>
              <a:rPr lang="en-US" b="0" i="0" u="none" strike="noStrike" baseline="0" dirty="0" smtClean="0"/>
              <a:t>Garland, TX: Bible Communications, Inc.</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2252148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33434419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40004508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nekros</a:t>
            </a:r>
            <a:r>
              <a:rPr lang="en-US" dirty="0" smtClean="0"/>
              <a:t> means </a:t>
            </a:r>
            <a:r>
              <a:rPr lang="en-US" sz="1200" b="0" i="0" dirty="0" smtClean="0"/>
              <a:t>one who is no longer </a:t>
            </a:r>
          </a:p>
          <a:p>
            <a:r>
              <a:rPr lang="en-US" sz="1200" b="0" i="0" dirty="0" smtClean="0"/>
              <a:t>physically alive, that is, a dead person, a dead body, </a:t>
            </a:r>
          </a:p>
          <a:p>
            <a:r>
              <a:rPr lang="en-US" sz="1200" b="0" i="0" dirty="0" smtClean="0"/>
              <a:t>or a corpse.</a:t>
            </a:r>
          </a:p>
          <a:p>
            <a:endParaRPr lang="en-US" sz="1200" b="0" i="0" dirty="0" smtClean="0"/>
          </a:p>
          <a:p>
            <a:r>
              <a:rPr lang="en-US" sz="1200" b="0" i="0" dirty="0" smtClean="0"/>
              <a:t>Elsewhere, </a:t>
            </a:r>
            <a:r>
              <a:rPr lang="en-US" sz="1200" b="0" i="0" dirty="0" err="1" smtClean="0"/>
              <a:t>nekros</a:t>
            </a:r>
            <a:r>
              <a:rPr lang="en-US" sz="1200" b="0" i="0" dirty="0" smtClean="0"/>
              <a:t> is used to mean </a:t>
            </a:r>
            <a:r>
              <a:rPr lang="en-US" sz="1200" b="0" dirty="0" smtClean="0"/>
              <a:t>one who is so </a:t>
            </a:r>
          </a:p>
          <a:p>
            <a:r>
              <a:rPr lang="en-US" sz="1200" b="0" dirty="0" smtClean="0"/>
              <a:t>spiritually obtuse as to be in effect dead.</a:t>
            </a:r>
          </a:p>
          <a:p>
            <a:endParaRPr lang="en-US" sz="1200" b="0" i="0" dirty="0" smtClean="0"/>
          </a:p>
          <a:p>
            <a:r>
              <a:rPr lang="en-US" sz="1200" b="0" i="0" dirty="0" smtClean="0"/>
              <a:t>But that is not the concept here. Here Paul is using </a:t>
            </a:r>
          </a:p>
          <a:p>
            <a:r>
              <a:rPr lang="en-US" sz="1200" b="0" i="0" dirty="0" err="1" smtClean="0"/>
              <a:t>nekros</a:t>
            </a:r>
            <a:r>
              <a:rPr lang="en-US" sz="1200" b="0" i="0" dirty="0" smtClean="0"/>
              <a:t> in its more common meaning: that of a </a:t>
            </a:r>
          </a:p>
          <a:p>
            <a:r>
              <a:rPr lang="en-US" sz="1200" b="0" i="0" dirty="0" smtClean="0"/>
              <a:t>physically dead body.</a:t>
            </a:r>
          </a:p>
          <a:p>
            <a:endParaRPr lang="en-US" sz="1200" b="0" i="0" dirty="0" smtClean="0"/>
          </a:p>
          <a:p>
            <a:r>
              <a:rPr lang="en-US" sz="1200" b="0" i="0" dirty="0" smtClean="0"/>
              <a:t>-----</a:t>
            </a:r>
          </a:p>
          <a:p>
            <a:endParaRPr lang="en-US" sz="1200" b="0" i="0" dirty="0" smtClean="0"/>
          </a:p>
          <a:p>
            <a:r>
              <a:rPr lang="en-US" sz="1200" b="0" i="0" dirty="0" smtClean="0"/>
              <a:t>Karl Barth, the German Theologian of the Second </a:t>
            </a:r>
          </a:p>
          <a:p>
            <a:r>
              <a:rPr lang="en-US" sz="1200" b="0" i="0" dirty="0" smtClean="0"/>
              <a:t>World War, wrote:</a:t>
            </a:r>
          </a:p>
          <a:p>
            <a:endParaRPr lang="en-US" sz="1200" b="0" i="0" dirty="0" smtClean="0"/>
          </a:p>
          <a:p>
            <a:pPr rtl="0"/>
            <a:r>
              <a:rPr lang="en-US" sz="1200" dirty="0" smtClean="0"/>
              <a:t>“If thou shalt confess with thy mouth the Lord Jesus, </a:t>
            </a:r>
          </a:p>
          <a:p>
            <a:pPr rtl="0"/>
            <a:r>
              <a:rPr lang="en-US" sz="1200" dirty="0" smtClean="0"/>
              <a:t>and shalt believe in thine heart that God hath raised </a:t>
            </a:r>
          </a:p>
          <a:p>
            <a:pPr rtl="0"/>
            <a:r>
              <a:rPr lang="en-US" sz="1200" dirty="0" smtClean="0"/>
              <a:t>him from the dead, thou shalt be saved.” </a:t>
            </a:r>
          </a:p>
          <a:p>
            <a:pPr rtl="0"/>
            <a:endParaRPr lang="en-US" sz="1200" dirty="0" smtClean="0"/>
          </a:p>
          <a:p>
            <a:pPr rtl="0"/>
            <a:r>
              <a:rPr lang="en-US" sz="1200" dirty="0" smtClean="0"/>
              <a:t>We must relate this to Matthew 10:32: “Whosoever </a:t>
            </a:r>
          </a:p>
          <a:p>
            <a:pPr rtl="0"/>
            <a:r>
              <a:rPr lang="en-US" sz="1200" dirty="0" smtClean="0"/>
              <a:t>therefore shall confess me before men, him will I </a:t>
            </a:r>
          </a:p>
          <a:p>
            <a:pPr rtl="0"/>
            <a:r>
              <a:rPr lang="en-US" sz="1200" dirty="0" smtClean="0"/>
              <a:t>confess also before my Father which is in heaven.” </a:t>
            </a:r>
          </a:p>
          <a:p>
            <a:pPr rtl="0"/>
            <a:endParaRPr lang="en-US" sz="1200" dirty="0" smtClean="0"/>
          </a:p>
          <a:p>
            <a:pPr rtl="0"/>
            <a:r>
              <a:rPr lang="en-US" sz="1200" dirty="0" smtClean="0"/>
              <a:t>But this means that, just as Jesus has bound Himself </a:t>
            </a:r>
          </a:p>
          <a:p>
            <a:pPr rtl="0"/>
            <a:r>
              <a:rPr lang="en-US" sz="1200" dirty="0" smtClean="0"/>
              <a:t>to speak and still speaks for men, so without doubt </a:t>
            </a:r>
          </a:p>
          <a:p>
            <a:pPr rtl="0"/>
            <a:r>
              <a:rPr lang="en-US" sz="1200" dirty="0" smtClean="0"/>
              <a:t>they on their side are bound to speak of Him. </a:t>
            </a:r>
          </a:p>
          <a:p>
            <a:pPr rtl="0"/>
            <a:endParaRPr lang="en-US" sz="1200" dirty="0" smtClean="0"/>
          </a:p>
          <a:p>
            <a:pPr rtl="0"/>
            <a:r>
              <a:rPr lang="en-US" sz="1200" dirty="0" smtClean="0"/>
              <a:t>If they fail to do the latter, they risk the loss of the </a:t>
            </a:r>
          </a:p>
          <a:p>
            <a:pPr rtl="0"/>
            <a:r>
              <a:rPr lang="en-US" sz="1200" dirty="0" smtClean="0"/>
              <a:t>former: “But whosoever shall deny me before men, </a:t>
            </a:r>
          </a:p>
          <a:p>
            <a:pPr rtl="0"/>
            <a:r>
              <a:rPr lang="en-US" sz="1200" dirty="0" smtClean="0"/>
              <a:t>him will I also deny before my Father which is in </a:t>
            </a:r>
          </a:p>
          <a:p>
            <a:pPr rtl="0"/>
            <a:r>
              <a:rPr lang="en-US" sz="1200" dirty="0" smtClean="0"/>
              <a:t>heaven” (Matthew 10:33). </a:t>
            </a:r>
          </a:p>
          <a:p>
            <a:pPr rtl="0"/>
            <a:endParaRPr lang="en-US" sz="1200" dirty="0" smtClean="0"/>
          </a:p>
          <a:p>
            <a:pPr rtl="0"/>
            <a:r>
              <a:rPr lang="en-US" sz="1200" dirty="0" smtClean="0"/>
              <a:t>And if it is asked how what is impossible for man and </a:t>
            </a:r>
          </a:p>
          <a:p>
            <a:pPr rtl="0"/>
            <a:r>
              <a:rPr lang="en-US" sz="1200" dirty="0" smtClean="0"/>
              <a:t>is yet demanded can become an absolute necessity </a:t>
            </a:r>
          </a:p>
          <a:p>
            <a:pPr rtl="0"/>
            <a:r>
              <a:rPr lang="en-US" sz="1200" dirty="0" smtClean="0"/>
              <a:t>for him, the answer must be that he who gives man </a:t>
            </a:r>
          </a:p>
          <a:p>
            <a:pPr rtl="0"/>
            <a:r>
              <a:rPr lang="en-US" sz="1200" dirty="0" smtClean="0"/>
              <a:t>this commandment and imposes on him this </a:t>
            </a:r>
          </a:p>
          <a:p>
            <a:pPr rtl="0"/>
            <a:r>
              <a:rPr lang="en-US" sz="1200" dirty="0" smtClean="0"/>
              <a:t>obligation puts him also in the position to do what is </a:t>
            </a:r>
          </a:p>
          <a:p>
            <a:pPr rtl="0"/>
            <a:r>
              <a:rPr lang="en-US" sz="1200" dirty="0" smtClean="0"/>
              <a:t>demanded; </a:t>
            </a:r>
          </a:p>
          <a:p>
            <a:pPr rtl="0"/>
            <a:endParaRPr lang="en-US" sz="1200" dirty="0" smtClean="0"/>
          </a:p>
          <a:p>
            <a:pPr rtl="0"/>
            <a:r>
              <a:rPr lang="en-US" sz="1200" dirty="0" smtClean="0"/>
              <a:t>indeed, that by His power He causes man to achieve </a:t>
            </a:r>
          </a:p>
          <a:p>
            <a:pPr rtl="0"/>
            <a:r>
              <a:rPr lang="en-US" sz="1200" dirty="0" smtClean="0"/>
              <a:t>what is demanded. “But when they deliver you up, </a:t>
            </a:r>
          </a:p>
          <a:p>
            <a:pPr rtl="0"/>
            <a:r>
              <a:rPr lang="en-US" sz="1200" dirty="0" smtClean="0"/>
              <a:t>take no thought how or what ye shall speak: for it </a:t>
            </a:r>
          </a:p>
          <a:p>
            <a:pPr rtl="0"/>
            <a:r>
              <a:rPr lang="en-US" sz="1200" dirty="0" smtClean="0"/>
              <a:t>shall be given you in that same hour what ye shall </a:t>
            </a:r>
          </a:p>
          <a:p>
            <a:pPr rtl="0"/>
            <a:r>
              <a:rPr lang="en-US" sz="1200" dirty="0" smtClean="0"/>
              <a:t>speak. For it is not ye that speak, but the Spirit of </a:t>
            </a:r>
          </a:p>
          <a:p>
            <a:pPr rtl="0"/>
            <a:r>
              <a:rPr lang="en-US" sz="1200" dirty="0" smtClean="0"/>
              <a:t>your Father which </a:t>
            </a:r>
            <a:r>
              <a:rPr lang="en-US" sz="1200" dirty="0" err="1" smtClean="0"/>
              <a:t>speaketh</a:t>
            </a:r>
            <a:r>
              <a:rPr lang="en-US" sz="1200" dirty="0" smtClean="0"/>
              <a:t> in you” (Matthew </a:t>
            </a:r>
            <a:r>
              <a:rPr lang="en-US" sz="1200" dirty="0" err="1" smtClean="0"/>
              <a:t>10:19f</a:t>
            </a:r>
            <a:r>
              <a:rPr lang="en-US" sz="1200" dirty="0" smtClean="0"/>
              <a:t>.). </a:t>
            </a:r>
          </a:p>
          <a:p>
            <a:pPr rtl="0"/>
            <a:endParaRPr lang="en-US" sz="1200" dirty="0" smtClean="0"/>
          </a:p>
          <a:p>
            <a:pPr rtl="0"/>
            <a:r>
              <a:rPr lang="en-US" sz="1200" dirty="0" smtClean="0"/>
              <a:t>Or again in the story of Moses in Exodus </a:t>
            </a:r>
            <a:r>
              <a:rPr lang="en-US" sz="1200" dirty="0" err="1" smtClean="0"/>
              <a:t>4:11f</a:t>
            </a:r>
            <a:r>
              <a:rPr lang="en-US" sz="1200" dirty="0" smtClean="0"/>
              <a:t>.: “And </a:t>
            </a:r>
          </a:p>
          <a:p>
            <a:pPr rtl="0"/>
            <a:r>
              <a:rPr lang="en-US" sz="1200" dirty="0" smtClean="0"/>
              <a:t>the Lord said unto him, Who hath made man’s mouth? </a:t>
            </a:r>
          </a:p>
          <a:p>
            <a:pPr rtl="0"/>
            <a:r>
              <a:rPr lang="en-US" sz="1200" dirty="0" smtClean="0"/>
              <a:t>or who </a:t>
            </a:r>
            <a:r>
              <a:rPr lang="en-US" sz="1200" dirty="0" err="1" smtClean="0"/>
              <a:t>maketh</a:t>
            </a:r>
            <a:r>
              <a:rPr lang="en-US" sz="1200" dirty="0" smtClean="0"/>
              <a:t> the dumb, or deaf, or the seeing, or </a:t>
            </a:r>
          </a:p>
          <a:p>
            <a:pPr rtl="0"/>
            <a:r>
              <a:rPr lang="en-US" sz="1200" dirty="0" smtClean="0"/>
              <a:t>the blind? Have not I the Lord? Now therefore go, and </a:t>
            </a:r>
          </a:p>
          <a:p>
            <a:pPr rtl="0"/>
            <a:r>
              <a:rPr lang="en-US" sz="1200" dirty="0" smtClean="0"/>
              <a:t>I will be with thy mouth, and teach thee what thou </a:t>
            </a:r>
          </a:p>
          <a:p>
            <a:pPr rtl="0"/>
            <a:r>
              <a:rPr lang="en-US" sz="1200" dirty="0" smtClean="0"/>
              <a:t>shalt say.” </a:t>
            </a:r>
          </a:p>
          <a:p>
            <a:pPr rtl="0"/>
            <a:endParaRPr lang="en-US" sz="1200" dirty="0" smtClean="0"/>
          </a:p>
          <a:p>
            <a:pPr rtl="0"/>
            <a:r>
              <a:rPr lang="en-US" sz="1200" dirty="0" smtClean="0"/>
              <a:t>This is the imperative of divine grace in this matter.</a:t>
            </a:r>
          </a:p>
          <a:p>
            <a:pPr rtl="0"/>
            <a:endParaRPr lang="en-US" sz="1200" dirty="0" smtClean="0"/>
          </a:p>
          <a:p>
            <a:pPr rtl="0"/>
            <a:r>
              <a:rPr lang="en-US" sz="1200" dirty="0" smtClean="0"/>
              <a:t>We may and must sum it all up in the question </a:t>
            </a:r>
          </a:p>
          <a:p>
            <a:pPr rtl="0"/>
            <a:r>
              <a:rPr lang="en-US" sz="1200" dirty="0" smtClean="0"/>
              <a:t>whether we can join in the first petition of the Lord’s </a:t>
            </a:r>
          </a:p>
          <a:p>
            <a:pPr rtl="0"/>
            <a:r>
              <a:rPr lang="en-US" sz="1200" dirty="0" smtClean="0"/>
              <a:t>Prayer (not for nothing, surely, is it the first): </a:t>
            </a:r>
          </a:p>
          <a:p>
            <a:pPr rtl="0"/>
            <a:r>
              <a:rPr lang="en-US" sz="1200" dirty="0" smtClean="0"/>
              <a:t>“Hallowed be thy name,” without accepting our share </a:t>
            </a:r>
          </a:p>
          <a:p>
            <a:pPr rtl="0"/>
            <a:r>
              <a:rPr lang="en-US" sz="1200" dirty="0" smtClean="0"/>
              <a:t>of the responsibility for its actual fulfilment. </a:t>
            </a:r>
          </a:p>
          <a:p>
            <a:pPr rtl="0"/>
            <a:endParaRPr lang="en-US" sz="1200" dirty="0" smtClean="0"/>
          </a:p>
          <a:p>
            <a:pPr rtl="0"/>
            <a:r>
              <a:rPr lang="en-US" sz="1200" dirty="0" smtClean="0"/>
              <a:t>God has named Himself. And this means that He has </a:t>
            </a:r>
          </a:p>
          <a:p>
            <a:pPr rtl="0"/>
            <a:r>
              <a:rPr lang="en-US" sz="1200" dirty="0" smtClean="0"/>
              <a:t>fulfilled His work and His revelation in the world in </a:t>
            </a:r>
          </a:p>
          <a:p>
            <a:pPr rtl="0"/>
            <a:r>
              <a:rPr lang="en-US" sz="1200" dirty="0" smtClean="0"/>
              <a:t>such a way that He is </a:t>
            </a:r>
            <a:r>
              <a:rPr lang="en-US" sz="1200" dirty="0" err="1" smtClean="0"/>
              <a:t>recognisable</a:t>
            </a:r>
            <a:r>
              <a:rPr lang="en-US" sz="1200" dirty="0" smtClean="0"/>
              <a:t> in it, so that </a:t>
            </a:r>
          </a:p>
          <a:p>
            <a:pPr rtl="0"/>
            <a:r>
              <a:rPr lang="en-US" sz="1200" dirty="0" smtClean="0"/>
              <a:t>where this recognition is </a:t>
            </a:r>
            <a:r>
              <a:rPr lang="en-US" sz="1200" dirty="0" err="1" smtClean="0"/>
              <a:t>realised</a:t>
            </a:r>
            <a:r>
              <a:rPr lang="en-US" sz="1200" dirty="0" smtClean="0"/>
              <a:t> by His creature He </a:t>
            </a:r>
          </a:p>
          <a:p>
            <a:pPr rtl="0"/>
            <a:r>
              <a:rPr lang="en-US" sz="1200" dirty="0" smtClean="0"/>
              <a:t>may and actually does claim from it a work and </a:t>
            </a:r>
          </a:p>
          <a:p>
            <a:pPr rtl="0"/>
            <a:r>
              <a:rPr lang="en-US" sz="1200" dirty="0" smtClean="0"/>
              <a:t>revelation on its side too. </a:t>
            </a:r>
          </a:p>
          <a:p>
            <a:pPr rtl="0"/>
            <a:endParaRPr lang="en-US" sz="1200" dirty="0" smtClean="0"/>
          </a:p>
          <a:p>
            <a:pPr rtl="0"/>
            <a:r>
              <a:rPr lang="en-US" sz="1200" dirty="0" smtClean="0"/>
              <a:t>“God’s name is indeed holy unto Himself,” as Luther </a:t>
            </a:r>
          </a:p>
          <a:p>
            <a:pPr rtl="0"/>
            <a:r>
              <a:rPr lang="en-US" sz="1200" dirty="0" smtClean="0"/>
              <a:t>rightly interprets it. Yet he is no less right when he </a:t>
            </a:r>
          </a:p>
          <a:p>
            <a:pPr rtl="0"/>
            <a:r>
              <a:rPr lang="en-US" sz="1200" dirty="0" smtClean="0"/>
              <a:t>goes on to say: “But in this prayer we pray that He </a:t>
            </a:r>
          </a:p>
          <a:p>
            <a:pPr rtl="0"/>
            <a:r>
              <a:rPr lang="en-US" sz="1200" dirty="0" smtClean="0"/>
              <a:t>may also become holy unto us.” And he is right again </a:t>
            </a:r>
          </a:p>
          <a:p>
            <a:pPr rtl="0"/>
            <a:r>
              <a:rPr lang="en-US" sz="1200" dirty="0" smtClean="0"/>
              <a:t>when he refers to the clear and pure preaching of </a:t>
            </a:r>
          </a:p>
          <a:p>
            <a:pPr rtl="0"/>
            <a:r>
              <a:rPr lang="en-US" sz="1200" dirty="0" smtClean="0"/>
              <a:t>the Word of God and to the holy life of His children </a:t>
            </a:r>
            <a:r>
              <a:rPr lang="en-US" sz="1200" dirty="0" err="1" smtClean="0"/>
              <a:t>i</a:t>
            </a:r>
            <a:endParaRPr lang="en-US" sz="1200" dirty="0" smtClean="0"/>
          </a:p>
          <a:p>
            <a:pPr rtl="0"/>
            <a:r>
              <a:rPr lang="en-US" sz="1200" dirty="0" smtClean="0"/>
              <a:t>n accordance with this Word. </a:t>
            </a:r>
          </a:p>
          <a:p>
            <a:pPr rtl="0"/>
            <a:endParaRPr lang="en-US" sz="1200" dirty="0" smtClean="0"/>
          </a:p>
          <a:p>
            <a:pPr rtl="0"/>
            <a:r>
              <a:rPr lang="en-US" sz="1200" dirty="0" smtClean="0"/>
              <a:t>God’s name is holy unto Himself. This means that </a:t>
            </a:r>
          </a:p>
          <a:p>
            <a:pPr rtl="0"/>
            <a:r>
              <a:rPr lang="en-US" sz="1200" dirty="0" smtClean="0"/>
              <a:t>God has spoken, and we have heard Him and have </a:t>
            </a:r>
          </a:p>
          <a:p>
            <a:pPr rtl="0"/>
            <a:r>
              <a:rPr lang="en-US" sz="1200" dirty="0" smtClean="0"/>
              <a:t>the freedom to put our trust in Him. </a:t>
            </a:r>
          </a:p>
          <a:p>
            <a:pPr rtl="0"/>
            <a:endParaRPr lang="en-US" sz="1200" dirty="0" smtClean="0"/>
          </a:p>
          <a:p>
            <a:pPr rtl="0"/>
            <a:r>
              <a:rPr lang="en-US" sz="1200" dirty="0" smtClean="0"/>
              <a:t>But radically this is also a freedom to pray that the </a:t>
            </a:r>
          </a:p>
          <a:p>
            <a:pPr rtl="0"/>
            <a:r>
              <a:rPr lang="en-US" sz="1200" dirty="0" smtClean="0"/>
              <a:t>name of God which is holy to Himself may also be </a:t>
            </a:r>
          </a:p>
          <a:p>
            <a:pPr rtl="0"/>
            <a:r>
              <a:rPr lang="en-US" sz="1200" dirty="0" smtClean="0"/>
              <a:t>named, confessed and witnessed among us in human </a:t>
            </a:r>
          </a:p>
          <a:p>
            <a:pPr rtl="0"/>
            <a:r>
              <a:rPr lang="en-US" sz="1200" dirty="0" smtClean="0"/>
              <a:t>speech (for all its poverty and inadequacy) and </a:t>
            </a:r>
          </a:p>
          <a:p>
            <a:pPr rtl="0"/>
            <a:r>
              <a:rPr lang="en-US" sz="1200" dirty="0" smtClean="0"/>
              <a:t>through our mouths. </a:t>
            </a:r>
          </a:p>
          <a:p>
            <a:pPr rtl="0"/>
            <a:endParaRPr lang="en-US" sz="1200" dirty="0" smtClean="0"/>
          </a:p>
          <a:p>
            <a:pPr rtl="0"/>
            <a:r>
              <a:rPr lang="en-US" sz="1200" dirty="0" smtClean="0"/>
              <a:t>For this same reason it will also be holy among us—</a:t>
            </a:r>
          </a:p>
          <a:p>
            <a:pPr rtl="0"/>
            <a:r>
              <a:rPr lang="en-US" sz="1200" dirty="0" smtClean="0"/>
              <a:t>a name acknowledged, prized, and </a:t>
            </a:r>
            <a:r>
              <a:rPr lang="en-US" sz="10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respected; </a:t>
            </a:r>
          </a:p>
          <a:p>
            <a:pPr rtl="0"/>
            <a:r>
              <a:rPr lang="en-US" sz="1200" kern="1200" dirty="0" smtClean="0">
                <a:solidFill>
                  <a:schemeClr val="tx1"/>
                </a:solidFill>
                <a:latin typeface="+mn-lt"/>
                <a:ea typeface="+mn-ea"/>
                <a:cs typeface="+mn-cs"/>
              </a:rPr>
              <a:t>a name that is praised.</a:t>
            </a:r>
          </a:p>
          <a:p>
            <a:endParaRPr lang="en-US" sz="1200" b="0" i="0" dirty="0" smtClean="0"/>
          </a:p>
          <a:p>
            <a:r>
              <a:rPr lang="en-US" sz="1200" b="0" i="0" dirty="0" smtClean="0"/>
              <a:t>-----</a:t>
            </a:r>
          </a:p>
          <a:p>
            <a:endParaRPr lang="en-US" sz="1200" b="0" i="0" dirty="0" smtClean="0"/>
          </a:p>
          <a:p>
            <a:r>
              <a:rPr lang="en-US" sz="1200" b="0" i="0" dirty="0" smtClean="0"/>
              <a:t>Again, here, </a:t>
            </a:r>
            <a:r>
              <a:rPr lang="en-US" dirty="0" err="1" smtClean="0"/>
              <a:t>nekros</a:t>
            </a:r>
            <a:r>
              <a:rPr lang="en-US" dirty="0" smtClean="0"/>
              <a:t> means </a:t>
            </a:r>
            <a:r>
              <a:rPr lang="en-US" sz="1200" b="0" i="0" dirty="0" smtClean="0"/>
              <a:t>one who is no longer </a:t>
            </a:r>
          </a:p>
          <a:p>
            <a:r>
              <a:rPr lang="en-US" sz="1200" b="0" i="0" dirty="0" smtClean="0"/>
              <a:t>physically alive, that is, a dead person, a dead body, </a:t>
            </a:r>
          </a:p>
          <a:p>
            <a:r>
              <a:rPr lang="en-US" sz="1200" b="0" i="0" dirty="0" smtClean="0"/>
              <a:t>or a corpse.</a:t>
            </a:r>
          </a:p>
          <a:p>
            <a:endParaRPr lang="en-US" b="0" i="0" dirty="0" smtClean="0"/>
          </a:p>
          <a:p>
            <a:r>
              <a:rPr lang="en-US" b="0" i="0" dirty="0" smtClean="0"/>
              <a:t>-----</a:t>
            </a:r>
          </a:p>
          <a:p>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Barth, K., </a:t>
            </a:r>
            <a:r>
              <a:rPr lang="en-US" b="0" i="0" u="none" strike="noStrike" baseline="0" dirty="0" err="1" smtClean="0"/>
              <a:t>Bromiley</a:t>
            </a:r>
            <a:r>
              <a:rPr lang="en-US" b="0" i="0" u="none" strike="noStrike" baseline="0" dirty="0" smtClean="0"/>
              <a:t>, G. W., &amp; Torrance, T. F. (2004).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Church </a:t>
            </a:r>
            <a:r>
              <a:rPr lang="en-US" b="0" i="1" u="none" strike="noStrike" baseline="0" dirty="0" err="1" smtClean="0"/>
              <a:t>dogmatics</a:t>
            </a:r>
            <a:r>
              <a:rPr lang="en-US" b="0" i="1" u="none" strike="noStrike" baseline="0" dirty="0" smtClean="0"/>
              <a:t>: The doctrine of creation,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Part 4</a:t>
            </a:r>
            <a:r>
              <a:rPr lang="en-US" b="0" i="0" u="none" strike="noStrike" baseline="0" dirty="0" smtClean="0"/>
              <a:t> (Vol. 3, pp. 76–77). Edinburgh: </a:t>
            </a:r>
            <a:r>
              <a:rPr lang="en-US" b="0" i="0" u="none" strike="noStrike" baseline="0" dirty="0" err="1" smtClean="0"/>
              <a:t>T&amp;T</a:t>
            </a:r>
            <a:r>
              <a:rPr lang="en-US" b="0" i="0" u="none" strike="noStrike" baseline="0" dirty="0" smtClean="0"/>
              <a:t> Clark.</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303757379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i="0" kern="1200" dirty="0" smtClean="0">
                <a:solidFill>
                  <a:schemeClr val="tx1"/>
                </a:solidFill>
                <a:latin typeface="+mn-lt"/>
                <a:ea typeface="+mn-ea"/>
                <a:cs typeface="+mn-cs"/>
              </a:rPr>
              <a:t>In his book Your Inner You, pastor Leslie Flynn </a:t>
            </a:r>
          </a:p>
          <a:p>
            <a:pPr rtl="0"/>
            <a:r>
              <a:rPr lang="en-US" sz="1200" b="0" i="0" kern="1200" dirty="0" smtClean="0">
                <a:solidFill>
                  <a:schemeClr val="tx1"/>
                </a:solidFill>
                <a:latin typeface="+mn-lt"/>
                <a:ea typeface="+mn-ea"/>
                <a:cs typeface="+mn-cs"/>
              </a:rPr>
              <a:t>tells of his conversion to Christ during an evangelistic </a:t>
            </a:r>
          </a:p>
          <a:p>
            <a:pPr rtl="0"/>
            <a:r>
              <a:rPr lang="en-US" sz="1200" b="0" i="0" kern="1200" dirty="0" smtClean="0">
                <a:solidFill>
                  <a:schemeClr val="tx1"/>
                </a:solidFill>
                <a:latin typeface="+mn-lt"/>
                <a:ea typeface="+mn-ea"/>
                <a:cs typeface="+mn-cs"/>
              </a:rPr>
              <a:t>campaign led by Dr. Oscar Lowry, author of the book </a:t>
            </a:r>
          </a:p>
          <a:p>
            <a:pPr rtl="0"/>
            <a:r>
              <a:rPr lang="en-US" sz="1200" b="0" i="0" kern="1200" dirty="0" smtClean="0">
                <a:solidFill>
                  <a:schemeClr val="tx1"/>
                </a:solidFill>
                <a:latin typeface="+mn-lt"/>
                <a:ea typeface="+mn-ea"/>
                <a:cs typeface="+mn-cs"/>
              </a:rPr>
              <a:t>Scripture Memorizing for Successful Soul-Winning. </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Lowry admits that he entered Christian service as a </a:t>
            </a:r>
          </a:p>
          <a:p>
            <a:pPr rtl="0"/>
            <a:r>
              <a:rPr lang="en-US" sz="1200" b="0" i="0" kern="1200" dirty="0" smtClean="0">
                <a:solidFill>
                  <a:schemeClr val="tx1"/>
                </a:solidFill>
                <a:latin typeface="+mn-lt"/>
                <a:ea typeface="+mn-ea"/>
                <a:cs typeface="+mn-cs"/>
              </a:rPr>
              <a:t>young man with an undisciplined mind. Thinking he </a:t>
            </a:r>
          </a:p>
          <a:p>
            <a:pPr rtl="0"/>
            <a:r>
              <a:rPr lang="en-US" sz="1200" b="0" i="0" kern="1200" dirty="0" smtClean="0">
                <a:solidFill>
                  <a:schemeClr val="tx1"/>
                </a:solidFill>
                <a:latin typeface="+mn-lt"/>
                <a:ea typeface="+mn-ea"/>
                <a:cs typeface="+mn-cs"/>
              </a:rPr>
              <a:t>could not memorize Scripture, he filled the flyleaf of </a:t>
            </a:r>
          </a:p>
          <a:p>
            <a:pPr rtl="0"/>
            <a:r>
              <a:rPr lang="en-US" sz="1200" b="0" i="0" kern="1200" dirty="0" smtClean="0">
                <a:solidFill>
                  <a:schemeClr val="tx1"/>
                </a:solidFill>
                <a:latin typeface="+mn-lt"/>
                <a:ea typeface="+mn-ea"/>
                <a:cs typeface="+mn-cs"/>
              </a:rPr>
              <a:t>his Bible with references useful for counseling and </a:t>
            </a:r>
          </a:p>
          <a:p>
            <a:pPr rtl="0"/>
            <a:r>
              <a:rPr lang="en-US" sz="1200" b="0" i="0" kern="1200" dirty="0" smtClean="0">
                <a:solidFill>
                  <a:schemeClr val="tx1"/>
                </a:solidFill>
                <a:latin typeface="+mn-lt"/>
                <a:ea typeface="+mn-ea"/>
                <a:cs typeface="+mn-cs"/>
              </a:rPr>
              <a:t>evangelism, but it proved awkward to stop his </a:t>
            </a:r>
          </a:p>
          <a:p>
            <a:pPr rtl="0"/>
            <a:r>
              <a:rPr lang="en-US" sz="1200" b="0" i="0" kern="1200" dirty="0" smtClean="0">
                <a:solidFill>
                  <a:schemeClr val="tx1"/>
                </a:solidFill>
                <a:latin typeface="+mn-lt"/>
                <a:ea typeface="+mn-ea"/>
                <a:cs typeface="+mn-cs"/>
              </a:rPr>
              <a:t>conversations long enough to track down the right </a:t>
            </a:r>
          </a:p>
          <a:p>
            <a:pPr rtl="0"/>
            <a:r>
              <a:rPr lang="en-US" sz="1200" b="0" i="0" kern="1200" dirty="0" smtClean="0">
                <a:solidFill>
                  <a:schemeClr val="tx1"/>
                </a:solidFill>
                <a:latin typeface="+mn-lt"/>
                <a:ea typeface="+mn-ea"/>
                <a:cs typeface="+mn-cs"/>
              </a:rPr>
              <a:t>verse. Finally he determined to succeed at </a:t>
            </a:r>
          </a:p>
          <a:p>
            <a:pPr rtl="0"/>
            <a:r>
              <a:rPr lang="en-US" sz="1200" b="0" i="0" kern="1200" dirty="0" smtClean="0">
                <a:solidFill>
                  <a:schemeClr val="tx1"/>
                </a:solidFill>
                <a:latin typeface="+mn-lt"/>
                <a:ea typeface="+mn-ea"/>
                <a:cs typeface="+mn-cs"/>
              </a:rPr>
              <a:t>Scripture memory.</a:t>
            </a:r>
          </a:p>
          <a:p>
            <a:pPr rtl="0"/>
            <a:endParaRPr lang="en-US" sz="1200" b="0" i="1" kern="1200" dirty="0" smtClean="0">
              <a:solidFill>
                <a:schemeClr val="tx1"/>
              </a:solidFill>
              <a:latin typeface="+mn-lt"/>
              <a:ea typeface="+mn-ea"/>
              <a:cs typeface="+mn-cs"/>
            </a:endParaRPr>
          </a:p>
          <a:p>
            <a:pPr rtl="0"/>
            <a:r>
              <a:rPr lang="en-US" sz="1200" dirty="0" smtClean="0"/>
              <a:t>“If I can memorize one verse, I can memorize one </a:t>
            </a:r>
          </a:p>
          <a:p>
            <a:pPr rtl="0"/>
            <a:r>
              <a:rPr lang="en-US" sz="1200" dirty="0" smtClean="0"/>
              <a:t>more,” he said, “and ten more, and even one </a:t>
            </a:r>
          </a:p>
          <a:p>
            <a:pPr rtl="0"/>
            <a:r>
              <a:rPr lang="en-US" sz="1200" dirty="0" smtClean="0"/>
              <a:t>hundred.”</a:t>
            </a:r>
          </a:p>
          <a:p>
            <a:pPr rtl="0"/>
            <a:endParaRPr lang="en-US" sz="1200" dirty="0" smtClean="0"/>
          </a:p>
          <a:p>
            <a:pPr rtl="0"/>
            <a:r>
              <a:rPr lang="en-US" sz="1200" dirty="0" smtClean="0"/>
              <a:t>He rose early the next morning and chose what seemed </a:t>
            </a:r>
          </a:p>
          <a:p>
            <a:pPr rtl="0"/>
            <a:r>
              <a:rPr lang="en-US" sz="1200" dirty="0" smtClean="0"/>
              <a:t>to him a difficult passage, Romans 10:9–10. He paced </a:t>
            </a:r>
          </a:p>
          <a:p>
            <a:pPr rtl="0"/>
            <a:r>
              <a:rPr lang="en-US" sz="1200" dirty="0" smtClean="0"/>
              <a:t>the room, saying to himself, “I will do this thing.” He </a:t>
            </a:r>
          </a:p>
          <a:p>
            <a:pPr rtl="0"/>
            <a:r>
              <a:rPr lang="en-US" sz="1200" dirty="0" smtClean="0"/>
              <a:t>struggled with this passage for half an hour, but </a:t>
            </a:r>
          </a:p>
          <a:p>
            <a:pPr rtl="0"/>
            <a:r>
              <a:rPr lang="en-US" sz="1200" dirty="0" smtClean="0"/>
              <a:t>finally succeeded in memorizing it completely. </a:t>
            </a:r>
          </a:p>
          <a:p>
            <a:pPr rtl="0"/>
            <a:endParaRPr lang="en-US" sz="1200" dirty="0" smtClean="0"/>
          </a:p>
          <a:p>
            <a:pPr rtl="0"/>
            <a:r>
              <a:rPr lang="en-US" sz="1200" dirty="0" smtClean="0"/>
              <a:t>The next morning he reviewed and reinforced those </a:t>
            </a:r>
          </a:p>
          <a:p>
            <a:pPr rtl="0"/>
            <a:r>
              <a:rPr lang="en-US" sz="1200" dirty="0" smtClean="0"/>
              <a:t>verses in his memory, then added a new one. He kept </a:t>
            </a:r>
          </a:p>
          <a:p>
            <a:pPr rtl="0"/>
            <a:r>
              <a:rPr lang="en-US" sz="1200" dirty="0" smtClean="0"/>
              <a:t>reviewing his chosen passages and adding new ones</a:t>
            </a:r>
          </a:p>
          <a:p>
            <a:pPr rtl="0"/>
            <a:r>
              <a:rPr lang="en-US" sz="1200" dirty="0" smtClean="0"/>
              <a:t> until it dawned on him one day that he could repeat </a:t>
            </a:r>
          </a:p>
          <a:p>
            <a:pPr rtl="0"/>
            <a:r>
              <a:rPr lang="en-US" sz="1200" dirty="0" smtClean="0"/>
              <a:t>one hundred verses without looking in his Bible.</a:t>
            </a:r>
          </a:p>
          <a:p>
            <a:pPr rtl="0"/>
            <a:endParaRPr lang="en-US" sz="1200" dirty="0" smtClean="0"/>
          </a:p>
          <a:p>
            <a:pPr rtl="0"/>
            <a:r>
              <a:rPr lang="en-US" sz="1200" kern="1200" dirty="0" smtClean="0">
                <a:solidFill>
                  <a:schemeClr val="tx1"/>
                </a:solidFill>
                <a:latin typeface="+mn-lt"/>
                <a:ea typeface="+mn-ea"/>
                <a:cs typeface="+mn-cs"/>
              </a:rPr>
              <a:t>By the end of his life, he had learned over 20,000 </a:t>
            </a:r>
          </a:p>
          <a:p>
            <a:pPr rtl="0"/>
            <a:r>
              <a:rPr lang="en-US" sz="1200" kern="1200" dirty="0" smtClean="0">
                <a:solidFill>
                  <a:schemeClr val="tx1"/>
                </a:solidFill>
                <a:latin typeface="+mn-lt"/>
                <a:ea typeface="+mn-ea"/>
                <a:cs typeface="+mn-cs"/>
              </a:rPr>
              <a:t>verses, and he could locate each by chapter and verse </a:t>
            </a:r>
          </a:p>
          <a:p>
            <a:pPr rtl="0"/>
            <a:r>
              <a:rPr lang="en-US" sz="1200" kern="1200" dirty="0" smtClean="0">
                <a:solidFill>
                  <a:schemeClr val="tx1"/>
                </a:solidFill>
                <a:latin typeface="+mn-lt"/>
                <a:ea typeface="+mn-ea"/>
                <a:cs typeface="+mn-cs"/>
              </a:rPr>
              <a:t>without his Bible. No wonder his Christian life was full </a:t>
            </a:r>
          </a:p>
          <a:p>
            <a:pPr rtl="0"/>
            <a:r>
              <a:rPr lang="en-US" sz="1200" kern="1200" dirty="0" smtClean="0">
                <a:solidFill>
                  <a:schemeClr val="tx1"/>
                </a:solidFill>
                <a:latin typeface="+mn-lt"/>
                <a:ea typeface="+mn-ea"/>
                <a:cs typeface="+mn-cs"/>
              </a:rPr>
              <a:t>of joy, his mind full of wisdom, and his evangelistic </a:t>
            </a:r>
          </a:p>
          <a:p>
            <a:pPr rtl="0"/>
            <a:r>
              <a:rPr lang="en-US" sz="1200" kern="1200" dirty="0" smtClean="0">
                <a:solidFill>
                  <a:schemeClr val="tx1"/>
                </a:solidFill>
                <a:latin typeface="+mn-lt"/>
                <a:ea typeface="+mn-ea"/>
                <a:cs typeface="+mn-cs"/>
              </a:rPr>
              <a:t>efforts full of success.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dirty="0" smtClean="0"/>
          </a:p>
          <a:p>
            <a:r>
              <a:rPr lang="en-US" b="0" i="0" u="none" strike="noStrike" baseline="0" dirty="0" smtClean="0"/>
              <a:t>Morgan, R. J. (2000). </a:t>
            </a:r>
            <a:r>
              <a:rPr lang="en-US" b="0" i="1" u="none" strike="noStrike" baseline="0" dirty="0" smtClean="0"/>
              <a:t>Nelson’s complete book of </a:t>
            </a:r>
          </a:p>
          <a:p>
            <a:r>
              <a:rPr lang="en-US" b="0" i="1" u="none" strike="noStrike" baseline="0" dirty="0" smtClean="0"/>
              <a:t>stories, illustrations, and quotes</a:t>
            </a:r>
            <a:r>
              <a:rPr lang="en-US" b="0" i="0" u="none" strike="noStrike" baseline="0" dirty="0" smtClean="0"/>
              <a:t> (electronic ed., pp. </a:t>
            </a:r>
          </a:p>
          <a:p>
            <a:r>
              <a:rPr lang="en-US" b="0" i="0" u="none" strike="noStrike" baseline="0" dirty="0" smtClean="0"/>
              <a:t>59–60). 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65308575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REFERENCE:</a:t>
            </a:r>
          </a:p>
          <a:p>
            <a:endParaRPr lang="en-US" dirty="0" smtClean="0"/>
          </a:p>
          <a:p>
            <a:pPr rtl="0"/>
            <a:r>
              <a:rPr lang="en-US" sz="1200" b="1" dirty="0" smtClean="0"/>
              <a:t>Accounts of People Raised from the Dead</a:t>
            </a:r>
          </a:p>
          <a:p>
            <a:pPr rtl="0"/>
            <a:endParaRPr lang="en-US" sz="1200" b="1" dirty="0" smtClean="0"/>
          </a:p>
          <a:p>
            <a:pPr marL="228600" indent="-228600" rtl="0">
              <a:buAutoNum type="arabicPeriod"/>
            </a:pPr>
            <a:r>
              <a:rPr lang="en-US" sz="1200" b="0" dirty="0" smtClean="0"/>
              <a:t>Elijah raised the son of the </a:t>
            </a:r>
            <a:r>
              <a:rPr lang="en-US" sz="1200" b="0" dirty="0" err="1" smtClean="0"/>
              <a:t>Zarephath</a:t>
            </a:r>
            <a:r>
              <a:rPr lang="en-US" sz="1200" b="0" dirty="0" smtClean="0"/>
              <a:t> widow from </a:t>
            </a:r>
          </a:p>
          <a:p>
            <a:pPr marL="228600" indent="-228600" rtl="0">
              <a:buAutoNum type="arabicPeriod"/>
            </a:pPr>
            <a:r>
              <a:rPr lang="en-US" sz="1200" b="0" dirty="0" smtClean="0"/>
              <a:t>the dead (1 Kings 17:17–22).</a:t>
            </a:r>
          </a:p>
          <a:p>
            <a:pPr marL="228600" indent="-228600" rtl="0">
              <a:buAutoNum type="arabicPeriod"/>
            </a:pPr>
            <a:endParaRPr lang="en-US" sz="1200" b="0" dirty="0" smtClean="0"/>
          </a:p>
          <a:p>
            <a:pPr rtl="0"/>
            <a:r>
              <a:rPr lang="en-US" sz="1200" dirty="0" smtClean="0"/>
              <a:t>2. Elisha raised the son of the </a:t>
            </a:r>
            <a:r>
              <a:rPr lang="en-US" sz="1200" dirty="0" err="1" smtClean="0"/>
              <a:t>Shunammite</a:t>
            </a:r>
            <a:r>
              <a:rPr lang="en-US" sz="1200" dirty="0" smtClean="0"/>
              <a:t> woman </a:t>
            </a:r>
          </a:p>
          <a:p>
            <a:pPr rtl="0"/>
            <a:r>
              <a:rPr lang="en-US" sz="1200" dirty="0" smtClean="0"/>
              <a:t>from the dead (2 Kings 4:32–35).</a:t>
            </a:r>
          </a:p>
          <a:p>
            <a:pPr rtl="0"/>
            <a:endParaRPr lang="en-US" sz="1200" dirty="0" smtClean="0"/>
          </a:p>
          <a:p>
            <a:pPr rtl="0"/>
            <a:r>
              <a:rPr lang="en-US" sz="1200" dirty="0" smtClean="0"/>
              <a:t>3. A man was raised from the dead when his body </a:t>
            </a:r>
          </a:p>
          <a:p>
            <a:pPr rtl="0"/>
            <a:r>
              <a:rPr lang="en-US" sz="1200" dirty="0" smtClean="0"/>
              <a:t>touched Elisha’s bones (2 Kings 13:20, 21).</a:t>
            </a:r>
          </a:p>
          <a:p>
            <a:pPr rtl="0"/>
            <a:endParaRPr lang="en-US" sz="1200" dirty="0" smtClean="0"/>
          </a:p>
          <a:p>
            <a:pPr rtl="0"/>
            <a:r>
              <a:rPr lang="en-US" sz="1200" dirty="0" smtClean="0"/>
              <a:t>4. Many saints rose from the dead at the resurrection </a:t>
            </a:r>
          </a:p>
          <a:p>
            <a:pPr rtl="0"/>
            <a:r>
              <a:rPr lang="en-US" sz="1200" dirty="0" smtClean="0"/>
              <a:t>of Jesus (Matt. 27:50–53).</a:t>
            </a:r>
          </a:p>
          <a:p>
            <a:pPr rtl="0"/>
            <a:endParaRPr lang="en-US" sz="1200" dirty="0" smtClean="0"/>
          </a:p>
          <a:p>
            <a:pPr rtl="0"/>
            <a:r>
              <a:rPr lang="en-US" sz="1200" dirty="0" smtClean="0"/>
              <a:t>5. Jesus rose from the dead (Matt. 28:5–8; </a:t>
            </a:r>
          </a:p>
          <a:p>
            <a:pPr rtl="0"/>
            <a:r>
              <a:rPr lang="en-US" sz="1200" dirty="0" smtClean="0"/>
              <a:t>Mark 16:6; Luke 24:5, 6).</a:t>
            </a:r>
          </a:p>
          <a:p>
            <a:pPr rtl="0"/>
            <a:endParaRPr lang="en-US" sz="1200" dirty="0" smtClean="0"/>
          </a:p>
          <a:p>
            <a:pPr rtl="0"/>
            <a:r>
              <a:rPr lang="en-US" sz="1200" dirty="0" smtClean="0"/>
              <a:t>6. Jesus raised the son of the widow of Nain from </a:t>
            </a:r>
          </a:p>
          <a:p>
            <a:pPr rtl="0"/>
            <a:r>
              <a:rPr lang="en-US" sz="1200" dirty="0" smtClean="0"/>
              <a:t>the dead (Luke 7:11–15).</a:t>
            </a:r>
          </a:p>
          <a:p>
            <a:pPr rtl="0"/>
            <a:endParaRPr lang="en-US" sz="1200" dirty="0" smtClean="0"/>
          </a:p>
          <a:p>
            <a:pPr rtl="0"/>
            <a:r>
              <a:rPr lang="en-US" sz="1200" dirty="0" smtClean="0"/>
              <a:t>7. Jesus raised the daughter of </a:t>
            </a:r>
            <a:r>
              <a:rPr lang="en-US" sz="1200" dirty="0" err="1" smtClean="0"/>
              <a:t>Jairus</a:t>
            </a:r>
            <a:r>
              <a:rPr lang="en-US" sz="1200" dirty="0" smtClean="0"/>
              <a:t> from the </a:t>
            </a:r>
          </a:p>
          <a:p>
            <a:pPr rtl="0"/>
            <a:r>
              <a:rPr lang="en-US" sz="1200" dirty="0" smtClean="0"/>
              <a:t>dead (Luke 8:41, 42, 49–55).</a:t>
            </a:r>
          </a:p>
          <a:p>
            <a:pPr rtl="0"/>
            <a:endParaRPr lang="en-US" sz="1200" dirty="0" smtClean="0"/>
          </a:p>
          <a:p>
            <a:pPr rtl="0"/>
            <a:r>
              <a:rPr lang="en-US" sz="1200" dirty="0" smtClean="0"/>
              <a:t>8. Jesus raised Lazarus from the dead (John 11:1–44).</a:t>
            </a:r>
          </a:p>
          <a:p>
            <a:pPr rtl="0"/>
            <a:endParaRPr lang="en-US" sz="1200" dirty="0" smtClean="0"/>
          </a:p>
          <a:p>
            <a:pPr rtl="0"/>
            <a:r>
              <a:rPr lang="en-US" sz="1200" dirty="0" smtClean="0"/>
              <a:t>9. Peter raised Dorcas from the dead (Acts 9:36–41).</a:t>
            </a:r>
          </a:p>
          <a:p>
            <a:pPr rtl="0"/>
            <a:endParaRPr lang="en-US" sz="1200" dirty="0" smtClean="0"/>
          </a:p>
          <a:p>
            <a:pPr rtl="0"/>
            <a:r>
              <a:rPr lang="en-US" sz="1200" dirty="0" smtClean="0"/>
              <a:t>10. </a:t>
            </a:r>
            <a:r>
              <a:rPr lang="en-US" sz="1200" dirty="0" err="1" smtClean="0"/>
              <a:t>Eutychus</a:t>
            </a:r>
            <a:r>
              <a:rPr lang="en-US" sz="1200" dirty="0" smtClean="0"/>
              <a:t> was raised from the dead by Paul </a:t>
            </a:r>
          </a:p>
          <a:p>
            <a:pPr rtl="0"/>
            <a:r>
              <a:rPr lang="en-US" sz="1200" dirty="0" smtClean="0"/>
              <a:t>(Acts 20:9, 10).</a:t>
            </a:r>
          </a:p>
          <a:p>
            <a:pPr rtl="0"/>
            <a:endParaRPr lang="en-US" sz="1200" dirty="0" smtClean="0"/>
          </a:p>
          <a:p>
            <a:pPr rtl="0"/>
            <a:r>
              <a:rPr lang="en-US" sz="1200" dirty="0" smtClean="0"/>
              <a:t>-----</a:t>
            </a:r>
          </a:p>
          <a:p>
            <a:pPr rtl="0"/>
            <a:endParaRPr lang="en-US" sz="1200" dirty="0" smtClean="0"/>
          </a:p>
          <a:p>
            <a:pPr rtl="0"/>
            <a:r>
              <a:rPr lang="en-US" sz="1200" dirty="0" smtClean="0"/>
              <a:t>J. L. Meredith, Meredith’s Big Book of Bible Lists, </a:t>
            </a:r>
          </a:p>
          <a:p>
            <a:pPr rtl="0"/>
            <a:r>
              <a:rPr lang="en-US" sz="1200" dirty="0" smtClean="0"/>
              <a:t>(Inspirational Press, NY; 1980), p. 115</a:t>
            </a:r>
            <a:r>
              <a:rPr lang="en-US" sz="1200" baseline="0" dirty="0" smtClean="0"/>
              <a:t> in </a:t>
            </a:r>
            <a:r>
              <a:rPr lang="en-US" dirty="0" err="1" smtClean="0"/>
              <a:t>Galaxie</a:t>
            </a:r>
            <a:r>
              <a:rPr lang="en-US" dirty="0" smtClean="0"/>
              <a:t> </a:t>
            </a:r>
          </a:p>
          <a:p>
            <a:pPr rtl="0"/>
            <a:r>
              <a:rPr lang="en-US" dirty="0" smtClean="0"/>
              <a:t>Software. (2002). 10,000 Sermon Illustrations. </a:t>
            </a:r>
          </a:p>
          <a:p>
            <a:pPr rtl="0"/>
            <a:r>
              <a:rPr lang="en-US" dirty="0" smtClean="0"/>
              <a:t>Biblical Studies Press.</a:t>
            </a:r>
          </a:p>
          <a:p>
            <a:pPr rtl="0"/>
            <a:endParaRPr lang="en-US" dirty="0" smtClean="0"/>
          </a:p>
          <a:p>
            <a:pPr rtl="0"/>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353363887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sozo</a:t>
            </a:r>
            <a:r>
              <a:rPr lang="en-US" dirty="0" smtClean="0"/>
              <a:t> means </a:t>
            </a:r>
            <a:r>
              <a:rPr lang="en-US" sz="1200" b="0" i="0" dirty="0" smtClean="0"/>
              <a:t>to save or preserve from </a:t>
            </a:r>
          </a:p>
          <a:p>
            <a:r>
              <a:rPr lang="en-US" sz="1200" b="0" i="0" dirty="0" smtClean="0"/>
              <a:t>transcendent danger or destruction, that is, to save or </a:t>
            </a:r>
          </a:p>
          <a:p>
            <a:r>
              <a:rPr lang="en-US" sz="1200" b="0" i="0" dirty="0" smtClean="0"/>
              <a:t>preserve from eternal death, from judgment, and from </a:t>
            </a:r>
          </a:p>
          <a:p>
            <a:r>
              <a:rPr lang="en-US" sz="1200" b="0" i="0" dirty="0" smtClean="0"/>
              <a:t>all that might lead to such death, such as, from sin.</a:t>
            </a:r>
          </a:p>
          <a:p>
            <a:endParaRPr lang="en-US" sz="1200" b="0" i="0" dirty="0" smtClean="0"/>
          </a:p>
          <a:p>
            <a:r>
              <a:rPr lang="en-US" sz="1200" b="0" i="0" dirty="0" smtClean="0"/>
              <a:t>Elsewhere,</a:t>
            </a:r>
            <a:r>
              <a:rPr lang="en-US" sz="1200" b="0" i="0" baseline="0" dirty="0" smtClean="0"/>
              <a:t> </a:t>
            </a:r>
            <a:r>
              <a:rPr lang="en-US" sz="1200" b="0" i="0" baseline="0" dirty="0" err="1" smtClean="0"/>
              <a:t>sozo</a:t>
            </a:r>
            <a:r>
              <a:rPr lang="en-US" sz="1200" b="0" i="0" baseline="0" dirty="0" smtClean="0"/>
              <a:t> is also used to indicate </a:t>
            </a:r>
            <a:r>
              <a:rPr lang="en-US" sz="1200" b="0" i="0" dirty="0" smtClean="0"/>
              <a:t>preservation </a:t>
            </a:r>
          </a:p>
          <a:p>
            <a:r>
              <a:rPr lang="en-US" sz="1200" b="0" i="0" dirty="0" smtClean="0"/>
              <a:t>or rescue from natural dangers and afflictions.</a:t>
            </a:r>
            <a:r>
              <a:rPr lang="en-US" sz="1200" b="0" i="0" baseline="0" dirty="0" smtClean="0"/>
              <a:t> </a:t>
            </a:r>
          </a:p>
          <a:p>
            <a:endParaRPr lang="en-US" sz="1200" b="0" i="0" baseline="0" dirty="0" smtClean="0"/>
          </a:p>
          <a:p>
            <a:r>
              <a:rPr lang="en-US" sz="1200" b="0" i="0" baseline="0" dirty="0" smtClean="0"/>
              <a:t>But, here, it is being used in its more common usage </a:t>
            </a:r>
          </a:p>
          <a:p>
            <a:r>
              <a:rPr lang="en-US" sz="1200" b="0" i="0" baseline="0" dirty="0" smtClean="0"/>
              <a:t>of spiritual and eternal salvation.</a:t>
            </a:r>
          </a:p>
          <a:p>
            <a:endParaRPr lang="en-US" sz="1200" b="0" i="0" baseline="0" dirty="0" smtClean="0"/>
          </a:p>
          <a:p>
            <a:r>
              <a:rPr lang="en-US" sz="1200" b="0" i="0" baseline="0" dirty="0" smtClean="0"/>
              <a:t>-----</a:t>
            </a:r>
          </a:p>
          <a:p>
            <a:endParaRPr lang="en-US" sz="1200" b="0" i="0" baseline="0" dirty="0" smtClean="0"/>
          </a:p>
          <a:p>
            <a:r>
              <a:rPr lang="en-US" dirty="0" smtClean="0"/>
              <a:t>That if you confess with your mouth, "Jesus is Lord," </a:t>
            </a:r>
          </a:p>
          <a:p>
            <a:r>
              <a:rPr lang="en-US" dirty="0" smtClean="0"/>
              <a:t>and believe in your heart that God raised him from the </a:t>
            </a:r>
          </a:p>
          <a:p>
            <a:r>
              <a:rPr lang="en-US" dirty="0" smtClean="0"/>
              <a:t>dead, you will be saved.</a:t>
            </a:r>
            <a:endParaRPr lang="en-US" sz="1200" b="0" i="0" baseline="0" dirty="0" smtClean="0"/>
          </a:p>
          <a:p>
            <a:endParaRPr lang="en-US" sz="1200" b="0" i="0" baseline="0" dirty="0" smtClean="0"/>
          </a:p>
          <a:p>
            <a:r>
              <a:rPr lang="en-US" sz="1200" b="0" i="0" baseline="0" dirty="0" smtClean="0"/>
              <a:t>In 1982, John Piper, then pastor of the Bethlehem </a:t>
            </a:r>
          </a:p>
          <a:p>
            <a:r>
              <a:rPr lang="en-US" sz="1200" b="0" i="0" baseline="0" dirty="0" smtClean="0"/>
              <a:t>Baptist Church in Minneapolis, preached:</a:t>
            </a:r>
          </a:p>
          <a:p>
            <a:endParaRPr lang="en-US" sz="1200" b="0" i="0" baseline="0" dirty="0" smtClean="0"/>
          </a:p>
          <a:p>
            <a:pPr rtl="0"/>
            <a:r>
              <a:rPr lang="en-US" sz="1200" i="0" dirty="0" smtClean="0"/>
              <a:t>This needs clarification because Satan believes that </a:t>
            </a:r>
          </a:p>
          <a:p>
            <a:pPr rtl="0"/>
            <a:r>
              <a:rPr lang="en-US" sz="1200" i="0" dirty="0" smtClean="0"/>
              <a:t>God raised Jesus from the dead. But Satan will not be </a:t>
            </a:r>
          </a:p>
          <a:p>
            <a:pPr rtl="0"/>
            <a:r>
              <a:rPr lang="en-US" sz="1200" i="0" dirty="0" smtClean="0"/>
              <a:t>saved. </a:t>
            </a:r>
          </a:p>
          <a:p>
            <a:pPr rtl="0"/>
            <a:endParaRPr lang="en-US" sz="1200" i="0" dirty="0" smtClean="0"/>
          </a:p>
          <a:p>
            <a:pPr rtl="0"/>
            <a:r>
              <a:rPr lang="en-US" sz="1200" i="0" dirty="0" smtClean="0"/>
              <a:t>Satan also confesses with his mouth that Jesus is Lord. </a:t>
            </a:r>
          </a:p>
          <a:p>
            <a:pPr rtl="0"/>
            <a:r>
              <a:rPr lang="en-US" sz="1200" i="0" dirty="0" smtClean="0"/>
              <a:t>Again and again Satan’s demonic messengers, when </a:t>
            </a:r>
          </a:p>
          <a:p>
            <a:pPr rtl="0"/>
            <a:r>
              <a:rPr lang="en-US" sz="1200" i="0" dirty="0" smtClean="0"/>
              <a:t>confronted by Jesus, cried out, “I know who you are—</a:t>
            </a:r>
          </a:p>
          <a:p>
            <a:pPr rtl="0"/>
            <a:r>
              <a:rPr lang="en-US" sz="1200" i="0" dirty="0" smtClean="0"/>
              <a:t>the Holy One of God” (Luke 4:34); </a:t>
            </a:r>
          </a:p>
          <a:p>
            <a:pPr rtl="0"/>
            <a:endParaRPr lang="en-US" sz="1200" i="0" dirty="0" smtClean="0"/>
          </a:p>
          <a:p>
            <a:pPr rtl="0"/>
            <a:r>
              <a:rPr lang="en-US" sz="1200" i="0" dirty="0" smtClean="0"/>
              <a:t>or, “You are the Son of God” (Luke 4:41); </a:t>
            </a:r>
          </a:p>
          <a:p>
            <a:pPr rtl="0"/>
            <a:endParaRPr lang="en-US" sz="1200" i="0" dirty="0" smtClean="0"/>
          </a:p>
          <a:p>
            <a:pPr rtl="0"/>
            <a:r>
              <a:rPr lang="en-US" sz="1200" i="0" dirty="0" smtClean="0"/>
              <a:t>or, “What have you to do with me, Jesus, Son of the </a:t>
            </a:r>
          </a:p>
          <a:p>
            <a:pPr rtl="0"/>
            <a:r>
              <a:rPr lang="en-US" sz="1200" i="0" dirty="0" smtClean="0"/>
              <a:t>Most High God?” (Luke 8:28). </a:t>
            </a:r>
          </a:p>
          <a:p>
            <a:pPr rtl="0"/>
            <a:endParaRPr lang="en-US" sz="1200" i="0" dirty="0" smtClean="0"/>
          </a:p>
          <a:p>
            <a:pPr rtl="0"/>
            <a:r>
              <a:rPr lang="en-US" sz="1200" i="0" dirty="0" smtClean="0"/>
              <a:t>Satan and his forces have no doubts about the true </a:t>
            </a:r>
          </a:p>
          <a:p>
            <a:pPr rtl="0"/>
            <a:r>
              <a:rPr lang="en-US" sz="1200" i="0" dirty="0" smtClean="0"/>
              <a:t>identity of Jesus Christ. He is the Son of God, Lord of </a:t>
            </a:r>
          </a:p>
          <a:p>
            <a:pPr rtl="0"/>
            <a:r>
              <a:rPr lang="en-US" sz="1200" i="0" dirty="0" smtClean="0"/>
              <a:t>all. </a:t>
            </a:r>
          </a:p>
          <a:p>
            <a:pPr rtl="0"/>
            <a:endParaRPr lang="en-US" sz="1200" i="0" dirty="0" smtClean="0"/>
          </a:p>
          <a:p>
            <a:pPr rtl="0"/>
            <a:r>
              <a:rPr lang="en-US" sz="1200" i="0" dirty="0" smtClean="0"/>
              <a:t>Therefore Jesus said in Matthew 7:21: “Not everyone </a:t>
            </a:r>
          </a:p>
          <a:p>
            <a:pPr rtl="0"/>
            <a:r>
              <a:rPr lang="en-US" sz="1200" i="0" dirty="0" smtClean="0"/>
              <a:t>who says to me, ‘Lord, Lord,’ shall enter the kingdom </a:t>
            </a:r>
          </a:p>
          <a:p>
            <a:pPr rtl="0"/>
            <a:r>
              <a:rPr lang="en-US" sz="1200" i="0" dirty="0" smtClean="0"/>
              <a:t>of heaven.” </a:t>
            </a:r>
          </a:p>
          <a:p>
            <a:pPr rtl="0"/>
            <a:endParaRPr lang="en-US" sz="1200" i="0" dirty="0" smtClean="0"/>
          </a:p>
          <a:p>
            <a:pPr rtl="0"/>
            <a:r>
              <a:rPr lang="en-US" sz="1200" i="0" dirty="0" smtClean="0"/>
              <a:t>And so everyone in this room today is faced with the </a:t>
            </a:r>
          </a:p>
          <a:p>
            <a:pPr rtl="0"/>
            <a:r>
              <a:rPr lang="en-US" sz="1200" i="0" dirty="0" smtClean="0"/>
              <a:t>most important question of your life: </a:t>
            </a:r>
          </a:p>
          <a:p>
            <a:pPr rtl="0"/>
            <a:endParaRPr lang="en-US" sz="1200" i="0" dirty="0" smtClean="0"/>
          </a:p>
          <a:p>
            <a:pPr rtl="0"/>
            <a:r>
              <a:rPr lang="en-US" sz="1200" i="0" dirty="0" smtClean="0"/>
              <a:t>Is my acknowledgment of Jesus as Lord and my </a:t>
            </a:r>
          </a:p>
          <a:p>
            <a:pPr rtl="0"/>
            <a:r>
              <a:rPr lang="en-US" sz="1200" i="0" dirty="0" smtClean="0"/>
              <a:t>conviction that God raised him from the dead like </a:t>
            </a:r>
          </a:p>
          <a:p>
            <a:pPr rtl="0"/>
            <a:r>
              <a:rPr lang="en-US" sz="1200" i="0" dirty="0" smtClean="0"/>
              <a:t>Satan’s, leading to destruction, </a:t>
            </a:r>
          </a:p>
          <a:p>
            <a:pPr rtl="0"/>
            <a:endParaRPr lang="en-US" sz="1200" i="0" dirty="0" smtClean="0"/>
          </a:p>
          <a:p>
            <a:pPr rtl="0"/>
            <a:r>
              <a:rPr lang="en-US" sz="1200" i="0" dirty="0" smtClean="0"/>
              <a:t>or like Paul’s, leading to salvation?</a:t>
            </a:r>
          </a:p>
          <a:p>
            <a:pPr rtl="0"/>
            <a:endParaRPr lang="en-US" sz="1200" i="0" dirty="0" smtClean="0"/>
          </a:p>
          <a:p>
            <a:pPr rtl="0"/>
            <a:r>
              <a:rPr lang="en-US" sz="1200" i="0" dirty="0" smtClean="0"/>
              <a:t>My goal is that everyone go out of this room rejoicing </a:t>
            </a:r>
          </a:p>
          <a:p>
            <a:pPr rtl="0"/>
            <a:r>
              <a:rPr lang="en-US" sz="1200" i="0" dirty="0" smtClean="0"/>
              <a:t>in the confidence that God raised Jesus from the dead </a:t>
            </a:r>
          </a:p>
          <a:p>
            <a:pPr rtl="0"/>
            <a:r>
              <a:rPr lang="en-US" sz="1200" i="0" dirty="0" smtClean="0"/>
              <a:t>and that by this confidence you will be saved. </a:t>
            </a:r>
          </a:p>
          <a:p>
            <a:pPr rtl="0"/>
            <a:endParaRPr lang="en-US" sz="1200" i="0" dirty="0" smtClean="0"/>
          </a:p>
          <a:p>
            <a:pPr rtl="0"/>
            <a:r>
              <a:rPr lang="en-US" sz="1200" i="0" dirty="0" smtClean="0"/>
              <a:t>I do not want merely to teach your heads that there </a:t>
            </a:r>
          </a:p>
          <a:p>
            <a:pPr rtl="0"/>
            <a:r>
              <a:rPr lang="en-US" sz="1200" i="0" dirty="0" smtClean="0"/>
              <a:t>are people who say, “Lord, Lord, we believe in your </a:t>
            </a:r>
          </a:p>
          <a:p>
            <a:pPr rtl="0"/>
            <a:r>
              <a:rPr lang="en-US" sz="1200" i="0" dirty="0" smtClean="0"/>
              <a:t>resurrection,” and yet are lost. </a:t>
            </a:r>
          </a:p>
          <a:p>
            <a:pPr rtl="0"/>
            <a:endParaRPr lang="en-US" sz="1200" i="0" dirty="0" smtClean="0"/>
          </a:p>
          <a:p>
            <a:pPr rtl="0"/>
            <a:r>
              <a:rPr lang="en-US" sz="1200" i="0" dirty="0" smtClean="0"/>
              <a:t>I want to move your hearts out of that category of </a:t>
            </a:r>
          </a:p>
          <a:p>
            <a:pPr rtl="0"/>
            <a:r>
              <a:rPr lang="en-US" sz="1200" i="0" dirty="0" smtClean="0"/>
              <a:t>people. I appeal to your mind for the sake of your </a:t>
            </a:r>
          </a:p>
          <a:p>
            <a:pPr rtl="0"/>
            <a:r>
              <a:rPr lang="en-US" sz="1200" i="0" dirty="0" smtClean="0"/>
              <a:t>heart for the sake of your salvation.</a:t>
            </a:r>
          </a:p>
          <a:p>
            <a:endParaRPr lang="en-US" sz="1200" b="0" i="0" baseline="0" dirty="0" smtClean="0"/>
          </a:p>
          <a:p>
            <a:r>
              <a:rPr lang="en-US" sz="1200" b="0" i="0" baseline="0" dirty="0" smtClean="0"/>
              <a:t>-----</a:t>
            </a:r>
          </a:p>
          <a:p>
            <a:endParaRPr lang="en-US" sz="1200" b="0" i="0" baseline="0" dirty="0" smtClean="0"/>
          </a:p>
          <a:p>
            <a:r>
              <a:rPr lang="en-US" sz="1200" b="0" i="0" baseline="0" dirty="0" smtClean="0"/>
              <a:t>Again, here, </a:t>
            </a:r>
            <a:r>
              <a:rPr lang="en-US" dirty="0" err="1" smtClean="0"/>
              <a:t>sozo</a:t>
            </a:r>
            <a:r>
              <a:rPr lang="en-US" dirty="0" smtClean="0"/>
              <a:t> means </a:t>
            </a:r>
            <a:r>
              <a:rPr lang="en-US" sz="1200" b="0" i="0" dirty="0" smtClean="0"/>
              <a:t>to save or preserve from </a:t>
            </a:r>
          </a:p>
          <a:p>
            <a:r>
              <a:rPr lang="en-US" sz="1200" b="0" i="0" dirty="0" smtClean="0"/>
              <a:t>transcendent danger or destruction, that is, to save or </a:t>
            </a:r>
          </a:p>
          <a:p>
            <a:r>
              <a:rPr lang="en-US" sz="1200" b="0" i="0" dirty="0" smtClean="0"/>
              <a:t>preserve from eternal death, from judgment, and from </a:t>
            </a:r>
          </a:p>
          <a:p>
            <a:r>
              <a:rPr lang="en-US" sz="1200" b="0" i="0" dirty="0" smtClean="0"/>
              <a:t>all that might lead to such death, such as, from sin.</a:t>
            </a:r>
          </a:p>
          <a:p>
            <a:endParaRPr lang="en-US" b="0" i="0" dirty="0" smtClean="0"/>
          </a:p>
          <a:p>
            <a:r>
              <a:rPr lang="en-US" b="0" i="0" dirty="0" smtClean="0"/>
              <a:t>-----</a:t>
            </a:r>
          </a:p>
          <a:p>
            <a:endParaRPr lang="en-US" b="0"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Piper, J. (2007). </a:t>
            </a:r>
            <a:r>
              <a:rPr lang="en-US" b="0" i="1" u="none" strike="noStrike" baseline="0" dirty="0" smtClean="0"/>
              <a:t>Sermons from John Piper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(1980–1989)</a:t>
            </a:r>
            <a:r>
              <a:rPr lang="en-US" b="0" i="0" u="none" strike="noStrike" baseline="0" dirty="0" smtClean="0"/>
              <a:t>. Minneapolis, MN: Desiring God.</a:t>
            </a:r>
          </a:p>
          <a:p>
            <a:endParaRPr lang="en-US" b="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392785139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12004989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b="0" kern="1200" dirty="0" err="1" smtClean="0">
                <a:solidFill>
                  <a:schemeClr val="tx1"/>
                </a:solidFill>
                <a:latin typeface="+mn-lt"/>
                <a:ea typeface="+mn-ea"/>
                <a:cs typeface="+mn-cs"/>
              </a:rPr>
              <a:t>Mitsuo</a:t>
            </a:r>
            <a:r>
              <a:rPr lang="en-US" sz="1200" b="0" kern="1200" dirty="0" smtClean="0">
                <a:solidFill>
                  <a:schemeClr val="tx1"/>
                </a:solidFill>
                <a:latin typeface="+mn-lt"/>
                <a:ea typeface="+mn-ea"/>
                <a:cs typeface="+mn-cs"/>
              </a:rPr>
              <a:t> Fuchida, commander of the Japanese </a:t>
            </a:r>
          </a:p>
          <a:p>
            <a:pPr rtl="0"/>
            <a:r>
              <a:rPr lang="en-US" sz="1200" b="0" kern="1200" dirty="0" smtClean="0">
                <a:solidFill>
                  <a:schemeClr val="tx1"/>
                </a:solidFill>
                <a:latin typeface="+mn-lt"/>
                <a:ea typeface="+mn-ea"/>
                <a:cs typeface="+mn-cs"/>
              </a:rPr>
              <a:t>Air Force, led the squadron of 860 planes that attacked </a:t>
            </a:r>
          </a:p>
          <a:p>
            <a:pPr rtl="0"/>
            <a:r>
              <a:rPr lang="en-US" sz="1200" b="0" kern="1200" dirty="0" smtClean="0">
                <a:solidFill>
                  <a:schemeClr val="tx1"/>
                </a:solidFill>
                <a:latin typeface="+mn-lt"/>
                <a:ea typeface="+mn-ea"/>
                <a:cs typeface="+mn-cs"/>
              </a:rPr>
              <a:t>Pearl Harbor on December 7, 1941.</a:t>
            </a:r>
          </a:p>
          <a:p>
            <a:pPr rtl="0"/>
            <a:endParaRPr lang="en-US" sz="1200" b="0" kern="1200" dirty="0" smtClean="0">
              <a:solidFill>
                <a:schemeClr val="tx1"/>
              </a:solidFill>
              <a:latin typeface="+mn-lt"/>
              <a:ea typeface="+mn-ea"/>
              <a:cs typeface="+mn-cs"/>
            </a:endParaRPr>
          </a:p>
          <a:p>
            <a:pPr rtl="0"/>
            <a:r>
              <a:rPr lang="en-US" sz="1200" dirty="0" smtClean="0"/>
              <a:t>American bomber pilot Jacob </a:t>
            </a:r>
            <a:r>
              <a:rPr lang="en-US" sz="1200" dirty="0" err="1" smtClean="0"/>
              <a:t>DeShazer</a:t>
            </a:r>
            <a:r>
              <a:rPr lang="en-US" sz="1200" dirty="0" smtClean="0"/>
              <a:t> was eager to </a:t>
            </a:r>
          </a:p>
          <a:p>
            <a:pPr rtl="0"/>
            <a:r>
              <a:rPr lang="en-US" sz="1200" dirty="0" smtClean="0"/>
              <a:t>strike back, and the following April 18th, he flew his </a:t>
            </a:r>
          </a:p>
          <a:p>
            <a:pPr rtl="0"/>
            <a:r>
              <a:rPr lang="en-US" sz="1200" dirty="0" smtClean="0"/>
              <a:t>B-25 Bomber, the </a:t>
            </a:r>
            <a:r>
              <a:rPr lang="en-US" sz="1200" i="0" dirty="0" smtClean="0"/>
              <a:t>Bat Out of Hell, on a dangerous raid </a:t>
            </a:r>
          </a:p>
          <a:p>
            <a:pPr rtl="0"/>
            <a:r>
              <a:rPr lang="en-US" sz="1200" i="0" dirty="0" smtClean="0"/>
              <a:t>over Japan. </a:t>
            </a:r>
          </a:p>
          <a:p>
            <a:pPr rtl="0"/>
            <a:endParaRPr lang="en-US" sz="1200" i="0" dirty="0" smtClean="0"/>
          </a:p>
          <a:p>
            <a:pPr rtl="0"/>
            <a:r>
              <a:rPr lang="en-US" sz="1200" i="0" dirty="0" smtClean="0"/>
              <a:t>After dropping his bombs on Nagoya, </a:t>
            </a:r>
            <a:r>
              <a:rPr lang="en-US" sz="1200" i="0" dirty="0" err="1" smtClean="0"/>
              <a:t>DeShazer</a:t>
            </a:r>
            <a:r>
              <a:rPr lang="en-US" sz="1200" i="0" dirty="0" smtClean="0"/>
              <a:t> lost his </a:t>
            </a:r>
          </a:p>
          <a:p>
            <a:pPr rtl="0"/>
            <a:r>
              <a:rPr lang="en-US" sz="1200" i="0" dirty="0" smtClean="0"/>
              <a:t>way in heavy fog and ejected as his plane ran out of </a:t>
            </a:r>
          </a:p>
          <a:p>
            <a:pPr rtl="0"/>
            <a:r>
              <a:rPr lang="en-US" sz="1200" i="0" dirty="0" smtClean="0"/>
              <a:t>fuel. He was taken prisoner, tortured by the Japanese, </a:t>
            </a:r>
          </a:p>
          <a:p>
            <a:pPr rtl="0"/>
            <a:r>
              <a:rPr lang="en-US" sz="1200" i="0" dirty="0" smtClean="0"/>
              <a:t>and threatened with imminent death. For almost two </a:t>
            </a:r>
          </a:p>
          <a:p>
            <a:pPr rtl="0"/>
            <a:r>
              <a:rPr lang="en-US" sz="1200" i="0" dirty="0" smtClean="0"/>
              <a:t>years, </a:t>
            </a:r>
            <a:r>
              <a:rPr lang="en-US" sz="1200" i="0" dirty="0" err="1" smtClean="0"/>
              <a:t>DeShazer</a:t>
            </a:r>
            <a:r>
              <a:rPr lang="en-US" sz="1200" i="0" dirty="0" smtClean="0"/>
              <a:t> suffered hunger, cold, and dysentery.</a:t>
            </a:r>
          </a:p>
          <a:p>
            <a:pPr rtl="0"/>
            <a:endParaRPr lang="en-US" sz="1200" i="0" dirty="0" smtClean="0"/>
          </a:p>
          <a:p>
            <a:pPr rtl="0"/>
            <a:r>
              <a:rPr lang="en-US" sz="1200" dirty="0" smtClean="0"/>
              <a:t>In May of 1944, he was given a Bible. “You can keep it </a:t>
            </a:r>
          </a:p>
          <a:p>
            <a:pPr rtl="0"/>
            <a:r>
              <a:rPr lang="en-US" sz="1200" dirty="0" smtClean="0"/>
              <a:t>for three weeks,” said the guard. </a:t>
            </a:r>
            <a:r>
              <a:rPr lang="en-US" sz="1200" dirty="0" err="1" smtClean="0"/>
              <a:t>DeShazer</a:t>
            </a:r>
            <a:r>
              <a:rPr lang="en-US" sz="1200" dirty="0" smtClean="0"/>
              <a:t> grabbed it, </a:t>
            </a:r>
          </a:p>
          <a:p>
            <a:pPr rtl="0"/>
            <a:r>
              <a:rPr lang="en-US" sz="1200" dirty="0" smtClean="0"/>
              <a:t>clutched it to his chest, and started reading in Genesis. </a:t>
            </a:r>
          </a:p>
          <a:p>
            <a:pPr rtl="0"/>
            <a:endParaRPr lang="en-US" sz="1200" dirty="0" smtClean="0"/>
          </a:p>
          <a:p>
            <a:pPr rtl="0"/>
            <a:r>
              <a:rPr lang="en-US" sz="1200" dirty="0" smtClean="0"/>
              <a:t>Scarcely sleeping, he read the Bible through several </a:t>
            </a:r>
          </a:p>
          <a:p>
            <a:pPr rtl="0"/>
            <a:r>
              <a:rPr lang="en-US" sz="1200" dirty="0" smtClean="0"/>
              <a:t>times, memorizing key passages. On June 8, after </a:t>
            </a:r>
          </a:p>
          <a:p>
            <a:pPr rtl="0"/>
            <a:r>
              <a:rPr lang="en-US" sz="1200" dirty="0" smtClean="0"/>
              <a:t>reading to Romans 10:9, Jacob prayed to receive </a:t>
            </a:r>
          </a:p>
          <a:p>
            <a:pPr rtl="0"/>
            <a:r>
              <a:rPr lang="en-US" sz="1200" dirty="0" smtClean="0"/>
              <a:t>Jesus Christ as his Savior.</a:t>
            </a:r>
          </a:p>
          <a:p>
            <a:pPr rtl="0"/>
            <a:endParaRPr lang="en-US" sz="1200" dirty="0" smtClean="0"/>
          </a:p>
          <a:p>
            <a:pPr rtl="0"/>
            <a:r>
              <a:rPr lang="en-US" sz="1200" dirty="0" smtClean="0"/>
              <a:t>Immediately Matthew 5:44 became a critical text for </a:t>
            </a:r>
          </a:p>
          <a:p>
            <a:pPr rtl="0"/>
            <a:r>
              <a:rPr lang="en-US" sz="1200" dirty="0" err="1" smtClean="0"/>
              <a:t>DeShazer</a:t>
            </a:r>
            <a:r>
              <a:rPr lang="en-US" sz="1200" dirty="0" smtClean="0"/>
              <a:t> as he determined to treat his Japanese </a:t>
            </a:r>
          </a:p>
          <a:p>
            <a:pPr rtl="0"/>
            <a:r>
              <a:rPr lang="en-US" sz="1200" dirty="0" smtClean="0"/>
              <a:t>guards differently. </a:t>
            </a:r>
          </a:p>
          <a:p>
            <a:pPr rtl="0"/>
            <a:endParaRPr lang="en-US" sz="1200" dirty="0" smtClean="0"/>
          </a:p>
          <a:p>
            <a:pPr rtl="0"/>
            <a:r>
              <a:rPr lang="en-US" sz="1200" dirty="0" smtClean="0"/>
              <a:t>His hostility toward them evaporated, and every </a:t>
            </a:r>
          </a:p>
          <a:p>
            <a:pPr rtl="0"/>
            <a:r>
              <a:rPr lang="en-US" sz="1200" dirty="0" smtClean="0"/>
              <a:t>morning he greeted them warmly. He prayed for them </a:t>
            </a:r>
          </a:p>
          <a:p>
            <a:pPr rtl="0"/>
            <a:r>
              <a:rPr lang="en-US" sz="1200" dirty="0" smtClean="0"/>
              <a:t>and sought to witness to them. He noticed their </a:t>
            </a:r>
          </a:p>
          <a:p>
            <a:pPr rtl="0"/>
            <a:r>
              <a:rPr lang="en-US" sz="1200" dirty="0" smtClean="0"/>
              <a:t>attitude toward him also changed, and they would </a:t>
            </a:r>
          </a:p>
          <a:p>
            <a:pPr rtl="0"/>
            <a:r>
              <a:rPr lang="en-US" sz="1200" dirty="0" smtClean="0"/>
              <a:t>often slip him food or supplies.</a:t>
            </a:r>
          </a:p>
          <a:p>
            <a:pPr rtl="0"/>
            <a:endParaRPr lang="en-US" sz="1200" dirty="0" smtClean="0"/>
          </a:p>
          <a:p>
            <a:pPr rtl="0"/>
            <a:r>
              <a:rPr lang="en-US" sz="1200" dirty="0" smtClean="0"/>
              <a:t>After the war, </a:t>
            </a:r>
            <a:r>
              <a:rPr lang="en-US" sz="1200" dirty="0" err="1" smtClean="0"/>
              <a:t>DeShazer</a:t>
            </a:r>
            <a:r>
              <a:rPr lang="en-US" sz="1200" dirty="0" smtClean="0"/>
              <a:t> returned to Japan as a </a:t>
            </a:r>
          </a:p>
          <a:p>
            <a:pPr rtl="0"/>
            <a:r>
              <a:rPr lang="en-US" sz="1200" dirty="0" smtClean="0"/>
              <a:t>missionary. Copies of his testimony, “I Was a Prisoner </a:t>
            </a:r>
          </a:p>
          <a:p>
            <a:pPr rtl="0"/>
            <a:r>
              <a:rPr lang="en-US" sz="1200" dirty="0" smtClean="0"/>
              <a:t>of the Japanese,” flooded the country, and thousands </a:t>
            </a:r>
          </a:p>
          <a:p>
            <a:pPr rtl="0"/>
            <a:r>
              <a:rPr lang="en-US" sz="1200" dirty="0" smtClean="0"/>
              <a:t>wanted to see the man who could love and forgive his </a:t>
            </a:r>
          </a:p>
          <a:p>
            <a:pPr rtl="0"/>
            <a:r>
              <a:rPr lang="en-US" sz="1200" dirty="0" smtClean="0"/>
              <a:t>enemies. </a:t>
            </a:r>
          </a:p>
          <a:p>
            <a:pPr rtl="0"/>
            <a:endParaRPr lang="en-US" sz="1200" dirty="0" smtClean="0"/>
          </a:p>
          <a:p>
            <a:pPr rtl="0"/>
            <a:r>
              <a:rPr lang="en-US" sz="1200" dirty="0" err="1" smtClean="0"/>
              <a:t>DeShazer</a:t>
            </a:r>
            <a:r>
              <a:rPr lang="en-US" sz="1200" dirty="0" smtClean="0"/>
              <a:t> settled down to establish a church in </a:t>
            </a:r>
          </a:p>
          <a:p>
            <a:pPr rtl="0"/>
            <a:r>
              <a:rPr lang="en-US" sz="1200" dirty="0" smtClean="0"/>
              <a:t>Nagoya, the city he had bombed.</a:t>
            </a:r>
          </a:p>
          <a:p>
            <a:pPr rtl="0"/>
            <a:endParaRPr lang="en-US" sz="1200" dirty="0" smtClean="0"/>
          </a:p>
          <a:p>
            <a:pPr rtl="0"/>
            <a:r>
              <a:rPr lang="en-US" sz="1200" dirty="0" smtClean="0"/>
              <a:t>One man in particular, deeply affected by </a:t>
            </a:r>
            <a:r>
              <a:rPr lang="en-US" sz="1200" dirty="0" err="1" smtClean="0"/>
              <a:t>DeShazer’s</a:t>
            </a:r>
            <a:r>
              <a:rPr lang="en-US" sz="1200" dirty="0" smtClean="0"/>
              <a:t> </a:t>
            </a:r>
          </a:p>
          <a:p>
            <a:pPr rtl="0"/>
            <a:r>
              <a:rPr lang="en-US" sz="1200" dirty="0" smtClean="0"/>
              <a:t>testimony, was led to Christ by Glenn Wagner of the </a:t>
            </a:r>
          </a:p>
          <a:p>
            <a:pPr rtl="0"/>
            <a:r>
              <a:rPr lang="en-US" sz="1200" dirty="0" smtClean="0"/>
              <a:t>Pocket Testament League. </a:t>
            </a:r>
          </a:p>
          <a:p>
            <a:pPr rtl="0"/>
            <a:endParaRPr lang="en-US" sz="1200" dirty="0" smtClean="0"/>
          </a:p>
          <a:p>
            <a:pPr rtl="0"/>
            <a:r>
              <a:rPr lang="en-US" sz="1200" dirty="0" smtClean="0"/>
              <a:t>Shortly afterward, the </a:t>
            </a:r>
            <a:r>
              <a:rPr lang="en-US" sz="1200" kern="1200" dirty="0" smtClean="0">
                <a:solidFill>
                  <a:schemeClr val="tx1"/>
                </a:solidFill>
                <a:latin typeface="+mn-lt"/>
                <a:ea typeface="+mn-ea"/>
                <a:cs typeface="+mn-cs"/>
              </a:rPr>
              <a:t>man paid a visit to Jacob </a:t>
            </a:r>
          </a:p>
          <a:p>
            <a:pPr rtl="0"/>
            <a:r>
              <a:rPr lang="en-US" sz="1200" kern="1200" dirty="0" err="1" smtClean="0">
                <a:solidFill>
                  <a:schemeClr val="tx1"/>
                </a:solidFill>
                <a:latin typeface="+mn-lt"/>
                <a:ea typeface="+mn-ea"/>
                <a:cs typeface="+mn-cs"/>
              </a:rPr>
              <a:t>DeShazer</a:t>
            </a:r>
            <a:r>
              <a:rPr lang="en-US" sz="1200" kern="1200" dirty="0" smtClean="0">
                <a:solidFill>
                  <a:schemeClr val="tx1"/>
                </a:solidFill>
                <a:latin typeface="+mn-lt"/>
                <a:ea typeface="+mn-ea"/>
                <a:cs typeface="+mn-cs"/>
              </a:rPr>
              <a:t> at his home, and the two became dear </a:t>
            </a:r>
          </a:p>
          <a:p>
            <a:pPr rtl="0"/>
            <a:r>
              <a:rPr lang="en-US" sz="1200" kern="1200" dirty="0" smtClean="0">
                <a:solidFill>
                  <a:schemeClr val="tx1"/>
                </a:solidFill>
                <a:latin typeface="+mn-lt"/>
                <a:ea typeface="+mn-ea"/>
                <a:cs typeface="+mn-cs"/>
              </a:rPr>
              <a:t>friends and brothers.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was </a:t>
            </a:r>
            <a:r>
              <a:rPr lang="en-US" sz="1200" kern="1200" dirty="0" err="1" smtClean="0">
                <a:solidFill>
                  <a:schemeClr val="tx1"/>
                </a:solidFill>
                <a:latin typeface="+mn-lt"/>
                <a:ea typeface="+mn-ea"/>
                <a:cs typeface="+mn-cs"/>
              </a:rPr>
              <a:t>Mitsuo</a:t>
            </a:r>
            <a:r>
              <a:rPr lang="en-US" sz="1200" kern="1200" dirty="0" smtClean="0">
                <a:solidFill>
                  <a:schemeClr val="tx1"/>
                </a:solidFill>
                <a:latin typeface="+mn-lt"/>
                <a:ea typeface="+mn-ea"/>
                <a:cs typeface="+mn-cs"/>
              </a:rPr>
              <a:t> Fuchida, who had led the Pearl Harbor </a:t>
            </a:r>
          </a:p>
          <a:p>
            <a:pPr rtl="0"/>
            <a:r>
              <a:rPr lang="en-US" sz="1200" kern="1200" dirty="0" smtClean="0">
                <a:solidFill>
                  <a:schemeClr val="tx1"/>
                </a:solidFill>
                <a:latin typeface="+mn-lt"/>
                <a:ea typeface="+mn-ea"/>
                <a:cs typeface="+mn-cs"/>
              </a:rPr>
              <a:t>attack. As </a:t>
            </a:r>
            <a:r>
              <a:rPr lang="en-US" sz="1200" kern="1200" dirty="0" err="1" smtClean="0">
                <a:solidFill>
                  <a:schemeClr val="tx1"/>
                </a:solidFill>
                <a:latin typeface="+mn-lt"/>
                <a:ea typeface="+mn-ea"/>
                <a:cs typeface="+mn-cs"/>
              </a:rPr>
              <a:t>DeShazer</a:t>
            </a:r>
            <a:r>
              <a:rPr lang="en-US" sz="1200" kern="1200" dirty="0" smtClean="0">
                <a:solidFill>
                  <a:schemeClr val="tx1"/>
                </a:solidFill>
                <a:latin typeface="+mn-lt"/>
                <a:ea typeface="+mn-ea"/>
                <a:cs typeface="+mn-cs"/>
              </a:rPr>
              <a:t> served as missionary in Japan, </a:t>
            </a:r>
          </a:p>
          <a:p>
            <a:pPr rtl="0"/>
            <a:r>
              <a:rPr lang="en-US" sz="1200" kern="1200" dirty="0" smtClean="0">
                <a:solidFill>
                  <a:schemeClr val="tx1"/>
                </a:solidFill>
                <a:latin typeface="+mn-lt"/>
                <a:ea typeface="+mn-ea"/>
                <a:cs typeface="+mn-cs"/>
              </a:rPr>
              <a:t>Fuchida became a powerful evangelist, preaching </a:t>
            </a:r>
          </a:p>
          <a:p>
            <a:pPr rtl="0"/>
            <a:r>
              <a:rPr lang="en-US" sz="1200" kern="1200" dirty="0" smtClean="0">
                <a:solidFill>
                  <a:schemeClr val="tx1"/>
                </a:solidFill>
                <a:latin typeface="+mn-lt"/>
                <a:ea typeface="+mn-ea"/>
                <a:cs typeface="+mn-cs"/>
              </a:rPr>
              <a:t>throughout Japan and around the world.</a:t>
            </a:r>
          </a:p>
          <a:p>
            <a:pPr rtl="0"/>
            <a:endParaRPr lang="en-US" dirty="0" smtClean="0"/>
          </a:p>
          <a:p>
            <a:pPr rtl="0"/>
            <a:r>
              <a:rPr lang="en-US" dirty="0" smtClean="0"/>
              <a:t>-----</a:t>
            </a:r>
          </a:p>
          <a:p>
            <a:endParaRPr lang="en-US" b="0" i="0" u="none" strike="noStrike" baseline="0" dirty="0" smtClean="0"/>
          </a:p>
          <a:p>
            <a:r>
              <a:rPr lang="en-US" b="0" i="0" u="none" strike="noStrike" baseline="0" dirty="0" smtClean="0"/>
              <a:t>Morgan, R. J. (2000). </a:t>
            </a:r>
            <a:r>
              <a:rPr lang="en-US" b="0" i="1" u="none" strike="noStrike" baseline="0" dirty="0" smtClean="0"/>
              <a:t>Nelson’s complete book of stories, </a:t>
            </a:r>
          </a:p>
          <a:p>
            <a:r>
              <a:rPr lang="en-US" b="0" i="1" u="none" strike="noStrike" baseline="0" dirty="0" smtClean="0"/>
              <a:t>illustrations, and quotes</a:t>
            </a:r>
            <a:r>
              <a:rPr lang="en-US" b="0" i="0" u="none" strike="noStrike" baseline="0" dirty="0" smtClean="0"/>
              <a:t> (electronic ed., pp. 318–319). </a:t>
            </a:r>
          </a:p>
          <a:p>
            <a:r>
              <a:rPr lang="en-US" b="0" i="0" u="none" strike="noStrike" baseline="0" dirty="0" smtClean="0"/>
              <a:t>Nashville: Thomas Nelson Publishers.</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180875671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77952160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138177888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10:9</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1980, John Piper preached:</a:t>
            </a:r>
          </a:p>
          <a:p>
            <a:endParaRPr lang="en-US" dirty="0" smtClean="0"/>
          </a:p>
          <a:p>
            <a:pPr rtl="0"/>
            <a:r>
              <a:rPr lang="en-US" sz="1200" dirty="0" smtClean="0"/>
              <a:t>We must decide to take Christ as our Lord and our </a:t>
            </a:r>
          </a:p>
          <a:p>
            <a:pPr rtl="0"/>
            <a:r>
              <a:rPr lang="en-US" sz="1200" dirty="0" smtClean="0"/>
              <a:t>Savior and we must love him for the beauty of his </a:t>
            </a:r>
          </a:p>
          <a:p>
            <a:pPr rtl="0"/>
            <a:r>
              <a:rPr lang="en-US" sz="1200" dirty="0" smtClean="0"/>
              <a:t>holiness.</a:t>
            </a:r>
          </a:p>
          <a:p>
            <a:pPr rtl="0"/>
            <a:endParaRPr lang="en-US" sz="1200" dirty="0" smtClean="0"/>
          </a:p>
          <a:p>
            <a:pPr rtl="0"/>
            <a:r>
              <a:rPr lang="en-US" sz="1200" i="0" dirty="0" smtClean="0"/>
              <a:t>But the transition from death to life, from darkness to </a:t>
            </a:r>
          </a:p>
          <a:p>
            <a:pPr rtl="0"/>
            <a:r>
              <a:rPr lang="en-US" sz="1200" i="0" dirty="0" smtClean="0"/>
              <a:t>light, from hopelessness to hopefulness, from slavery </a:t>
            </a:r>
            <a:r>
              <a:rPr lang="en-US" sz="1200" i="0" dirty="0" err="1" smtClean="0"/>
              <a:t>i</a:t>
            </a:r>
            <a:endParaRPr lang="en-US" sz="1200" i="0" dirty="0" smtClean="0"/>
          </a:p>
          <a:p>
            <a:pPr rtl="0"/>
            <a:r>
              <a:rPr lang="en-US" sz="1200" i="0" dirty="0" smtClean="0"/>
              <a:t>n sin to slavery to God is not merely a matter of ideas </a:t>
            </a:r>
          </a:p>
          <a:p>
            <a:pPr rtl="0"/>
            <a:r>
              <a:rPr lang="en-US" sz="1200" i="0" dirty="0" smtClean="0"/>
              <a:t>or emotions. </a:t>
            </a:r>
          </a:p>
          <a:p>
            <a:pPr rtl="0"/>
            <a:endParaRPr lang="en-US" sz="1200" i="0" dirty="0" smtClean="0"/>
          </a:p>
          <a:p>
            <a:pPr rtl="0"/>
            <a:r>
              <a:rPr lang="en-US" sz="1200" i="0" dirty="0" smtClean="0"/>
              <a:t>It includes the whole person, and therefore the New </a:t>
            </a:r>
          </a:p>
          <a:p>
            <a:pPr rtl="0"/>
            <a:r>
              <a:rPr lang="en-US" sz="1200" i="0" dirty="0" smtClean="0"/>
              <a:t>Testament calls not only for faith in the heart but also </a:t>
            </a:r>
          </a:p>
          <a:p>
            <a:pPr rtl="0"/>
            <a:r>
              <a:rPr lang="en-US" sz="1200" i="0" dirty="0" smtClean="0"/>
              <a:t>confession on the lips. “If you confess with your lips </a:t>
            </a:r>
          </a:p>
          <a:p>
            <a:pPr rtl="0"/>
            <a:r>
              <a:rPr lang="en-US" sz="1200" i="0" dirty="0" smtClean="0"/>
              <a:t>that Jesus is Lord and believe in your heart that God </a:t>
            </a:r>
          </a:p>
          <a:p>
            <a:pPr rtl="0"/>
            <a:r>
              <a:rPr lang="en-US" sz="1200" i="0" dirty="0" smtClean="0"/>
              <a:t>raised him from the dead you will be saved” </a:t>
            </a:r>
          </a:p>
          <a:p>
            <a:pPr rtl="0"/>
            <a:endParaRPr lang="en-US" sz="1200" i="0" dirty="0" smtClean="0"/>
          </a:p>
          <a:p>
            <a:pPr rtl="0"/>
            <a:r>
              <a:rPr lang="en-US" sz="1200" i="0" dirty="0" smtClean="0"/>
              <a:t>Of course this doesn’t mean that a person who is </a:t>
            </a:r>
          </a:p>
          <a:p>
            <a:pPr rtl="0"/>
            <a:r>
              <a:rPr lang="en-US" sz="1200" i="0" dirty="0" smtClean="0"/>
              <a:t>paralyzed and can’t speak can’t be saved. Such a </a:t>
            </a:r>
          </a:p>
          <a:p>
            <a:pPr rtl="0"/>
            <a:r>
              <a:rPr lang="en-US" sz="1200" i="0" dirty="0" smtClean="0"/>
              <a:t>notion would treat confession as a mechanical </a:t>
            </a:r>
          </a:p>
          <a:p>
            <a:pPr rtl="0"/>
            <a:r>
              <a:rPr lang="en-US" sz="1200" i="0" dirty="0" smtClean="0"/>
              <a:t>addition to faith. </a:t>
            </a:r>
          </a:p>
          <a:p>
            <a:pPr rtl="0"/>
            <a:endParaRPr lang="en-US" sz="1200" i="0" dirty="0" smtClean="0"/>
          </a:p>
          <a:p>
            <a:pPr rtl="0"/>
            <a:r>
              <a:rPr lang="en-US" sz="1200" i="0" dirty="0" smtClean="0"/>
              <a:t>But Jesus said, “Out of the abundance of the heart </a:t>
            </a:r>
          </a:p>
          <a:p>
            <a:pPr rtl="0"/>
            <a:r>
              <a:rPr lang="en-US" sz="1200" i="0" dirty="0" smtClean="0"/>
              <a:t>the mouth speaks.” (Matthew 12:34). Confession with </a:t>
            </a:r>
          </a:p>
          <a:p>
            <a:pPr rtl="0"/>
            <a:r>
              <a:rPr lang="en-US" sz="1200" i="0" dirty="0" smtClean="0"/>
              <a:t>the mouth is simply the overflow of faith. </a:t>
            </a:r>
          </a:p>
          <a:p>
            <a:pPr rtl="0"/>
            <a:endParaRPr lang="en-US" sz="1200" i="0" dirty="0" smtClean="0"/>
          </a:p>
          <a:p>
            <a:pPr rtl="0"/>
            <a:r>
              <a:rPr lang="en-US" sz="1200" i="0" dirty="0" smtClean="0"/>
              <a:t>When Paul insists on confession he means: the heart </a:t>
            </a:r>
          </a:p>
          <a:p>
            <a:pPr rtl="0"/>
            <a:r>
              <a:rPr lang="en-US" sz="1200" i="0" dirty="0" smtClean="0"/>
              <a:t>must be full of faith, and we must never limit life in </a:t>
            </a:r>
          </a:p>
          <a:p>
            <a:pPr rtl="0"/>
            <a:r>
              <a:rPr lang="en-US" sz="1200" i="0" dirty="0" smtClean="0"/>
              <a:t>Christ to a merely emotional or internal affair. *</a:t>
            </a:r>
          </a:p>
          <a:p>
            <a:pPr rtl="0"/>
            <a:endParaRPr lang="en-US" sz="1200" i="0" dirty="0" smtClean="0"/>
          </a:p>
          <a:p>
            <a:pPr rtl="0"/>
            <a:r>
              <a:rPr lang="en-US" sz="1200" i="0" dirty="0" smtClean="0"/>
              <a:t>In 1992,</a:t>
            </a:r>
            <a:r>
              <a:rPr lang="en-US" sz="1200" i="0" baseline="0" dirty="0" smtClean="0"/>
              <a:t> Warren </a:t>
            </a:r>
            <a:r>
              <a:rPr lang="en-US" sz="1200" i="0" baseline="0" dirty="0" err="1" smtClean="0"/>
              <a:t>Wiersbe</a:t>
            </a:r>
            <a:r>
              <a:rPr lang="en-US" sz="1200" i="0" baseline="0" dirty="0" smtClean="0"/>
              <a:t>, former pastor of Moody </a:t>
            </a:r>
          </a:p>
          <a:p>
            <a:pPr rtl="0"/>
            <a:r>
              <a:rPr lang="en-US" sz="1200" i="0" baseline="0" dirty="0" smtClean="0"/>
              <a:t>Church in Chicago, wrote:</a:t>
            </a:r>
          </a:p>
          <a:p>
            <a:pPr rtl="0"/>
            <a:endParaRPr lang="en-US" sz="1200" i="0" baseline="0" dirty="0" smtClean="0"/>
          </a:p>
          <a:p>
            <a:r>
              <a:rPr lang="en-US" sz="1200" dirty="0" smtClean="0"/>
              <a:t>We must constantly remind ourselves that true religion </a:t>
            </a:r>
          </a:p>
          <a:p>
            <a:r>
              <a:rPr lang="en-US" sz="1200" dirty="0" smtClean="0"/>
              <a:t>comes from the heart. </a:t>
            </a:r>
          </a:p>
          <a:p>
            <a:endParaRPr lang="en-US" sz="1200" dirty="0" smtClean="0"/>
          </a:p>
          <a:p>
            <a:r>
              <a:rPr lang="en-US" sz="1200" dirty="0" smtClean="0"/>
              <a:t>We believe with the heart (Rom. 10:9–10); </a:t>
            </a:r>
          </a:p>
          <a:p>
            <a:endParaRPr lang="en-US" sz="1200" dirty="0" smtClean="0"/>
          </a:p>
          <a:p>
            <a:r>
              <a:rPr lang="en-US" sz="1200" dirty="0" smtClean="0"/>
              <a:t>love from the heart (Matt. 22:37); </a:t>
            </a:r>
          </a:p>
          <a:p>
            <a:endParaRPr lang="en-US" sz="1200" dirty="0" smtClean="0"/>
          </a:p>
          <a:p>
            <a:r>
              <a:rPr lang="en-US" sz="1200" dirty="0" smtClean="0"/>
              <a:t>sing from the heart (Col. 3:16); </a:t>
            </a:r>
          </a:p>
          <a:p>
            <a:endParaRPr lang="en-US" sz="1200" dirty="0" smtClean="0"/>
          </a:p>
          <a:p>
            <a:r>
              <a:rPr lang="en-US" sz="1200" dirty="0" smtClean="0"/>
              <a:t>obey from the heart (Rom. 6:17); </a:t>
            </a:r>
          </a:p>
          <a:p>
            <a:endParaRPr lang="en-US" sz="1200" dirty="0" smtClean="0"/>
          </a:p>
          <a:p>
            <a:r>
              <a:rPr lang="en-US" sz="1200" dirty="0" smtClean="0"/>
              <a:t>give from the heart (2 Cor. 9:7); </a:t>
            </a:r>
          </a:p>
          <a:p>
            <a:endParaRPr lang="en-US" sz="1200" dirty="0" smtClean="0"/>
          </a:p>
          <a:p>
            <a:r>
              <a:rPr lang="en-US" sz="1200" dirty="0" smtClean="0"/>
              <a:t>and pray from the heart (Ps. 51:10, 17). **</a:t>
            </a:r>
          </a:p>
          <a:p>
            <a:pPr rtl="0"/>
            <a:endParaRPr lang="en-US" sz="1200" i="0" dirty="0" smtClean="0"/>
          </a:p>
          <a:p>
            <a:pPr rtl="0"/>
            <a:r>
              <a:rPr lang="en-US" sz="1200" i="0" dirty="0" smtClean="0"/>
              <a:t>-----</a:t>
            </a:r>
          </a:p>
          <a:p>
            <a:pPr rtl="0"/>
            <a:endParaRPr lang="en-US" sz="1200" i="0" dirty="0" smtClean="0"/>
          </a:p>
          <a:p>
            <a:pPr rtl="0"/>
            <a:r>
              <a:rPr lang="en-US" b="0" i="0" u="none" strike="noStrike" baseline="0" dirty="0" smtClean="0"/>
              <a:t>* Piper, J. (2007). </a:t>
            </a:r>
            <a:r>
              <a:rPr lang="en-US" b="0" i="1" u="none" strike="noStrike" baseline="0" dirty="0" smtClean="0"/>
              <a:t>Sermons from John Piper </a:t>
            </a:r>
          </a:p>
          <a:p>
            <a:pPr rtl="0"/>
            <a:r>
              <a:rPr lang="en-US" b="0" i="1" u="none" strike="noStrike" baseline="0" dirty="0" smtClean="0"/>
              <a:t>(1980–1989)</a:t>
            </a:r>
            <a:r>
              <a:rPr lang="en-US" b="0" i="0" u="none" strike="noStrike" baseline="0" dirty="0" smtClean="0"/>
              <a:t>. Minneapolis, MN: Desiring God.</a:t>
            </a:r>
          </a:p>
          <a:p>
            <a:pPr rtl="0"/>
            <a:endParaRPr lang="en-US" b="0" i="0" u="none" strike="noStrike" baseline="0" dirty="0" smtClean="0"/>
          </a:p>
          <a:p>
            <a:r>
              <a:rPr lang="en-US" b="0" i="0" u="none" strike="noStrike" baseline="0" dirty="0" smtClean="0"/>
              <a:t>** </a:t>
            </a:r>
            <a:r>
              <a:rPr lang="en-US" b="0" i="0" u="none" strike="noStrike" baseline="0" dirty="0" err="1" smtClean="0"/>
              <a:t>Wiersbe</a:t>
            </a:r>
            <a:r>
              <a:rPr lang="en-US" b="0" i="0" u="none" strike="noStrike" baseline="0" dirty="0" smtClean="0"/>
              <a:t>, W. W. (1992). </a:t>
            </a:r>
            <a:r>
              <a:rPr lang="en-US" b="0" i="1" u="none" strike="noStrike" baseline="0" dirty="0" err="1" smtClean="0"/>
              <a:t>Wiersbe’s</a:t>
            </a:r>
            <a:r>
              <a:rPr lang="en-US" b="0" i="1" u="none" strike="noStrike" baseline="0" dirty="0" smtClean="0"/>
              <a:t> expository </a:t>
            </a:r>
          </a:p>
          <a:p>
            <a:r>
              <a:rPr lang="en-US" b="0" i="1" u="none" strike="noStrike" baseline="0" dirty="0" smtClean="0"/>
              <a:t>outlines on the New Testament</a:t>
            </a:r>
            <a:r>
              <a:rPr lang="en-US" b="0" i="0" u="none" strike="noStrike" baseline="0" dirty="0" smtClean="0"/>
              <a:t> (p. 60). </a:t>
            </a:r>
          </a:p>
          <a:p>
            <a:r>
              <a:rPr lang="en-US" b="0" i="0" u="none" strike="noStrike" baseline="0" dirty="0" smtClean="0"/>
              <a:t>Wheaton, IL: Victor Books.</a:t>
            </a:r>
          </a:p>
          <a:p>
            <a:pPr rtl="0"/>
            <a:endParaRPr lang="en-US" sz="1200" i="0"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33096785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dikaiosune</a:t>
            </a:r>
            <a:r>
              <a:rPr lang="en-US" dirty="0" smtClean="0"/>
              <a:t> in our last series at Romans 9:30 </a:t>
            </a:r>
          </a:p>
          <a:p>
            <a:r>
              <a:rPr lang="en-US" dirty="0" smtClean="0"/>
              <a:t>where it was translated “righteousness”.</a:t>
            </a:r>
          </a:p>
          <a:p>
            <a:endParaRPr lang="en-US" dirty="0" smtClean="0"/>
          </a:p>
          <a:p>
            <a:r>
              <a:rPr lang="en-US" dirty="0" smtClean="0"/>
              <a:t>There, we learned that </a:t>
            </a:r>
            <a:r>
              <a:rPr lang="en-US" dirty="0" err="1" smtClean="0"/>
              <a:t>dikaiosyne</a:t>
            </a:r>
            <a:r>
              <a:rPr lang="en-US" dirty="0" smtClean="0"/>
              <a:t> meant the </a:t>
            </a:r>
            <a:r>
              <a:rPr lang="en-US" sz="1200" b="0" i="0" dirty="0" smtClean="0"/>
              <a:t>quality </a:t>
            </a:r>
          </a:p>
          <a:p>
            <a:r>
              <a:rPr lang="en-US" sz="1200" b="0" i="0" dirty="0" smtClean="0"/>
              <a:t>or state of juridical correctness with focus on </a:t>
            </a:r>
          </a:p>
          <a:p>
            <a:r>
              <a:rPr lang="en-US" sz="1200" b="0" i="0" dirty="0" smtClean="0"/>
              <a:t>redemptive action, that is, righteousness.</a:t>
            </a:r>
          </a:p>
          <a:p>
            <a:endParaRPr lang="en-US" sz="1200" b="0" i="0" dirty="0" smtClean="0"/>
          </a:p>
          <a:p>
            <a:r>
              <a:rPr lang="en-US" sz="1200" b="0" i="0" dirty="0" smtClean="0"/>
              <a:t>Here, it is used with the same meaning, but the New </a:t>
            </a:r>
          </a:p>
          <a:p>
            <a:r>
              <a:rPr lang="en-US" sz="1200" b="0" i="0" dirty="0" smtClean="0"/>
              <a:t>International Version translates</a:t>
            </a:r>
            <a:r>
              <a:rPr lang="en-US" sz="1200" b="0" i="0" baseline="0" dirty="0" smtClean="0"/>
              <a:t> it as “justified”, </a:t>
            </a:r>
          </a:p>
          <a:p>
            <a:r>
              <a:rPr lang="en-US" sz="1200" b="0" i="0" baseline="0" dirty="0" smtClean="0"/>
              <a:t>another connotation of juridical correctness.</a:t>
            </a:r>
          </a:p>
          <a:p>
            <a:endParaRPr lang="en-US" sz="1200" b="0" i="0" baseline="0" dirty="0" smtClean="0"/>
          </a:p>
          <a:p>
            <a:r>
              <a:rPr lang="en-US" sz="1200" b="0" i="0" baseline="0" dirty="0" smtClean="0"/>
              <a:t>The King James Version of Romans 10:10 reads, </a:t>
            </a:r>
          </a:p>
          <a:p>
            <a:r>
              <a:rPr lang="en-US" sz="1200" b="0" i="0" baseline="0" dirty="0" smtClean="0"/>
              <a:t>“</a:t>
            </a:r>
            <a:r>
              <a:rPr lang="en-US" sz="1200" dirty="0" smtClean="0"/>
              <a:t>For with the heart man believeth unto </a:t>
            </a:r>
          </a:p>
          <a:p>
            <a:r>
              <a:rPr lang="en-US" sz="1200" dirty="0" smtClean="0"/>
              <a:t>righteousness; and with the mouth confession </a:t>
            </a:r>
          </a:p>
          <a:p>
            <a:r>
              <a:rPr lang="en-US" sz="1200" dirty="0" smtClean="0"/>
              <a:t>is made unto salvation.”</a:t>
            </a:r>
            <a:endParaRPr lang="en-US" sz="1200" b="0" i="0" dirty="0" smtClean="0"/>
          </a:p>
          <a:p>
            <a:endParaRPr lang="en-US" dirty="0" smtClean="0"/>
          </a:p>
          <a:p>
            <a:r>
              <a:rPr lang="en-US" b="1" dirty="0" err="1" smtClean="0"/>
              <a:t>ILLUS</a:t>
            </a:r>
            <a:r>
              <a:rPr lang="en-US" b="1" dirty="0" smtClean="0"/>
              <a:t>:</a:t>
            </a:r>
            <a:r>
              <a:rPr lang="en-US" dirty="0" smtClean="0"/>
              <a:t> Dustin Armstrong tells this story in </a:t>
            </a:r>
          </a:p>
          <a:p>
            <a:r>
              <a:rPr lang="en-US" dirty="0" smtClean="0"/>
              <a:t>Christianity</a:t>
            </a:r>
            <a:r>
              <a:rPr lang="en-US" baseline="0" dirty="0" smtClean="0"/>
              <a:t> Today:</a:t>
            </a:r>
          </a:p>
          <a:p>
            <a:endParaRPr lang="en-US" baseline="0" dirty="0" smtClean="0"/>
          </a:p>
          <a:p>
            <a:pPr rtl="0"/>
            <a:r>
              <a:rPr lang="en-US" sz="1200" dirty="0" smtClean="0"/>
              <a:t>Before I decided to live for Christ, I’d party with </a:t>
            </a:r>
          </a:p>
          <a:p>
            <a:pPr rtl="0"/>
            <a:r>
              <a:rPr lang="en-US" sz="1200" dirty="0" smtClean="0"/>
              <a:t>friends. As a guy who wanted to be a “cool and </a:t>
            </a:r>
          </a:p>
          <a:p>
            <a:pPr rtl="0"/>
            <a:r>
              <a:rPr lang="en-US" sz="1200" dirty="0" smtClean="0"/>
              <a:t>popular jock,” I’d drink, act stupid, and end up making </a:t>
            </a:r>
          </a:p>
          <a:p>
            <a:pPr rtl="0"/>
            <a:r>
              <a:rPr lang="en-US" sz="1200" dirty="0" smtClean="0"/>
              <a:t>a fool of myself. But I didn’t care, because I was </a:t>
            </a:r>
          </a:p>
          <a:p>
            <a:pPr rtl="0"/>
            <a:r>
              <a:rPr lang="en-US" sz="1200" dirty="0" smtClean="0"/>
              <a:t>popular and one of my school’s top athletes. </a:t>
            </a:r>
          </a:p>
          <a:p>
            <a:pPr rtl="0"/>
            <a:endParaRPr lang="en-US" sz="1200" dirty="0" smtClean="0"/>
          </a:p>
          <a:p>
            <a:pPr rtl="0"/>
            <a:r>
              <a:rPr lang="en-US" sz="1200" dirty="0" smtClean="0"/>
              <a:t>As for God, I thought he was for weak people. If </a:t>
            </a:r>
          </a:p>
          <a:p>
            <a:pPr rtl="0"/>
            <a:r>
              <a:rPr lang="en-US" sz="1200" dirty="0" smtClean="0"/>
              <a:t>Christians tried to tell me about Jesus, I’d make fun of </a:t>
            </a:r>
          </a:p>
          <a:p>
            <a:pPr rtl="0"/>
            <a:r>
              <a:rPr lang="en-US" sz="1200" dirty="0" smtClean="0"/>
              <a:t>them. Then something happened my sophomore year </a:t>
            </a:r>
          </a:p>
          <a:p>
            <a:pPr rtl="0"/>
            <a:r>
              <a:rPr lang="en-US" sz="1200" dirty="0" smtClean="0"/>
              <a:t>that changed everything.</a:t>
            </a:r>
          </a:p>
          <a:p>
            <a:pPr rtl="0"/>
            <a:endParaRPr lang="en-US" sz="1200" dirty="0" smtClean="0"/>
          </a:p>
          <a:p>
            <a:pPr rtl="0"/>
            <a:r>
              <a:rPr lang="en-US" sz="1200" dirty="0" smtClean="0"/>
              <a:t>My sister Ashley, who was a freshman at the time, was </a:t>
            </a:r>
          </a:p>
          <a:p>
            <a:pPr rtl="0"/>
            <a:r>
              <a:rPr lang="en-US" sz="1200" dirty="0" smtClean="0"/>
              <a:t>riding in a car driven by one of her friends. Worried </a:t>
            </a:r>
          </a:p>
          <a:p>
            <a:pPr rtl="0"/>
            <a:r>
              <a:rPr lang="en-US" sz="1200" dirty="0" smtClean="0"/>
              <a:t>about getting home late, Ashley’s friend started </a:t>
            </a:r>
          </a:p>
          <a:p>
            <a:pPr rtl="0"/>
            <a:r>
              <a:rPr lang="en-US" sz="1200" dirty="0" smtClean="0"/>
              <a:t>speeding. </a:t>
            </a:r>
          </a:p>
          <a:p>
            <a:pPr rtl="0"/>
            <a:endParaRPr lang="en-US" sz="1200" dirty="0" smtClean="0"/>
          </a:p>
          <a:p>
            <a:pPr rtl="0"/>
            <a:r>
              <a:rPr lang="en-US" sz="1200" dirty="0" smtClean="0"/>
              <a:t>The car hit a rough railroad track and flipped over. </a:t>
            </a:r>
          </a:p>
          <a:p>
            <a:pPr rtl="0"/>
            <a:r>
              <a:rPr lang="en-US" sz="1200" dirty="0" smtClean="0"/>
              <a:t>Ashley soon lay in a hospital on life support, very </a:t>
            </a:r>
          </a:p>
          <a:p>
            <a:pPr rtl="0"/>
            <a:r>
              <a:rPr lang="en-US" sz="1200" dirty="0" smtClean="0"/>
              <a:t>close to death.</a:t>
            </a:r>
          </a:p>
          <a:p>
            <a:pPr rtl="0"/>
            <a:endParaRPr lang="en-US" sz="1200" dirty="0" smtClean="0"/>
          </a:p>
          <a:p>
            <a:pPr rtl="0"/>
            <a:r>
              <a:rPr lang="en-US" sz="1200" dirty="0" smtClean="0"/>
              <a:t>At first I was angry with God for what happened to my </a:t>
            </a:r>
          </a:p>
          <a:p>
            <a:pPr rtl="0"/>
            <a:r>
              <a:rPr lang="en-US" sz="1200" dirty="0" smtClean="0"/>
              <a:t>sister. I shouted, “If you are who you say you are, how </a:t>
            </a:r>
          </a:p>
          <a:p>
            <a:pPr rtl="0"/>
            <a:r>
              <a:rPr lang="en-US" sz="1200" dirty="0" smtClean="0"/>
              <a:t>could you let this happen?” As angry as I was at God, </a:t>
            </a:r>
          </a:p>
          <a:p>
            <a:pPr rtl="0"/>
            <a:r>
              <a:rPr lang="en-US" sz="1200" dirty="0" smtClean="0"/>
              <a:t>I began to think about how much I loved my family. I </a:t>
            </a:r>
          </a:p>
          <a:p>
            <a:pPr rtl="0"/>
            <a:r>
              <a:rPr lang="en-US" sz="1200" dirty="0" smtClean="0"/>
              <a:t>had cared about them before, but all those trips to the </a:t>
            </a:r>
          </a:p>
          <a:p>
            <a:pPr rtl="0"/>
            <a:r>
              <a:rPr lang="en-US" sz="1200" dirty="0" smtClean="0"/>
              <a:t>hospital and all those times we cried together brought </a:t>
            </a:r>
          </a:p>
          <a:p>
            <a:pPr rtl="0"/>
            <a:r>
              <a:rPr lang="en-US" sz="1200" dirty="0" smtClean="0"/>
              <a:t>us much closer together. My family suddenly seemed </a:t>
            </a:r>
          </a:p>
          <a:p>
            <a:pPr rtl="0"/>
            <a:r>
              <a:rPr lang="en-US" sz="1200" dirty="0" smtClean="0"/>
              <a:t>more important than anything else in the whole world.</a:t>
            </a:r>
          </a:p>
          <a:p>
            <a:pPr rtl="0"/>
            <a:endParaRPr lang="en-US" sz="1200" dirty="0" smtClean="0"/>
          </a:p>
          <a:p>
            <a:pPr rtl="0"/>
            <a:r>
              <a:rPr lang="en-US" sz="1200" dirty="0" smtClean="0"/>
              <a:t>Even though my sister managed to survive, we were </a:t>
            </a:r>
          </a:p>
          <a:p>
            <a:pPr rtl="0"/>
            <a:r>
              <a:rPr lang="en-US" sz="1200" dirty="0" smtClean="0"/>
              <a:t>told her brain injury was so severe she’d probably </a:t>
            </a:r>
          </a:p>
          <a:p>
            <a:pPr rtl="0"/>
            <a:r>
              <a:rPr lang="en-US" sz="1200" dirty="0" smtClean="0"/>
              <a:t>never walk or talk again. But in the months that </a:t>
            </a:r>
          </a:p>
          <a:p>
            <a:pPr rtl="0"/>
            <a:r>
              <a:rPr lang="en-US" sz="1200" dirty="0" smtClean="0"/>
              <a:t>followed, I helped coach her as she struggled to </a:t>
            </a:r>
          </a:p>
          <a:p>
            <a:pPr rtl="0"/>
            <a:r>
              <a:rPr lang="en-US" sz="1200" dirty="0" smtClean="0"/>
              <a:t>stand, and then, eventually, take a few tiny steps. </a:t>
            </a:r>
          </a:p>
          <a:p>
            <a:pPr rtl="0"/>
            <a:endParaRPr lang="en-US" sz="1200" dirty="0" smtClean="0"/>
          </a:p>
          <a:p>
            <a:pPr rtl="0"/>
            <a:r>
              <a:rPr lang="en-US" sz="1200" dirty="0" smtClean="0"/>
              <a:t>I listened in amazement as she began to put words </a:t>
            </a:r>
          </a:p>
          <a:p>
            <a:pPr rtl="0"/>
            <a:r>
              <a:rPr lang="en-US" sz="1200" dirty="0" smtClean="0"/>
              <a:t>together and form sentences. Very slowly, she was </a:t>
            </a:r>
          </a:p>
          <a:p>
            <a:pPr rtl="0"/>
            <a:r>
              <a:rPr lang="en-US" sz="1200" dirty="0" smtClean="0"/>
              <a:t>getting better. And very slowly, I was starting to </a:t>
            </a:r>
          </a:p>
          <a:p>
            <a:pPr rtl="0"/>
            <a:r>
              <a:rPr lang="en-US" sz="1200" dirty="0" smtClean="0"/>
              <a:t>change.</a:t>
            </a:r>
          </a:p>
          <a:p>
            <a:pPr rtl="0"/>
            <a:endParaRPr lang="en-US" sz="1200" dirty="0" smtClean="0"/>
          </a:p>
          <a:p>
            <a:pPr rtl="0"/>
            <a:r>
              <a:rPr lang="en-US" sz="1200" dirty="0" smtClean="0"/>
              <a:t>I thought a lot about God and his place in everything </a:t>
            </a:r>
          </a:p>
          <a:p>
            <a:pPr rtl="0"/>
            <a:r>
              <a:rPr lang="en-US" sz="1200" dirty="0" smtClean="0"/>
              <a:t>that had happened. Instead of blaming him for the </a:t>
            </a:r>
          </a:p>
          <a:p>
            <a:pPr rtl="0"/>
            <a:r>
              <a:rPr lang="en-US" sz="1200" dirty="0" smtClean="0"/>
              <a:t>accident, I began to thank him for my sister’s life and </a:t>
            </a:r>
          </a:p>
          <a:p>
            <a:pPr rtl="0"/>
            <a:r>
              <a:rPr lang="en-US" sz="1200" dirty="0" smtClean="0"/>
              <a:t>for my family. I also began to see that all those </a:t>
            </a:r>
          </a:p>
          <a:p>
            <a:pPr rtl="0"/>
            <a:r>
              <a:rPr lang="en-US" sz="1200" dirty="0" smtClean="0"/>
              <a:t>things I’d lived for—like partying and acceptance by </a:t>
            </a:r>
          </a:p>
          <a:p>
            <a:pPr rtl="0"/>
            <a:r>
              <a:rPr lang="en-US" sz="1200" dirty="0" smtClean="0"/>
              <a:t>the popular crowd—weren’t really important. Even </a:t>
            </a:r>
          </a:p>
          <a:p>
            <a:pPr rtl="0"/>
            <a:r>
              <a:rPr lang="en-US" sz="1200" dirty="0" smtClean="0"/>
              <a:t>sports no longer seemed important.</a:t>
            </a:r>
          </a:p>
          <a:p>
            <a:pPr rtl="0"/>
            <a:endParaRPr lang="en-US" sz="1200" dirty="0" smtClean="0"/>
          </a:p>
          <a:p>
            <a:pPr rtl="0"/>
            <a:r>
              <a:rPr lang="en-US" sz="1200" dirty="0" smtClean="0"/>
              <a:t>I started going to youth group and found I liked </a:t>
            </a:r>
          </a:p>
          <a:p>
            <a:pPr rtl="0"/>
            <a:r>
              <a:rPr lang="en-US" sz="1200" dirty="0" smtClean="0"/>
              <a:t>having conversations with my friends about God and </a:t>
            </a:r>
          </a:p>
          <a:p>
            <a:pPr rtl="0"/>
            <a:r>
              <a:rPr lang="en-US" sz="1200" dirty="0" smtClean="0"/>
              <a:t>Christianity. I wanted to know as much as I could </a:t>
            </a:r>
          </a:p>
          <a:p>
            <a:pPr rtl="0"/>
            <a:r>
              <a:rPr lang="en-US" sz="1200" dirty="0" smtClean="0"/>
              <a:t>about following God. During my junior year, I </a:t>
            </a:r>
          </a:p>
          <a:p>
            <a:pPr rtl="0"/>
            <a:r>
              <a:rPr lang="en-US" sz="1200" dirty="0" smtClean="0"/>
              <a:t>committed my life to Christ.</a:t>
            </a:r>
          </a:p>
          <a:p>
            <a:pPr rtl="0"/>
            <a:endParaRPr lang="en-US" sz="1200" dirty="0" smtClean="0"/>
          </a:p>
          <a:p>
            <a:pPr rtl="0"/>
            <a:r>
              <a:rPr lang="en-US" sz="1200" dirty="0" smtClean="0"/>
              <a:t>In this story, Dustin Armstrong was confessing with </a:t>
            </a:r>
          </a:p>
          <a:p>
            <a:pPr rtl="0"/>
            <a:r>
              <a:rPr lang="en-US" sz="1200" dirty="0" smtClean="0"/>
              <a:t>his mouth the Lord Jesus.</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a:t>
            </a:r>
          </a:p>
          <a:p>
            <a:pPr rtl="0"/>
            <a:r>
              <a:rPr lang="en-US" b="0" i="1" u="none" strike="noStrike" baseline="0" dirty="0" smtClean="0"/>
              <a:t>illustrations that connect</a:t>
            </a:r>
            <a:r>
              <a:rPr lang="en-US" b="0" i="0" u="none" strike="noStrike" baseline="0" dirty="0" smtClean="0"/>
              <a:t> (p. 106). Grand Rapids, MI: </a:t>
            </a:r>
          </a:p>
          <a:p>
            <a:pPr rtl="0"/>
            <a:r>
              <a:rPr lang="en-US" b="0" i="0" u="none" strike="noStrike" baseline="0" dirty="0" smtClean="0"/>
              <a:t>Zondervan Publishing House.</a:t>
            </a:r>
          </a:p>
          <a:p>
            <a:endParaRPr lang="en-US" dirty="0" smtClean="0"/>
          </a:p>
          <a:p>
            <a:r>
              <a:rPr lang="en-US" dirty="0" smtClean="0"/>
              <a:t>-----</a:t>
            </a:r>
          </a:p>
          <a:p>
            <a:endParaRPr lang="en-US" dirty="0" smtClean="0"/>
          </a:p>
          <a:p>
            <a:r>
              <a:rPr lang="en-US" dirty="0" smtClean="0"/>
              <a:t>cf. http://</a:t>
            </a:r>
            <a:r>
              <a:rPr lang="en-US" dirty="0" err="1" smtClean="0"/>
              <a:t>www.christianitytoday.com</a:t>
            </a:r>
            <a:r>
              <a:rPr lang="en-US" dirty="0" smtClean="0"/>
              <a:t>/</a:t>
            </a:r>
            <a:r>
              <a:rPr lang="en-US" dirty="0" err="1" smtClean="0"/>
              <a:t>iyf</a:t>
            </a:r>
            <a:r>
              <a:rPr lang="en-US" dirty="0" smtClean="0"/>
              <a:t>/</a:t>
            </a:r>
            <a:r>
              <a:rPr lang="en-US" dirty="0" err="1" smtClean="0"/>
              <a:t>hottopics</a:t>
            </a:r>
            <a:r>
              <a:rPr lang="en-US" dirty="0" smtClean="0"/>
              <a:t>/</a:t>
            </a:r>
          </a:p>
          <a:p>
            <a:r>
              <a:rPr lang="en-US" dirty="0" err="1" smtClean="0"/>
              <a:t>faithvalues</a:t>
            </a:r>
            <a:r>
              <a:rPr lang="en-US" dirty="0" smtClean="0"/>
              <a:t>/my-story-is-my-</a:t>
            </a:r>
            <a:r>
              <a:rPr lang="en-US" dirty="0" err="1" smtClean="0"/>
              <a:t>witness.html</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33096785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353750169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10:10</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his 1996 volume on Romans in the new </a:t>
            </a:r>
          </a:p>
          <a:p>
            <a:r>
              <a:rPr lang="en-US" dirty="0" smtClean="0"/>
              <a:t>International Commentary on the New Testament, </a:t>
            </a:r>
          </a:p>
          <a:p>
            <a:r>
              <a:rPr lang="en-US" dirty="0" smtClean="0"/>
              <a:t>Douglas J. Moo writes:</a:t>
            </a:r>
          </a:p>
          <a:p>
            <a:endParaRPr lang="en-US" dirty="0" smtClean="0"/>
          </a:p>
          <a:p>
            <a:r>
              <a:rPr lang="en-US" dirty="0" smtClean="0"/>
              <a:t>Paul’s quotation of Isaiah 28:16 in this verse has two </a:t>
            </a:r>
          </a:p>
          <a:p>
            <a:r>
              <a:rPr lang="en-US" dirty="0" smtClean="0"/>
              <a:t>purposes.</a:t>
            </a:r>
          </a:p>
          <a:p>
            <a:endParaRPr lang="en-US" dirty="0" smtClean="0"/>
          </a:p>
          <a:p>
            <a:r>
              <a:rPr lang="en-US" dirty="0" smtClean="0"/>
              <a:t>First, it provides further scriptural support</a:t>
            </a:r>
            <a:r>
              <a:rPr lang="en-US" baseline="0" dirty="0" smtClean="0"/>
              <a:t> for his </a:t>
            </a:r>
          </a:p>
          <a:p>
            <a:r>
              <a:rPr lang="en-US" baseline="0" dirty="0" smtClean="0"/>
              <a:t>critical connection of faith and salvation. For “not </a:t>
            </a:r>
          </a:p>
          <a:p>
            <a:r>
              <a:rPr lang="en-US" baseline="0" dirty="0" smtClean="0"/>
              <a:t>being put to shame” refers to deliverance at the time </a:t>
            </a:r>
          </a:p>
          <a:p>
            <a:r>
              <a:rPr lang="en-US" baseline="0" dirty="0" smtClean="0"/>
              <a:t>of judgment.</a:t>
            </a:r>
          </a:p>
          <a:p>
            <a:endParaRPr lang="en-US" baseline="0" dirty="0" smtClean="0"/>
          </a:p>
          <a:p>
            <a:r>
              <a:rPr lang="en-US" baseline="0" dirty="0" smtClean="0"/>
              <a:t>Second, by adding the word [“Anyone”] at the </a:t>
            </a:r>
          </a:p>
          <a:p>
            <a:r>
              <a:rPr lang="en-US" baseline="0" dirty="0" smtClean="0"/>
              <a:t>beginning of the quotation, Paul is able to cite the text </a:t>
            </a:r>
          </a:p>
          <a:p>
            <a:r>
              <a:rPr lang="en-US" baseline="0" dirty="0" smtClean="0"/>
              <a:t>to support his contention that the salvation now made </a:t>
            </a:r>
          </a:p>
          <a:p>
            <a:r>
              <a:rPr lang="en-US" baseline="0" dirty="0" smtClean="0"/>
              <a:t>available in Christ is for anyone who believes.</a:t>
            </a:r>
          </a:p>
          <a:p>
            <a:endParaRPr lang="en-US" baseline="0" dirty="0" smtClean="0"/>
          </a:p>
          <a:p>
            <a:r>
              <a:rPr lang="en-US" baseline="0" dirty="0" smtClean="0"/>
              <a:t>This verse therefore finally picks up the element of </a:t>
            </a:r>
          </a:p>
          <a:p>
            <a:r>
              <a:rPr lang="en-US" baseline="0" dirty="0" smtClean="0"/>
              <a:t>universality in [verse] </a:t>
            </a:r>
            <a:r>
              <a:rPr lang="en-US" baseline="0" dirty="0" err="1" smtClean="0"/>
              <a:t>10:4b</a:t>
            </a:r>
            <a:r>
              <a:rPr lang="en-US" baseline="0" dirty="0" smtClean="0"/>
              <a:t>: </a:t>
            </a:r>
          </a:p>
          <a:p>
            <a:endParaRPr lang="en-US" baseline="0" dirty="0" smtClean="0"/>
          </a:p>
          <a:p>
            <a:r>
              <a:rPr lang="en-US" baseline="0" dirty="0" smtClean="0"/>
              <a:t>“for EVERYONE who believes.” *</a:t>
            </a:r>
            <a:endParaRPr lang="en-US" dirty="0" smtClean="0"/>
          </a:p>
          <a:p>
            <a:endParaRPr lang="en-US" dirty="0" smtClean="0"/>
          </a:p>
          <a:p>
            <a:r>
              <a:rPr lang="en-US" dirty="0" smtClean="0"/>
              <a:t>C. H. Spurgeon wrote back in the late</a:t>
            </a:r>
            <a:r>
              <a:rPr lang="en-US" baseline="0" dirty="0" smtClean="0"/>
              <a:t> </a:t>
            </a:r>
            <a:r>
              <a:rPr lang="en-US" baseline="0" dirty="0" err="1" smtClean="0"/>
              <a:t>1800s</a:t>
            </a:r>
            <a:r>
              <a:rPr lang="en-US" dirty="0" smtClean="0"/>
              <a:t>:</a:t>
            </a:r>
          </a:p>
          <a:p>
            <a:endParaRPr lang="en-US" dirty="0" smtClean="0"/>
          </a:p>
          <a:p>
            <a:r>
              <a:rPr lang="en-US" sz="1200" dirty="0" smtClean="0"/>
              <a:t>If, then, I base my eternal salvation upon Christ, and </a:t>
            </a:r>
          </a:p>
          <a:p>
            <a:r>
              <a:rPr lang="en-US" sz="1200" dirty="0" smtClean="0"/>
              <a:t>am trusting in him, </a:t>
            </a:r>
          </a:p>
          <a:p>
            <a:endParaRPr lang="en-US" sz="1200" dirty="0" smtClean="0"/>
          </a:p>
          <a:p>
            <a:r>
              <a:rPr lang="en-US" sz="1200" dirty="0" smtClean="0"/>
              <a:t>not in my works, </a:t>
            </a:r>
          </a:p>
          <a:p>
            <a:endParaRPr lang="en-US" sz="1200" dirty="0" smtClean="0"/>
          </a:p>
          <a:p>
            <a:r>
              <a:rPr lang="en-US" sz="1200" dirty="0" smtClean="0"/>
              <a:t>or prayers, </a:t>
            </a:r>
          </a:p>
          <a:p>
            <a:endParaRPr lang="en-US" sz="1200" dirty="0" smtClean="0"/>
          </a:p>
          <a:p>
            <a:r>
              <a:rPr lang="en-US" sz="1200" dirty="0" smtClean="0"/>
              <a:t>or tears, </a:t>
            </a:r>
          </a:p>
          <a:p>
            <a:endParaRPr lang="en-US" sz="1200" dirty="0" smtClean="0"/>
          </a:p>
          <a:p>
            <a:r>
              <a:rPr lang="en-US" sz="1200" dirty="0" smtClean="0"/>
              <a:t>or alms, </a:t>
            </a:r>
          </a:p>
          <a:p>
            <a:endParaRPr lang="en-US" sz="1200" dirty="0" smtClean="0"/>
          </a:p>
          <a:p>
            <a:r>
              <a:rPr lang="en-US" sz="1200" dirty="0" smtClean="0"/>
              <a:t>or feelings, </a:t>
            </a:r>
          </a:p>
          <a:p>
            <a:endParaRPr lang="en-US" sz="1200" dirty="0" smtClean="0"/>
          </a:p>
          <a:p>
            <a:r>
              <a:rPr lang="en-US" sz="1200" dirty="0" smtClean="0"/>
              <a:t>or even in my own repentance or faith, </a:t>
            </a:r>
          </a:p>
          <a:p>
            <a:endParaRPr lang="en-US" sz="1200" dirty="0" smtClean="0"/>
          </a:p>
          <a:p>
            <a:r>
              <a:rPr lang="en-US" sz="1200" dirty="0" smtClean="0"/>
              <a:t>but wholly in him, I shall never be ashamed. **</a:t>
            </a:r>
          </a:p>
          <a:p>
            <a:endParaRPr lang="en-US" sz="1200" dirty="0" smtClean="0"/>
          </a:p>
          <a:p>
            <a:r>
              <a:rPr lang="en-US" sz="1200" dirty="0" smtClean="0"/>
              <a:t>In his 1985 commentary on Romans, F. F. Bruce </a:t>
            </a:r>
          </a:p>
          <a:p>
            <a:r>
              <a:rPr lang="en-US" sz="1200" dirty="0" smtClean="0"/>
              <a:t>writes:</a:t>
            </a:r>
          </a:p>
          <a:p>
            <a:endParaRPr lang="en-US" sz="1200" dirty="0" smtClean="0"/>
          </a:p>
          <a:p>
            <a:r>
              <a:rPr lang="en-US" sz="1200" dirty="0" smtClean="0"/>
              <a:t>Those who trust in Christ as the </a:t>
            </a:r>
            <a:r>
              <a:rPr lang="en-US" sz="1200" dirty="0" err="1" smtClean="0"/>
              <a:t>Saviour</a:t>
            </a:r>
            <a:r>
              <a:rPr lang="en-US" sz="1200" dirty="0" smtClean="0"/>
              <a:t> whom God </a:t>
            </a:r>
          </a:p>
          <a:p>
            <a:r>
              <a:rPr lang="en-US" sz="1200" dirty="0" smtClean="0"/>
              <a:t>has provided need never fear that their trust will </a:t>
            </a:r>
          </a:p>
          <a:p>
            <a:r>
              <a:rPr lang="en-US" sz="1200" dirty="0" smtClean="0"/>
              <a:t>prove to be ill-founded. </a:t>
            </a:r>
          </a:p>
          <a:p>
            <a:endParaRPr lang="en-US" sz="1200" dirty="0" smtClean="0"/>
          </a:p>
          <a:p>
            <a:r>
              <a:rPr lang="en-US" sz="1200" dirty="0" smtClean="0"/>
              <a:t>God vindicates his people’s faith, even when others </a:t>
            </a:r>
          </a:p>
          <a:p>
            <a:r>
              <a:rPr lang="en-US" sz="1200" dirty="0" smtClean="0"/>
              <a:t>say, ‘He committed his cause to the Lord; let him </a:t>
            </a:r>
          </a:p>
          <a:p>
            <a:r>
              <a:rPr lang="en-US" sz="1200" dirty="0" smtClean="0"/>
              <a:t>deliver him, let him rescue him, for he delights in </a:t>
            </a:r>
          </a:p>
          <a:p>
            <a:r>
              <a:rPr lang="en-US" sz="1200" dirty="0" smtClean="0"/>
              <a:t>him!’ (Ps. 22:8). </a:t>
            </a:r>
          </a:p>
          <a:p>
            <a:endParaRPr lang="en-US" sz="1200" dirty="0" smtClean="0"/>
          </a:p>
          <a:p>
            <a:r>
              <a:rPr lang="en-US" sz="1200" dirty="0" smtClean="0"/>
              <a:t>The Hebrew text of Isaiah 28:16 reads ‘He who </a:t>
            </a:r>
          </a:p>
          <a:p>
            <a:r>
              <a:rPr lang="en-US" sz="1200" dirty="0" smtClean="0"/>
              <a:t>believes will not be in haste’; that is, one who stands </a:t>
            </a:r>
          </a:p>
          <a:p>
            <a:r>
              <a:rPr lang="en-US" sz="1200" dirty="0" smtClean="0"/>
              <a:t>on God’s foundation will ‘keep his head when all </a:t>
            </a:r>
          </a:p>
          <a:p>
            <a:r>
              <a:rPr lang="en-US" sz="1200" dirty="0" smtClean="0"/>
              <a:t>about him are losing theirs and blaming it on him’; </a:t>
            </a:r>
          </a:p>
          <a:p>
            <a:endParaRPr lang="en-US" sz="1200" dirty="0" smtClean="0"/>
          </a:p>
          <a:p>
            <a:r>
              <a:rPr lang="en-US" sz="1200" dirty="0" smtClean="0"/>
              <a:t>he will not panic or fuss or rush around, but will trust </a:t>
            </a:r>
          </a:p>
          <a:p>
            <a:r>
              <a:rPr lang="en-US" sz="1200" dirty="0" smtClean="0"/>
              <a:t>in God, confident that his purpose will be </a:t>
            </a:r>
          </a:p>
          <a:p>
            <a:r>
              <a:rPr lang="en-US" sz="1200" dirty="0" smtClean="0"/>
              <a:t>accomplished in his own time. ***</a:t>
            </a:r>
          </a:p>
          <a:p>
            <a:endParaRPr lang="en-US" sz="1200" dirty="0" smtClean="0"/>
          </a:p>
          <a:p>
            <a:r>
              <a:rPr lang="en-US" sz="1200" dirty="0" smtClean="0"/>
              <a:t>-----</a:t>
            </a:r>
          </a:p>
          <a:p>
            <a:endParaRPr lang="en-US" sz="1200" dirty="0" smtClean="0"/>
          </a:p>
          <a:p>
            <a:r>
              <a:rPr lang="en-US" sz="1200" dirty="0" smtClean="0"/>
              <a:t>* Moo, D. J. (1996). The Epistle to the Romans.</a:t>
            </a:r>
            <a:r>
              <a:rPr lang="en-US" sz="1200" baseline="0" dirty="0" smtClean="0"/>
              <a:t> In </a:t>
            </a:r>
          </a:p>
          <a:p>
            <a:r>
              <a:rPr lang="en-US" sz="1200" i="1" baseline="0" dirty="0" smtClean="0"/>
              <a:t>The New International Commentary on the New </a:t>
            </a:r>
          </a:p>
          <a:p>
            <a:r>
              <a:rPr lang="en-US" sz="1200" i="1" baseline="0" dirty="0" smtClean="0"/>
              <a:t>Testament</a:t>
            </a:r>
            <a:r>
              <a:rPr lang="en-US" sz="1200" baseline="0" dirty="0" smtClean="0"/>
              <a:t> (p. 659). Grand Rapids, MI: Eerdmans.</a:t>
            </a:r>
            <a:endParaRPr lang="en-US" sz="1200" dirty="0" smtClean="0"/>
          </a:p>
          <a:p>
            <a:endParaRPr lang="en-US" sz="1200" dirty="0" smtClean="0"/>
          </a:p>
          <a:p>
            <a:pPr marL="0" indent="0">
              <a:buFont typeface="Arial" charset="0"/>
              <a:buNone/>
            </a:pPr>
            <a:r>
              <a:rPr lang="en-US" b="0" i="0" u="none" strike="noStrike" baseline="0" dirty="0" smtClean="0"/>
              <a:t>** Spurgeon, C. H. (1914). A Timely Expostulation. </a:t>
            </a:r>
          </a:p>
          <a:p>
            <a:pPr marL="0" indent="0">
              <a:buFont typeface="Arial" charset="0"/>
              <a:buNone/>
            </a:pPr>
            <a:r>
              <a:rPr lang="en-US" b="0" i="0" u="none" strike="noStrike" baseline="0" dirty="0" smtClean="0"/>
              <a:t>In </a:t>
            </a:r>
            <a:r>
              <a:rPr lang="en-US" b="0" i="1" u="none" strike="noStrike" baseline="0" dirty="0" smtClean="0"/>
              <a:t>The Metropolitan Tabernacle Pulpit Sermons</a:t>
            </a:r>
            <a:r>
              <a:rPr lang="en-US" b="0" i="0" u="none" strike="noStrike" baseline="0" dirty="0" smtClean="0"/>
              <a:t> </a:t>
            </a:r>
          </a:p>
          <a:p>
            <a:pPr marL="0" indent="0">
              <a:buFont typeface="Arial" charset="0"/>
              <a:buNone/>
            </a:pPr>
            <a:r>
              <a:rPr lang="en-US" b="0" i="0" u="none" strike="noStrike" baseline="0" dirty="0" smtClean="0"/>
              <a:t>(Vol. 60, p. 132). London: Passmore &amp; Alabaster.</a:t>
            </a:r>
          </a:p>
          <a:p>
            <a:pPr marL="0" indent="0">
              <a:buFont typeface="Arial" charset="0"/>
              <a:buNone/>
            </a:pPr>
            <a:endParaRPr lang="en-US" b="0" i="0" u="none" strike="noStrike" baseline="0" dirty="0" smtClean="0"/>
          </a:p>
          <a:p>
            <a:pPr marL="0" indent="0">
              <a:buFont typeface="Arial" charset="0"/>
              <a:buNone/>
            </a:pPr>
            <a:r>
              <a:rPr lang="en-US" b="0" i="0" u="none" strike="noStrike" baseline="0" dirty="0" smtClean="0"/>
              <a:t>*** Bruce, F. F. (1985). </a:t>
            </a:r>
            <a:r>
              <a:rPr lang="en-US" b="0" i="1" u="none" strike="noStrike" baseline="0" dirty="0" smtClean="0"/>
              <a:t>Romans: an introduction and </a:t>
            </a:r>
          </a:p>
          <a:p>
            <a:pPr marL="0" indent="0">
              <a:buFont typeface="Arial" charset="0"/>
              <a:buNone/>
            </a:pPr>
            <a:r>
              <a:rPr lang="en-US" b="0" i="1" u="none" strike="noStrike" baseline="0" dirty="0" smtClean="0"/>
              <a:t>commentary</a:t>
            </a:r>
            <a:r>
              <a:rPr lang="en-US" b="0" i="0" u="none" strike="noStrike" baseline="0" dirty="0" smtClean="0"/>
              <a:t> (Vol. 6, p. 198). Downers Grove, IL: </a:t>
            </a:r>
          </a:p>
          <a:p>
            <a:pPr marL="0" indent="0">
              <a:buFont typeface="Arial" charset="0"/>
              <a:buNone/>
            </a:pPr>
            <a:r>
              <a:rPr lang="en-US" b="0" i="0" u="none" strike="noStrike" baseline="0" dirty="0" err="1" smtClean="0"/>
              <a:t>InterVarsity</a:t>
            </a:r>
            <a:r>
              <a:rPr lang="en-US" b="0" i="0" u="none" strike="noStrike" baseline="0" dirty="0" smtClean="0"/>
              <a:t> Press.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3202875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kataschuno</a:t>
            </a:r>
            <a:r>
              <a:rPr lang="en-US" dirty="0" smtClean="0"/>
              <a:t> in Romans 9:33.</a:t>
            </a:r>
          </a:p>
          <a:p>
            <a:endParaRPr lang="en-US" dirty="0" smtClean="0"/>
          </a:p>
          <a:p>
            <a:r>
              <a:rPr lang="en-US" dirty="0" smtClean="0"/>
              <a:t>There, as here, it means to be disappointed </a:t>
            </a:r>
          </a:p>
          <a:p>
            <a:r>
              <a:rPr lang="en-US" dirty="0" smtClean="0"/>
              <a:t>or to be put to shame.</a:t>
            </a:r>
          </a:p>
          <a:p>
            <a:endParaRPr lang="en-US" dirty="0" smtClean="0"/>
          </a:p>
          <a:p>
            <a:r>
              <a:rPr lang="en-US" dirty="0" smtClean="0"/>
              <a:t>Paul is quoting Isaiah 28:16 here. However, he is not </a:t>
            </a:r>
          </a:p>
          <a:p>
            <a:r>
              <a:rPr lang="en-US" dirty="0" smtClean="0"/>
              <a:t>quoting it from the Hebrew Old Testament. Instead,</a:t>
            </a:r>
            <a:r>
              <a:rPr lang="en-US" baseline="0" dirty="0" smtClean="0"/>
              <a:t> </a:t>
            </a:r>
          </a:p>
          <a:p>
            <a:r>
              <a:rPr lang="en-US" baseline="0" dirty="0" smtClean="0"/>
              <a:t>he is quoting it from the Septuagint, the Greek </a:t>
            </a:r>
          </a:p>
          <a:p>
            <a:r>
              <a:rPr lang="en-US" baseline="0" dirty="0" smtClean="0"/>
              <a:t>translation of the Old Testament.</a:t>
            </a:r>
          </a:p>
          <a:p>
            <a:endParaRPr lang="en-US" baseline="0" dirty="0" smtClean="0"/>
          </a:p>
          <a:p>
            <a:r>
              <a:rPr lang="en-US" dirty="0" smtClean="0"/>
              <a:t>The translation of the Septuagint itself began in the </a:t>
            </a:r>
          </a:p>
          <a:p>
            <a:r>
              <a:rPr lang="en-US" dirty="0" smtClean="0"/>
              <a:t>3rd century BCE and was completed by 132 BCE.</a:t>
            </a:r>
            <a:r>
              <a:rPr lang="en-US" baseline="0" dirty="0" smtClean="0"/>
              <a:t> </a:t>
            </a:r>
          </a:p>
          <a:p>
            <a:r>
              <a:rPr lang="en-US" baseline="0" dirty="0" smtClean="0"/>
              <a:t>(https://</a:t>
            </a:r>
            <a:r>
              <a:rPr lang="en-US" baseline="0" dirty="0" err="1" smtClean="0"/>
              <a:t>en.wikipedia.org</a:t>
            </a:r>
            <a:r>
              <a:rPr lang="en-US" baseline="0" dirty="0" smtClean="0"/>
              <a:t>/wiki/Septuagint).</a:t>
            </a:r>
          </a:p>
          <a:p>
            <a:endParaRPr lang="en-US" baseline="0" dirty="0" smtClean="0"/>
          </a:p>
          <a:p>
            <a:pPr rtl="0"/>
            <a:r>
              <a:rPr lang="en-US" baseline="0" dirty="0" smtClean="0"/>
              <a:t>In the New International Version, Isaiah 28:16 </a:t>
            </a:r>
          </a:p>
          <a:p>
            <a:pPr rtl="0"/>
            <a:r>
              <a:rPr lang="en-US" baseline="0" dirty="0" smtClean="0"/>
              <a:t>reads, “</a:t>
            </a:r>
            <a:r>
              <a:rPr lang="en-US" sz="1200" dirty="0" smtClean="0"/>
              <a:t>So this is what the Sovereign Lord says: ‘See, </a:t>
            </a:r>
          </a:p>
          <a:p>
            <a:pPr rtl="0"/>
            <a:r>
              <a:rPr lang="en-US" sz="1200" dirty="0" smtClean="0"/>
              <a:t>I lay a stone in Zion, a tested stone, a precious </a:t>
            </a:r>
          </a:p>
          <a:p>
            <a:pPr rtl="0"/>
            <a:r>
              <a:rPr lang="en-US" sz="1200" dirty="0" smtClean="0"/>
              <a:t>cornerstone for a sure foundation; the one who </a:t>
            </a:r>
          </a:p>
          <a:p>
            <a:pPr rtl="0"/>
            <a:r>
              <a:rPr lang="en-US" sz="1200" dirty="0" smtClean="0"/>
              <a:t>trusts will never be dismayed.’” </a:t>
            </a:r>
          </a:p>
          <a:p>
            <a:pPr rtl="0"/>
            <a:endParaRPr lang="en-US" sz="1200" dirty="0" smtClean="0"/>
          </a:p>
          <a:p>
            <a:pPr rtl="0"/>
            <a:r>
              <a:rPr lang="en-US" sz="1200" dirty="0" smtClean="0"/>
              <a:t>The </a:t>
            </a:r>
            <a:r>
              <a:rPr lang="en-US" sz="1200" dirty="0" err="1" smtClean="0"/>
              <a:t>Lexham</a:t>
            </a:r>
            <a:r>
              <a:rPr lang="en-US" sz="1200" dirty="0" smtClean="0"/>
              <a:t> English Version of the Septuagint </a:t>
            </a:r>
          </a:p>
          <a:p>
            <a:pPr rtl="0"/>
            <a:r>
              <a:rPr lang="en-US" sz="1200" dirty="0" smtClean="0"/>
              <a:t>reads, “Because of this, </a:t>
            </a:r>
            <a:r>
              <a:rPr lang="en-US" sz="1200" i="0" baseline="0" dirty="0" smtClean="0"/>
              <a:t>this is what </a:t>
            </a:r>
            <a:r>
              <a:rPr lang="en-US" sz="1200" i="0" kern="1200" baseline="0" dirty="0" smtClean="0">
                <a:solidFill>
                  <a:schemeClr val="tx1"/>
                </a:solidFill>
                <a:latin typeface="+mn-lt"/>
                <a:ea typeface="+mn-ea"/>
                <a:cs typeface="+mn-cs"/>
              </a:rPr>
              <a:t>the Lord God </a:t>
            </a:r>
          </a:p>
          <a:p>
            <a:pPr rtl="0"/>
            <a:r>
              <a:rPr lang="en-US" sz="1200" i="0" kern="1200" baseline="0" dirty="0" smtClean="0">
                <a:solidFill>
                  <a:schemeClr val="tx1"/>
                </a:solidFill>
                <a:latin typeface="+mn-lt"/>
                <a:ea typeface="+mn-ea"/>
                <a:cs typeface="+mn-cs"/>
              </a:rPr>
              <a:t>says: ‘Look, I am casting into the foundations of Zion </a:t>
            </a:r>
          </a:p>
          <a:p>
            <a:pPr rtl="0"/>
            <a:r>
              <a:rPr lang="en-US" sz="1200" i="0" kern="1200" baseline="0" dirty="0" smtClean="0">
                <a:solidFill>
                  <a:schemeClr val="tx1"/>
                </a:solidFill>
                <a:latin typeface="+mn-lt"/>
                <a:ea typeface="+mn-ea"/>
                <a:cs typeface="+mn-cs"/>
              </a:rPr>
              <a:t>a precious choice stone, a valuable cornerstone into </a:t>
            </a:r>
          </a:p>
          <a:p>
            <a:pPr rtl="0"/>
            <a:r>
              <a:rPr lang="en-US" sz="1200" i="0" kern="1200" baseline="0" dirty="0" smtClean="0">
                <a:solidFill>
                  <a:schemeClr val="tx1"/>
                </a:solidFill>
                <a:latin typeface="+mn-lt"/>
                <a:ea typeface="+mn-ea"/>
                <a:cs typeface="+mn-cs"/>
              </a:rPr>
              <a:t>its foundations, and the one who trusts will </a:t>
            </a:r>
          </a:p>
          <a:p>
            <a:pPr rtl="0"/>
            <a:r>
              <a:rPr lang="en-US" sz="1200" i="0" kern="1200" baseline="0" dirty="0" smtClean="0">
                <a:solidFill>
                  <a:schemeClr val="tx1"/>
                </a:solidFill>
                <a:latin typeface="+mn-lt"/>
                <a:ea typeface="+mn-ea"/>
                <a:cs typeface="+mn-cs"/>
              </a:rPr>
              <a:t>certainly not be disgraced.’”</a:t>
            </a:r>
          </a:p>
          <a:p>
            <a:pPr rtl="0"/>
            <a:endParaRPr lang="en-US" sz="1200" i="0" kern="1200" baseline="0" dirty="0" smtClean="0">
              <a:solidFill>
                <a:schemeClr val="tx1"/>
              </a:solidFill>
              <a:latin typeface="+mn-lt"/>
              <a:ea typeface="+mn-ea"/>
              <a:cs typeface="+mn-cs"/>
            </a:endParaRPr>
          </a:p>
          <a:p>
            <a:pPr rtl="0"/>
            <a:r>
              <a:rPr lang="en-US" sz="1200" i="0" kern="1200" baseline="0" dirty="0" smtClean="0">
                <a:solidFill>
                  <a:schemeClr val="tx1"/>
                </a:solidFill>
                <a:latin typeface="+mn-lt"/>
                <a:ea typeface="+mn-ea"/>
                <a:cs typeface="+mn-cs"/>
              </a:rPr>
              <a:t>In the </a:t>
            </a:r>
            <a:r>
              <a:rPr lang="en-US" sz="1200" i="1" kern="1200" baseline="0" dirty="0" smtClean="0">
                <a:solidFill>
                  <a:schemeClr val="tx1"/>
                </a:solidFill>
                <a:latin typeface="+mn-lt"/>
                <a:ea typeface="+mn-ea"/>
                <a:cs typeface="+mn-cs"/>
              </a:rPr>
              <a:t>Commentary on the New Testament Use of </a:t>
            </a:r>
          </a:p>
          <a:p>
            <a:pPr rtl="0"/>
            <a:r>
              <a:rPr lang="en-US" sz="1200" i="1" kern="1200" baseline="0" dirty="0" smtClean="0">
                <a:solidFill>
                  <a:schemeClr val="tx1"/>
                </a:solidFill>
                <a:latin typeface="+mn-lt"/>
                <a:ea typeface="+mn-ea"/>
                <a:cs typeface="+mn-cs"/>
              </a:rPr>
              <a:t>the Old Testament </a:t>
            </a:r>
            <a:r>
              <a:rPr lang="en-US" sz="1200" i="0" kern="1200" baseline="0" dirty="0" smtClean="0">
                <a:solidFill>
                  <a:schemeClr val="tx1"/>
                </a:solidFill>
                <a:latin typeface="+mn-lt"/>
                <a:ea typeface="+mn-ea"/>
                <a:cs typeface="+mn-cs"/>
              </a:rPr>
              <a:t>(Grand Rapids: Baker, 2007), Mark </a:t>
            </a:r>
          </a:p>
          <a:p>
            <a:pPr marL="228600" indent="-228600" rtl="0">
              <a:buAutoNum type="alphaUcPeriod"/>
            </a:pPr>
            <a:r>
              <a:rPr lang="en-US" sz="1200" i="0" kern="1200" baseline="0" dirty="0" err="1" smtClean="0">
                <a:solidFill>
                  <a:schemeClr val="tx1"/>
                </a:solidFill>
                <a:latin typeface="+mn-lt"/>
                <a:ea typeface="+mn-ea"/>
                <a:cs typeface="+mn-cs"/>
              </a:rPr>
              <a:t>Seifrid</a:t>
            </a:r>
            <a:r>
              <a:rPr lang="en-US" sz="1200" i="0" kern="1200" baseline="0" dirty="0" smtClean="0">
                <a:solidFill>
                  <a:schemeClr val="tx1"/>
                </a:solidFill>
                <a:latin typeface="+mn-lt"/>
                <a:ea typeface="+mn-ea"/>
                <a:cs typeface="+mn-cs"/>
              </a:rPr>
              <a:t> writes at Romans 10:11 (p. 659), “The </a:t>
            </a:r>
          </a:p>
          <a:p>
            <a:pPr marL="0" indent="0" rtl="0">
              <a:buNone/>
            </a:pPr>
            <a:r>
              <a:rPr lang="en-US" sz="1200" i="0" kern="1200" baseline="0" dirty="0" smtClean="0">
                <a:solidFill>
                  <a:schemeClr val="tx1"/>
                </a:solidFill>
                <a:latin typeface="+mn-lt"/>
                <a:ea typeface="+mn-ea"/>
                <a:cs typeface="+mn-cs"/>
              </a:rPr>
              <a:t>individualism of the text bears an implicit universalism </a:t>
            </a:r>
          </a:p>
          <a:p>
            <a:pPr marL="0" indent="0" rtl="0">
              <a:buNone/>
            </a:pPr>
            <a:r>
              <a:rPr lang="en-US" sz="1200" i="0" kern="1200" baseline="0" dirty="0" smtClean="0">
                <a:solidFill>
                  <a:schemeClr val="tx1"/>
                </a:solidFill>
                <a:latin typeface="+mn-lt"/>
                <a:ea typeface="+mn-ea"/>
                <a:cs typeface="+mn-cs"/>
              </a:rPr>
              <a:t>that Paul has already introduced: the work of the </a:t>
            </a:r>
          </a:p>
          <a:p>
            <a:pPr marL="0" indent="0" rtl="0">
              <a:buNone/>
            </a:pPr>
            <a:r>
              <a:rPr lang="en-US" sz="1200" i="0" kern="1200" baseline="0" dirty="0" smtClean="0">
                <a:solidFill>
                  <a:schemeClr val="tx1"/>
                </a:solidFill>
                <a:latin typeface="+mn-lt"/>
                <a:ea typeface="+mn-ea"/>
                <a:cs typeface="+mn-cs"/>
              </a:rPr>
              <a:t>Creator in Christ comes by the word to the heart </a:t>
            </a:r>
          </a:p>
          <a:p>
            <a:pPr marL="0" indent="0" rtl="0">
              <a:buNone/>
            </a:pPr>
            <a:r>
              <a:rPr lang="en-US" sz="1200" i="0" kern="1200" baseline="0" dirty="0" smtClean="0">
                <a:solidFill>
                  <a:schemeClr val="tx1"/>
                </a:solidFill>
                <a:latin typeface="+mn-lt"/>
                <a:ea typeface="+mn-ea"/>
                <a:cs typeface="+mn-cs"/>
              </a:rPr>
              <a:t>and mouth, which belongs to every human </a:t>
            </a:r>
          </a:p>
          <a:p>
            <a:pPr marL="0" indent="0" rtl="0">
              <a:buNone/>
            </a:pPr>
            <a:r>
              <a:rPr lang="en-US" sz="1200" i="0" kern="1200" baseline="0" dirty="0" smtClean="0">
                <a:solidFill>
                  <a:schemeClr val="tx1"/>
                </a:solidFill>
                <a:latin typeface="+mn-lt"/>
                <a:ea typeface="+mn-ea"/>
                <a:cs typeface="+mn-cs"/>
              </a:rPr>
              <a:t>creature.... Paul adds the word ‘everyone’... reading </a:t>
            </a:r>
          </a:p>
          <a:p>
            <a:pPr marL="0" indent="0" rtl="0">
              <a:buNone/>
            </a:pPr>
            <a:r>
              <a:rPr lang="en-US" sz="1200" i="0" kern="1200" baseline="0" dirty="0" smtClean="0">
                <a:solidFill>
                  <a:schemeClr val="tx1"/>
                </a:solidFill>
                <a:latin typeface="+mn-lt"/>
                <a:ea typeface="+mn-ea"/>
                <a:cs typeface="+mn-cs"/>
              </a:rPr>
              <a:t>the text interpretively. </a:t>
            </a:r>
            <a:endParaRPr lang="en-US" sz="1200" i="0" baseline="0" dirty="0" smtClean="0"/>
          </a:p>
          <a:p>
            <a:endParaRPr lang="en-US" dirty="0" smtClean="0"/>
          </a:p>
          <a:p>
            <a:pPr rtl="0"/>
            <a:r>
              <a:rPr lang="en-US" b="1" dirty="0" err="1" smtClean="0"/>
              <a:t>ILLUS</a:t>
            </a:r>
            <a:r>
              <a:rPr lang="en-US" b="1" dirty="0" smtClean="0"/>
              <a:t>:</a:t>
            </a:r>
            <a:r>
              <a:rPr lang="en-US" dirty="0" smtClean="0"/>
              <a:t> </a:t>
            </a:r>
            <a:r>
              <a:rPr lang="en-US" sz="1200" i="0" kern="1200" dirty="0" smtClean="0">
                <a:solidFill>
                  <a:schemeClr val="tx1"/>
                </a:solidFill>
                <a:latin typeface="+mn-lt"/>
                <a:ea typeface="+mn-ea"/>
                <a:cs typeface="+mn-cs"/>
              </a:rPr>
              <a:t>At 3 a.m. on April 5, 1956, newspaper </a:t>
            </a:r>
          </a:p>
          <a:p>
            <a:pPr rtl="0"/>
            <a:r>
              <a:rPr lang="en-US" sz="1200" i="0" kern="1200" dirty="0" smtClean="0">
                <a:solidFill>
                  <a:schemeClr val="tx1"/>
                </a:solidFill>
                <a:latin typeface="+mn-lt"/>
                <a:ea typeface="+mn-ea"/>
                <a:cs typeface="+mn-cs"/>
              </a:rPr>
              <a:t>columnist Victor Riesel walked out of Lindy’s restaurant </a:t>
            </a:r>
          </a:p>
          <a:p>
            <a:pPr rtl="0"/>
            <a:r>
              <a:rPr lang="en-US" sz="1200" i="0" kern="1200" dirty="0" smtClean="0">
                <a:solidFill>
                  <a:schemeClr val="tx1"/>
                </a:solidFill>
                <a:latin typeface="+mn-lt"/>
                <a:ea typeface="+mn-ea"/>
                <a:cs typeface="+mn-cs"/>
              </a:rPr>
              <a:t>in mid-town Manhattan.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In his columns Riesel had crusaded for some time </a:t>
            </a:r>
          </a:p>
          <a:p>
            <a:pPr rtl="0"/>
            <a:r>
              <a:rPr lang="en-US" sz="1200" i="0" kern="1200" dirty="0" smtClean="0">
                <a:solidFill>
                  <a:schemeClr val="tx1"/>
                </a:solidFill>
                <a:latin typeface="+mn-lt"/>
                <a:ea typeface="+mn-ea"/>
                <a:cs typeface="+mn-cs"/>
              </a:rPr>
              <a:t>against gangster infiltration and corruption of labor </a:t>
            </a:r>
          </a:p>
          <a:p>
            <a:pPr rtl="0"/>
            <a:r>
              <a:rPr lang="en-US" sz="1200" i="0" kern="1200" dirty="0" smtClean="0">
                <a:solidFill>
                  <a:schemeClr val="tx1"/>
                </a:solidFill>
                <a:latin typeface="+mn-lt"/>
                <a:ea typeface="+mn-ea"/>
                <a:cs typeface="+mn-cs"/>
              </a:rPr>
              <a:t>unions, and earlier that night he had done a radio </a:t>
            </a:r>
          </a:p>
          <a:p>
            <a:pPr rtl="0"/>
            <a:r>
              <a:rPr lang="en-US" sz="1200" i="0" kern="1200" dirty="0" smtClean="0">
                <a:solidFill>
                  <a:schemeClr val="tx1"/>
                </a:solidFill>
                <a:latin typeface="+mn-lt"/>
                <a:ea typeface="+mn-ea"/>
                <a:cs typeface="+mn-cs"/>
              </a:rPr>
              <a:t>broadcast in which he assailed the leadership of a </a:t>
            </a:r>
          </a:p>
          <a:p>
            <a:pPr rtl="0"/>
            <a:r>
              <a:rPr lang="en-US" sz="1200" i="0" kern="1200" dirty="0" smtClean="0">
                <a:solidFill>
                  <a:schemeClr val="tx1"/>
                </a:solidFill>
                <a:latin typeface="+mn-lt"/>
                <a:ea typeface="+mn-ea"/>
                <a:cs typeface="+mn-cs"/>
              </a:rPr>
              <a:t>Long Island union.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Accompanied by a friend and his secretary, Riesel </a:t>
            </a:r>
          </a:p>
          <a:p>
            <a:pPr rtl="0"/>
            <a:r>
              <a:rPr lang="en-US" sz="1200" i="0" kern="1200" dirty="0" smtClean="0">
                <a:solidFill>
                  <a:schemeClr val="tx1"/>
                </a:solidFill>
                <a:latin typeface="+mn-lt"/>
                <a:ea typeface="+mn-ea"/>
                <a:cs typeface="+mn-cs"/>
              </a:rPr>
              <a:t>headed toward his car, which was parked on 51st </a:t>
            </a:r>
          </a:p>
          <a:p>
            <a:pPr rtl="0"/>
            <a:r>
              <a:rPr lang="en-US" sz="1200" i="0" kern="1200" dirty="0" smtClean="0">
                <a:solidFill>
                  <a:schemeClr val="tx1"/>
                </a:solidFill>
                <a:latin typeface="+mn-lt"/>
                <a:ea typeface="+mn-ea"/>
                <a:cs typeface="+mn-cs"/>
              </a:rPr>
              <a:t>Street.</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Near a theater, according to Lawrence Van </a:t>
            </a:r>
            <a:r>
              <a:rPr lang="en-US" sz="1200" i="0" kern="1200" dirty="0" err="1" smtClean="0">
                <a:solidFill>
                  <a:schemeClr val="tx1"/>
                </a:solidFill>
                <a:latin typeface="+mn-lt"/>
                <a:ea typeface="+mn-ea"/>
                <a:cs typeface="+mn-cs"/>
              </a:rPr>
              <a:t>Gelder</a:t>
            </a:r>
            <a:r>
              <a:rPr lang="en-US" sz="1200" i="0" kern="1200" dirty="0" smtClean="0">
                <a:solidFill>
                  <a:schemeClr val="tx1"/>
                </a:solidFill>
                <a:latin typeface="+mn-lt"/>
                <a:ea typeface="+mn-ea"/>
                <a:cs typeface="+mn-cs"/>
              </a:rPr>
              <a:t> in </a:t>
            </a:r>
          </a:p>
          <a:p>
            <a:pPr rtl="0"/>
            <a:r>
              <a:rPr lang="en-US" sz="1200" i="0" kern="1200" dirty="0" smtClean="0">
                <a:solidFill>
                  <a:schemeClr val="tx1"/>
                </a:solidFill>
                <a:latin typeface="+mn-lt"/>
                <a:ea typeface="+mn-ea"/>
                <a:cs typeface="+mn-cs"/>
              </a:rPr>
              <a:t>the New York Times, a young man stepped from the </a:t>
            </a:r>
          </a:p>
          <a:p>
            <a:pPr rtl="0"/>
            <a:r>
              <a:rPr lang="en-US" sz="1200" i="0" kern="1200" dirty="0" smtClean="0">
                <a:solidFill>
                  <a:schemeClr val="tx1"/>
                </a:solidFill>
                <a:latin typeface="+mn-lt"/>
                <a:ea typeface="+mn-ea"/>
                <a:cs typeface="+mn-cs"/>
              </a:rPr>
              <a:t>shadows and threw liquid into Riesel’s face.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was acid. The acid hit Riesel in the eyes and </a:t>
            </a:r>
          </a:p>
          <a:p>
            <a:pPr rtl="0"/>
            <a:r>
              <a:rPr lang="en-US" sz="1200" i="0" kern="1200" dirty="0" smtClean="0">
                <a:solidFill>
                  <a:schemeClr val="tx1"/>
                </a:solidFill>
                <a:latin typeface="+mn-lt"/>
                <a:ea typeface="+mn-ea"/>
                <a:cs typeface="+mn-cs"/>
              </a:rPr>
              <a:t>blinded him. One month later doctors told Riesel he </a:t>
            </a:r>
          </a:p>
          <a:p>
            <a:pPr rtl="0"/>
            <a:r>
              <a:rPr lang="en-US" sz="1200" i="0" kern="1200" dirty="0" smtClean="0">
                <a:solidFill>
                  <a:schemeClr val="tx1"/>
                </a:solidFill>
                <a:latin typeface="+mn-lt"/>
                <a:ea typeface="+mn-ea"/>
                <a:cs typeface="+mn-cs"/>
              </a:rPr>
              <a:t>would never see again.</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Riesel later wrote, “There was no terror at the </a:t>
            </a:r>
          </a:p>
          <a:p>
            <a:pPr rtl="0"/>
            <a:r>
              <a:rPr lang="en-US" sz="1200" i="0" kern="1200" dirty="0" smtClean="0">
                <a:solidFill>
                  <a:schemeClr val="tx1"/>
                </a:solidFill>
                <a:latin typeface="+mn-lt"/>
                <a:ea typeface="+mn-ea"/>
                <a:cs typeface="+mn-cs"/>
              </a:rPr>
              <a:t>moment when I knew I had crossed the line into </a:t>
            </a:r>
          </a:p>
          <a:p>
            <a:pPr rtl="0"/>
            <a:r>
              <a:rPr lang="en-US" sz="1200" i="0" kern="1200" dirty="0" smtClean="0">
                <a:solidFill>
                  <a:schemeClr val="tx1"/>
                </a:solidFill>
                <a:latin typeface="+mn-lt"/>
                <a:ea typeface="+mn-ea"/>
                <a:cs typeface="+mn-cs"/>
              </a:rPr>
              <a:t>permanent darkness. There was only a sudden </a:t>
            </a:r>
          </a:p>
          <a:p>
            <a:pPr rtl="0"/>
            <a:r>
              <a:rPr lang="en-US" sz="1200" i="0" kern="1200" dirty="0" smtClean="0">
                <a:solidFill>
                  <a:schemeClr val="tx1"/>
                </a:solidFill>
                <a:latin typeface="+mn-lt"/>
                <a:ea typeface="+mn-ea"/>
                <a:cs typeface="+mn-cs"/>
              </a:rPr>
              <a:t>feeling of shame.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was afraid that people would treat me too gently or </a:t>
            </a:r>
          </a:p>
          <a:p>
            <a:pPr rtl="0"/>
            <a:r>
              <a:rPr lang="en-US" sz="1200" i="0" kern="1200" dirty="0" smtClean="0">
                <a:solidFill>
                  <a:schemeClr val="tx1"/>
                </a:solidFill>
                <a:latin typeface="+mn-lt"/>
                <a:ea typeface="+mn-ea"/>
                <a:cs typeface="+mn-cs"/>
              </a:rPr>
              <a:t>shy away from me as though from a freak. And </a:t>
            </a:r>
          </a:p>
          <a:p>
            <a:pPr rtl="0"/>
            <a:r>
              <a:rPr lang="en-US" sz="1200" i="0" kern="1200" dirty="0" smtClean="0">
                <a:solidFill>
                  <a:schemeClr val="tx1"/>
                </a:solidFill>
                <a:latin typeface="+mn-lt"/>
                <a:ea typeface="+mn-ea"/>
                <a:cs typeface="+mn-cs"/>
              </a:rPr>
              <a:t>suddenly, I wondered if I could go on writing and </a:t>
            </a:r>
          </a:p>
          <a:p>
            <a:pPr rtl="0"/>
            <a:r>
              <a:rPr lang="en-US" sz="1200" i="0" kern="1200" dirty="0" smtClean="0">
                <a:solidFill>
                  <a:schemeClr val="tx1"/>
                </a:solidFill>
                <a:latin typeface="+mn-lt"/>
                <a:ea typeface="+mn-ea"/>
                <a:cs typeface="+mn-cs"/>
              </a:rPr>
              <a:t>earning a living.”</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Even when it is undeserved, shame is one of the </a:t>
            </a:r>
          </a:p>
          <a:p>
            <a:pPr rtl="0"/>
            <a:r>
              <a:rPr lang="en-US" sz="1200" i="0" kern="1200" dirty="0" smtClean="0">
                <a:solidFill>
                  <a:schemeClr val="tx1"/>
                </a:solidFill>
                <a:latin typeface="+mn-lt"/>
                <a:ea typeface="+mn-ea"/>
                <a:cs typeface="+mn-cs"/>
              </a:rPr>
              <a:t>most painful of emotions.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(Victor Riesel overcame his unwarranted feeling of </a:t>
            </a:r>
          </a:p>
          <a:p>
            <a:pPr rtl="0"/>
            <a:r>
              <a:rPr lang="en-US" sz="1200" i="0" kern="1200" dirty="0" smtClean="0">
                <a:solidFill>
                  <a:schemeClr val="tx1"/>
                </a:solidFill>
                <a:latin typeface="+mn-lt"/>
                <a:ea typeface="+mn-ea"/>
                <a:cs typeface="+mn-cs"/>
              </a:rPr>
              <a:t>shame. He continued to write a newspaper column </a:t>
            </a:r>
          </a:p>
          <a:p>
            <a:pPr rtl="0"/>
            <a:r>
              <a:rPr lang="en-US" sz="1200" i="0" kern="1200" dirty="0" smtClean="0">
                <a:solidFill>
                  <a:schemeClr val="tx1"/>
                </a:solidFill>
                <a:latin typeface="+mn-lt"/>
                <a:ea typeface="+mn-ea"/>
                <a:cs typeface="+mn-cs"/>
              </a:rPr>
              <a:t>that appeared in the New York Daily Mirror and was </a:t>
            </a:r>
          </a:p>
          <a:p>
            <a:pPr rtl="0"/>
            <a:r>
              <a:rPr lang="en-US" sz="1200" i="0" kern="1200" dirty="0" smtClean="0">
                <a:solidFill>
                  <a:schemeClr val="tx1"/>
                </a:solidFill>
                <a:latin typeface="+mn-lt"/>
                <a:ea typeface="+mn-ea"/>
                <a:cs typeface="+mn-cs"/>
              </a:rPr>
              <a:t>syndicated in as many as 350 newspapers until he </a:t>
            </a:r>
          </a:p>
          <a:p>
            <a:pPr rtl="0"/>
            <a:r>
              <a:rPr lang="en-US" sz="1200" i="0" kern="1200" dirty="0" smtClean="0">
                <a:solidFill>
                  <a:schemeClr val="tx1"/>
                </a:solidFill>
                <a:latin typeface="+mn-lt"/>
                <a:ea typeface="+mn-ea"/>
                <a:cs typeface="+mn-cs"/>
              </a:rPr>
              <a:t>retired in 1990.)</a:t>
            </a:r>
          </a:p>
          <a:p>
            <a:pPr rtl="0"/>
            <a:endParaRPr lang="en-US" sz="1200" i="1" kern="1200" dirty="0" smtClean="0">
              <a:solidFill>
                <a:schemeClr val="tx1"/>
              </a:solidFill>
              <a:latin typeface="+mn-lt"/>
              <a:ea typeface="+mn-ea"/>
              <a:cs typeface="+mn-cs"/>
            </a:endParaRPr>
          </a:p>
          <a:p>
            <a:pPr rtl="0"/>
            <a:r>
              <a:rPr lang="en-US" sz="1200" i="1" kern="1200" dirty="0" smtClean="0">
                <a:solidFill>
                  <a:schemeClr val="tx1"/>
                </a:solidFill>
                <a:latin typeface="+mn-lt"/>
                <a:ea typeface="+mn-ea"/>
                <a:cs typeface="+mn-cs"/>
              </a:rPr>
              <a:t>-----</a:t>
            </a:r>
          </a:p>
          <a:p>
            <a:pPr rtl="0"/>
            <a:endParaRPr lang="en-US" sz="1200" i="1" kern="1200" dirty="0" smtClean="0">
              <a:solidFill>
                <a:schemeClr val="tx1"/>
              </a:solidFill>
              <a:latin typeface="+mn-lt"/>
              <a:ea typeface="+mn-ea"/>
              <a:cs typeface="+mn-cs"/>
            </a:endParaRPr>
          </a:p>
          <a:p>
            <a:pPr rtl="0"/>
            <a:r>
              <a:rPr lang="en-US" b="0" i="0" u="none" strike="noStrike" baseline="0" dirty="0" smtClean="0"/>
              <a:t>Larson, C. B. (2002). </a:t>
            </a:r>
            <a:r>
              <a:rPr lang="en-US" b="0" i="1" u="none" strike="noStrike" baseline="0" dirty="0" smtClean="0"/>
              <a:t>750 engaging illustrations for </a:t>
            </a:r>
          </a:p>
          <a:p>
            <a:pPr rtl="0"/>
            <a:r>
              <a:rPr lang="en-US" b="0" i="1" u="none" strike="noStrike" baseline="0" dirty="0" smtClean="0"/>
              <a:t>preachers, teachers &amp; writers</a:t>
            </a:r>
            <a:r>
              <a:rPr lang="en-US" b="0" i="0" u="none" strike="noStrike" baseline="0" dirty="0" smtClean="0"/>
              <a:t> (p. 506). Grand Rapids, </a:t>
            </a:r>
          </a:p>
          <a:p>
            <a:pPr rtl="0"/>
            <a:r>
              <a:rPr lang="en-US" b="0" i="0" u="none" strike="noStrike" baseline="0" dirty="0" smtClean="0"/>
              <a:t>MI: Baker Books.</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3202875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355582174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428007416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 Reference to Romans 10:11</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74171847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Henry Ward Beecher was a Congregationalist minister </a:t>
            </a:r>
          </a:p>
          <a:p>
            <a:r>
              <a:rPr lang="en-US" dirty="0" smtClean="0"/>
              <a:t>in the </a:t>
            </a:r>
            <a:r>
              <a:rPr lang="en-US" dirty="0" err="1" smtClean="0"/>
              <a:t>1880’s</a:t>
            </a:r>
            <a:r>
              <a:rPr lang="en-US" dirty="0" smtClean="0"/>
              <a:t>. At one point, he wrote the following </a:t>
            </a:r>
          </a:p>
          <a:p>
            <a:r>
              <a:rPr lang="en-US" dirty="0" smtClean="0"/>
              <a:t>words:</a:t>
            </a:r>
          </a:p>
          <a:p>
            <a:endParaRPr lang="en-US" dirty="0" smtClean="0"/>
          </a:p>
          <a:p>
            <a:pPr rtl="0"/>
            <a:r>
              <a:rPr lang="en-US" sz="1200" i="0" dirty="0" smtClean="0"/>
              <a:t>The same Lord over all is rich unto all that call upon </a:t>
            </a:r>
          </a:p>
          <a:p>
            <a:pPr rtl="0"/>
            <a:r>
              <a:rPr lang="en-US" sz="1200" i="0" dirty="0" smtClean="0"/>
              <a:t>him.</a:t>
            </a:r>
          </a:p>
          <a:p>
            <a:pPr rtl="0"/>
            <a:endParaRPr lang="en-US" sz="1200" i="0" dirty="0" smtClean="0"/>
          </a:p>
          <a:p>
            <a:pPr rtl="0"/>
            <a:r>
              <a:rPr lang="en-US" sz="1200" i="0" dirty="0" smtClean="0"/>
              <a:t>The sun does not shine for a few trees and flowers, </a:t>
            </a:r>
          </a:p>
          <a:p>
            <a:pPr rtl="0"/>
            <a:r>
              <a:rPr lang="en-US" sz="1200" i="0" dirty="0" smtClean="0"/>
              <a:t>but for the wide world’s joy. </a:t>
            </a:r>
          </a:p>
          <a:p>
            <a:pPr rtl="0"/>
            <a:endParaRPr lang="en-US" sz="1200" i="0" dirty="0" smtClean="0"/>
          </a:p>
          <a:p>
            <a:pPr rtl="0"/>
            <a:r>
              <a:rPr lang="en-US" sz="1200" i="0" dirty="0" smtClean="0"/>
              <a:t>The lowly pine on the mountain-top waves its </a:t>
            </a:r>
          </a:p>
          <a:p>
            <a:pPr rtl="0"/>
            <a:r>
              <a:rPr lang="en-US" sz="1200" i="0" dirty="0" err="1" smtClean="0"/>
              <a:t>sombre</a:t>
            </a:r>
            <a:r>
              <a:rPr lang="en-US" sz="1200" i="0" dirty="0" smtClean="0"/>
              <a:t> boughs, and cries, “Thou art my sun”; </a:t>
            </a:r>
          </a:p>
          <a:p>
            <a:pPr rtl="0"/>
            <a:endParaRPr lang="en-US" sz="1200" i="0" dirty="0" smtClean="0"/>
          </a:p>
          <a:p>
            <a:pPr rtl="0"/>
            <a:r>
              <a:rPr lang="en-US" sz="1200" i="0" dirty="0" smtClean="0"/>
              <a:t>and the little meadow-violet lifts its cup of blue, </a:t>
            </a:r>
          </a:p>
          <a:p>
            <a:pPr rtl="0"/>
            <a:r>
              <a:rPr lang="en-US" sz="1200" i="0" dirty="0" smtClean="0"/>
              <a:t>and whispers with its perfumed breath, </a:t>
            </a:r>
          </a:p>
          <a:p>
            <a:pPr rtl="0"/>
            <a:r>
              <a:rPr lang="en-US" sz="1200" i="0" dirty="0" smtClean="0"/>
              <a:t>“Thou art my sun”; </a:t>
            </a:r>
          </a:p>
          <a:p>
            <a:pPr rtl="0"/>
            <a:endParaRPr lang="en-US" sz="1200" i="0" dirty="0" smtClean="0"/>
          </a:p>
          <a:p>
            <a:pPr rtl="0"/>
            <a:r>
              <a:rPr lang="en-US" sz="1200" i="0" dirty="0" smtClean="0"/>
              <a:t>and the grain in a thousand fields rustles in the wind, </a:t>
            </a:r>
          </a:p>
          <a:p>
            <a:pPr rtl="0"/>
            <a:r>
              <a:rPr lang="en-US" sz="1200" i="0" dirty="0" smtClean="0"/>
              <a:t>and makes answer, “Thou art my sun.” </a:t>
            </a:r>
          </a:p>
          <a:p>
            <a:pPr rtl="0"/>
            <a:endParaRPr lang="en-US" sz="1200" i="0" dirty="0" smtClean="0"/>
          </a:p>
          <a:p>
            <a:pPr rtl="0"/>
            <a:r>
              <a:rPr lang="en-US" sz="1200" i="0" dirty="0" smtClean="0"/>
              <a:t>So God sits effulgent in heaven, not for a favored </a:t>
            </a:r>
          </a:p>
          <a:p>
            <a:pPr rtl="0"/>
            <a:r>
              <a:rPr lang="en-US" sz="1200" i="0" dirty="0" smtClean="0"/>
              <a:t>few, but for the universe of life; and there is no </a:t>
            </a:r>
          </a:p>
          <a:p>
            <a:pPr rtl="0"/>
            <a:r>
              <a:rPr lang="en-US" sz="1200" i="0" dirty="0" smtClean="0"/>
              <a:t>creature so poor or so low, that he may not look </a:t>
            </a:r>
          </a:p>
          <a:p>
            <a:pPr rtl="0"/>
            <a:r>
              <a:rPr lang="en-US" sz="1200" i="0" dirty="0" smtClean="0"/>
              <a:t>up with childlike confidence, and say, </a:t>
            </a:r>
          </a:p>
          <a:p>
            <a:pPr rtl="0"/>
            <a:r>
              <a:rPr lang="en-US" sz="1200" i="0" dirty="0" smtClean="0"/>
              <a:t>“My Father, Thou art mine.” *</a:t>
            </a:r>
          </a:p>
          <a:p>
            <a:pPr rtl="0"/>
            <a:endParaRPr lang="en-US" sz="1200" i="0" dirty="0" smtClean="0"/>
          </a:p>
          <a:p>
            <a:pPr rtl="0"/>
            <a:r>
              <a:rPr lang="en-US" sz="1200" i="0" dirty="0" smtClean="0"/>
              <a:t>-----</a:t>
            </a:r>
          </a:p>
          <a:p>
            <a:pPr rtl="0"/>
            <a:endParaRPr lang="en-US" sz="1200" i="0" dirty="0" smtClean="0"/>
          </a:p>
          <a:p>
            <a:pPr rtl="0"/>
            <a:r>
              <a:rPr lang="en-US" sz="1200" i="0" dirty="0" smtClean="0"/>
              <a:t>John Calvin wrote:</a:t>
            </a:r>
          </a:p>
          <a:p>
            <a:pPr rtl="0"/>
            <a:endParaRPr lang="en-US" sz="1200" i="0" dirty="0" smtClean="0"/>
          </a:p>
          <a:p>
            <a:pPr rtl="0"/>
            <a:r>
              <a:rPr lang="en-US" sz="1200" i="0" dirty="0" smtClean="0"/>
              <a:t>For there is no distinction. Since faith alone is </a:t>
            </a:r>
          </a:p>
          <a:p>
            <a:pPr rtl="0"/>
            <a:r>
              <a:rPr lang="en-US" sz="1200" i="0" dirty="0" smtClean="0"/>
              <a:t>required, wherever it is found, there the goodness of </a:t>
            </a:r>
          </a:p>
          <a:p>
            <a:pPr rtl="0"/>
            <a:r>
              <a:rPr lang="en-US" sz="1200" i="0" dirty="0" smtClean="0"/>
              <a:t>God manifests itself unto salvation: there is then in </a:t>
            </a:r>
          </a:p>
          <a:p>
            <a:pPr rtl="0"/>
            <a:r>
              <a:rPr lang="en-US" sz="1200" i="0" dirty="0" smtClean="0"/>
              <a:t>this case no difference between one people or </a:t>
            </a:r>
          </a:p>
          <a:p>
            <a:pPr rtl="0"/>
            <a:r>
              <a:rPr lang="en-US" sz="1200" i="0" dirty="0" smtClean="0"/>
              <a:t>nation and another. </a:t>
            </a:r>
          </a:p>
          <a:p>
            <a:pPr rtl="0"/>
            <a:endParaRPr lang="en-US" sz="1200" i="0" dirty="0" smtClean="0"/>
          </a:p>
          <a:p>
            <a:pPr rtl="0"/>
            <a:r>
              <a:rPr lang="en-US" sz="1200" i="0" dirty="0" smtClean="0"/>
              <a:t>And he adds the strongest of reasons; for since he </a:t>
            </a:r>
          </a:p>
          <a:p>
            <a:pPr rtl="0"/>
            <a:r>
              <a:rPr lang="en-US" sz="1200" i="0" dirty="0" smtClean="0"/>
              <a:t>who is the Creator and Maker of the whole world is </a:t>
            </a:r>
          </a:p>
          <a:p>
            <a:pPr rtl="0"/>
            <a:r>
              <a:rPr lang="en-US" sz="1200" i="0" dirty="0" smtClean="0"/>
              <a:t>the God of all men, he will show himself kind to all </a:t>
            </a:r>
          </a:p>
          <a:p>
            <a:pPr rtl="0"/>
            <a:r>
              <a:rPr lang="en-US" sz="1200" i="0" dirty="0" smtClean="0"/>
              <a:t>who will acknowledge and call on him as their God: </a:t>
            </a:r>
          </a:p>
          <a:p>
            <a:pPr rtl="0"/>
            <a:r>
              <a:rPr lang="en-US" sz="1200" i="0" dirty="0" smtClean="0"/>
              <a:t>for as his mercy is infinite, it cannot be but that it </a:t>
            </a:r>
          </a:p>
          <a:p>
            <a:pPr rtl="0"/>
            <a:r>
              <a:rPr lang="en-US" sz="1200" i="0" dirty="0" smtClean="0"/>
              <a:t>will extend itself to all by whom it shall be sought.</a:t>
            </a:r>
          </a:p>
          <a:p>
            <a:pPr rtl="0"/>
            <a:endParaRPr lang="en-US" sz="1200" i="0" dirty="0" smtClean="0"/>
          </a:p>
          <a:p>
            <a:pPr rtl="0"/>
            <a:r>
              <a:rPr lang="en-US" sz="1200" i="0" dirty="0" smtClean="0"/>
              <a:t>Rich is to be taken here in an active sense, as meaning </a:t>
            </a:r>
          </a:p>
          <a:p>
            <a:pPr rtl="0"/>
            <a:r>
              <a:rPr lang="en-US" sz="1200" i="0" dirty="0" smtClean="0"/>
              <a:t>kind and bountiful. And we may observe, that the </a:t>
            </a:r>
          </a:p>
          <a:p>
            <a:pPr rtl="0"/>
            <a:r>
              <a:rPr lang="en-US" sz="1200" i="0" dirty="0" smtClean="0"/>
              <a:t>wealth of our Father is not diminished by his liberality; </a:t>
            </a:r>
          </a:p>
          <a:p>
            <a:pPr rtl="0"/>
            <a:endParaRPr lang="en-US" sz="1200" i="0" dirty="0" smtClean="0"/>
          </a:p>
          <a:p>
            <a:pPr rtl="0"/>
            <a:r>
              <a:rPr lang="en-US" sz="1200" i="0" dirty="0" smtClean="0"/>
              <a:t>and that therefore it is not made less for us, with </a:t>
            </a:r>
          </a:p>
          <a:p>
            <a:pPr rtl="0"/>
            <a:r>
              <a:rPr lang="en-US" sz="1200" i="0" dirty="0" smtClean="0"/>
              <a:t>whatever multiplied affluence of his grace he may </a:t>
            </a:r>
          </a:p>
          <a:p>
            <a:pPr rtl="0"/>
            <a:r>
              <a:rPr lang="en-US" sz="1200" i="0" dirty="0" smtClean="0"/>
              <a:t>enrich others. </a:t>
            </a:r>
          </a:p>
          <a:p>
            <a:pPr rtl="0"/>
            <a:endParaRPr lang="en-US" sz="1200" i="0" dirty="0" smtClean="0"/>
          </a:p>
          <a:p>
            <a:pPr rtl="0"/>
            <a:r>
              <a:rPr lang="en-US" sz="1200" i="0" dirty="0" smtClean="0"/>
              <a:t>There is then no reason why some should envy the </a:t>
            </a:r>
          </a:p>
          <a:p>
            <a:pPr rtl="0"/>
            <a:r>
              <a:rPr lang="en-US" sz="1200" i="0" dirty="0" smtClean="0"/>
              <a:t>blessings of others, as though anything were thereby </a:t>
            </a:r>
          </a:p>
          <a:p>
            <a:pPr rtl="0"/>
            <a:r>
              <a:rPr lang="en-US" sz="1200" i="0" dirty="0" smtClean="0"/>
              <a:t>lost by them.</a:t>
            </a:r>
          </a:p>
          <a:p>
            <a:pPr rtl="0"/>
            <a:endParaRPr lang="en-US" sz="1200" i="0" dirty="0" smtClean="0"/>
          </a:p>
          <a:p>
            <a:pPr rtl="0"/>
            <a:r>
              <a:rPr lang="en-US" sz="1200" i="0" dirty="0" smtClean="0"/>
              <a:t>But though this reason is sufficiently strong, he yet </a:t>
            </a:r>
          </a:p>
          <a:p>
            <a:pPr rtl="0"/>
            <a:r>
              <a:rPr lang="en-US" sz="1200" i="0" dirty="0" smtClean="0"/>
              <a:t>strengthens it by the testimony of the Prophet Joel; </a:t>
            </a:r>
          </a:p>
          <a:p>
            <a:pPr rtl="0"/>
            <a:r>
              <a:rPr lang="en-US" sz="1200" i="0" dirty="0" smtClean="0"/>
              <a:t>which, according to the general term that is used, </a:t>
            </a:r>
          </a:p>
          <a:p>
            <a:pPr rtl="0"/>
            <a:r>
              <a:rPr lang="en-US" sz="1200" i="0" dirty="0" smtClean="0"/>
              <a:t>includes all alike. </a:t>
            </a:r>
          </a:p>
          <a:p>
            <a:pPr rtl="0"/>
            <a:endParaRPr lang="en-US" sz="1200" i="0" dirty="0" smtClean="0"/>
          </a:p>
          <a:p>
            <a:pPr rtl="0"/>
            <a:r>
              <a:rPr lang="en-US" sz="1200" i="0" dirty="0" smtClean="0"/>
              <a:t>But readers can see much better by the context, that </a:t>
            </a:r>
          </a:p>
          <a:p>
            <a:pPr rtl="0"/>
            <a:r>
              <a:rPr lang="en-US" sz="1200" i="0" dirty="0" smtClean="0"/>
              <a:t>what Joel declares harmonizes with the present </a:t>
            </a:r>
          </a:p>
          <a:p>
            <a:pPr rtl="0"/>
            <a:r>
              <a:rPr lang="en-US" sz="1200" i="0" dirty="0" smtClean="0"/>
              <a:t>subject; for he prophesies in that passage of the </a:t>
            </a:r>
          </a:p>
          <a:p>
            <a:pPr rtl="0"/>
            <a:r>
              <a:rPr lang="en-US" sz="1200" i="0" dirty="0" smtClean="0"/>
              <a:t>kingdom of Christ: </a:t>
            </a:r>
          </a:p>
          <a:p>
            <a:pPr rtl="0"/>
            <a:endParaRPr lang="en-US" sz="1200" i="0" dirty="0" smtClean="0"/>
          </a:p>
          <a:p>
            <a:pPr rtl="0"/>
            <a:r>
              <a:rPr lang="en-US" sz="1200" i="0" dirty="0" smtClean="0"/>
              <a:t>and further, after having said, that the wrath of God </a:t>
            </a:r>
          </a:p>
          <a:p>
            <a:pPr rtl="0"/>
            <a:r>
              <a:rPr lang="en-US" sz="1200" i="0" dirty="0" smtClean="0"/>
              <a:t>would burn in a dreadful manner, in the midst of his </a:t>
            </a:r>
          </a:p>
          <a:p>
            <a:pPr rtl="0"/>
            <a:r>
              <a:rPr lang="en-US" sz="1200" i="0" dirty="0" err="1" smtClean="0"/>
              <a:t>ardour</a:t>
            </a:r>
            <a:r>
              <a:rPr lang="en-US" sz="1200" i="0" dirty="0" smtClean="0"/>
              <a:t>, he promises </a:t>
            </a:r>
            <a:r>
              <a:rPr lang="en-US" sz="1200" i="0" kern="1200" dirty="0" smtClean="0">
                <a:solidFill>
                  <a:schemeClr val="tx1"/>
                </a:solidFill>
                <a:latin typeface="+mn-lt"/>
                <a:ea typeface="+mn-ea"/>
                <a:cs typeface="+mn-cs"/>
              </a:rPr>
              <a:t>salvation to all who would call on </a:t>
            </a:r>
          </a:p>
          <a:p>
            <a:pPr rtl="0"/>
            <a:r>
              <a:rPr lang="en-US" sz="1200" i="0" kern="1200" dirty="0" smtClean="0">
                <a:solidFill>
                  <a:schemeClr val="tx1"/>
                </a:solidFill>
                <a:latin typeface="+mn-lt"/>
                <a:ea typeface="+mn-ea"/>
                <a:cs typeface="+mn-cs"/>
              </a:rPr>
              <a:t>the name of the Lord.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hence follows, that the grace of God penetrates into </a:t>
            </a:r>
          </a:p>
          <a:p>
            <a:pPr rtl="0"/>
            <a:r>
              <a:rPr lang="en-US" sz="1200" i="0" kern="1200" dirty="0" smtClean="0">
                <a:solidFill>
                  <a:schemeClr val="tx1"/>
                </a:solidFill>
                <a:latin typeface="+mn-lt"/>
                <a:ea typeface="+mn-ea"/>
                <a:cs typeface="+mn-cs"/>
              </a:rPr>
              <a:t>the abyss of death, if only it be sought there; so that </a:t>
            </a:r>
          </a:p>
          <a:p>
            <a:pPr rtl="0"/>
            <a:r>
              <a:rPr lang="en-US" sz="1200" i="0" kern="1200" dirty="0" smtClean="0">
                <a:solidFill>
                  <a:schemeClr val="tx1"/>
                </a:solidFill>
                <a:latin typeface="+mn-lt"/>
                <a:ea typeface="+mn-ea"/>
                <a:cs typeface="+mn-cs"/>
              </a:rPr>
              <a:t>it is not by any means to be withheld from the </a:t>
            </a:r>
          </a:p>
          <a:p>
            <a:pPr rtl="0"/>
            <a:r>
              <a:rPr lang="en-US" sz="1200" i="0" kern="1200" dirty="0" smtClean="0">
                <a:solidFill>
                  <a:schemeClr val="tx1"/>
                </a:solidFill>
                <a:latin typeface="+mn-lt"/>
                <a:ea typeface="+mn-ea"/>
                <a:cs typeface="+mn-cs"/>
              </a:rPr>
              <a:t>Gentiles. **</a:t>
            </a:r>
          </a:p>
          <a:p>
            <a:pPr rtl="0"/>
            <a:endParaRPr lang="en-US" sz="1200" dirty="0" smtClean="0"/>
          </a:p>
          <a:p>
            <a:pPr rtl="0"/>
            <a:r>
              <a:rPr lang="en-US" sz="1200" dirty="0" smtClean="0"/>
              <a:t>-----</a:t>
            </a:r>
          </a:p>
          <a:p>
            <a:pPr rtl="0"/>
            <a:endParaRPr lang="en-US" sz="1200" dirty="0" smtClean="0"/>
          </a:p>
          <a:p>
            <a:pPr rtl="0"/>
            <a:r>
              <a:rPr lang="en-US" b="0" i="0" u="none" strike="noStrike" baseline="0" dirty="0" smtClean="0"/>
              <a:t>* Moody, D. L. (1898). </a:t>
            </a:r>
            <a:r>
              <a:rPr lang="en-US" b="0" i="1" u="none" strike="noStrike" baseline="0" dirty="0" smtClean="0"/>
              <a:t>One Thousand and One </a:t>
            </a:r>
          </a:p>
          <a:p>
            <a:pPr rtl="0"/>
            <a:r>
              <a:rPr lang="en-US" b="0" i="1" u="none" strike="noStrike" baseline="0" dirty="0" smtClean="0"/>
              <a:t>Thoughts from My Library</a:t>
            </a:r>
            <a:r>
              <a:rPr lang="en-US" b="0" i="0" u="none" strike="noStrike" baseline="0" dirty="0" smtClean="0"/>
              <a:t> (p. 257). New York; </a:t>
            </a:r>
          </a:p>
          <a:p>
            <a:pPr rtl="0"/>
            <a:r>
              <a:rPr lang="en-US" b="0" i="0" u="none" strike="noStrike" baseline="0" dirty="0" smtClean="0"/>
              <a:t>Chicago; Toronto: Fleming H. </a:t>
            </a:r>
            <a:r>
              <a:rPr lang="en-US" b="0" i="0" u="none" strike="noStrike" baseline="0" dirty="0" err="1" smtClean="0"/>
              <a:t>Revell</a:t>
            </a:r>
            <a:r>
              <a:rPr lang="en-US" b="0" i="0" u="none" strike="noStrike" baseline="0" dirty="0" smtClean="0"/>
              <a:t>.</a:t>
            </a:r>
          </a:p>
          <a:p>
            <a:pPr rtl="0"/>
            <a:endParaRPr lang="en-US" b="0" i="0" u="none" strike="noStrik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 Calvin, J., &amp; Owen, J. (2010). </a:t>
            </a:r>
            <a:r>
              <a:rPr lang="en-US" b="0" i="1" u="none" strike="noStrike" baseline="0" dirty="0" smtClean="0"/>
              <a:t>Commentary on the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Epistle of Paul the Apostle to the Romans</a:t>
            </a:r>
            <a:r>
              <a:rPr lang="en-US" b="0" i="0" u="none" strike="noStrike"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(pp. 395–396). Bellingham, WA: Logos Bible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Software.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361910302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Diastole means difference or distinction.</a:t>
            </a:r>
          </a:p>
          <a:p>
            <a:endParaRPr lang="en-US" dirty="0" smtClean="0"/>
          </a:p>
          <a:p>
            <a:r>
              <a:rPr lang="en-US" dirty="0" smtClean="0"/>
              <a:t>It is only used in two other places in the New </a:t>
            </a:r>
          </a:p>
          <a:p>
            <a:r>
              <a:rPr lang="en-US" dirty="0" smtClean="0"/>
              <a:t>Testament; in</a:t>
            </a:r>
            <a:r>
              <a:rPr lang="en-US" baseline="0" dirty="0" smtClean="0"/>
              <a:t> ...</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361910302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404571223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A leading manufacturing company developed </a:t>
            </a:r>
          </a:p>
          <a:p>
            <a:pPr rtl="0"/>
            <a:r>
              <a:rPr lang="en-US" sz="1200" kern="1200" dirty="0" smtClean="0">
                <a:solidFill>
                  <a:schemeClr val="tx1"/>
                </a:solidFill>
                <a:latin typeface="+mn-lt"/>
                <a:ea typeface="+mn-ea"/>
                <a:cs typeface="+mn-cs"/>
              </a:rPr>
              <a:t>a new cake mix that required only water to be added.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Tests were run, surveys were made, and the cake mix </a:t>
            </a:r>
          </a:p>
          <a:p>
            <a:pPr rtl="0"/>
            <a:r>
              <a:rPr lang="en-US" sz="1200" kern="1200" dirty="0" smtClean="0">
                <a:solidFill>
                  <a:schemeClr val="tx1"/>
                </a:solidFill>
                <a:latin typeface="+mn-lt"/>
                <a:ea typeface="+mn-ea"/>
                <a:cs typeface="+mn-cs"/>
              </a:rPr>
              <a:t>was found to be of superior quality to the other mixes </a:t>
            </a:r>
          </a:p>
          <a:p>
            <a:pPr rtl="0"/>
            <a:r>
              <a:rPr lang="en-US" sz="1200" kern="1200" dirty="0" smtClean="0">
                <a:solidFill>
                  <a:schemeClr val="tx1"/>
                </a:solidFill>
                <a:latin typeface="+mn-lt"/>
                <a:ea typeface="+mn-ea"/>
                <a:cs typeface="+mn-cs"/>
              </a:rPr>
              <a:t>available.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tasted good, it was easy to use, and it made a </a:t>
            </a:r>
          </a:p>
          <a:p>
            <a:pPr rtl="0"/>
            <a:r>
              <a:rPr lang="en-US" sz="1200" kern="1200" dirty="0" smtClean="0">
                <a:solidFill>
                  <a:schemeClr val="tx1"/>
                </a:solidFill>
                <a:latin typeface="+mn-lt"/>
                <a:ea typeface="+mn-ea"/>
                <a:cs typeface="+mn-cs"/>
              </a:rPr>
              <a:t>moist, tender cake.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company spent large sums of money on an </a:t>
            </a:r>
          </a:p>
          <a:p>
            <a:pPr rtl="0"/>
            <a:r>
              <a:rPr lang="en-US" sz="1200" kern="1200" dirty="0" smtClean="0">
                <a:solidFill>
                  <a:schemeClr val="tx1"/>
                </a:solidFill>
                <a:latin typeface="+mn-lt"/>
                <a:ea typeface="+mn-ea"/>
                <a:cs typeface="+mn-cs"/>
              </a:rPr>
              <a:t>advertising campaign and then released the cake mix </a:t>
            </a:r>
          </a:p>
          <a:p>
            <a:pPr rtl="0"/>
            <a:r>
              <a:rPr lang="en-US" sz="1200" kern="1200" dirty="0" smtClean="0">
                <a:solidFill>
                  <a:schemeClr val="tx1"/>
                </a:solidFill>
                <a:latin typeface="+mn-lt"/>
                <a:ea typeface="+mn-ea"/>
                <a:cs typeface="+mn-cs"/>
              </a:rPr>
              <a:t>to the general market.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But few people bought the new cake mix.</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company then spent more money on a survey to </a:t>
            </a:r>
          </a:p>
          <a:p>
            <a:pPr rtl="0"/>
            <a:r>
              <a:rPr lang="en-US" sz="1200" kern="1200" dirty="0" smtClean="0">
                <a:solidFill>
                  <a:schemeClr val="tx1"/>
                </a:solidFill>
                <a:latin typeface="+mn-lt"/>
                <a:ea typeface="+mn-ea"/>
                <a:cs typeface="+mn-cs"/>
              </a:rPr>
              <a:t>find out why the cake mix didn’t sell.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Based on the results of this survey, the company </a:t>
            </a:r>
          </a:p>
          <a:p>
            <a:pPr rtl="0"/>
            <a:r>
              <a:rPr lang="en-US" sz="1200" kern="1200" dirty="0" smtClean="0">
                <a:solidFill>
                  <a:schemeClr val="tx1"/>
                </a:solidFill>
                <a:latin typeface="+mn-lt"/>
                <a:ea typeface="+mn-ea"/>
                <a:cs typeface="+mn-cs"/>
              </a:rPr>
              <a:t>recalled the mix, reworked the formula, and released </a:t>
            </a:r>
          </a:p>
          <a:p>
            <a:pPr rtl="0"/>
            <a:r>
              <a:rPr lang="en-US" sz="1200" kern="1200" dirty="0" smtClean="0">
                <a:solidFill>
                  <a:schemeClr val="tx1"/>
                </a:solidFill>
                <a:latin typeface="+mn-lt"/>
                <a:ea typeface="+mn-ea"/>
                <a:cs typeface="+mn-cs"/>
              </a:rPr>
              <a:t>the revised cake mix.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new cake mix required that one add not only </a:t>
            </a:r>
          </a:p>
          <a:p>
            <a:pPr rtl="0"/>
            <a:r>
              <a:rPr lang="en-US" sz="1200" kern="1200" dirty="0" smtClean="0">
                <a:solidFill>
                  <a:schemeClr val="tx1"/>
                </a:solidFill>
                <a:latin typeface="+mn-lt"/>
                <a:ea typeface="+mn-ea"/>
                <a:cs typeface="+mn-cs"/>
              </a:rPr>
              <a:t>water, but also an egg. It sold like hot cakes and is </a:t>
            </a:r>
          </a:p>
          <a:p>
            <a:pPr rtl="0"/>
            <a:r>
              <a:rPr lang="en-US" sz="1200" kern="1200" dirty="0" smtClean="0">
                <a:solidFill>
                  <a:schemeClr val="tx1"/>
                </a:solidFill>
                <a:latin typeface="+mn-lt"/>
                <a:ea typeface="+mn-ea"/>
                <a:cs typeface="+mn-cs"/>
              </a:rPr>
              <a:t>now a leading product in the field.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You see, the first cake mix was just too simple to be </a:t>
            </a:r>
          </a:p>
          <a:p>
            <a:pPr rtl="0"/>
            <a:r>
              <a:rPr lang="en-US" sz="1200" kern="1200" dirty="0" smtClean="0">
                <a:solidFill>
                  <a:schemeClr val="tx1"/>
                </a:solidFill>
                <a:latin typeface="+mn-lt"/>
                <a:ea typeface="+mn-ea"/>
                <a:cs typeface="+mn-cs"/>
              </a:rPr>
              <a:t>believable. People would not accept it.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 same is true of salvation by grace.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b="0" i="0" u="none" strike="noStrike" baseline="0" dirty="0" smtClean="0"/>
              <a:t>Leadership Ministries Worldwide. (2004). </a:t>
            </a:r>
            <a:r>
              <a:rPr lang="en-US" b="0" i="1" u="none" strike="noStrike" baseline="0" dirty="0" smtClean="0"/>
              <a:t>Practical </a:t>
            </a:r>
          </a:p>
          <a:p>
            <a:pPr rtl="0"/>
            <a:r>
              <a:rPr lang="en-US" b="0" i="1" u="none" strike="noStrike" baseline="0" dirty="0" smtClean="0"/>
              <a:t>Illustrations: Romans</a:t>
            </a:r>
            <a:r>
              <a:rPr lang="en-US" b="0" i="0" u="none" strike="noStrike" baseline="0" dirty="0" smtClean="0"/>
              <a:t> (pp. 79–80). Chattanooga, T</a:t>
            </a:r>
          </a:p>
          <a:p>
            <a:pPr rtl="0"/>
            <a:r>
              <a:rPr lang="en-US" b="0" i="0" u="none" strike="noStrike" baseline="0" dirty="0" smtClean="0"/>
              <a:t>N: Leadership Ministries Worldwide.</a:t>
            </a:r>
            <a:endParaRPr lang="en-US" dirty="0" smtClean="0"/>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194908426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7595014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 1988 article, Walter</a:t>
            </a:r>
            <a:r>
              <a:rPr lang="en-US" baseline="0" dirty="0" smtClean="0"/>
              <a:t> B. Russell III, an Assistant</a:t>
            </a:r>
          </a:p>
          <a:p>
            <a:r>
              <a:rPr lang="en-US" baseline="0" dirty="0" smtClean="0"/>
              <a:t>Professor of  New Testament at the Graduate School </a:t>
            </a:r>
          </a:p>
          <a:p>
            <a:r>
              <a:rPr lang="en-US" baseline="0" dirty="0" smtClean="0"/>
              <a:t>of Religion at Liberty University discussed the purpose</a:t>
            </a:r>
          </a:p>
          <a:p>
            <a:r>
              <a:rPr lang="en-US" baseline="0" dirty="0" smtClean="0"/>
              <a:t>of the Book of Romans.</a:t>
            </a:r>
          </a:p>
          <a:p>
            <a:endParaRPr lang="en-US" baseline="0" dirty="0" smtClean="0"/>
          </a:p>
          <a:p>
            <a:r>
              <a:rPr lang="en-US" baseline="0" dirty="0" smtClean="0"/>
              <a:t>He wrote that Cranford provides a good synopsis of</a:t>
            </a:r>
          </a:p>
          <a:p>
            <a:r>
              <a:rPr lang="en-US" baseline="0" dirty="0" smtClean="0"/>
              <a:t>the traditional Protestant viewpoint:</a:t>
            </a:r>
          </a:p>
          <a:p>
            <a:endParaRPr lang="en-US" baseline="0" dirty="0" smtClean="0"/>
          </a:p>
          <a:p>
            <a:r>
              <a:rPr lang="en-US" baseline="0" dirty="0" smtClean="0"/>
              <a:t>“</a:t>
            </a:r>
            <a:r>
              <a:rPr lang="en-US" sz="1200" kern="1200" dirty="0" err="1" smtClean="0">
                <a:solidFill>
                  <a:schemeClr val="tx1"/>
                </a:solidFill>
                <a:effectLst/>
                <a:latin typeface="+mn-lt"/>
                <a:ea typeface="+mn-ea"/>
                <a:cs typeface="+mn-cs"/>
              </a:rPr>
              <a:t>Cranfield</a:t>
            </a:r>
            <a:r>
              <a:rPr lang="en-US" sz="1200" kern="1200" dirty="0" smtClean="0">
                <a:solidFill>
                  <a:schemeClr val="tx1"/>
                </a:solidFill>
                <a:effectLst/>
                <a:latin typeface="+mn-lt"/>
                <a:ea typeface="+mn-ea"/>
                <a:cs typeface="+mn-cs"/>
              </a:rPr>
              <a:t> considers that Paul wrote an explanatory </a:t>
            </a:r>
          </a:p>
          <a:p>
            <a:r>
              <a:rPr lang="en-US" sz="1200" kern="1200" dirty="0" smtClean="0">
                <a:solidFill>
                  <a:schemeClr val="tx1"/>
                </a:solidFill>
                <a:effectLst/>
                <a:latin typeface="+mn-lt"/>
                <a:ea typeface="+mn-ea"/>
                <a:cs typeface="+mn-cs"/>
              </a:rPr>
              <a:t>letter</a:t>
            </a:r>
          </a:p>
          <a:p>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to inform the Romans of his visit in the near future </a:t>
            </a:r>
          </a:p>
          <a:p>
            <a:pPr marL="0" indent="0">
              <a:buFontTx/>
              <a:buNone/>
            </a:pPr>
            <a:r>
              <a:rPr lang="en-US" sz="1200" kern="1200" dirty="0" smtClean="0">
                <a:solidFill>
                  <a:schemeClr val="tx1"/>
                </a:solidFill>
                <a:effectLst/>
                <a:latin typeface="+mn-lt"/>
                <a:ea typeface="+mn-ea"/>
                <a:cs typeface="+mn-cs"/>
              </a:rPr>
              <a:t>(15.22-25),</a:t>
            </a:r>
            <a:r>
              <a:rPr lang="en-US" sz="1200" kern="1200" baseline="0" dirty="0" smtClean="0">
                <a:solidFill>
                  <a:schemeClr val="tx1"/>
                </a:solidFill>
                <a:effectLst/>
                <a:latin typeface="+mn-lt"/>
                <a:ea typeface="+mn-ea"/>
                <a:cs typeface="+mn-cs"/>
              </a:rPr>
              <a:t> </a:t>
            </a:r>
          </a:p>
          <a:p>
            <a:pPr marL="0" indent="0">
              <a:buFontTx/>
              <a:buNone/>
            </a:pPr>
            <a:endParaRPr lang="en-US" sz="1200" kern="1200" baseline="0" dirty="0" smtClean="0">
              <a:solidFill>
                <a:schemeClr val="tx1"/>
              </a:solidFill>
              <a:effectLst/>
              <a:latin typeface="+mn-lt"/>
              <a:ea typeface="+mn-ea"/>
              <a:cs typeface="+mn-cs"/>
            </a:endParaRPr>
          </a:p>
          <a:p>
            <a:pPr marL="171450" indent="-171450">
              <a:buFontTx/>
              <a:buChar char="-"/>
            </a:pPr>
            <a:r>
              <a:rPr lang="en-US" sz="1200" kern="1200" dirty="0" smtClean="0">
                <a:solidFill>
                  <a:schemeClr val="tx1"/>
                </a:solidFill>
                <a:effectLst/>
                <a:latin typeface="+mn-lt"/>
                <a:ea typeface="+mn-ea"/>
                <a:cs typeface="+mn-cs"/>
              </a:rPr>
              <a:t>to inform them of his Spanish plans and secure or </a:t>
            </a:r>
          </a:p>
          <a:p>
            <a:pPr marL="0" indent="0">
              <a:buFontTx/>
              <a:buNone/>
            </a:pPr>
            <a:r>
              <a:rPr lang="en-US" sz="1200" kern="1200" dirty="0" smtClean="0">
                <a:solidFill>
                  <a:schemeClr val="tx1"/>
                </a:solidFill>
                <a:effectLst/>
                <a:latin typeface="+mn-lt"/>
                <a:ea typeface="+mn-ea"/>
                <a:cs typeface="+mn-cs"/>
              </a:rPr>
              <a:t>prepare the way for securing their assistance </a:t>
            </a:r>
          </a:p>
          <a:p>
            <a:pPr marL="0" indent="0">
              <a:buFontTx/>
              <a:buNone/>
            </a:pPr>
            <a:r>
              <a:rPr lang="en-US" sz="1200" kern="1200" dirty="0" smtClean="0">
                <a:solidFill>
                  <a:schemeClr val="tx1"/>
                </a:solidFill>
                <a:effectLst/>
                <a:latin typeface="+mn-lt"/>
                <a:ea typeface="+mn-ea"/>
                <a:cs typeface="+mn-cs"/>
              </a:rPr>
              <a:t>(15:14-21), </a:t>
            </a:r>
          </a:p>
          <a:p>
            <a:pPr marL="0" indent="0">
              <a:buFontTx/>
              <a:buNone/>
            </a:pPr>
            <a:endParaRPr lang="en-US" sz="1200" kern="1200" dirty="0" smtClean="0">
              <a:solidFill>
                <a:schemeClr val="tx1"/>
              </a:solidFill>
              <a:effectLst/>
              <a:latin typeface="+mn-lt"/>
              <a:ea typeface="+mn-ea"/>
              <a:cs typeface="+mn-cs"/>
            </a:endParaRPr>
          </a:p>
          <a:p>
            <a:pPr marL="171450" indent="-171450">
              <a:buFontTx/>
              <a:buChar char="-"/>
            </a:pPr>
            <a:r>
              <a:rPr lang="en-US" sz="1200" kern="1200" dirty="0" smtClean="0">
                <a:solidFill>
                  <a:schemeClr val="tx1"/>
                </a:solidFill>
                <a:effectLst/>
                <a:latin typeface="+mn-lt"/>
                <a:ea typeface="+mn-ea"/>
                <a:cs typeface="+mn-cs"/>
              </a:rPr>
              <a:t>to ask for their prayers for himself (15:30-32), and </a:t>
            </a:r>
          </a:p>
          <a:p>
            <a:pPr marL="171450" indent="-171450">
              <a:buFontTx/>
              <a:buChar char="-"/>
            </a:pPr>
            <a:endParaRPr lang="en-US" sz="1200" kern="1200" dirty="0" smtClean="0">
              <a:solidFill>
                <a:schemeClr val="tx1"/>
              </a:solidFill>
              <a:effectLst/>
              <a:latin typeface="+mn-lt"/>
              <a:ea typeface="+mn-ea"/>
              <a:cs typeface="+mn-cs"/>
            </a:endParaRPr>
          </a:p>
          <a:p>
            <a:pPr marL="171450" indent="-171450">
              <a:buFontTx/>
              <a:buChar char="-"/>
            </a:pPr>
            <a:r>
              <a:rPr lang="en-US" sz="1200" kern="1200" dirty="0" smtClean="0">
                <a:solidFill>
                  <a:schemeClr val="tx1"/>
                </a:solidFill>
                <a:effectLst/>
                <a:latin typeface="+mn-lt"/>
                <a:ea typeface="+mn-ea"/>
                <a:cs typeface="+mn-cs"/>
              </a:rPr>
              <a:t>to introduce himself to them at the same time as </a:t>
            </a:r>
          </a:p>
          <a:p>
            <a:pPr marL="0" indent="0">
              <a:buFontTx/>
              <a:buNone/>
            </a:pPr>
            <a:r>
              <a:rPr lang="en-US" sz="1200" kern="1200" dirty="0" smtClean="0">
                <a:solidFill>
                  <a:schemeClr val="tx1"/>
                </a:solidFill>
                <a:effectLst/>
                <a:latin typeface="+mn-lt"/>
                <a:ea typeface="+mn-ea"/>
                <a:cs typeface="+mn-cs"/>
              </a:rPr>
              <a:t>the apostle to the Gentiles via the most appropriate </a:t>
            </a:r>
          </a:p>
          <a:p>
            <a:pPr marL="0" indent="0">
              <a:buFontTx/>
              <a:buNone/>
            </a:pPr>
            <a:r>
              <a:rPr lang="en-US" sz="1200" kern="1200" dirty="0" smtClean="0">
                <a:solidFill>
                  <a:schemeClr val="tx1"/>
                </a:solidFill>
                <a:effectLst/>
                <a:latin typeface="+mn-lt"/>
                <a:ea typeface="+mn-ea"/>
                <a:cs typeface="+mn-cs"/>
              </a:rPr>
              <a:t>way he knew—"to set before them a serious and </a:t>
            </a:r>
          </a:p>
          <a:p>
            <a:pPr marL="0" indent="0">
              <a:buFontTx/>
              <a:buNone/>
            </a:pPr>
            <a:r>
              <a:rPr lang="en-US" sz="1200" kern="1200" dirty="0" smtClean="0">
                <a:solidFill>
                  <a:schemeClr val="tx1"/>
                </a:solidFill>
                <a:effectLst/>
                <a:latin typeface="+mn-lt"/>
                <a:ea typeface="+mn-ea"/>
                <a:cs typeface="+mn-cs"/>
              </a:rPr>
              <a:t>orderly summary of the gospel as he had come to </a:t>
            </a:r>
          </a:p>
          <a:p>
            <a:pPr marL="0" indent="0">
              <a:buFontTx/>
              <a:buNone/>
            </a:pPr>
            <a:r>
              <a:rPr lang="en-US" sz="1200" kern="1200" dirty="0" smtClean="0">
                <a:solidFill>
                  <a:schemeClr val="tx1"/>
                </a:solidFill>
                <a:effectLst/>
                <a:latin typeface="+mn-lt"/>
                <a:ea typeface="+mn-ea"/>
                <a:cs typeface="+mn-cs"/>
              </a:rPr>
              <a:t>understand it.”</a:t>
            </a:r>
          </a:p>
          <a:p>
            <a:pPr marL="0" indent="0">
              <a:buFontTx/>
              <a:buNone/>
            </a:pPr>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a:t>
            </a:r>
          </a:p>
          <a:p>
            <a:pPr marL="0" indent="0">
              <a:buFontTx/>
              <a:buNone/>
            </a:pPr>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Russell, Walter B. III (1988). “An Alternative Suggestion </a:t>
            </a:r>
          </a:p>
          <a:p>
            <a:pPr marL="0" indent="0">
              <a:buFontTx/>
              <a:buNone/>
            </a:pPr>
            <a:r>
              <a:rPr lang="en-US" sz="1200" kern="1200" dirty="0" smtClean="0">
                <a:solidFill>
                  <a:schemeClr val="tx1"/>
                </a:solidFill>
                <a:effectLst/>
                <a:latin typeface="+mn-lt"/>
                <a:ea typeface="+mn-ea"/>
                <a:cs typeface="+mn-cs"/>
              </a:rPr>
              <a:t>for the Purpose of Romans”. </a:t>
            </a:r>
            <a:r>
              <a:rPr lang="en-US" sz="1200" kern="1200" dirty="0" err="1" smtClean="0">
                <a:solidFill>
                  <a:schemeClr val="tx1"/>
                </a:solidFill>
                <a:effectLst/>
                <a:latin typeface="+mn-lt"/>
                <a:ea typeface="+mn-ea"/>
                <a:cs typeface="+mn-cs"/>
              </a:rPr>
              <a:t>Biblioteca</a:t>
            </a:r>
            <a:r>
              <a:rPr lang="en-US" sz="1200" kern="1200" dirty="0" smtClean="0">
                <a:solidFill>
                  <a:schemeClr val="tx1"/>
                </a:solidFill>
                <a:effectLst/>
                <a:latin typeface="+mn-lt"/>
                <a:ea typeface="+mn-ea"/>
                <a:cs typeface="+mn-cs"/>
              </a:rPr>
              <a:t> Sacra </a:t>
            </a:r>
          </a:p>
          <a:p>
            <a:pPr marL="0" indent="0">
              <a:buFontTx/>
              <a:buNone/>
            </a:pPr>
            <a:r>
              <a:rPr lang="en-US" sz="1200" kern="1200" dirty="0" smtClean="0">
                <a:solidFill>
                  <a:schemeClr val="tx1"/>
                </a:solidFill>
                <a:effectLst/>
                <a:latin typeface="+mn-lt"/>
                <a:ea typeface="+mn-ea"/>
                <a:cs typeface="+mn-cs"/>
              </a:rPr>
              <a:t>145 no. 578 Apr - Jun 1988, p. 175. </a:t>
            </a:r>
          </a:p>
          <a:p>
            <a:pPr marL="0" indent="0">
              <a:buFontTx/>
              <a:buNone/>
            </a:pPr>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a:t>
            </a:r>
          </a:p>
          <a:p>
            <a:pPr marL="0" indent="0">
              <a:buFontTx/>
              <a:buNone/>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1871063147"/>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Russell continues:</a:t>
            </a:r>
          </a:p>
          <a:p>
            <a:endParaRPr lang="en-US" dirty="0" smtClean="0"/>
          </a:p>
          <a:p>
            <a:r>
              <a:rPr lang="en-US" dirty="0" smtClean="0"/>
              <a:t>“</a:t>
            </a:r>
            <a:r>
              <a:rPr lang="en-US" sz="1200" kern="1200" dirty="0" smtClean="0">
                <a:solidFill>
                  <a:schemeClr val="tx1"/>
                </a:solidFill>
                <a:effectLst/>
                <a:latin typeface="+mn-lt"/>
                <a:ea typeface="+mn-ea"/>
                <a:cs typeface="+mn-cs"/>
              </a:rPr>
              <a:t>The basic problem that all interpreters of Romans </a:t>
            </a:r>
          </a:p>
          <a:p>
            <a:r>
              <a:rPr lang="en-US" sz="1200" kern="1200" dirty="0" smtClean="0">
                <a:solidFill>
                  <a:schemeClr val="tx1"/>
                </a:solidFill>
                <a:effectLst/>
                <a:latin typeface="+mn-lt"/>
                <a:ea typeface="+mn-ea"/>
                <a:cs typeface="+mn-cs"/>
              </a:rPr>
              <a:t>must wrestle with is how to integrate the </a:t>
            </a:r>
          </a:p>
          <a:p>
            <a:r>
              <a:rPr lang="en-US" sz="1200" kern="1200" dirty="0" smtClean="0">
                <a:solidFill>
                  <a:schemeClr val="tx1"/>
                </a:solidFill>
                <a:effectLst/>
                <a:latin typeface="+mn-lt"/>
                <a:ea typeface="+mn-ea"/>
                <a:cs typeface="+mn-cs"/>
              </a:rPr>
              <a:t>straightforward sense of purpose that Paul exhibited </a:t>
            </a:r>
          </a:p>
          <a:p>
            <a:r>
              <a:rPr lang="en-US" sz="1200" kern="1200" dirty="0" smtClean="0">
                <a:solidFill>
                  <a:schemeClr val="tx1"/>
                </a:solidFill>
                <a:effectLst/>
                <a:latin typeface="+mn-lt"/>
                <a:ea typeface="+mn-ea"/>
                <a:cs typeface="+mn-cs"/>
              </a:rPr>
              <a:t>in 1:1-16 and 15:14-16:27 with the body of the epistle, </a:t>
            </a:r>
          </a:p>
          <a:p>
            <a:r>
              <a:rPr lang="en-US" sz="1200" kern="1200" dirty="0" smtClean="0">
                <a:solidFill>
                  <a:schemeClr val="tx1"/>
                </a:solidFill>
                <a:effectLst/>
                <a:latin typeface="+mn-lt"/>
                <a:ea typeface="+mn-ea"/>
                <a:cs typeface="+mn-cs"/>
              </a:rPr>
              <a:t>which seems to be heading in another direction....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relationship of Jews and Gentiles is a major </a:t>
            </a:r>
          </a:p>
          <a:p>
            <a:r>
              <a:rPr lang="en-US" sz="1200" kern="1200" dirty="0" smtClean="0">
                <a:solidFill>
                  <a:schemeClr val="tx1"/>
                </a:solidFill>
                <a:effectLst/>
                <a:latin typeface="+mn-lt"/>
                <a:ea typeface="+mn-ea"/>
                <a:cs typeface="+mn-cs"/>
              </a:rPr>
              <a:t>issue in Romans—especially in chapters 1-3, 9-11, </a:t>
            </a:r>
          </a:p>
          <a:p>
            <a:r>
              <a:rPr lang="en-US" sz="1200" kern="1200" dirty="0" smtClean="0">
                <a:solidFill>
                  <a:schemeClr val="tx1"/>
                </a:solidFill>
                <a:effectLst/>
                <a:latin typeface="+mn-lt"/>
                <a:ea typeface="+mn-ea"/>
                <a:cs typeface="+mn-cs"/>
              </a:rPr>
              <a:t>and 14-15....</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searching for a statement of the purpose of </a:t>
            </a:r>
          </a:p>
          <a:p>
            <a:r>
              <a:rPr lang="en-US" sz="1200" kern="1200" dirty="0" smtClean="0">
                <a:solidFill>
                  <a:schemeClr val="tx1"/>
                </a:solidFill>
                <a:effectLst/>
                <a:latin typeface="+mn-lt"/>
                <a:ea typeface="+mn-ea"/>
                <a:cs typeface="+mn-cs"/>
              </a:rPr>
              <a:t>Romans that is more reflective of the author's (and </a:t>
            </a:r>
          </a:p>
          <a:p>
            <a:r>
              <a:rPr lang="en-US" sz="1200" kern="1200" dirty="0" smtClean="0">
                <a:solidFill>
                  <a:schemeClr val="tx1"/>
                </a:solidFill>
                <a:effectLst/>
                <a:latin typeface="+mn-lt"/>
                <a:ea typeface="+mn-ea"/>
                <a:cs typeface="+mn-cs"/>
              </a:rPr>
              <a:t>the text's) concerns and view­ points, it would seem </a:t>
            </a:r>
          </a:p>
          <a:p>
            <a:r>
              <a:rPr lang="en-US" sz="1200" kern="1200" dirty="0" smtClean="0">
                <a:solidFill>
                  <a:schemeClr val="tx1"/>
                </a:solidFill>
                <a:effectLst/>
                <a:latin typeface="+mn-lt"/>
                <a:ea typeface="+mn-ea"/>
                <a:cs typeface="+mn-cs"/>
              </a:rPr>
              <a:t>that Paul's status as a pioneer evangelist and church </a:t>
            </a:r>
          </a:p>
          <a:p>
            <a:r>
              <a:rPr lang="en-US" sz="1200" kern="1200" dirty="0" smtClean="0">
                <a:solidFill>
                  <a:schemeClr val="tx1"/>
                </a:solidFill>
                <a:effectLst/>
                <a:latin typeface="+mn-lt"/>
                <a:ea typeface="+mn-ea"/>
                <a:cs typeface="+mn-cs"/>
              </a:rPr>
              <a:t>planter could hardly be overemphasized. In a real </a:t>
            </a:r>
          </a:p>
          <a:p>
            <a:r>
              <a:rPr lang="en-US" sz="1200" kern="1200" dirty="0" smtClean="0">
                <a:solidFill>
                  <a:schemeClr val="tx1"/>
                </a:solidFill>
                <a:effectLst/>
                <a:latin typeface="+mn-lt"/>
                <a:ea typeface="+mn-ea"/>
                <a:cs typeface="+mn-cs"/>
              </a:rPr>
              <a:t>sense he was an "incidental theologian" when his </a:t>
            </a:r>
          </a:p>
          <a:p>
            <a:r>
              <a:rPr lang="en-US" sz="1200" kern="1200" dirty="0" smtClean="0">
                <a:solidFill>
                  <a:schemeClr val="tx1"/>
                </a:solidFill>
                <a:effectLst/>
                <a:latin typeface="+mn-lt"/>
                <a:ea typeface="+mn-ea"/>
                <a:cs typeface="+mn-cs"/>
              </a:rPr>
              <a:t>missionary work demanded it....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following purpose statement is suggested for </a:t>
            </a:r>
          </a:p>
          <a:p>
            <a:r>
              <a:rPr lang="en-US" sz="1200" kern="1200" dirty="0" smtClean="0">
                <a:solidFill>
                  <a:schemeClr val="tx1"/>
                </a:solidFill>
                <a:effectLst/>
                <a:latin typeface="+mn-lt"/>
                <a:ea typeface="+mn-ea"/>
                <a:cs typeface="+mn-cs"/>
              </a:rPr>
              <a:t>Romans In an exhortative letter confronting their </a:t>
            </a:r>
          </a:p>
          <a:p>
            <a:r>
              <a:rPr lang="en-US" sz="1200" kern="1200" dirty="0" smtClean="0">
                <a:solidFill>
                  <a:schemeClr val="tx1"/>
                </a:solidFill>
                <a:effectLst/>
                <a:latin typeface="+mn-lt"/>
                <a:ea typeface="+mn-ea"/>
                <a:cs typeface="+mn-cs"/>
              </a:rPr>
              <a:t>Jewish/Gentile relationships, Paul challenged the </a:t>
            </a:r>
          </a:p>
          <a:p>
            <a:r>
              <a:rPr lang="en-US" sz="1200" kern="1200" dirty="0" smtClean="0">
                <a:solidFill>
                  <a:schemeClr val="tx1"/>
                </a:solidFill>
                <a:effectLst/>
                <a:latin typeface="+mn-lt"/>
                <a:ea typeface="+mn-ea"/>
                <a:cs typeface="+mn-cs"/>
              </a:rPr>
              <a:t>Roman churches to participate fully in God's present </a:t>
            </a:r>
          </a:p>
          <a:p>
            <a:r>
              <a:rPr lang="en-US" sz="1200" kern="1200" dirty="0" smtClean="0">
                <a:solidFill>
                  <a:schemeClr val="tx1"/>
                </a:solidFill>
                <a:effectLst/>
                <a:latin typeface="+mn-lt"/>
                <a:ea typeface="+mn-ea"/>
                <a:cs typeface="+mn-cs"/>
              </a:rPr>
              <a:t>harvest of all peoples by showing that their </a:t>
            </a:r>
          </a:p>
          <a:p>
            <a:r>
              <a:rPr lang="en-US" sz="1200" kern="1200" dirty="0" smtClean="0">
                <a:solidFill>
                  <a:schemeClr val="tx1"/>
                </a:solidFill>
                <a:effectLst/>
                <a:latin typeface="+mn-lt"/>
                <a:ea typeface="+mn-ea"/>
                <a:cs typeface="+mn-cs"/>
              </a:rPr>
              <a:t>ethnocentrism opposed God's eternal plan of </a:t>
            </a:r>
          </a:p>
          <a:p>
            <a:r>
              <a:rPr lang="en-US" sz="1200" kern="1200" dirty="0" smtClean="0">
                <a:solidFill>
                  <a:schemeClr val="tx1"/>
                </a:solidFill>
                <a:effectLst/>
                <a:latin typeface="+mn-lt"/>
                <a:ea typeface="+mn-ea"/>
                <a:cs typeface="+mn-cs"/>
              </a:rPr>
              <a:t>justifying people by faith, of giving them new life in </a:t>
            </a:r>
          </a:p>
          <a:p>
            <a:r>
              <a:rPr lang="en-US" sz="1200" kern="1200" dirty="0" smtClean="0">
                <a:solidFill>
                  <a:schemeClr val="tx1"/>
                </a:solidFill>
                <a:effectLst/>
                <a:latin typeface="+mn-lt"/>
                <a:ea typeface="+mn-ea"/>
                <a:cs typeface="+mn-cs"/>
              </a:rPr>
              <a:t>the Spirit, and of mercifully placing them in His </a:t>
            </a:r>
          </a:p>
          <a:p>
            <a:r>
              <a:rPr lang="en-US" sz="1200" kern="1200" dirty="0" smtClean="0">
                <a:solidFill>
                  <a:schemeClr val="tx1"/>
                </a:solidFill>
                <a:effectLst/>
                <a:latin typeface="+mn-lt"/>
                <a:ea typeface="+mn-ea"/>
                <a:cs typeface="+mn-cs"/>
              </a:rPr>
              <a:t>redemptive plan This purpose statement obviously </a:t>
            </a:r>
          </a:p>
          <a:p>
            <a:r>
              <a:rPr lang="en-US" sz="1200" kern="1200" dirty="0" smtClean="0">
                <a:solidFill>
                  <a:schemeClr val="tx1"/>
                </a:solidFill>
                <a:effectLst/>
                <a:latin typeface="+mn-lt"/>
                <a:ea typeface="+mn-ea"/>
                <a:cs typeface="+mn-cs"/>
              </a:rPr>
              <a:t>elevates some aspects that have historically been </a:t>
            </a:r>
          </a:p>
          <a:p>
            <a:r>
              <a:rPr lang="en-US" sz="1200" kern="1200" dirty="0" smtClean="0">
                <a:solidFill>
                  <a:schemeClr val="tx1"/>
                </a:solidFill>
                <a:effectLst/>
                <a:latin typeface="+mn-lt"/>
                <a:ea typeface="+mn-ea"/>
                <a:cs typeface="+mn-cs"/>
              </a:rPr>
              <a:t>deemed peripheral and diminishes other elements </a:t>
            </a:r>
          </a:p>
          <a:p>
            <a:r>
              <a:rPr lang="en-US" sz="1200" kern="1200" dirty="0" smtClean="0">
                <a:solidFill>
                  <a:schemeClr val="tx1"/>
                </a:solidFill>
                <a:effectLst/>
                <a:latin typeface="+mn-lt"/>
                <a:ea typeface="+mn-ea"/>
                <a:cs typeface="+mn-cs"/>
              </a:rPr>
              <a:t>that have previously dominated.” </a:t>
            </a:r>
          </a:p>
          <a:p>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a:t>
            </a:r>
          </a:p>
          <a:p>
            <a:pPr marL="0" indent="0">
              <a:buFontTx/>
              <a:buNone/>
            </a:pPr>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Russell, Walter B. III (1988). “An Alternative Suggestion </a:t>
            </a:r>
          </a:p>
          <a:p>
            <a:pPr marL="0" indent="0">
              <a:buFontTx/>
              <a:buNone/>
            </a:pPr>
            <a:r>
              <a:rPr lang="en-US" sz="1200" kern="1200" dirty="0" smtClean="0">
                <a:solidFill>
                  <a:schemeClr val="tx1"/>
                </a:solidFill>
                <a:effectLst/>
                <a:latin typeface="+mn-lt"/>
                <a:ea typeface="+mn-ea"/>
                <a:cs typeface="+mn-cs"/>
              </a:rPr>
              <a:t>for the Purpose of Romans”. </a:t>
            </a:r>
            <a:r>
              <a:rPr lang="en-US" sz="1200" kern="1200" dirty="0" err="1" smtClean="0">
                <a:solidFill>
                  <a:schemeClr val="tx1"/>
                </a:solidFill>
                <a:effectLst/>
                <a:latin typeface="+mn-lt"/>
                <a:ea typeface="+mn-ea"/>
                <a:cs typeface="+mn-cs"/>
              </a:rPr>
              <a:t>Biblioteca</a:t>
            </a:r>
            <a:r>
              <a:rPr lang="en-US" sz="1200" kern="1200" dirty="0" smtClean="0">
                <a:solidFill>
                  <a:schemeClr val="tx1"/>
                </a:solidFill>
                <a:effectLst/>
                <a:latin typeface="+mn-lt"/>
                <a:ea typeface="+mn-ea"/>
                <a:cs typeface="+mn-cs"/>
              </a:rPr>
              <a:t> Sacra </a:t>
            </a:r>
          </a:p>
          <a:p>
            <a:pPr marL="0" indent="0">
              <a:buFontTx/>
              <a:buNone/>
            </a:pPr>
            <a:r>
              <a:rPr lang="en-US" sz="1200" kern="1200" dirty="0" smtClean="0">
                <a:solidFill>
                  <a:schemeClr val="tx1"/>
                </a:solidFill>
                <a:effectLst/>
                <a:latin typeface="+mn-lt"/>
                <a:ea typeface="+mn-ea"/>
                <a:cs typeface="+mn-cs"/>
              </a:rPr>
              <a:t>145 no. 578 Apr - Jun 1988, pp. 175-180. </a:t>
            </a:r>
          </a:p>
          <a:p>
            <a:pPr marL="0" indent="0">
              <a:buFontTx/>
              <a:buNone/>
            </a:pPr>
            <a:endParaRPr lang="en-US" sz="1200" kern="1200" dirty="0" smtClean="0">
              <a:solidFill>
                <a:schemeClr val="tx1"/>
              </a:solidFill>
              <a:effectLst/>
              <a:latin typeface="+mn-lt"/>
              <a:ea typeface="+mn-ea"/>
              <a:cs typeface="+mn-cs"/>
            </a:endParaRPr>
          </a:p>
          <a:p>
            <a:pPr marL="0" indent="0">
              <a:buFontTx/>
              <a:buNone/>
            </a:pP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327100941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plouteo</a:t>
            </a:r>
            <a:r>
              <a:rPr lang="en-US" dirty="0" smtClean="0"/>
              <a:t> means </a:t>
            </a:r>
            <a:r>
              <a:rPr lang="en-US" sz="1200" b="0" i="0" dirty="0" smtClean="0"/>
              <a:t>to be plentifully supplied with </a:t>
            </a:r>
          </a:p>
          <a:p>
            <a:r>
              <a:rPr lang="en-US" sz="1200" b="0" i="0" dirty="0" smtClean="0"/>
              <a:t>something, that is, to be rich.</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361910302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3364763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9/14/2018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9/14/2018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9/14/2018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9/14/2018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9/14/2018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9/14/2018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9/14/2018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9/14/2018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6.xml"/><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10:5-21</a:t>
            </a:r>
            <a:r>
              <a:rPr lang="en-US" sz="3600" dirty="0" smtClean="0"/>
              <a:t/>
            </a:r>
            <a:br>
              <a:rPr lang="en-US" sz="3600" dirty="0" smtClean="0"/>
            </a:br>
            <a:r>
              <a:rPr lang="en-US" sz="3600" dirty="0" smtClean="0"/>
              <a:t>---</a:t>
            </a:r>
            <a:br>
              <a:rPr lang="en-US" sz="3600" dirty="0" smtClean="0"/>
            </a:br>
            <a:r>
              <a:rPr lang="en-US" sz="3600" dirty="0" smtClean="0"/>
              <a:t>The Message of Salvation to All</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20</a:t>
            </a:r>
            <a:r>
              <a:rPr lang="en-US" dirty="0"/>
              <a:t> And Isaiah boldly says, "I was found by those who did not seek me; I revealed myself to those who did not ask for me." </a:t>
            </a:r>
            <a:endParaRPr lang="en-US" dirty="0" smtClean="0"/>
          </a:p>
          <a:p>
            <a:pPr marL="0" indent="0">
              <a:buNone/>
            </a:pPr>
            <a:r>
              <a:rPr lang="en-US" baseline="30000" dirty="0" smtClean="0"/>
              <a:t>21</a:t>
            </a:r>
            <a:r>
              <a:rPr lang="en-US" dirty="0" smtClean="0"/>
              <a:t> </a:t>
            </a:r>
            <a:r>
              <a:rPr lang="en-US" dirty="0"/>
              <a:t>But concerning Israel he says, "All day long I have held out my hands to a disobedient and obstinate people."</a:t>
            </a:r>
          </a:p>
        </p:txBody>
      </p:sp>
    </p:spTree>
    <p:extLst>
      <p:ext uri="{BB962C8B-B14F-4D97-AF65-F5344CB8AC3E}">
        <p14:creationId xmlns:p14="http://schemas.microsoft.com/office/powerpoint/2010/main" val="425336392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8:9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πλουτέω</a:t>
            </a:r>
            <a:endParaRPr lang="en-US" dirty="0"/>
          </a:p>
          <a:p>
            <a:pPr marL="0" indent="0">
              <a:buNone/>
            </a:pPr>
            <a:r>
              <a:rPr lang="en-US" dirty="0"/>
              <a:t>		(</a:t>
            </a:r>
            <a:r>
              <a:rPr lang="en-US" dirty="0" err="1"/>
              <a:t>plouteō</a:t>
            </a:r>
            <a:r>
              <a:rPr lang="en-US" dirty="0"/>
              <a:t>)</a:t>
            </a:r>
          </a:p>
          <a:p>
            <a:pPr marL="0" indent="0">
              <a:buNone/>
            </a:pPr>
            <a:endParaRPr lang="en-US" dirty="0"/>
          </a:p>
          <a:p>
            <a:pPr marL="0" indent="0">
              <a:buNone/>
            </a:pPr>
            <a:r>
              <a:rPr lang="en-US" dirty="0" smtClean="0"/>
              <a:t>For </a:t>
            </a:r>
            <a:r>
              <a:rPr lang="en-US" dirty="0"/>
              <a:t>you know the grace of our Lord Jesus Christ, that though he was rich, yet for your sakes he became poor, so that you through his poverty might become rich. </a:t>
            </a:r>
          </a:p>
        </p:txBody>
      </p:sp>
      <p:sp>
        <p:nvSpPr>
          <p:cNvPr id="4" name="Rounded Rectangle 3"/>
          <p:cNvSpPr/>
          <p:nvPr/>
        </p:nvSpPr>
        <p:spPr>
          <a:xfrm>
            <a:off x="2210765" y="2129741"/>
            <a:ext cx="1805650" cy="13658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63118" y="5463251"/>
            <a:ext cx="694481" cy="486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3798425" y="4492906"/>
            <a:ext cx="694481" cy="486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3113590" y="3495554"/>
            <a:ext cx="1032076" cy="9973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2"/>
          </p:cNvCxnSpPr>
          <p:nvPr/>
        </p:nvCxnSpPr>
        <p:spPr>
          <a:xfrm flipH="1" flipV="1">
            <a:off x="3113590" y="3495554"/>
            <a:ext cx="196769" cy="196769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88405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pPr marL="0" indent="0">
              <a:buNone/>
            </a:pPr>
            <a:r>
              <a:rPr lang="en-US" dirty="0" smtClean="0"/>
              <a:t>What does it mean to be “rich” here?</a:t>
            </a:r>
          </a:p>
          <a:p>
            <a:pPr marL="0" indent="0">
              <a:buNone/>
            </a:pPr>
            <a:endParaRPr lang="en-US" dirty="0"/>
          </a:p>
          <a:p>
            <a:pPr marL="0" indent="0">
              <a:buNone/>
            </a:pPr>
            <a:endParaRPr lang="en-US" dirty="0" smtClean="0"/>
          </a:p>
          <a:p>
            <a:pPr marL="0" indent="0">
              <a:buNone/>
            </a:pPr>
            <a:r>
              <a:rPr lang="en-US" dirty="0" smtClean="0"/>
              <a:t>How should we use such “richness”?</a:t>
            </a:r>
            <a:endParaRPr lang="en-US" dirty="0"/>
          </a:p>
        </p:txBody>
      </p:sp>
    </p:spTree>
    <p:extLst>
      <p:ext uri="{BB962C8B-B14F-4D97-AF65-F5344CB8AC3E}">
        <p14:creationId xmlns:p14="http://schemas.microsoft.com/office/powerpoint/2010/main" val="162968489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ἐπικαλέω</a:t>
            </a:r>
            <a:endParaRPr lang="en-US" dirty="0"/>
          </a:p>
          <a:p>
            <a:pPr marL="0" indent="0">
              <a:buNone/>
            </a:pPr>
            <a:r>
              <a:rPr lang="en-US" dirty="0" smtClean="0"/>
              <a:t>		(</a:t>
            </a:r>
            <a:r>
              <a:rPr lang="en-US" dirty="0" err="1" smtClean="0"/>
              <a:t>epikale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For there is no difference between Jew and Gentile--the same Lord is Lord of all and richly blesses all who call on him, </a:t>
            </a:r>
            <a:endParaRPr lang="en-US" dirty="0" smtClean="0"/>
          </a:p>
        </p:txBody>
      </p:sp>
      <p:sp>
        <p:nvSpPr>
          <p:cNvPr id="4" name="Rounded Rectangle 3"/>
          <p:cNvSpPr/>
          <p:nvPr/>
        </p:nvSpPr>
        <p:spPr>
          <a:xfrm>
            <a:off x="3067291" y="5567423"/>
            <a:ext cx="659757"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7615" y="2164466"/>
            <a:ext cx="1990846"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3183038" y="3472405"/>
            <a:ext cx="214132" cy="20950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850221"/>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Timothy 2:22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ἐπικαλέω</a:t>
            </a:r>
            <a:endParaRPr lang="en-US" dirty="0"/>
          </a:p>
          <a:p>
            <a:pPr marL="0" indent="0">
              <a:buNone/>
            </a:pPr>
            <a:r>
              <a:rPr lang="en-US" dirty="0"/>
              <a:t>		(</a:t>
            </a:r>
            <a:r>
              <a:rPr lang="en-US" dirty="0" err="1"/>
              <a:t>epikaleō</a:t>
            </a:r>
            <a:r>
              <a:rPr lang="en-US" dirty="0"/>
              <a:t>)</a:t>
            </a:r>
          </a:p>
          <a:p>
            <a:pPr marL="0" indent="0">
              <a:buNone/>
            </a:pPr>
            <a:endParaRPr lang="en-US" dirty="0"/>
          </a:p>
          <a:p>
            <a:pPr marL="0" indent="0">
              <a:buNone/>
            </a:pPr>
            <a:r>
              <a:rPr lang="en-US" dirty="0" smtClean="0"/>
              <a:t>Flee </a:t>
            </a:r>
            <a:r>
              <a:rPr lang="en-US" dirty="0"/>
              <a:t>the evil desires of youth, and pursue righteousness, faith, love and peace, along with those who call on the Lord out of a pure heart.</a:t>
            </a:r>
          </a:p>
        </p:txBody>
      </p:sp>
      <p:sp>
        <p:nvSpPr>
          <p:cNvPr id="4" name="Rounded Rectangle 3"/>
          <p:cNvSpPr/>
          <p:nvPr/>
        </p:nvSpPr>
        <p:spPr>
          <a:xfrm>
            <a:off x="2187615" y="2164466"/>
            <a:ext cx="1990846"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26511" y="4988689"/>
            <a:ext cx="659757"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656390" y="3472405"/>
            <a:ext cx="526648" cy="151628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369811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ἐπικαλέω</a:t>
            </a:r>
            <a:endParaRPr lang="en-US" dirty="0"/>
          </a:p>
          <a:p>
            <a:pPr marL="0" indent="0">
              <a:buNone/>
            </a:pPr>
            <a:r>
              <a:rPr lang="en-US" dirty="0" smtClean="0"/>
              <a:t>	</a:t>
            </a:r>
            <a:r>
              <a:rPr lang="en-US" dirty="0"/>
              <a:t>		(</a:t>
            </a:r>
            <a:r>
              <a:rPr lang="en-US" dirty="0" err="1"/>
              <a:t>epikaleō</a:t>
            </a:r>
            <a:r>
              <a:rPr lang="en-US" dirty="0"/>
              <a:t>)</a:t>
            </a:r>
          </a:p>
          <a:p>
            <a:pPr marL="0" indent="0">
              <a:buNone/>
            </a:pPr>
            <a:endParaRPr lang="en-US" dirty="0"/>
          </a:p>
          <a:p>
            <a:pPr marL="0" indent="0">
              <a:buNone/>
            </a:pPr>
            <a:endParaRPr lang="en-US" dirty="0" smtClean="0"/>
          </a:p>
          <a:p>
            <a:pPr marL="0" indent="0">
              <a:buNone/>
            </a:pPr>
            <a:r>
              <a:rPr lang="en-US" dirty="0" smtClean="0"/>
              <a:t>And </a:t>
            </a:r>
            <a:r>
              <a:rPr lang="en-US" dirty="0"/>
              <a:t>everyone who calls </a:t>
            </a:r>
            <a:r>
              <a:rPr lang="en-US" dirty="0" smtClean="0"/>
              <a:t>on </a:t>
            </a:r>
            <a:r>
              <a:rPr lang="en-US" dirty="0"/>
              <a:t>the name of the Lord will be saved.</a:t>
            </a:r>
          </a:p>
          <a:p>
            <a:endParaRPr lang="en-US" dirty="0"/>
          </a:p>
        </p:txBody>
      </p:sp>
      <p:sp>
        <p:nvSpPr>
          <p:cNvPr id="4" name="Rounded Rectangle 3"/>
          <p:cNvSpPr/>
          <p:nvPr/>
        </p:nvSpPr>
        <p:spPr>
          <a:xfrm>
            <a:off x="3102015" y="2152892"/>
            <a:ext cx="1990846"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03899" y="4595149"/>
            <a:ext cx="810228" cy="4629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97438" y="3460831"/>
            <a:ext cx="11575" cy="11343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462640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What does “calling upon the name of the Lord” involve in this context?</a:t>
            </a:r>
          </a:p>
          <a:p>
            <a:pPr marL="0" indent="0">
              <a:buNone/>
            </a:pPr>
            <a:endParaRPr lang="en-US" dirty="0"/>
          </a:p>
          <a:p>
            <a:pPr marL="0" indent="0">
              <a:buNone/>
            </a:pPr>
            <a:r>
              <a:rPr lang="en-US" dirty="0" smtClean="0"/>
              <a:t>Is it enough to just “claim the name” or is more involved?</a:t>
            </a:r>
            <a:endParaRPr lang="en-US" dirty="0"/>
          </a:p>
        </p:txBody>
      </p:sp>
    </p:spTree>
    <p:extLst>
      <p:ext uri="{BB962C8B-B14F-4D97-AF65-F5344CB8AC3E}">
        <p14:creationId xmlns:p14="http://schemas.microsoft.com/office/powerpoint/2010/main" val="21563944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Psalm 145:18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 </a:t>
            </a:r>
            <a:r>
              <a:rPr lang="en-US" dirty="0"/>
              <a:t>Lord is near to all who call on him, </a:t>
            </a:r>
          </a:p>
          <a:p>
            <a:pPr marL="0" indent="0">
              <a:buNone/>
            </a:pPr>
            <a:r>
              <a:rPr lang="en-US" dirty="0"/>
              <a:t>to all who call on him in truth.</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3:28-29</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28 </a:t>
            </a:r>
            <a:r>
              <a:rPr lang="en-US" dirty="0"/>
              <a:t>There is neither Jew nor Greek, slave nor free, male nor female, for you are all one in Christ Jesus. </a:t>
            </a:r>
            <a:r>
              <a:rPr lang="en-US" baseline="30000" dirty="0"/>
              <a:t>29 </a:t>
            </a:r>
            <a:r>
              <a:rPr lang="en-US" dirty="0"/>
              <a:t>If you belong to Christ, then you are Abraham’s seed, and heirs according to the promise.</a:t>
            </a:r>
            <a:r>
              <a:rPr lang="en-US" baseline="30000" dirty="0"/>
              <a:t> </a:t>
            </a:r>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What does it mean to be Abraham’s seed and heir in this context?</a:t>
            </a:r>
          </a:p>
          <a:p>
            <a:pPr marL="0" indent="0">
              <a:buNone/>
            </a:pPr>
            <a:endParaRPr lang="en-US" dirty="0"/>
          </a:p>
          <a:p>
            <a:pPr marL="0" indent="0">
              <a:buNone/>
            </a:pPr>
            <a:r>
              <a:rPr lang="en-US" dirty="0" smtClean="0"/>
              <a:t>Are we just heirs to the spiritual promises?</a:t>
            </a:r>
          </a:p>
          <a:p>
            <a:pPr marL="0" indent="0">
              <a:buNone/>
            </a:pPr>
            <a:endParaRPr lang="en-US" dirty="0"/>
          </a:p>
          <a:p>
            <a:pPr marL="0" indent="0">
              <a:buNone/>
            </a:pPr>
            <a:r>
              <a:rPr lang="en-US" dirty="0" smtClean="0"/>
              <a:t>Or, are we heirs to the Land of Israel too, </a:t>
            </a:r>
            <a:r>
              <a:rPr lang="en-US" dirty="0" err="1" smtClean="0"/>
              <a:t>etc</a:t>
            </a:r>
            <a:r>
              <a:rPr lang="en-US" dirty="0" smtClean="0"/>
              <a:t>?</a:t>
            </a:r>
            <a:endParaRPr lang="en-US" dirty="0"/>
          </a:p>
        </p:txBody>
      </p:sp>
    </p:spTree>
    <p:extLst>
      <p:ext uri="{BB962C8B-B14F-4D97-AF65-F5344CB8AC3E}">
        <p14:creationId xmlns:p14="http://schemas.microsoft.com/office/powerpoint/2010/main" val="379969960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13</a:t>
            </a:r>
            <a:r>
              <a:rPr lang="en-US" dirty="0" smtClean="0"/>
              <a:t> </a:t>
            </a:r>
            <a:r>
              <a:rPr lang="en-US" dirty="0"/>
              <a:t>for, "Everyone who calls on the name of the Lord will be saved."</a:t>
            </a:r>
          </a:p>
        </p:txBody>
      </p:sp>
    </p:spTree>
    <p:extLst>
      <p:ext uri="{BB962C8B-B14F-4D97-AF65-F5344CB8AC3E}">
        <p14:creationId xmlns:p14="http://schemas.microsoft.com/office/powerpoint/2010/main" val="2686341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smtClean="0"/>
          </a:p>
          <a:p>
            <a:pPr marL="0" indent="0">
              <a:buNone/>
            </a:pPr>
            <a:endParaRPr lang="en-US" dirty="0"/>
          </a:p>
          <a:p>
            <a:pPr marL="0" indent="0">
              <a:buNone/>
            </a:pPr>
            <a:endParaRPr lang="en-US" dirty="0"/>
          </a:p>
          <a:p>
            <a:pPr marL="0" indent="0">
              <a:buNone/>
            </a:pPr>
            <a:r>
              <a:rPr lang="en-US" baseline="30000" dirty="0" smtClean="0"/>
              <a:t>5</a:t>
            </a:r>
            <a:r>
              <a:rPr lang="en-US" dirty="0" smtClean="0"/>
              <a:t> </a:t>
            </a:r>
            <a:r>
              <a:rPr lang="en-US" dirty="0"/>
              <a:t>Moses describes in this way the righteousness that is by the law: "The man who does these things will live by them." </a:t>
            </a:r>
            <a:endParaRPr lang="en-US" dirty="0" smtClean="0"/>
          </a:p>
        </p:txBody>
      </p:sp>
    </p:spTree>
    <p:extLst>
      <p:ext uri="{BB962C8B-B14F-4D97-AF65-F5344CB8AC3E}">
        <p14:creationId xmlns:p14="http://schemas.microsoft.com/office/powerpoint/2010/main" val="107490781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Joel 2:32</a:t>
            </a:r>
            <a:endParaRPr lang="en-US" dirty="0"/>
          </a:p>
        </p:txBody>
      </p:sp>
      <p:sp>
        <p:nvSpPr>
          <p:cNvPr id="3" name="Content Placeholder 2"/>
          <p:cNvSpPr>
            <a:spLocks noGrp="1"/>
          </p:cNvSpPr>
          <p:nvPr>
            <p:ph idx="1"/>
          </p:nvPr>
        </p:nvSpPr>
        <p:spPr/>
        <p:txBody>
          <a:bodyPr/>
          <a:lstStyle/>
          <a:p>
            <a:pPr marL="0" indent="0">
              <a:buNone/>
            </a:pPr>
            <a:r>
              <a:rPr lang="en-US" dirty="0"/>
              <a:t>And everyone who calls </a:t>
            </a:r>
          </a:p>
          <a:p>
            <a:pPr marL="0" indent="0">
              <a:buNone/>
            </a:pPr>
            <a:r>
              <a:rPr lang="en-US" dirty="0"/>
              <a:t>on the name of the Lord will be saved; </a:t>
            </a:r>
          </a:p>
          <a:p>
            <a:pPr marL="0" indent="0">
              <a:buNone/>
            </a:pPr>
            <a:r>
              <a:rPr lang="en-US" dirty="0"/>
              <a:t>for on Mount Zion and in Jerusalem </a:t>
            </a:r>
          </a:p>
          <a:p>
            <a:pPr marL="0" indent="0">
              <a:buNone/>
            </a:pPr>
            <a:r>
              <a:rPr lang="en-US" dirty="0"/>
              <a:t>there will be deliverance, </a:t>
            </a:r>
          </a:p>
          <a:p>
            <a:pPr marL="0" indent="0">
              <a:buNone/>
            </a:pPr>
            <a:r>
              <a:rPr lang="en-US" dirty="0"/>
              <a:t>as the Lord has said, </a:t>
            </a:r>
          </a:p>
          <a:p>
            <a:pPr marL="0" indent="0">
              <a:buNone/>
            </a:pPr>
            <a:r>
              <a:rPr lang="en-US" dirty="0"/>
              <a:t>among the survivors </a:t>
            </a:r>
          </a:p>
          <a:p>
            <a:pPr marL="0" indent="0">
              <a:buNone/>
            </a:pPr>
            <a:r>
              <a:rPr lang="en-US" dirty="0"/>
              <a:t>whom the Lord calls.</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Acts 2:21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And </a:t>
            </a:r>
            <a:r>
              <a:rPr lang="en-US" dirty="0"/>
              <a:t>everyone who calls </a:t>
            </a:r>
          </a:p>
          <a:p>
            <a:pPr marL="0" indent="0">
              <a:buNone/>
            </a:pPr>
            <a:r>
              <a:rPr lang="en-US" dirty="0"/>
              <a:t>on the name of the Lord will be saved.</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4:12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12 </a:t>
            </a:r>
            <a:r>
              <a:rPr lang="en-US" dirty="0"/>
              <a:t>Salvation is found in no one else, for there is no other name under heaven given to men by which we must be saved</a:t>
            </a:r>
            <a:r>
              <a:rPr lang="en-US" dirty="0" smtClean="0"/>
              <a:t>.</a:t>
            </a:r>
            <a:endParaRPr lang="en-US" dirty="0"/>
          </a:p>
        </p:txBody>
      </p:sp>
    </p:spTree>
    <p:extLst>
      <p:ext uri="{BB962C8B-B14F-4D97-AF65-F5344CB8AC3E}">
        <p14:creationId xmlns:p14="http://schemas.microsoft.com/office/powerpoint/2010/main" val="105167219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6 </a:t>
            </a:r>
            <a:r>
              <a:rPr lang="en-US" dirty="0"/>
              <a:t>Jesus answered, “I am the way and the truth and the life. No one comes to the Father except through me</a:t>
            </a:r>
            <a:r>
              <a:rPr lang="en-US" dirty="0" smtClean="0"/>
              <a:t>.” </a:t>
            </a:r>
            <a:endParaRPr lang="en-US" dirty="0"/>
          </a:p>
        </p:txBody>
      </p:sp>
    </p:spTree>
    <p:extLst>
      <p:ext uri="{BB962C8B-B14F-4D97-AF65-F5344CB8AC3E}">
        <p14:creationId xmlns:p14="http://schemas.microsoft.com/office/powerpoint/2010/main" val="325988364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Jesus’ claim to be the only way offends people.</a:t>
            </a:r>
          </a:p>
          <a:p>
            <a:pPr marL="0" indent="0">
              <a:buNone/>
            </a:pPr>
            <a:endParaRPr lang="en-US" dirty="0"/>
          </a:p>
          <a:p>
            <a:pPr marL="0" indent="0">
              <a:buNone/>
            </a:pPr>
            <a:r>
              <a:rPr lang="en-US" dirty="0" smtClean="0"/>
              <a:t>How can we allow Jesus to offend without ourselves being offensive?</a:t>
            </a:r>
            <a:endParaRPr lang="en-US" dirty="0"/>
          </a:p>
        </p:txBody>
      </p:sp>
    </p:spTree>
    <p:extLst>
      <p:ext uri="{BB962C8B-B14F-4D97-AF65-F5344CB8AC3E}">
        <p14:creationId xmlns:p14="http://schemas.microsoft.com/office/powerpoint/2010/main" val="405157433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14</a:t>
            </a:r>
            <a:r>
              <a:rPr lang="en-US" dirty="0" smtClean="0"/>
              <a:t> </a:t>
            </a:r>
            <a:r>
              <a:rPr lang="en-US" dirty="0"/>
              <a:t>How, then, can they call on the one they have not believed in? And how can they believe in the one of whom they have not heard? And how can they hear without someone preaching to them? </a:t>
            </a:r>
            <a:endParaRPr lang="en-US" dirty="0" smtClean="0"/>
          </a:p>
        </p:txBody>
      </p:sp>
    </p:spTree>
    <p:extLst>
      <p:ext uri="{BB962C8B-B14F-4D97-AF65-F5344CB8AC3E}">
        <p14:creationId xmlns:p14="http://schemas.microsoft.com/office/powerpoint/2010/main" val="1227846270"/>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74969" cy="6958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2514318"/>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this Order of Events</a:t>
            </a:r>
            <a:endParaRPr lang="en-US" dirty="0"/>
          </a:p>
        </p:txBody>
      </p:sp>
      <p:sp>
        <p:nvSpPr>
          <p:cNvPr id="3" name="Content Placeholder 2"/>
          <p:cNvSpPr>
            <a:spLocks noGrp="1"/>
          </p:cNvSpPr>
          <p:nvPr>
            <p:ph idx="1"/>
          </p:nvPr>
        </p:nvSpPr>
        <p:spPr/>
        <p:txBody>
          <a:bodyPr/>
          <a:lstStyle/>
          <a:p>
            <a:pPr marL="0" indent="0">
              <a:buNone/>
            </a:pPr>
            <a:r>
              <a:rPr lang="en-US" dirty="0" smtClean="0"/>
              <a:t>Those who call on the name of the Lord will be saved: CALL  </a:t>
            </a:r>
            <a:r>
              <a:rPr lang="en-US" dirty="0" smtClean="0">
                <a:sym typeface="Wingdings" panose="05000000000000000000" pitchFamily="2" charset="2"/>
              </a:rPr>
              <a:t>  BELIEVE    HEAR    PREACH   SEND</a:t>
            </a:r>
          </a:p>
          <a:p>
            <a:pPr marL="0" indent="0">
              <a:buNone/>
            </a:pPr>
            <a:endParaRPr lang="en-US" dirty="0">
              <a:sym typeface="Wingdings" panose="05000000000000000000" pitchFamily="2" charset="2"/>
            </a:endParaRPr>
          </a:p>
          <a:p>
            <a:pPr marL="0" indent="0">
              <a:buNone/>
            </a:pPr>
            <a:r>
              <a:rPr lang="en-US" dirty="0" smtClean="0">
                <a:sym typeface="Wingdings" panose="05000000000000000000" pitchFamily="2" charset="2"/>
              </a:rPr>
              <a:t>FIRST, God must send someone to declare the gospel; THEN that someone must preach the word; THEN people must hear; THEN they must believe; THEN they must call upon His Name.</a:t>
            </a:r>
            <a:r>
              <a:rPr lang="en-US" dirty="0" smtClean="0"/>
              <a:t> </a:t>
            </a:r>
            <a:endParaRPr lang="en-US" dirty="0"/>
          </a:p>
        </p:txBody>
      </p:sp>
    </p:spTree>
    <p:extLst>
      <p:ext uri="{BB962C8B-B14F-4D97-AF65-F5344CB8AC3E}">
        <p14:creationId xmlns:p14="http://schemas.microsoft.com/office/powerpoint/2010/main" val="2697038771"/>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How can this process break down?</a:t>
            </a:r>
          </a:p>
          <a:p>
            <a:pPr marL="0" indent="0">
              <a:buNone/>
            </a:pPr>
            <a:endParaRPr lang="en-US" dirty="0" smtClean="0"/>
          </a:p>
          <a:p>
            <a:pPr marL="0" indent="0">
              <a:buNone/>
            </a:pPr>
            <a:r>
              <a:rPr lang="en-US" dirty="0">
                <a:sym typeface="Wingdings" panose="05000000000000000000" pitchFamily="2" charset="2"/>
              </a:rPr>
              <a:t>FIRST, God must send someone to declare the gospel</a:t>
            </a:r>
            <a:r>
              <a:rPr lang="en-US" dirty="0" smtClean="0">
                <a:sym typeface="Wingdings" panose="05000000000000000000" pitchFamily="2" charset="2"/>
              </a:rPr>
              <a:t>; </a:t>
            </a:r>
            <a:r>
              <a:rPr lang="en-US" dirty="0" smtClean="0"/>
              <a:t>how </a:t>
            </a:r>
            <a:r>
              <a:rPr lang="en-US" dirty="0"/>
              <a:t>can this </a:t>
            </a:r>
            <a:r>
              <a:rPr lang="en-US" dirty="0" smtClean="0"/>
              <a:t>part </a:t>
            </a:r>
            <a:r>
              <a:rPr lang="en-US" dirty="0"/>
              <a:t>break </a:t>
            </a:r>
            <a:r>
              <a:rPr lang="en-US" dirty="0" smtClean="0"/>
              <a:t>down?</a:t>
            </a:r>
          </a:p>
          <a:p>
            <a:pPr marL="0" indent="0">
              <a:buNone/>
            </a:pPr>
            <a:endParaRPr lang="en-US" dirty="0"/>
          </a:p>
          <a:p>
            <a:pPr marL="0" indent="0">
              <a:buNone/>
            </a:pPr>
            <a:endParaRPr lang="en-US" dirty="0" smtClean="0"/>
          </a:p>
          <a:p>
            <a:pPr marL="0" indent="0" algn="ctr">
              <a:buNone/>
            </a:pPr>
            <a:r>
              <a:rPr lang="en-US" dirty="0" smtClean="0"/>
              <a:t>Jonah ??</a:t>
            </a:r>
            <a:endParaRPr lang="en-US" dirty="0"/>
          </a:p>
          <a:p>
            <a:pPr marL="0" indent="0">
              <a:buNone/>
            </a:pPr>
            <a:endParaRPr lang="en-US" dirty="0"/>
          </a:p>
        </p:txBody>
      </p:sp>
    </p:spTree>
    <p:extLst>
      <p:ext uri="{BB962C8B-B14F-4D97-AF65-F5344CB8AC3E}">
        <p14:creationId xmlns:p14="http://schemas.microsoft.com/office/powerpoint/2010/main" val="383330085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SECOND, the one who is sent must preach the word; </a:t>
            </a:r>
            <a:r>
              <a:rPr lang="en-US" dirty="0"/>
              <a:t>how can this part break down?</a:t>
            </a:r>
          </a:p>
          <a:p>
            <a:endParaRPr lang="en-US" dirty="0" smtClean="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dirty="0" smtClean="0"/>
              <a:t>1 Corinthians 13:1; 14:7  ??</a:t>
            </a:r>
            <a:endParaRPr lang="en-US" dirty="0"/>
          </a:p>
        </p:txBody>
      </p:sp>
    </p:spTree>
    <p:extLst>
      <p:ext uri="{BB962C8B-B14F-4D97-AF65-F5344CB8AC3E}">
        <p14:creationId xmlns:p14="http://schemas.microsoft.com/office/powerpoint/2010/main" val="653961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10:5 - </a:t>
            </a:r>
            <a:r>
              <a:rPr lang="en-US" dirty="0" err="1" smtClean="0"/>
              <a:t>NASB</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5 </a:t>
            </a:r>
            <a:r>
              <a:rPr lang="en-US" dirty="0" smtClean="0"/>
              <a:t>For Moses writes that the man who practices the righteousness which is based on law shall live by that righteousness.</a:t>
            </a:r>
            <a:endParaRPr lang="en-US" dirty="0"/>
          </a:p>
        </p:txBody>
      </p:sp>
    </p:spTree>
    <p:extLst>
      <p:ext uri="{BB962C8B-B14F-4D97-AF65-F5344CB8AC3E}">
        <p14:creationId xmlns:p14="http://schemas.microsoft.com/office/powerpoint/2010/main" val="371040767"/>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THIRD, </a:t>
            </a:r>
            <a:r>
              <a:rPr lang="en-US" dirty="0">
                <a:sym typeface="Wingdings" panose="05000000000000000000" pitchFamily="2" charset="2"/>
              </a:rPr>
              <a:t>people must hear</a:t>
            </a:r>
            <a:r>
              <a:rPr lang="en-US" dirty="0" smtClean="0">
                <a:sym typeface="Wingdings" panose="05000000000000000000" pitchFamily="2" charset="2"/>
              </a:rPr>
              <a:t>; </a:t>
            </a:r>
            <a:r>
              <a:rPr lang="en-US" dirty="0"/>
              <a:t>how can this part break down</a:t>
            </a:r>
            <a:r>
              <a:rPr lang="en-US" dirty="0" smtClean="0"/>
              <a:t>?</a:t>
            </a:r>
          </a:p>
          <a:p>
            <a:pPr marL="0" indent="0">
              <a:buNone/>
            </a:pPr>
            <a:endParaRPr lang="en-US" dirty="0">
              <a:sym typeface="Wingdings" panose="05000000000000000000" pitchFamily="2" charset="2"/>
            </a:endParaRPr>
          </a:p>
          <a:p>
            <a:pPr marL="0" indent="0">
              <a:buNone/>
            </a:pPr>
            <a:endParaRPr lang="en-US" dirty="0" smtClean="0">
              <a:sym typeface="Wingdings" panose="05000000000000000000" pitchFamily="2" charset="2"/>
            </a:endParaRPr>
          </a:p>
          <a:p>
            <a:pPr marL="0" indent="0">
              <a:buNone/>
            </a:pPr>
            <a:endParaRPr lang="en-US" dirty="0">
              <a:sym typeface="Wingdings" panose="05000000000000000000" pitchFamily="2" charset="2"/>
            </a:endParaRPr>
          </a:p>
          <a:p>
            <a:pPr marL="0" indent="0">
              <a:buNone/>
            </a:pPr>
            <a:endParaRPr lang="en-US" dirty="0" smtClean="0">
              <a:sym typeface="Wingdings" panose="05000000000000000000" pitchFamily="2" charset="2"/>
            </a:endParaRPr>
          </a:p>
          <a:p>
            <a:pPr marL="0" indent="0" algn="ctr">
              <a:buNone/>
            </a:pPr>
            <a:r>
              <a:rPr lang="en-US" dirty="0" smtClean="0">
                <a:sym typeface="Wingdings" panose="05000000000000000000" pitchFamily="2" charset="2"/>
              </a:rPr>
              <a:t> Luke 8:12  ??</a:t>
            </a:r>
            <a:r>
              <a:rPr lang="en-US" dirty="0" smtClean="0"/>
              <a:t> </a:t>
            </a:r>
            <a:endParaRPr lang="en-US" dirty="0"/>
          </a:p>
        </p:txBody>
      </p:sp>
    </p:spTree>
    <p:extLst>
      <p:ext uri="{BB962C8B-B14F-4D97-AF65-F5344CB8AC3E}">
        <p14:creationId xmlns:p14="http://schemas.microsoft.com/office/powerpoint/2010/main" val="195389269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FOURTH, </a:t>
            </a:r>
            <a:r>
              <a:rPr lang="en-US" dirty="0">
                <a:sym typeface="Wingdings" panose="05000000000000000000" pitchFamily="2" charset="2"/>
              </a:rPr>
              <a:t>they must believe</a:t>
            </a:r>
            <a:r>
              <a:rPr lang="en-US" dirty="0" smtClean="0">
                <a:sym typeface="Wingdings" panose="05000000000000000000" pitchFamily="2" charset="2"/>
              </a:rPr>
              <a:t>; </a:t>
            </a:r>
            <a:r>
              <a:rPr lang="en-US" dirty="0"/>
              <a:t>how can this part break down</a:t>
            </a:r>
            <a:r>
              <a:rPr lang="en-US" dirty="0" smtClean="0"/>
              <a:t>?</a:t>
            </a:r>
          </a:p>
          <a:p>
            <a:pPr marL="0" indent="0">
              <a:buNone/>
            </a:pPr>
            <a:endParaRPr lang="en-US" dirty="0">
              <a:sym typeface="Wingdings" panose="05000000000000000000" pitchFamily="2" charset="2"/>
            </a:endParaRPr>
          </a:p>
          <a:p>
            <a:pPr marL="0" indent="0">
              <a:buNone/>
            </a:pPr>
            <a:endParaRPr lang="en-US" dirty="0" smtClean="0">
              <a:sym typeface="Wingdings" panose="05000000000000000000" pitchFamily="2" charset="2"/>
            </a:endParaRPr>
          </a:p>
          <a:p>
            <a:pPr marL="0" indent="0">
              <a:buNone/>
            </a:pPr>
            <a:endParaRPr lang="en-US" dirty="0">
              <a:sym typeface="Wingdings" panose="05000000000000000000" pitchFamily="2" charset="2"/>
            </a:endParaRPr>
          </a:p>
          <a:p>
            <a:pPr marL="0" indent="0" algn="ctr">
              <a:buNone/>
            </a:pPr>
            <a:r>
              <a:rPr lang="en-US" dirty="0" smtClean="0">
                <a:sym typeface="Wingdings" panose="05000000000000000000" pitchFamily="2" charset="2"/>
              </a:rPr>
              <a:t>John 6:66  ??</a:t>
            </a:r>
          </a:p>
          <a:p>
            <a:pPr marL="0" indent="0" algn="ctr">
              <a:buNone/>
            </a:pPr>
            <a:r>
              <a:rPr lang="en-US" dirty="0" smtClean="0">
                <a:sym typeface="Wingdings" panose="05000000000000000000" pitchFamily="2" charset="2"/>
              </a:rPr>
              <a:t>Acts 13:46  ?? </a:t>
            </a:r>
            <a:r>
              <a:rPr lang="en-US" dirty="0" smtClean="0"/>
              <a:t> </a:t>
            </a:r>
            <a:endParaRPr lang="en-US" dirty="0"/>
          </a:p>
        </p:txBody>
      </p:sp>
    </p:spTree>
    <p:extLst>
      <p:ext uri="{BB962C8B-B14F-4D97-AF65-F5344CB8AC3E}">
        <p14:creationId xmlns:p14="http://schemas.microsoft.com/office/powerpoint/2010/main" val="222440946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FINALLY, they must call upon the Name of the Lord; </a:t>
            </a:r>
            <a:r>
              <a:rPr lang="en-US" dirty="0"/>
              <a:t>how can this part break down</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dirty="0" smtClean="0"/>
              <a:t>Can it ?? </a:t>
            </a:r>
            <a:endParaRPr lang="en-US" dirty="0"/>
          </a:p>
        </p:txBody>
      </p:sp>
    </p:spTree>
    <p:extLst>
      <p:ext uri="{BB962C8B-B14F-4D97-AF65-F5344CB8AC3E}">
        <p14:creationId xmlns:p14="http://schemas.microsoft.com/office/powerpoint/2010/main" val="4247557576"/>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n-US" dirty="0" smtClean="0"/>
              <a:t>		 </a:t>
            </a:r>
            <a:r>
              <a:rPr lang="el-GR" dirty="0" smtClean="0"/>
              <a:t>ἀκούω</a:t>
            </a:r>
            <a:endParaRPr lang="en-US" dirty="0"/>
          </a:p>
          <a:p>
            <a:pPr marL="0" indent="0">
              <a:buNone/>
            </a:pPr>
            <a:r>
              <a:rPr lang="en-US" dirty="0" smtClean="0"/>
              <a:t>			(</a:t>
            </a:r>
            <a:r>
              <a:rPr lang="en-US" dirty="0" err="1" smtClean="0"/>
              <a:t>akou</a:t>
            </a:r>
            <a:r>
              <a:rPr lang="en-US" dirty="0" err="1"/>
              <a:t>ō</a:t>
            </a:r>
            <a:r>
              <a:rPr lang="en-US" dirty="0" smtClean="0"/>
              <a:t>)</a:t>
            </a:r>
          </a:p>
          <a:p>
            <a:pPr marL="0" indent="0">
              <a:buNone/>
            </a:pPr>
            <a:endParaRPr lang="en-US" dirty="0"/>
          </a:p>
          <a:p>
            <a:pPr marL="0" indent="0">
              <a:buNone/>
            </a:pPr>
            <a:r>
              <a:rPr lang="en-US" baseline="30000" dirty="0" smtClean="0"/>
              <a:t>14</a:t>
            </a:r>
            <a:r>
              <a:rPr lang="en-US" dirty="0" smtClean="0"/>
              <a:t> </a:t>
            </a:r>
            <a:r>
              <a:rPr lang="en-US" dirty="0"/>
              <a:t>How, then, can they call on the one they have not believed in? And how can they believe in the one of whom they have not heard? And how can they hear without someone preaching to them? </a:t>
            </a:r>
            <a:endParaRPr lang="en-US" dirty="0" smtClean="0"/>
          </a:p>
        </p:txBody>
      </p:sp>
      <p:sp>
        <p:nvSpPr>
          <p:cNvPr id="4" name="Rounded Rectangle 3"/>
          <p:cNvSpPr/>
          <p:nvPr/>
        </p:nvSpPr>
        <p:spPr>
          <a:xfrm>
            <a:off x="3183038" y="2187615"/>
            <a:ext cx="1493134"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50734" y="5000263"/>
            <a:ext cx="1076446" cy="4282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296365" y="5474825"/>
            <a:ext cx="879676"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1736203" y="3437681"/>
            <a:ext cx="2193402" cy="20371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2"/>
          </p:cNvCxnSpPr>
          <p:nvPr/>
        </p:nvCxnSpPr>
        <p:spPr>
          <a:xfrm flipH="1" flipV="1">
            <a:off x="3929605" y="3437681"/>
            <a:ext cx="1759352" cy="15625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273929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ἀκούω</a:t>
            </a:r>
            <a:endParaRPr lang="en-US" dirty="0"/>
          </a:p>
          <a:p>
            <a:pPr marL="0" indent="0">
              <a:buNone/>
            </a:pPr>
            <a:r>
              <a:rPr lang="en-US" dirty="0" smtClean="0"/>
              <a:t>(</a:t>
            </a:r>
            <a:r>
              <a:rPr lang="en-US" dirty="0" err="1"/>
              <a:t>akouō</a:t>
            </a:r>
            <a:r>
              <a:rPr lang="en-US" dirty="0"/>
              <a:t>)</a:t>
            </a:r>
          </a:p>
          <a:p>
            <a:pPr marL="0" indent="0">
              <a:buNone/>
            </a:pPr>
            <a:endParaRPr lang="en-US" dirty="0"/>
          </a:p>
          <a:p>
            <a:pPr marL="0" indent="0">
              <a:buNone/>
            </a:pPr>
            <a:endParaRPr lang="en-US" dirty="0" smtClean="0"/>
          </a:p>
          <a:p>
            <a:pPr marL="0" indent="0">
              <a:buNone/>
            </a:pPr>
            <a:r>
              <a:rPr lang="en-US" dirty="0" smtClean="0"/>
              <a:t>Jesus </a:t>
            </a:r>
            <a:r>
              <a:rPr lang="en-US" dirty="0"/>
              <a:t>replied, </a:t>
            </a:r>
            <a:r>
              <a:rPr lang="en-US" dirty="0">
                <a:solidFill>
                  <a:srgbClr val="FF0000"/>
                </a:solidFill>
              </a:rPr>
              <a:t>“Go back and report to John what you hear and see</a:t>
            </a:r>
          </a:p>
        </p:txBody>
      </p:sp>
      <p:sp>
        <p:nvSpPr>
          <p:cNvPr id="4" name="Rounded Rectangle 3"/>
          <p:cNvSpPr/>
          <p:nvPr/>
        </p:nvSpPr>
        <p:spPr>
          <a:xfrm>
            <a:off x="462987" y="2199189"/>
            <a:ext cx="1493134"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80618" y="5092860"/>
            <a:ext cx="879676"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209554" y="3449255"/>
            <a:ext cx="410902" cy="164360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36248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κηρύσσω</a:t>
            </a:r>
            <a:endParaRPr lang="en-US" dirty="0"/>
          </a:p>
          <a:p>
            <a:pPr marL="0" indent="0">
              <a:buNone/>
            </a:pPr>
            <a:r>
              <a:rPr lang="en-US" dirty="0" smtClean="0"/>
              <a:t>					(</a:t>
            </a:r>
            <a:r>
              <a:rPr lang="en-US" dirty="0" err="1" smtClean="0"/>
              <a:t>kēruss</a:t>
            </a:r>
            <a:r>
              <a:rPr lang="en-US" dirty="0" err="1"/>
              <a:t>ō</a:t>
            </a:r>
            <a:r>
              <a:rPr lang="en-US" dirty="0" smtClean="0"/>
              <a:t>)</a:t>
            </a:r>
          </a:p>
          <a:p>
            <a:pPr marL="0" indent="0">
              <a:buNone/>
            </a:pPr>
            <a:endParaRPr lang="en-US" dirty="0"/>
          </a:p>
          <a:p>
            <a:pPr marL="0" indent="0">
              <a:buNone/>
            </a:pPr>
            <a:r>
              <a:rPr lang="en-US" baseline="30000" dirty="0" smtClean="0"/>
              <a:t>14</a:t>
            </a:r>
            <a:r>
              <a:rPr lang="en-US" dirty="0" smtClean="0"/>
              <a:t> </a:t>
            </a:r>
            <a:r>
              <a:rPr lang="en-US" dirty="0"/>
              <a:t>How, then, can they call on the one they have not believed in? And how can they believe in the one of whom they have not heard? And how can they hear without someone preaching to them? </a:t>
            </a:r>
            <a:endParaRPr lang="en-US" dirty="0" smtClean="0"/>
          </a:p>
        </p:txBody>
      </p:sp>
      <p:sp>
        <p:nvSpPr>
          <p:cNvPr id="4" name="Rounded Rectangle 3"/>
          <p:cNvSpPr/>
          <p:nvPr/>
        </p:nvSpPr>
        <p:spPr>
          <a:xfrm>
            <a:off x="4930815" y="2210764"/>
            <a:ext cx="1898248" cy="1203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173884" y="5486400"/>
            <a:ext cx="1747777"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879939" y="3414531"/>
            <a:ext cx="167834" cy="20718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273929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8:1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κηρύσσω</a:t>
            </a:r>
            <a:endParaRPr lang="en-US" dirty="0"/>
          </a:p>
          <a:p>
            <a:pPr marL="0" indent="0">
              <a:buNone/>
            </a:pPr>
            <a:r>
              <a:rPr lang="en-US" dirty="0"/>
              <a:t>					(</a:t>
            </a:r>
            <a:r>
              <a:rPr lang="en-US" dirty="0" err="1"/>
              <a:t>kērussō</a:t>
            </a:r>
            <a:r>
              <a:rPr lang="en-US" dirty="0"/>
              <a:t>)</a:t>
            </a:r>
          </a:p>
          <a:p>
            <a:pPr marL="0" indent="0">
              <a:buNone/>
            </a:pPr>
            <a:endParaRPr lang="en-US" dirty="0"/>
          </a:p>
          <a:p>
            <a:pPr marL="0" indent="0">
              <a:buNone/>
            </a:pPr>
            <a:r>
              <a:rPr lang="en-US" dirty="0" smtClean="0"/>
              <a:t>After </a:t>
            </a:r>
            <a:r>
              <a:rPr lang="en-US" dirty="0"/>
              <a:t>this, Jesus traveled about from one town and village to another, proclaiming the good news of the kingdom of God. The Twelve were with </a:t>
            </a:r>
            <a:r>
              <a:rPr lang="en-US" dirty="0" smtClean="0"/>
              <a:t>him</a:t>
            </a:r>
            <a:endParaRPr lang="en-US" dirty="0"/>
          </a:p>
        </p:txBody>
      </p:sp>
      <p:sp>
        <p:nvSpPr>
          <p:cNvPr id="4" name="Rounded Rectangle 3"/>
          <p:cNvSpPr/>
          <p:nvPr/>
        </p:nvSpPr>
        <p:spPr>
          <a:xfrm>
            <a:off x="4930815" y="2210764"/>
            <a:ext cx="1898248" cy="1203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36334" y="4490977"/>
            <a:ext cx="2048719" cy="509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260694" y="3414531"/>
            <a:ext cx="619245" cy="10764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831681"/>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Mark 16:15-16 </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15 </a:t>
            </a:r>
            <a:r>
              <a:rPr lang="en-US" dirty="0"/>
              <a:t>He said to them, “Go into all the world and preach the good news to all creation. </a:t>
            </a:r>
            <a:r>
              <a:rPr lang="en-US" baseline="30000" dirty="0"/>
              <a:t>16 </a:t>
            </a:r>
            <a:r>
              <a:rPr lang="en-US" dirty="0"/>
              <a:t>Whoever believes and is baptized will be saved, but whoever does not believe will be condemned.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2 Timothy 4:16-17</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r>
              <a:rPr lang="en-US" baseline="30000" dirty="0" smtClean="0"/>
              <a:t>16 </a:t>
            </a:r>
            <a:r>
              <a:rPr lang="en-US" dirty="0"/>
              <a:t>At my first defense, no one came to my support, but everyone deserted me. May it not be held against them.</a:t>
            </a:r>
            <a:r>
              <a:rPr lang="en-US" baseline="30000" dirty="0"/>
              <a:t> 17 </a:t>
            </a:r>
            <a:r>
              <a:rPr lang="en-US" dirty="0"/>
              <a:t>But the Lord stood at my side and gave me strength, so that through me the message might be fully proclaimed and all the Gentiles might hear it. And I was delivered from the lion’s mouth.</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And how can they preach unless they are sent? As it is written, "How beautiful are the feet of those who bring good news!"</a:t>
            </a:r>
          </a:p>
        </p:txBody>
      </p:sp>
    </p:spTree>
    <p:extLst>
      <p:ext uri="{BB962C8B-B14F-4D97-AF65-F5344CB8AC3E}">
        <p14:creationId xmlns:p14="http://schemas.microsoft.com/office/powerpoint/2010/main" val="12278462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Given the content of Romans 10:5, how would you respond to someone who says, “I’m a pretty good person. I don’t steal. I’ve never killed anyone”?</a:t>
            </a:r>
          </a:p>
          <a:p>
            <a:pPr marL="0" indent="0">
              <a:buNone/>
            </a:pPr>
            <a:endParaRPr lang="en-US" dirty="0"/>
          </a:p>
          <a:p>
            <a:pPr marL="0" indent="0">
              <a:buNone/>
            </a:pPr>
            <a:r>
              <a:rPr lang="en-US" dirty="0" smtClean="0"/>
              <a:t>How would you respond to one who says, “That may be true for you, but it’s not true for me”?</a:t>
            </a:r>
            <a:endParaRPr lang="en-US" dirty="0"/>
          </a:p>
        </p:txBody>
      </p:sp>
    </p:spTree>
    <p:extLst>
      <p:ext uri="{BB962C8B-B14F-4D97-AF65-F5344CB8AC3E}">
        <p14:creationId xmlns:p14="http://schemas.microsoft.com/office/powerpoint/2010/main" val="3334725095"/>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ἀποστέλλω</a:t>
            </a:r>
            <a:endParaRPr lang="en-US" dirty="0"/>
          </a:p>
          <a:p>
            <a:pPr marL="0" indent="0">
              <a:buNone/>
            </a:pPr>
            <a:r>
              <a:rPr lang="en-US" dirty="0" smtClean="0"/>
              <a:t>(</a:t>
            </a:r>
            <a:r>
              <a:rPr lang="en-US" dirty="0" err="1" smtClean="0"/>
              <a:t>apostell</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And how can they preach unless they are sent? As it is written, "How beautiful are the feet of those who bring good news!"</a:t>
            </a:r>
          </a:p>
        </p:txBody>
      </p:sp>
      <p:sp>
        <p:nvSpPr>
          <p:cNvPr id="4" name="Rounded Rectangle 3"/>
          <p:cNvSpPr/>
          <p:nvPr/>
        </p:nvSpPr>
        <p:spPr>
          <a:xfrm>
            <a:off x="358815" y="2199190"/>
            <a:ext cx="2176041" cy="11921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62987" y="5081286"/>
            <a:ext cx="879676"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902825" y="3391382"/>
            <a:ext cx="544011" cy="16899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0122068"/>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21:34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l-GR" dirty="0" smtClean="0"/>
              <a:t>ἀποστέλλω</a:t>
            </a:r>
            <a:endParaRPr lang="en-US" dirty="0"/>
          </a:p>
          <a:p>
            <a:pPr marL="0" indent="0">
              <a:buNone/>
            </a:pPr>
            <a:r>
              <a:rPr lang="en-US" dirty="0" smtClean="0"/>
              <a:t>						(</a:t>
            </a:r>
            <a:r>
              <a:rPr lang="en-US" dirty="0" err="1"/>
              <a:t>apostellō</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When </a:t>
            </a:r>
            <a:r>
              <a:rPr lang="en-US" dirty="0">
                <a:solidFill>
                  <a:srgbClr val="FF0000"/>
                </a:solidFill>
              </a:rPr>
              <a:t>the harvest time approached, he sent his servants to the tenants to collect his fruit. </a:t>
            </a:r>
          </a:p>
        </p:txBody>
      </p:sp>
      <p:sp>
        <p:nvSpPr>
          <p:cNvPr id="4" name="Rounded Rectangle 3"/>
          <p:cNvSpPr/>
          <p:nvPr/>
        </p:nvSpPr>
        <p:spPr>
          <a:xfrm>
            <a:off x="5856789" y="2210764"/>
            <a:ext cx="2176041" cy="11921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025832" y="4618299"/>
            <a:ext cx="879676"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44810" y="3402956"/>
            <a:ext cx="520860" cy="12153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813923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εὐαγγελίζω</a:t>
            </a:r>
            <a:endParaRPr lang="en-US" dirty="0"/>
          </a:p>
          <a:p>
            <a:pPr marL="0" indent="0">
              <a:buNone/>
            </a:pPr>
            <a:r>
              <a:rPr lang="en-US" dirty="0" smtClean="0"/>
              <a:t>		(</a:t>
            </a:r>
            <a:r>
              <a:rPr lang="en-US" dirty="0" err="1" smtClean="0"/>
              <a:t>euaggeliz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15</a:t>
            </a:r>
            <a:r>
              <a:rPr lang="en-US" dirty="0" smtClean="0"/>
              <a:t> </a:t>
            </a:r>
            <a:r>
              <a:rPr lang="en-US" dirty="0"/>
              <a:t>And how can they preach unless they are sent? As it is written, "How beautiful are the feet of those who bring good news!"</a:t>
            </a:r>
          </a:p>
        </p:txBody>
      </p:sp>
      <p:sp>
        <p:nvSpPr>
          <p:cNvPr id="4" name="Rounded Rectangle 3"/>
          <p:cNvSpPr/>
          <p:nvPr/>
        </p:nvSpPr>
        <p:spPr>
          <a:xfrm>
            <a:off x="2233914" y="2187615"/>
            <a:ext cx="2257063"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83980" y="5555848"/>
            <a:ext cx="937549" cy="486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62446" y="3437681"/>
            <a:ext cx="590309" cy="211816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124590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8:4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εὐαγγελίζω</a:t>
            </a:r>
            <a:endParaRPr lang="en-US" dirty="0"/>
          </a:p>
          <a:p>
            <a:pPr marL="0" indent="0">
              <a:buNone/>
            </a:pPr>
            <a:r>
              <a:rPr lang="en-US" dirty="0" smtClean="0"/>
              <a:t>			</a:t>
            </a:r>
            <a:r>
              <a:rPr lang="en-US" dirty="0"/>
              <a:t>		(</a:t>
            </a:r>
            <a:r>
              <a:rPr lang="en-US" dirty="0" err="1"/>
              <a:t>euaggelizō</a:t>
            </a:r>
            <a:r>
              <a:rPr lang="en-US" dirty="0"/>
              <a:t>)</a:t>
            </a:r>
          </a:p>
          <a:p>
            <a:pPr marL="0" indent="0">
              <a:buNone/>
            </a:pPr>
            <a:endParaRPr lang="en-US" dirty="0"/>
          </a:p>
          <a:p>
            <a:pPr marL="0" indent="0">
              <a:buNone/>
            </a:pPr>
            <a:endParaRPr lang="en-US" dirty="0" smtClean="0"/>
          </a:p>
          <a:p>
            <a:pPr marL="0" indent="0">
              <a:buNone/>
            </a:pPr>
            <a:r>
              <a:rPr lang="en-US" dirty="0" smtClean="0"/>
              <a:t>Those </a:t>
            </a:r>
            <a:r>
              <a:rPr lang="en-US" dirty="0"/>
              <a:t>who had been scattered preached the word wherever they went.</a:t>
            </a:r>
          </a:p>
        </p:txBody>
      </p:sp>
      <p:sp>
        <p:nvSpPr>
          <p:cNvPr id="4" name="Rounded Rectangle 3"/>
          <p:cNvSpPr/>
          <p:nvPr/>
        </p:nvSpPr>
        <p:spPr>
          <a:xfrm>
            <a:off x="4953965" y="2199189"/>
            <a:ext cx="2257063"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636871" y="4595150"/>
            <a:ext cx="1643605" cy="4977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82497" y="3449255"/>
            <a:ext cx="376177" cy="114589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977241"/>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Isaiah 52:7</a:t>
            </a:r>
            <a:endParaRPr lang="en-US" dirty="0"/>
          </a:p>
        </p:txBody>
      </p:sp>
      <p:sp>
        <p:nvSpPr>
          <p:cNvPr id="3" name="Content Placeholder 2"/>
          <p:cNvSpPr>
            <a:spLocks noGrp="1"/>
          </p:cNvSpPr>
          <p:nvPr>
            <p:ph idx="1"/>
          </p:nvPr>
        </p:nvSpPr>
        <p:spPr/>
        <p:txBody>
          <a:bodyPr/>
          <a:lstStyle/>
          <a:p>
            <a:pPr marL="0" indent="0">
              <a:buNone/>
            </a:pPr>
            <a:r>
              <a:rPr lang="en-US" dirty="0"/>
              <a:t>How beautiful on the mountains </a:t>
            </a:r>
          </a:p>
          <a:p>
            <a:pPr marL="0" indent="0">
              <a:buNone/>
            </a:pPr>
            <a:r>
              <a:rPr lang="en-US" dirty="0"/>
              <a:t>are the feet of those who bring good news, </a:t>
            </a:r>
          </a:p>
          <a:p>
            <a:pPr marL="0" indent="0">
              <a:buNone/>
            </a:pPr>
            <a:r>
              <a:rPr lang="en-US" dirty="0"/>
              <a:t>who proclaim peace, </a:t>
            </a:r>
          </a:p>
          <a:p>
            <a:pPr marL="0" indent="0">
              <a:buNone/>
            </a:pPr>
            <a:r>
              <a:rPr lang="en-US" dirty="0"/>
              <a:t>who bring good tidings, </a:t>
            </a:r>
          </a:p>
          <a:p>
            <a:pPr marL="0" indent="0">
              <a:buNone/>
            </a:pPr>
            <a:r>
              <a:rPr lang="en-US" dirty="0"/>
              <a:t>who proclaim salvation, </a:t>
            </a:r>
          </a:p>
          <a:p>
            <a:pPr marL="0" indent="0">
              <a:buNone/>
            </a:pPr>
            <a:r>
              <a:rPr lang="en-US" dirty="0"/>
              <a:t>who say to Zion, </a:t>
            </a:r>
          </a:p>
          <a:p>
            <a:pPr marL="0" indent="0">
              <a:buNone/>
            </a:pPr>
            <a:r>
              <a:rPr lang="en-US" dirty="0"/>
              <a:t>“Your God reigns!”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Paul, here, is quoting Isaiah 52:7.</a:t>
            </a:r>
          </a:p>
          <a:p>
            <a:pPr marL="0" indent="0">
              <a:buNone/>
            </a:pPr>
            <a:endParaRPr lang="en-US" dirty="0"/>
          </a:p>
          <a:p>
            <a:pPr marL="0" indent="0">
              <a:buNone/>
            </a:pPr>
            <a:r>
              <a:rPr lang="en-US" dirty="0" smtClean="0"/>
              <a:t>What event was Isaiah talking about?</a:t>
            </a:r>
          </a:p>
          <a:p>
            <a:pPr marL="0" indent="0">
              <a:buNone/>
            </a:pPr>
            <a:endParaRPr lang="en-US" dirty="0"/>
          </a:p>
          <a:p>
            <a:pPr marL="0" indent="0">
              <a:buNone/>
            </a:pPr>
            <a:endParaRPr lang="en-US" dirty="0" smtClean="0"/>
          </a:p>
          <a:p>
            <a:pPr marL="0" indent="0">
              <a:buNone/>
            </a:pPr>
            <a:endParaRPr lang="en-US" dirty="0"/>
          </a:p>
          <a:p>
            <a:pPr marL="0" indent="0" algn="ctr">
              <a:buNone/>
            </a:pPr>
            <a:r>
              <a:rPr lang="en-US" dirty="0" smtClean="0"/>
              <a:t>cf. Isaiah 51:17 – 52:10.</a:t>
            </a:r>
          </a:p>
          <a:p>
            <a:endParaRPr lang="en-US" dirty="0"/>
          </a:p>
        </p:txBody>
      </p:sp>
    </p:spTree>
    <p:extLst>
      <p:ext uri="{BB962C8B-B14F-4D97-AF65-F5344CB8AC3E}">
        <p14:creationId xmlns:p14="http://schemas.microsoft.com/office/powerpoint/2010/main" val="48373821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John 20:21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Again </a:t>
            </a:r>
            <a:r>
              <a:rPr lang="en-US" dirty="0"/>
              <a:t>Jesus said, </a:t>
            </a:r>
            <a:r>
              <a:rPr lang="en-US" dirty="0">
                <a:solidFill>
                  <a:srgbClr val="FF0000"/>
                </a:solidFill>
              </a:rPr>
              <a:t>“Peace be with you! As the Father has sent me, I am sending you.”</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16</a:t>
            </a:r>
            <a:r>
              <a:rPr lang="en-US" dirty="0" smtClean="0"/>
              <a:t> </a:t>
            </a:r>
            <a:r>
              <a:rPr lang="en-US" dirty="0"/>
              <a:t>But not all the Israelites accepted the good news. For Isaiah says, "Lord, who has believed our message?" </a:t>
            </a:r>
            <a:endParaRPr lang="en-US" dirty="0" smtClean="0"/>
          </a:p>
        </p:txBody>
      </p:sp>
    </p:spTree>
    <p:extLst>
      <p:ext uri="{BB962C8B-B14F-4D97-AF65-F5344CB8AC3E}">
        <p14:creationId xmlns:p14="http://schemas.microsoft.com/office/powerpoint/2010/main" val="665714756"/>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Isaiah 53:1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Who </a:t>
            </a:r>
            <a:r>
              <a:rPr lang="en-US" dirty="0"/>
              <a:t>has believed our message </a:t>
            </a:r>
          </a:p>
          <a:p>
            <a:pPr marL="0" indent="0">
              <a:buNone/>
            </a:pPr>
            <a:r>
              <a:rPr lang="en-US" dirty="0"/>
              <a:t>and to whom has the arm of the Lord been revealed?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4:2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we also have had the gospel preached to us, just as they did; but the message they heard was of no value to them, because those who heard did not combine it with faith.</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ζάω</a:t>
            </a:r>
            <a:endParaRPr lang="en-US" dirty="0"/>
          </a:p>
          <a:p>
            <a:pPr marL="0" indent="0">
              <a:buNone/>
            </a:pPr>
            <a:r>
              <a:rPr lang="en-US" dirty="0" smtClean="0"/>
              <a:t>		(</a:t>
            </a:r>
            <a:r>
              <a:rPr lang="en-US" dirty="0" err="1" smtClean="0"/>
              <a:t>za</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5</a:t>
            </a:r>
            <a:r>
              <a:rPr lang="en-US" dirty="0" smtClean="0"/>
              <a:t> </a:t>
            </a:r>
            <a:r>
              <a:rPr lang="en-US" dirty="0"/>
              <a:t>Moses describes in this way the righteousness that is by the law: "The man who does these things will live by them." </a:t>
            </a:r>
            <a:endParaRPr lang="en-US" dirty="0" smtClean="0"/>
          </a:p>
        </p:txBody>
      </p:sp>
      <p:sp>
        <p:nvSpPr>
          <p:cNvPr id="4" name="Oval 3"/>
          <p:cNvSpPr/>
          <p:nvPr/>
        </p:nvSpPr>
        <p:spPr>
          <a:xfrm>
            <a:off x="1990845" y="2118168"/>
            <a:ext cx="1643605" cy="14468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45489" y="5544273"/>
            <a:ext cx="706055" cy="4977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2598517" y="3565003"/>
            <a:ext cx="214131" cy="19792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984689"/>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sort of things regularly inhibit the formation of faith in those who hear?</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lgn="ctr">
              <a:buNone/>
            </a:pPr>
            <a:r>
              <a:rPr lang="en-US" dirty="0" smtClean="0"/>
              <a:t>cf. Matthew 13:3-23.</a:t>
            </a:r>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21109552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17</a:t>
            </a:r>
            <a:r>
              <a:rPr lang="en-US" dirty="0" smtClean="0"/>
              <a:t> </a:t>
            </a:r>
            <a:r>
              <a:rPr lang="en-US" dirty="0"/>
              <a:t>Consequently, faith comes from hearing the message, and the message is heard through the word of Christ.</a:t>
            </a:r>
          </a:p>
        </p:txBody>
      </p:sp>
    </p:spTree>
    <p:extLst>
      <p:ext uri="{BB962C8B-B14F-4D97-AF65-F5344CB8AC3E}">
        <p14:creationId xmlns:p14="http://schemas.microsoft.com/office/powerpoint/2010/main" val="665714756"/>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3:5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Does </a:t>
            </a:r>
            <a:r>
              <a:rPr lang="en-US" dirty="0"/>
              <a:t>God give you his Spirit and work miracles among you because you observe the law, or because you believe what you heard?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Romans 1:16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 </a:t>
            </a:r>
            <a:r>
              <a:rPr lang="en-US" dirty="0"/>
              <a:t>am not ashamed of the gospel, because it is the power of God for the salvation of everyone who believes: first for the Jew, then for the Gentile.</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indent="0">
              <a:buNone/>
            </a:pPr>
            <a:r>
              <a:rPr lang="en-US" dirty="0" smtClean="0"/>
              <a:t>John 12:40 </a:t>
            </a:r>
            <a:r>
              <a:rPr lang="en-US" dirty="0"/>
              <a:t>quotes Isaiah 6:10, “He has blinded their eyes </a:t>
            </a:r>
            <a:r>
              <a:rPr lang="en-US" dirty="0" smtClean="0"/>
              <a:t>and </a:t>
            </a:r>
            <a:r>
              <a:rPr lang="en-US" dirty="0"/>
              <a:t>deadened their hearts, </a:t>
            </a:r>
            <a:r>
              <a:rPr lang="en-US" dirty="0" smtClean="0"/>
              <a:t>so </a:t>
            </a:r>
            <a:r>
              <a:rPr lang="en-US" dirty="0"/>
              <a:t>they can neither see with their eyes, </a:t>
            </a:r>
            <a:r>
              <a:rPr lang="en-US" dirty="0" smtClean="0"/>
              <a:t>nor </a:t>
            </a:r>
            <a:r>
              <a:rPr lang="en-US" dirty="0"/>
              <a:t>understand with their hearts, </a:t>
            </a:r>
            <a:r>
              <a:rPr lang="en-US" dirty="0" smtClean="0"/>
              <a:t>nor </a:t>
            </a:r>
            <a:r>
              <a:rPr lang="en-US" dirty="0"/>
              <a:t>turn—and I would heal them</a:t>
            </a:r>
            <a:r>
              <a:rPr lang="en-US" dirty="0" smtClean="0"/>
              <a:t>.”</a:t>
            </a:r>
            <a:endParaRPr lang="en-US" dirty="0"/>
          </a:p>
          <a:p>
            <a:pPr marL="0" indent="0">
              <a:buNone/>
            </a:pPr>
            <a:endParaRPr lang="en-US" dirty="0" smtClean="0"/>
          </a:p>
          <a:p>
            <a:pPr marL="0" indent="0">
              <a:buNone/>
            </a:pPr>
            <a:r>
              <a:rPr lang="en-US" dirty="0" smtClean="0"/>
              <a:t>How does this passage relate to Romans 10:17 ?</a:t>
            </a:r>
            <a:endParaRPr lang="en-US" dirty="0"/>
          </a:p>
        </p:txBody>
      </p:sp>
    </p:spTree>
    <p:extLst>
      <p:ext uri="{BB962C8B-B14F-4D97-AF65-F5344CB8AC3E}">
        <p14:creationId xmlns:p14="http://schemas.microsoft.com/office/powerpoint/2010/main" val="2145538406"/>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But I ask: Did they not hear? Of course they did: "Their voice has gone out into all the earth, their words to the ends of the world." </a:t>
            </a:r>
            <a:endParaRPr lang="en-US" dirty="0" smtClean="0"/>
          </a:p>
        </p:txBody>
      </p:sp>
    </p:spTree>
    <p:extLst>
      <p:ext uri="{BB962C8B-B14F-4D97-AF65-F5344CB8AC3E}">
        <p14:creationId xmlns:p14="http://schemas.microsoft.com/office/powerpoint/2010/main" val="2772776901"/>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74969" cy="6958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8830522"/>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φθόγγος</a:t>
            </a:r>
            <a:endParaRPr lang="en-US" dirty="0"/>
          </a:p>
          <a:p>
            <a:pPr marL="0" indent="0">
              <a:buNone/>
            </a:pPr>
            <a:r>
              <a:rPr lang="en-US" dirty="0" smtClean="0"/>
              <a:t>		(</a:t>
            </a:r>
            <a:r>
              <a:rPr lang="en-US" dirty="0" err="1" smtClean="0"/>
              <a:t>phthoggos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But I ask: Did they not hear? Of course they did: "Their voice has gone out into all the earth, their words to the ends of the world." </a:t>
            </a:r>
            <a:endParaRPr lang="en-US" dirty="0" smtClean="0"/>
          </a:p>
        </p:txBody>
      </p:sp>
      <p:sp>
        <p:nvSpPr>
          <p:cNvPr id="4" name="Rounded Rectangle 3"/>
          <p:cNvSpPr/>
          <p:nvPr/>
        </p:nvSpPr>
        <p:spPr>
          <a:xfrm>
            <a:off x="2210765" y="2187615"/>
            <a:ext cx="2314936" cy="12847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303362" y="5092861"/>
            <a:ext cx="995423" cy="486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801074" y="3472405"/>
            <a:ext cx="567159" cy="16204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6826421"/>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are some of the ways in which Israel heard?</a:t>
            </a:r>
          </a:p>
          <a:p>
            <a:pPr marL="0" indent="0">
              <a:buNone/>
            </a:pPr>
            <a:endParaRPr lang="en-US" dirty="0"/>
          </a:p>
          <a:p>
            <a:pPr marL="0" indent="0" algn="ctr">
              <a:buNone/>
            </a:pPr>
            <a:r>
              <a:rPr lang="en-US" dirty="0" smtClean="0"/>
              <a:t>cf. e.g. Acts 2:22-36.</a:t>
            </a:r>
          </a:p>
          <a:p>
            <a:pPr marL="0" indent="0" algn="ctr">
              <a:buNone/>
            </a:pPr>
            <a:endParaRPr lang="en-US" dirty="0"/>
          </a:p>
          <a:p>
            <a:pPr marL="0" indent="0">
              <a:buNone/>
            </a:pPr>
            <a:r>
              <a:rPr lang="en-US" dirty="0" smtClean="0"/>
              <a:t>What warnings should people today take from this? </a:t>
            </a:r>
            <a:endParaRPr lang="en-US" dirty="0"/>
          </a:p>
        </p:txBody>
      </p:sp>
    </p:spTree>
    <p:extLst>
      <p:ext uri="{BB962C8B-B14F-4D97-AF65-F5344CB8AC3E}">
        <p14:creationId xmlns:p14="http://schemas.microsoft.com/office/powerpoint/2010/main" val="32093741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φθόγγος</a:t>
            </a:r>
            <a:endParaRPr lang="en-US" dirty="0"/>
          </a:p>
          <a:p>
            <a:pPr marL="0" indent="0">
              <a:buNone/>
            </a:pPr>
            <a:r>
              <a:rPr lang="en-US" dirty="0" smtClean="0"/>
              <a:t>		</a:t>
            </a:r>
            <a:r>
              <a:rPr lang="en-US" dirty="0"/>
              <a:t>		(</a:t>
            </a:r>
            <a:r>
              <a:rPr lang="en-US" dirty="0" err="1"/>
              <a:t>phthoggos</a:t>
            </a:r>
            <a:r>
              <a:rPr lang="en-US" dirty="0"/>
              <a:t>)</a:t>
            </a:r>
          </a:p>
          <a:p>
            <a:pPr marL="0" indent="0">
              <a:buNone/>
            </a:pPr>
            <a:endParaRPr lang="en-US" dirty="0"/>
          </a:p>
          <a:p>
            <a:pPr marL="0" indent="0">
              <a:buNone/>
            </a:pPr>
            <a:r>
              <a:rPr lang="en-US" dirty="0" smtClean="0"/>
              <a:t>Even </a:t>
            </a:r>
            <a:r>
              <a:rPr lang="en-US" dirty="0"/>
              <a:t>in the case of lifeless things that make sounds, such as the flute or harp, how will anyone know what tune is being played unless there is a distinction in the notes?</a:t>
            </a:r>
          </a:p>
        </p:txBody>
      </p:sp>
      <p:sp>
        <p:nvSpPr>
          <p:cNvPr id="4" name="Rounded Rectangle 3"/>
          <p:cNvSpPr/>
          <p:nvPr/>
        </p:nvSpPr>
        <p:spPr>
          <a:xfrm>
            <a:off x="4051140" y="2187615"/>
            <a:ext cx="2314936" cy="12847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77114" y="5497975"/>
            <a:ext cx="1041721" cy="4514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208608" y="3472405"/>
            <a:ext cx="289367" cy="20255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1488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6:51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ζάω</a:t>
            </a:r>
            <a:endParaRPr lang="en-US" dirty="0"/>
          </a:p>
          <a:p>
            <a:pPr marL="0" indent="0">
              <a:buNone/>
            </a:pPr>
            <a:r>
              <a:rPr lang="en-US" dirty="0" smtClean="0"/>
              <a:t>					</a:t>
            </a:r>
            <a:r>
              <a:rPr lang="en-US" dirty="0"/>
              <a:t>		(</a:t>
            </a:r>
            <a:r>
              <a:rPr lang="en-US" dirty="0" err="1"/>
              <a:t>zaō</a:t>
            </a:r>
            <a:r>
              <a:rPr lang="en-US" dirty="0"/>
              <a:t>)</a:t>
            </a:r>
          </a:p>
          <a:p>
            <a:pPr marL="0" indent="0">
              <a:buNone/>
            </a:pPr>
            <a:endParaRPr lang="en-US" dirty="0"/>
          </a:p>
          <a:p>
            <a:pPr marL="0" indent="0">
              <a:buNone/>
            </a:pPr>
            <a:r>
              <a:rPr lang="en-US" dirty="0" smtClean="0">
                <a:solidFill>
                  <a:srgbClr val="FF0000"/>
                </a:solidFill>
              </a:rPr>
              <a:t>I </a:t>
            </a:r>
            <a:r>
              <a:rPr lang="en-US" dirty="0">
                <a:solidFill>
                  <a:srgbClr val="FF0000"/>
                </a:solidFill>
              </a:rPr>
              <a:t>am the living bread that came down from heaven. If anyone eats of this bread, he will live forever. This bread is my flesh, which I will give for the life of the world.</a:t>
            </a:r>
          </a:p>
        </p:txBody>
      </p:sp>
      <p:sp>
        <p:nvSpPr>
          <p:cNvPr id="4" name="Oval 3"/>
          <p:cNvSpPr/>
          <p:nvPr/>
        </p:nvSpPr>
        <p:spPr>
          <a:xfrm>
            <a:off x="6504972" y="2095018"/>
            <a:ext cx="1643605" cy="14468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720314" y="4490977"/>
            <a:ext cx="706055" cy="4977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H="1" flipV="1">
            <a:off x="7326775" y="3541853"/>
            <a:ext cx="746567" cy="9491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632175"/>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Psalm 19:4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Their </a:t>
            </a:r>
            <a:r>
              <a:rPr lang="en-US" dirty="0"/>
              <a:t>voice goes out into all the earth, </a:t>
            </a:r>
          </a:p>
          <a:p>
            <a:pPr marL="0" indent="0">
              <a:buNone/>
            </a:pPr>
            <a:r>
              <a:rPr lang="en-US" dirty="0"/>
              <a:t>their words to the ends of the world</a:t>
            </a:r>
            <a:r>
              <a:rPr lang="en-US" dirty="0" smtClean="0"/>
              <a:t>... </a:t>
            </a:r>
            <a:endParaRPr lang="en-US" dirty="0"/>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Matthew 24:14</a:t>
            </a:r>
            <a:endParaRPr lang="en-US" dirty="0"/>
          </a:p>
        </p:txBody>
      </p:sp>
      <p:sp>
        <p:nvSpPr>
          <p:cNvPr id="3" name="Content Placeholder 2"/>
          <p:cNvSpPr>
            <a:spLocks noGrp="1"/>
          </p:cNvSpPr>
          <p:nvPr>
            <p:ph idx="1"/>
          </p:nvPr>
        </p:nvSpPr>
        <p:spPr/>
        <p:txBody>
          <a:bodyPr/>
          <a:lstStyle/>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r>
              <a:rPr lang="en-US" dirty="0" smtClean="0">
                <a:solidFill>
                  <a:srgbClr val="FF0000"/>
                </a:solidFill>
              </a:rPr>
              <a:t>And </a:t>
            </a:r>
            <a:r>
              <a:rPr lang="en-US" dirty="0">
                <a:solidFill>
                  <a:srgbClr val="FF0000"/>
                </a:solidFill>
              </a:rPr>
              <a:t>this gospel of the kingdom will be preached in the whole world as a testimony to all nations, and then the end will come.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Again I ask: Did Israel not understand? First, Moses says, "I will make you envious by those who are not a nation; I will make you angry by a nation that has no understanding."</a:t>
            </a:r>
          </a:p>
        </p:txBody>
      </p:sp>
    </p:spTree>
    <p:extLst>
      <p:ext uri="{BB962C8B-B14F-4D97-AF65-F5344CB8AC3E}">
        <p14:creationId xmlns:p14="http://schemas.microsoft.com/office/powerpoint/2010/main" val="2772776901"/>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 Reference Deuteronomy 32:21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They </a:t>
            </a:r>
            <a:r>
              <a:rPr lang="en-US" dirty="0"/>
              <a:t>made me jealous by what is no god </a:t>
            </a:r>
          </a:p>
          <a:p>
            <a:pPr marL="0" indent="0">
              <a:buNone/>
            </a:pPr>
            <a:r>
              <a:rPr lang="en-US" dirty="0"/>
              <a:t>and angered me with their worthless idols. </a:t>
            </a:r>
          </a:p>
          <a:p>
            <a:pPr marL="0" indent="0">
              <a:buNone/>
            </a:pPr>
            <a:r>
              <a:rPr lang="en-US" dirty="0"/>
              <a:t>I will make them envious by those who are not a people; </a:t>
            </a:r>
          </a:p>
          <a:p>
            <a:pPr marL="0" indent="0">
              <a:buNone/>
            </a:pPr>
            <a:r>
              <a:rPr lang="en-US" dirty="0"/>
              <a:t>I will make them angry by a nation that has no understanding.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Romans 1:21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although they knew God, they neither glorified him as God nor gave thanks to him, but their thinking became futile and their foolish hearts were darkened.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In Romans 10:19, the KJV, the </a:t>
            </a:r>
            <a:r>
              <a:rPr lang="en-US" dirty="0" err="1" smtClean="0"/>
              <a:t>NASB</a:t>
            </a:r>
            <a:r>
              <a:rPr lang="en-US" dirty="0" smtClean="0"/>
              <a:t>, and the </a:t>
            </a:r>
            <a:r>
              <a:rPr lang="en-US" dirty="0" err="1" smtClean="0"/>
              <a:t>ESV</a:t>
            </a:r>
            <a:r>
              <a:rPr lang="en-US" dirty="0" smtClean="0"/>
              <a:t> use the word “jealous”; but the NIV uses the word “envious”.</a:t>
            </a:r>
          </a:p>
          <a:p>
            <a:pPr marL="0" indent="0">
              <a:buNone/>
            </a:pPr>
            <a:endParaRPr lang="en-US" dirty="0"/>
          </a:p>
          <a:p>
            <a:pPr marL="0" indent="0">
              <a:buNone/>
            </a:pPr>
            <a:r>
              <a:rPr lang="en-US" dirty="0" smtClean="0"/>
              <a:t>Which do you prefer, and why?</a:t>
            </a:r>
            <a:endParaRPr lang="en-US" dirty="0"/>
          </a:p>
        </p:txBody>
      </p:sp>
    </p:spTree>
    <p:extLst>
      <p:ext uri="{BB962C8B-B14F-4D97-AF65-F5344CB8AC3E}">
        <p14:creationId xmlns:p14="http://schemas.microsoft.com/office/powerpoint/2010/main" val="232990325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And Isaiah boldly says, "I was found by those who did not seek me; I revealed myself to those who did not ask for me." </a:t>
            </a:r>
            <a:endParaRPr lang="en-US" dirty="0" smtClean="0"/>
          </a:p>
        </p:txBody>
      </p:sp>
    </p:spTree>
    <p:extLst>
      <p:ext uri="{BB962C8B-B14F-4D97-AF65-F5344CB8AC3E}">
        <p14:creationId xmlns:p14="http://schemas.microsoft.com/office/powerpoint/2010/main" val="3522148938"/>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Isaiah 52:15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so </a:t>
            </a:r>
            <a:r>
              <a:rPr lang="en-US" dirty="0"/>
              <a:t>will he sprinkle many nations,</a:t>
            </a:r>
          </a:p>
          <a:p>
            <a:pPr marL="0" indent="0">
              <a:buNone/>
            </a:pPr>
            <a:r>
              <a:rPr lang="en-US" dirty="0"/>
              <a:t>and kings will shut their mouths because of him. </a:t>
            </a:r>
          </a:p>
          <a:p>
            <a:pPr marL="0" indent="0">
              <a:buNone/>
            </a:pPr>
            <a:r>
              <a:rPr lang="en-US" dirty="0"/>
              <a:t>For what they were not told, they will see, </a:t>
            </a:r>
          </a:p>
          <a:p>
            <a:pPr marL="0" indent="0">
              <a:buNone/>
            </a:pPr>
            <a:r>
              <a:rPr lang="en-US" dirty="0"/>
              <a:t>and what they have not heard, they will understand.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Matthew 20:16</a:t>
            </a:r>
            <a:endParaRPr lang="en-US" dirty="0"/>
          </a:p>
        </p:txBody>
      </p:sp>
      <p:sp>
        <p:nvSpPr>
          <p:cNvPr id="3" name="Content Placeholder 2"/>
          <p:cNvSpPr>
            <a:spLocks noGrp="1"/>
          </p:cNvSpPr>
          <p:nvPr>
            <p:ph idx="1"/>
          </p:nvPr>
        </p:nvSpPr>
        <p:spPr/>
        <p:txBody>
          <a:bodyPr/>
          <a:lstStyle/>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r>
              <a:rPr lang="en-US" dirty="0" smtClean="0">
                <a:solidFill>
                  <a:srgbClr val="FF0000"/>
                </a:solidFill>
              </a:rPr>
              <a:t>“</a:t>
            </a:r>
            <a:r>
              <a:rPr lang="en-US" dirty="0">
                <a:solidFill>
                  <a:srgbClr val="FF0000"/>
                </a:solidFill>
              </a:rPr>
              <a:t>So the last will be first, and the first will be last.</a:t>
            </a:r>
            <a:r>
              <a:rPr lang="en-US" dirty="0"/>
              <a:t>”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are some examples of God being found by those who did not seek Him?</a:t>
            </a:r>
          </a:p>
          <a:p>
            <a:pPr marL="0" indent="0">
              <a:buNone/>
            </a:pPr>
            <a:endParaRPr lang="en-US" dirty="0"/>
          </a:p>
          <a:p>
            <a:pPr marL="0" indent="0">
              <a:buNone/>
            </a:pPr>
            <a:endParaRPr lang="en-US" dirty="0" smtClean="0"/>
          </a:p>
          <a:p>
            <a:pPr marL="0" indent="0">
              <a:buNone/>
            </a:pPr>
            <a:endParaRPr lang="en-US" dirty="0"/>
          </a:p>
          <a:p>
            <a:pPr marL="0" indent="0" algn="ctr">
              <a:buNone/>
            </a:pPr>
            <a:r>
              <a:rPr lang="en-US" dirty="0" smtClean="0"/>
              <a:t>John 4:7-26 ?</a:t>
            </a:r>
          </a:p>
          <a:p>
            <a:pPr marL="0" indent="0" algn="ctr">
              <a:buNone/>
            </a:pPr>
            <a:r>
              <a:rPr lang="en-US" dirty="0" smtClean="0"/>
              <a:t>Acts 18:6 ?</a:t>
            </a:r>
            <a:endParaRPr lang="en-US" dirty="0"/>
          </a:p>
        </p:txBody>
      </p:sp>
    </p:spTree>
    <p:extLst>
      <p:ext uri="{BB962C8B-B14F-4D97-AF65-F5344CB8AC3E}">
        <p14:creationId xmlns:p14="http://schemas.microsoft.com/office/powerpoint/2010/main" val="3322842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5:10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ζάω</a:t>
            </a:r>
            <a:endParaRPr lang="en-US" dirty="0"/>
          </a:p>
          <a:p>
            <a:pPr marL="0" indent="0">
              <a:buNone/>
            </a:pPr>
            <a:r>
              <a:rPr lang="en-US" dirty="0" smtClean="0"/>
              <a:t>	</a:t>
            </a:r>
            <a:r>
              <a:rPr lang="en-US" dirty="0"/>
              <a:t>		(</a:t>
            </a:r>
            <a:r>
              <a:rPr lang="en-US" dirty="0" err="1"/>
              <a:t>zaō</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died for us so that, whether we are awake or asleep, we may live together with him.</a:t>
            </a:r>
          </a:p>
        </p:txBody>
      </p:sp>
      <p:sp>
        <p:nvSpPr>
          <p:cNvPr id="4" name="Oval 3"/>
          <p:cNvSpPr/>
          <p:nvPr/>
        </p:nvSpPr>
        <p:spPr>
          <a:xfrm>
            <a:off x="2905245" y="2083444"/>
            <a:ext cx="1643605" cy="14468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90441" y="5069711"/>
            <a:ext cx="706055" cy="4977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4"/>
          </p:cNvCxnSpPr>
          <p:nvPr/>
        </p:nvCxnSpPr>
        <p:spPr>
          <a:xfrm flipV="1">
            <a:off x="3443469" y="3530279"/>
            <a:ext cx="283579" cy="15394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2744046"/>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But concerning Israel he says, "All day long I have held out my hands to a disobedient and obstinate people."</a:t>
            </a:r>
          </a:p>
        </p:txBody>
      </p:sp>
    </p:spTree>
    <p:extLst>
      <p:ext uri="{BB962C8B-B14F-4D97-AF65-F5344CB8AC3E}">
        <p14:creationId xmlns:p14="http://schemas.microsoft.com/office/powerpoint/2010/main" val="3522148938"/>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ἀπειθέω</a:t>
            </a:r>
            <a:endParaRPr lang="en-US" dirty="0"/>
          </a:p>
          <a:p>
            <a:pPr marL="0" indent="0">
              <a:buNone/>
            </a:pPr>
            <a:r>
              <a:rPr lang="en-US" dirty="0" smtClean="0"/>
              <a:t>					(</a:t>
            </a:r>
            <a:r>
              <a:rPr lang="en-US" dirty="0" err="1" smtClean="0"/>
              <a:t>apeithe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But concerning Israel he says, "All day long I have held out my hands to a disobedient and obstinate people."</a:t>
            </a:r>
          </a:p>
        </p:txBody>
      </p:sp>
      <p:sp>
        <p:nvSpPr>
          <p:cNvPr id="4" name="Rounded Rectangle 3"/>
          <p:cNvSpPr/>
          <p:nvPr/>
        </p:nvSpPr>
        <p:spPr>
          <a:xfrm>
            <a:off x="5243332" y="5092861"/>
            <a:ext cx="204871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42390" y="2187615"/>
            <a:ext cx="2071868" cy="12616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5978324" y="3449256"/>
            <a:ext cx="289368" cy="164360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932581"/>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11:31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ἀπειθέω</a:t>
            </a:r>
            <a:endParaRPr lang="en-US" dirty="0"/>
          </a:p>
          <a:p>
            <a:pPr marL="0" indent="0">
              <a:buNone/>
            </a:pPr>
            <a:r>
              <a:rPr lang="en-US" dirty="0"/>
              <a:t>		(</a:t>
            </a:r>
            <a:r>
              <a:rPr lang="en-US" dirty="0" err="1"/>
              <a:t>apeitheō</a:t>
            </a:r>
            <a:r>
              <a:rPr lang="en-US" dirty="0"/>
              <a:t>)</a:t>
            </a:r>
          </a:p>
          <a:p>
            <a:pPr marL="0" indent="0">
              <a:buNone/>
            </a:pPr>
            <a:endParaRPr lang="en-US" dirty="0"/>
          </a:p>
          <a:p>
            <a:pPr marL="0" indent="0">
              <a:buNone/>
            </a:pPr>
            <a:r>
              <a:rPr lang="en-US" dirty="0" smtClean="0"/>
              <a:t>By </a:t>
            </a:r>
            <a:r>
              <a:rPr lang="en-US" dirty="0"/>
              <a:t>faith the prostitute Rahab, because she welcomed the spies, was not killed with those who were disobedient.</a:t>
            </a:r>
          </a:p>
        </p:txBody>
      </p:sp>
      <p:sp>
        <p:nvSpPr>
          <p:cNvPr id="4" name="Rounded Rectangle 3"/>
          <p:cNvSpPr/>
          <p:nvPr/>
        </p:nvSpPr>
        <p:spPr>
          <a:xfrm>
            <a:off x="2187615" y="2176041"/>
            <a:ext cx="2071868" cy="12616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10765" y="4977114"/>
            <a:ext cx="204871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23549" y="3437682"/>
            <a:ext cx="11576" cy="15394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1727276"/>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3:36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ἀπειθέω</a:t>
            </a:r>
            <a:endParaRPr lang="en-US" dirty="0"/>
          </a:p>
          <a:p>
            <a:pPr marL="0" indent="0">
              <a:buNone/>
            </a:pPr>
            <a:r>
              <a:rPr lang="en-US" dirty="0"/>
              <a:t>	(</a:t>
            </a:r>
            <a:r>
              <a:rPr lang="en-US" dirty="0" err="1"/>
              <a:t>apeitheō</a:t>
            </a:r>
            <a:r>
              <a:rPr lang="en-US" dirty="0"/>
              <a:t>)</a:t>
            </a:r>
          </a:p>
          <a:p>
            <a:pPr marL="0" indent="0">
              <a:buNone/>
            </a:pPr>
            <a:endParaRPr lang="en-US" dirty="0"/>
          </a:p>
          <a:p>
            <a:pPr marL="0" indent="0">
              <a:buNone/>
            </a:pPr>
            <a:r>
              <a:rPr lang="en-US" dirty="0" smtClean="0"/>
              <a:t>Whoever </a:t>
            </a:r>
            <a:r>
              <a:rPr lang="en-US" dirty="0"/>
              <a:t>believes in the Son has eternal life, but whoever rejects the Son will not see life, for God’s wrath remains on him.</a:t>
            </a:r>
          </a:p>
        </p:txBody>
      </p:sp>
      <p:sp>
        <p:nvSpPr>
          <p:cNvPr id="4" name="Rounded Rectangle 3"/>
          <p:cNvSpPr/>
          <p:nvPr/>
        </p:nvSpPr>
        <p:spPr>
          <a:xfrm>
            <a:off x="1307939" y="2187615"/>
            <a:ext cx="2071868" cy="12616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02420" y="4514127"/>
            <a:ext cx="1238491"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43873" y="3449256"/>
            <a:ext cx="277793" cy="106487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3830493"/>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a:t>ἀντιλέγω</a:t>
            </a:r>
            <a:endParaRPr lang="en-US" dirty="0"/>
          </a:p>
          <a:p>
            <a:pPr marL="0" indent="0">
              <a:buNone/>
            </a:pPr>
            <a:r>
              <a:rPr lang="en-US" dirty="0" smtClean="0"/>
              <a:t>(</a:t>
            </a:r>
            <a:r>
              <a:rPr lang="en-US" dirty="0" err="1" smtClean="0"/>
              <a:t>antileg</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But concerning Israel he says, "All day long I have held out my hands to a disobedient and obstinate people."</a:t>
            </a:r>
          </a:p>
        </p:txBody>
      </p:sp>
      <p:sp>
        <p:nvSpPr>
          <p:cNvPr id="4" name="Rounded Rectangle 3"/>
          <p:cNvSpPr/>
          <p:nvPr/>
        </p:nvSpPr>
        <p:spPr>
          <a:xfrm>
            <a:off x="474562" y="5567423"/>
            <a:ext cx="1678329"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3539" y="2222339"/>
            <a:ext cx="1886674" cy="11806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1313727" y="3402957"/>
            <a:ext cx="23149" cy="216446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8932581"/>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2:34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ἀντιλέγω</a:t>
            </a:r>
            <a:endParaRPr lang="en-US" dirty="0"/>
          </a:p>
          <a:p>
            <a:pPr marL="0" indent="0">
              <a:buNone/>
            </a:pPr>
            <a:r>
              <a:rPr lang="en-US" dirty="0" smtClean="0"/>
              <a:t>			(</a:t>
            </a:r>
            <a:r>
              <a:rPr lang="en-US" dirty="0" err="1"/>
              <a:t>antilegō</a:t>
            </a:r>
            <a:r>
              <a:rPr lang="en-US" dirty="0"/>
              <a:t>)</a:t>
            </a:r>
          </a:p>
          <a:p>
            <a:pPr marL="0" indent="0">
              <a:buNone/>
            </a:pPr>
            <a:endParaRPr lang="en-US" dirty="0"/>
          </a:p>
          <a:p>
            <a:pPr marL="0" indent="0">
              <a:buNone/>
            </a:pPr>
            <a:r>
              <a:rPr lang="en-US" dirty="0" smtClean="0"/>
              <a:t>Then </a:t>
            </a:r>
            <a:r>
              <a:rPr lang="en-US" dirty="0"/>
              <a:t>Simeon blessed them and said to Mary, his mother: “This child is destined to cause the falling and rising of many in Israel, and to be a sign that will be spoken against,</a:t>
            </a:r>
          </a:p>
        </p:txBody>
      </p:sp>
      <p:sp>
        <p:nvSpPr>
          <p:cNvPr id="4" name="Rounded Rectangle 3"/>
          <p:cNvSpPr/>
          <p:nvPr/>
        </p:nvSpPr>
        <p:spPr>
          <a:xfrm>
            <a:off x="3125164" y="2222339"/>
            <a:ext cx="1886674" cy="11806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06187" y="5486400"/>
            <a:ext cx="2500132"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068501" y="3402957"/>
            <a:ext cx="387752" cy="20834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979819"/>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19:12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ἀντιλέγω</a:t>
            </a:r>
            <a:endParaRPr lang="en-US" dirty="0"/>
          </a:p>
          <a:p>
            <a:pPr marL="0" indent="0">
              <a:buNone/>
            </a:pPr>
            <a:r>
              <a:rPr lang="en-US" dirty="0"/>
              <a:t>		(</a:t>
            </a:r>
            <a:r>
              <a:rPr lang="en-US" dirty="0" err="1"/>
              <a:t>antilegō</a:t>
            </a:r>
            <a:r>
              <a:rPr lang="en-US" dirty="0"/>
              <a:t>)</a:t>
            </a:r>
          </a:p>
          <a:p>
            <a:pPr marL="0" indent="0">
              <a:buNone/>
            </a:pPr>
            <a:endParaRPr lang="en-US" dirty="0"/>
          </a:p>
          <a:p>
            <a:pPr marL="0" indent="0">
              <a:buNone/>
            </a:pPr>
            <a:r>
              <a:rPr lang="en-US" dirty="0" smtClean="0"/>
              <a:t>From </a:t>
            </a:r>
            <a:r>
              <a:rPr lang="en-US" dirty="0"/>
              <a:t>then on, Pilate tried to set Jesus free, but the Jews kept shouting, “If you let this man go, you are no friend of Caesar. Anyone who claims to be a king opposes Caesar.” </a:t>
            </a:r>
          </a:p>
        </p:txBody>
      </p:sp>
      <p:sp>
        <p:nvSpPr>
          <p:cNvPr id="4" name="Rounded Rectangle 3"/>
          <p:cNvSpPr/>
          <p:nvPr/>
        </p:nvSpPr>
        <p:spPr>
          <a:xfrm>
            <a:off x="2187615" y="2210764"/>
            <a:ext cx="1886674" cy="118061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488557" y="5532699"/>
            <a:ext cx="1493134"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130952" y="3391382"/>
            <a:ext cx="104172" cy="214131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995285"/>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Jeremiah 35:15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Again </a:t>
            </a:r>
            <a:r>
              <a:rPr lang="en-US" dirty="0"/>
              <a:t>and again I sent all my servants the prophets to you. They said, “Each of you must turn from your wicked ways and reform your actions; do not follow other gods to serve them. Then you will live in the land I have given to you and your fathers.” But you have not paid attention or listened to me.</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Acts 13:46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smtClean="0"/>
          </a:p>
          <a:p>
            <a:pPr marL="0" indent="0">
              <a:buNone/>
            </a:pPr>
            <a:r>
              <a:rPr lang="en-US" smtClean="0"/>
              <a:t>Then </a:t>
            </a:r>
            <a:r>
              <a:rPr lang="en-US" dirty="0"/>
              <a:t>Paul and Barnabas answered them boldly: “We had to speak the word of God to you first. Since you reject it and do not consider yourselves worthy of eternal life, we now turn to the Gentiles.</a:t>
            </a:r>
          </a:p>
        </p:txBody>
      </p:sp>
    </p:spTree>
    <p:extLst>
      <p:ext uri="{BB962C8B-B14F-4D97-AF65-F5344CB8AC3E}">
        <p14:creationId xmlns:p14="http://schemas.microsoft.com/office/powerpoint/2010/main" val="55791162"/>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896" y="1341630"/>
            <a:ext cx="8912045" cy="3978591"/>
          </a:xfrm>
          <a:prstGeom prst="rect">
            <a:avLst/>
          </a:prstGeom>
        </p:spPr>
      </p:pic>
    </p:spTree>
    <p:extLst>
      <p:ext uri="{BB962C8B-B14F-4D97-AF65-F5344CB8AC3E}">
        <p14:creationId xmlns:p14="http://schemas.microsoft.com/office/powerpoint/2010/main" val="1004906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Leviticus 18:5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Keep </a:t>
            </a:r>
            <a:r>
              <a:rPr lang="en-US" dirty="0"/>
              <a:t>my decrees and laws, for the man who obeys them will live by them. I am the Lord.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43" y="960699"/>
            <a:ext cx="8917329" cy="4977114"/>
          </a:xfrm>
          <a:prstGeom prst="rect">
            <a:avLst/>
          </a:prstGeom>
        </p:spPr>
      </p:pic>
    </p:spTree>
    <p:extLst>
      <p:ext uri="{BB962C8B-B14F-4D97-AF65-F5344CB8AC3E}">
        <p14:creationId xmlns:p14="http://schemas.microsoft.com/office/powerpoint/2010/main" val="22686766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3:12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 </a:t>
            </a:r>
            <a:r>
              <a:rPr lang="en-US" dirty="0"/>
              <a:t>law is not based on faith; on the contrary, “The man who does these things will live by them.”</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p>
          <a:p>
            <a:pPr marL="0" indent="0">
              <a:buNone/>
            </a:pPr>
            <a:endParaRPr lang="en-US" dirty="0"/>
          </a:p>
          <a:p>
            <a:pPr marL="0" indent="0">
              <a:buNone/>
            </a:pPr>
            <a:endParaRPr lang="en-US" dirty="0" smtClean="0"/>
          </a:p>
          <a:p>
            <a:pPr marL="0" indent="0">
              <a:buNone/>
            </a:pPr>
            <a:r>
              <a:rPr lang="en-US" baseline="30000" dirty="0" smtClean="0"/>
              <a:t>6</a:t>
            </a:r>
            <a:r>
              <a:rPr lang="en-US" dirty="0" smtClean="0"/>
              <a:t> </a:t>
            </a:r>
            <a:r>
              <a:rPr lang="en-US" dirty="0"/>
              <a:t>But the righteousness that is by faith says: "Do not say in your heart, 'Who will ascend into heaven?' " (that is, to bring Christ down) </a:t>
            </a:r>
          </a:p>
        </p:txBody>
      </p:sp>
    </p:spTree>
    <p:extLst>
      <p:ext uri="{BB962C8B-B14F-4D97-AF65-F5344CB8AC3E}">
        <p14:creationId xmlns:p14="http://schemas.microsoft.com/office/powerpoint/2010/main" val="10749078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896" y="1341630"/>
            <a:ext cx="8912045" cy="3978591"/>
          </a:xfrm>
          <a:prstGeom prst="rect">
            <a:avLst/>
          </a:prstGeom>
        </p:spPr>
      </p:pic>
    </p:spTree>
    <p:extLst>
      <p:ext uri="{BB962C8B-B14F-4D97-AF65-F5344CB8AC3E}">
        <p14:creationId xmlns:p14="http://schemas.microsoft.com/office/powerpoint/2010/main" val="24811727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Suppose we DID need to have someone to go up to Heaven and bring Christ down.</a:t>
            </a:r>
          </a:p>
          <a:p>
            <a:pPr marL="0" indent="0">
              <a:buNone/>
            </a:pPr>
            <a:endParaRPr lang="en-US" dirty="0"/>
          </a:p>
          <a:p>
            <a:pPr marL="0" indent="0">
              <a:buNone/>
            </a:pPr>
            <a:r>
              <a:rPr lang="en-US" dirty="0" smtClean="0"/>
              <a:t>Who would be worthy to do so?</a:t>
            </a:r>
          </a:p>
          <a:p>
            <a:pPr marL="0" indent="0">
              <a:buNone/>
            </a:pPr>
            <a:endParaRPr lang="en-US" dirty="0"/>
          </a:p>
          <a:p>
            <a:pPr marL="0" indent="0">
              <a:buNone/>
            </a:pPr>
            <a:r>
              <a:rPr lang="en-US" dirty="0" smtClean="0"/>
              <a:t>What would happen to our salvation then?</a:t>
            </a:r>
            <a:endParaRPr lang="en-US" dirty="0"/>
          </a:p>
        </p:txBody>
      </p:sp>
    </p:spTree>
    <p:extLst>
      <p:ext uri="{BB962C8B-B14F-4D97-AF65-F5344CB8AC3E}">
        <p14:creationId xmlns:p14="http://schemas.microsoft.com/office/powerpoint/2010/main" val="38720625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ἀναβαίνω</a:t>
            </a:r>
            <a:endParaRPr lang="en-US" dirty="0"/>
          </a:p>
          <a:p>
            <a:pPr marL="0" indent="0">
              <a:buNone/>
            </a:pPr>
            <a:r>
              <a:rPr lang="en-US" dirty="0" smtClean="0"/>
              <a:t>					(</a:t>
            </a:r>
            <a:r>
              <a:rPr lang="en-US" dirty="0" err="1" smtClean="0"/>
              <a:t>anabain</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6</a:t>
            </a:r>
            <a:r>
              <a:rPr lang="en-US" dirty="0" smtClean="0"/>
              <a:t> </a:t>
            </a:r>
            <a:r>
              <a:rPr lang="en-US" dirty="0"/>
              <a:t>But the righteousness that is by faith says: "Do not say in your heart, 'Who will ascend into heaven?' " (that is, to bring Christ down) </a:t>
            </a:r>
          </a:p>
        </p:txBody>
      </p:sp>
      <p:sp>
        <p:nvSpPr>
          <p:cNvPr id="4" name="Rounded Rectangle 3"/>
          <p:cNvSpPr/>
          <p:nvPr/>
        </p:nvSpPr>
        <p:spPr>
          <a:xfrm>
            <a:off x="4896091" y="2152891"/>
            <a:ext cx="2210765"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41043" y="5104435"/>
            <a:ext cx="1250066"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01474" y="3460830"/>
            <a:ext cx="364602" cy="164360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8993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2:34</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ἀναβαίνω</a:t>
            </a:r>
            <a:endParaRPr lang="en-US" dirty="0"/>
          </a:p>
          <a:p>
            <a:pPr marL="0" indent="0">
              <a:buNone/>
            </a:pPr>
            <a:r>
              <a:rPr lang="en-US" dirty="0"/>
              <a:t>			(</a:t>
            </a:r>
            <a:r>
              <a:rPr lang="en-US" dirty="0" err="1"/>
              <a:t>anabainō</a:t>
            </a:r>
            <a:r>
              <a:rPr lang="en-US" dirty="0"/>
              <a:t>)</a:t>
            </a:r>
          </a:p>
          <a:p>
            <a:pPr marL="0" indent="0">
              <a:buNone/>
            </a:pPr>
            <a:endParaRPr lang="en-US" dirty="0" smtClean="0"/>
          </a:p>
          <a:p>
            <a:pPr marL="0" indent="0">
              <a:buNone/>
            </a:pPr>
            <a:r>
              <a:rPr lang="en-US" dirty="0" smtClean="0"/>
              <a:t>For </a:t>
            </a:r>
            <a:r>
              <a:rPr lang="en-US" dirty="0"/>
              <a:t>David did not ascend to heaven, and yet he said, </a:t>
            </a:r>
          </a:p>
          <a:p>
            <a:pPr marL="0" indent="0">
              <a:buNone/>
            </a:pPr>
            <a:r>
              <a:rPr lang="en-US" dirty="0"/>
              <a:t>“ ‘The Lord said to my Lord: </a:t>
            </a:r>
          </a:p>
          <a:p>
            <a:pPr marL="0" indent="0">
              <a:buNone/>
            </a:pPr>
            <a:r>
              <a:rPr lang="en-US" dirty="0"/>
              <a:t>“Sit at my right hand </a:t>
            </a:r>
          </a:p>
          <a:p>
            <a:endParaRPr lang="en-US" dirty="0"/>
          </a:p>
        </p:txBody>
      </p:sp>
      <p:sp>
        <p:nvSpPr>
          <p:cNvPr id="4" name="Rounded Rectangle 3"/>
          <p:cNvSpPr/>
          <p:nvPr/>
        </p:nvSpPr>
        <p:spPr>
          <a:xfrm>
            <a:off x="3044142" y="1574157"/>
            <a:ext cx="2210765"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426106" y="3437681"/>
            <a:ext cx="1250066"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051139" y="2882096"/>
            <a:ext cx="98386" cy="55558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9564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3:13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ἀναβαίνω</a:t>
            </a:r>
            <a:endParaRPr lang="en-US" dirty="0"/>
          </a:p>
          <a:p>
            <a:pPr marL="0" indent="0">
              <a:buNone/>
            </a:pPr>
            <a:r>
              <a:rPr lang="en-US" dirty="0"/>
              <a:t>			(</a:t>
            </a:r>
            <a:r>
              <a:rPr lang="en-US" dirty="0" err="1"/>
              <a:t>anabainō</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No </a:t>
            </a:r>
            <a:r>
              <a:rPr lang="en-US" dirty="0">
                <a:solidFill>
                  <a:srgbClr val="FF0000"/>
                </a:solidFill>
              </a:rPr>
              <a:t>one has ever gone into heaven except the one who came from heaven—the Son of Man.</a:t>
            </a:r>
          </a:p>
        </p:txBody>
      </p:sp>
      <p:sp>
        <p:nvSpPr>
          <p:cNvPr id="4" name="Rounded Rectangle 3"/>
          <p:cNvSpPr/>
          <p:nvPr/>
        </p:nvSpPr>
        <p:spPr>
          <a:xfrm>
            <a:off x="3090440" y="2141316"/>
            <a:ext cx="2210765" cy="130793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264061" y="4618299"/>
            <a:ext cx="1666754"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097438" y="3449255"/>
            <a:ext cx="98385" cy="11690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84282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Ephesians 4:8-10</a:t>
            </a:r>
            <a:endParaRPr lang="en-US" dirty="0"/>
          </a:p>
        </p:txBody>
      </p:sp>
      <p:sp>
        <p:nvSpPr>
          <p:cNvPr id="3" name="Content Placeholder 2"/>
          <p:cNvSpPr>
            <a:spLocks noGrp="1"/>
          </p:cNvSpPr>
          <p:nvPr>
            <p:ph idx="1"/>
          </p:nvPr>
        </p:nvSpPr>
        <p:spPr/>
        <p:txBody>
          <a:bodyPr>
            <a:normAutofit/>
          </a:bodyPr>
          <a:lstStyle/>
          <a:p>
            <a:pPr marL="0" indent="0">
              <a:buNone/>
            </a:pPr>
            <a:r>
              <a:rPr lang="en-US" baseline="30000" dirty="0"/>
              <a:t>8 </a:t>
            </a:r>
            <a:r>
              <a:rPr lang="en-US" dirty="0"/>
              <a:t>This is why it says: </a:t>
            </a:r>
            <a:r>
              <a:rPr lang="en-US" dirty="0" smtClean="0"/>
              <a:t>“</a:t>
            </a:r>
            <a:r>
              <a:rPr lang="en-US" dirty="0"/>
              <a:t>When he ascended on high, </a:t>
            </a:r>
            <a:r>
              <a:rPr lang="en-US" dirty="0" smtClean="0"/>
              <a:t>he </a:t>
            </a:r>
            <a:r>
              <a:rPr lang="en-US" dirty="0"/>
              <a:t>led captives in his train </a:t>
            </a:r>
            <a:r>
              <a:rPr lang="en-US" dirty="0" smtClean="0"/>
              <a:t>and </a:t>
            </a:r>
            <a:r>
              <a:rPr lang="en-US" dirty="0"/>
              <a:t>gave gifts to men.”</a:t>
            </a:r>
          </a:p>
          <a:p>
            <a:pPr marL="0" indent="0">
              <a:buNone/>
            </a:pPr>
            <a:r>
              <a:rPr lang="en-US" baseline="30000" dirty="0"/>
              <a:t>9 </a:t>
            </a:r>
            <a:r>
              <a:rPr lang="en-US" dirty="0"/>
              <a:t>(What does “he ascended” mean except that he also descended to the lower, earthly regions? </a:t>
            </a:r>
            <a:endParaRPr lang="en-US" dirty="0" smtClean="0"/>
          </a:p>
          <a:p>
            <a:pPr marL="0" indent="0">
              <a:buNone/>
            </a:pPr>
            <a:r>
              <a:rPr lang="en-US" baseline="30000" dirty="0" smtClean="0"/>
              <a:t>10 </a:t>
            </a:r>
            <a:r>
              <a:rPr lang="en-US" dirty="0"/>
              <a:t>He who descended is the very one who ascended higher than all the heavens, in order to fill the whole universe.)</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 </a:t>
            </a:r>
            <a:r>
              <a:rPr lang="en-US" dirty="0"/>
              <a:t>Son is the radiance of God’s glory and the exact representation of his being, sustaining all things by his powerful word. After he had provided purification for sins, he sat down at the right hand of the Majesty in heaven.</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"or 'Who will descend into the deep?' " (that is, to bring Christ up from the dead). </a:t>
            </a:r>
            <a:endParaRPr lang="en-US" dirty="0" smtClean="0"/>
          </a:p>
        </p:txBody>
      </p:sp>
    </p:spTree>
    <p:extLst>
      <p:ext uri="{BB962C8B-B14F-4D97-AF65-F5344CB8AC3E}">
        <p14:creationId xmlns:p14="http://schemas.microsoft.com/office/powerpoint/2010/main" val="113972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Go back and look at Romans 1:1-4.</a:t>
            </a:r>
          </a:p>
          <a:p>
            <a:pPr marL="0" indent="0">
              <a:buNone/>
            </a:pPr>
            <a:endParaRPr lang="en-US" dirty="0"/>
          </a:p>
          <a:p>
            <a:pPr marL="0" indent="0">
              <a:buNone/>
            </a:pPr>
            <a:r>
              <a:rPr lang="en-US" dirty="0" smtClean="0"/>
              <a:t>Who brought Jesus down from Heaven?</a:t>
            </a:r>
          </a:p>
          <a:p>
            <a:pPr marL="0" indent="0">
              <a:buNone/>
            </a:pPr>
            <a:endParaRPr lang="en-US" dirty="0"/>
          </a:p>
          <a:p>
            <a:pPr marL="0" indent="0">
              <a:buNone/>
            </a:pPr>
            <a:r>
              <a:rPr lang="en-US" dirty="0" smtClean="0"/>
              <a:t>Who raised Him up from the dead?</a:t>
            </a:r>
          </a:p>
          <a:p>
            <a:pPr marL="0" indent="0">
              <a:buNone/>
            </a:pPr>
            <a:endParaRPr lang="en-US" dirty="0"/>
          </a:p>
          <a:p>
            <a:pPr marL="0" indent="0">
              <a:buNone/>
            </a:pPr>
            <a:r>
              <a:rPr lang="en-US" dirty="0" smtClean="0"/>
              <a:t>What was the result?</a:t>
            </a:r>
            <a:endParaRPr lang="en-US" dirty="0"/>
          </a:p>
        </p:txBody>
      </p:sp>
    </p:spTree>
    <p:extLst>
      <p:ext uri="{BB962C8B-B14F-4D97-AF65-F5344CB8AC3E}">
        <p14:creationId xmlns:p14="http://schemas.microsoft.com/office/powerpoint/2010/main" val="42931629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10:7</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καταβαίνω</a:t>
            </a:r>
            <a:endParaRPr lang="en-US" dirty="0"/>
          </a:p>
          <a:p>
            <a:pPr marL="0" indent="0">
              <a:buNone/>
            </a:pPr>
            <a:r>
              <a:rPr lang="en-US" dirty="0" smtClean="0"/>
              <a:t>		(</a:t>
            </a:r>
            <a:r>
              <a:rPr lang="en-US" dirty="0" err="1" smtClean="0"/>
              <a:t>katabain</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7</a:t>
            </a:r>
            <a:r>
              <a:rPr lang="en-US" dirty="0" smtClean="0"/>
              <a:t> </a:t>
            </a:r>
            <a:r>
              <a:rPr lang="en-US" dirty="0"/>
              <a:t>"or 'Who will descend into the deep?' " (that is, to bring Christ up from the dead). </a:t>
            </a:r>
            <a:endParaRPr lang="en-US" dirty="0" smtClean="0"/>
          </a:p>
        </p:txBody>
      </p:sp>
      <p:sp>
        <p:nvSpPr>
          <p:cNvPr id="4" name="Rounded Rectangle 3"/>
          <p:cNvSpPr/>
          <p:nvPr/>
        </p:nvSpPr>
        <p:spPr>
          <a:xfrm>
            <a:off x="2974694" y="4826643"/>
            <a:ext cx="1469984" cy="486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7615" y="2095018"/>
            <a:ext cx="2210765" cy="1203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3292998" y="3298785"/>
            <a:ext cx="416688" cy="152785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30634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4:9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καταβαίνω</a:t>
            </a:r>
            <a:endParaRPr lang="en-US" dirty="0"/>
          </a:p>
          <a:p>
            <a:pPr marL="0" indent="0">
              <a:buNone/>
            </a:pPr>
            <a:r>
              <a:rPr lang="en-US" dirty="0"/>
              <a:t>	(</a:t>
            </a:r>
            <a:r>
              <a:rPr lang="en-US" dirty="0" err="1"/>
              <a:t>katabainō</a:t>
            </a:r>
            <a:r>
              <a:rPr lang="en-US" dirty="0"/>
              <a:t>)</a:t>
            </a:r>
          </a:p>
          <a:p>
            <a:pPr marL="0" indent="0">
              <a:buNone/>
            </a:pPr>
            <a:endParaRPr lang="en-US" dirty="0"/>
          </a:p>
          <a:p>
            <a:pPr marL="0" indent="0">
              <a:buNone/>
            </a:pPr>
            <a:endParaRPr lang="en-US" dirty="0" smtClean="0"/>
          </a:p>
          <a:p>
            <a:pPr marL="0" indent="0">
              <a:buNone/>
            </a:pPr>
            <a:r>
              <a:rPr lang="en-US" dirty="0" smtClean="0"/>
              <a:t>What </a:t>
            </a:r>
            <a:r>
              <a:rPr lang="en-US" dirty="0"/>
              <a:t>does “he ascended” mean except that he also descended to the lower, earthly regions?</a:t>
            </a:r>
          </a:p>
        </p:txBody>
      </p:sp>
      <p:sp>
        <p:nvSpPr>
          <p:cNvPr id="4" name="Rounded Rectangle 3"/>
          <p:cNvSpPr/>
          <p:nvPr/>
        </p:nvSpPr>
        <p:spPr>
          <a:xfrm>
            <a:off x="1250066" y="2222340"/>
            <a:ext cx="2210765" cy="1203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38491" y="5058137"/>
            <a:ext cx="1886674" cy="486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181828" y="3426107"/>
            <a:ext cx="173621" cy="163203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7979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5</a:t>
            </a:r>
            <a:r>
              <a:rPr lang="en-US" dirty="0"/>
              <a:t> Moses describes in this way the righteousness that is by the law: "The man who does these things will live by them." </a:t>
            </a:r>
            <a:endParaRPr lang="en-US" dirty="0" smtClean="0"/>
          </a:p>
          <a:p>
            <a:pPr marL="0" indent="0">
              <a:buNone/>
            </a:pPr>
            <a:r>
              <a:rPr lang="en-US" baseline="30000" dirty="0" smtClean="0"/>
              <a:t>6</a:t>
            </a:r>
            <a:r>
              <a:rPr lang="en-US" dirty="0" smtClean="0"/>
              <a:t> </a:t>
            </a:r>
            <a:r>
              <a:rPr lang="en-US" dirty="0"/>
              <a:t>But the righteousness that is by faith says: "Do not say in your heart, 'Who will ascend into heaven?' " (that is, to bring Christ down) </a:t>
            </a:r>
          </a:p>
        </p:txBody>
      </p:sp>
    </p:spTree>
    <p:extLst>
      <p:ext uri="{BB962C8B-B14F-4D97-AF65-F5344CB8AC3E}">
        <p14:creationId xmlns:p14="http://schemas.microsoft.com/office/powerpoint/2010/main" val="17201642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8:38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καταβαίνω</a:t>
            </a:r>
            <a:endParaRPr lang="en-US" dirty="0"/>
          </a:p>
          <a:p>
            <a:pPr marL="0" indent="0">
              <a:buNone/>
            </a:pPr>
            <a:r>
              <a:rPr lang="en-US" dirty="0" smtClean="0"/>
              <a:t>			</a:t>
            </a:r>
            <a:r>
              <a:rPr lang="en-US" dirty="0"/>
              <a:t>		(</a:t>
            </a:r>
            <a:r>
              <a:rPr lang="en-US" dirty="0" err="1"/>
              <a:t>katabainō</a:t>
            </a:r>
            <a:r>
              <a:rPr lang="en-US" dirty="0"/>
              <a:t>)</a:t>
            </a:r>
          </a:p>
          <a:p>
            <a:pPr marL="0" indent="0">
              <a:buNone/>
            </a:pPr>
            <a:endParaRPr lang="en-US" dirty="0"/>
          </a:p>
          <a:p>
            <a:pPr marL="0" indent="0">
              <a:buNone/>
            </a:pPr>
            <a:r>
              <a:rPr lang="en-US" dirty="0" smtClean="0"/>
              <a:t>And </a:t>
            </a:r>
            <a:r>
              <a:rPr lang="en-US" dirty="0"/>
              <a:t>he gave orders to stop the chariot. Then both Philip and the eunuch went down into the water and Philip baptized him.</a:t>
            </a:r>
          </a:p>
        </p:txBody>
      </p:sp>
      <p:sp>
        <p:nvSpPr>
          <p:cNvPr id="4" name="Rounded Rectangle 3"/>
          <p:cNvSpPr/>
          <p:nvPr/>
        </p:nvSpPr>
        <p:spPr>
          <a:xfrm>
            <a:off x="4942389" y="2210765"/>
            <a:ext cx="2210765" cy="120376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11838" y="4502552"/>
            <a:ext cx="2002420"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013048" y="3414532"/>
            <a:ext cx="34724" cy="10880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882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Peter 3:18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Christ died for sins once for all, the righteous for the unrighteous, to bring you to God. He was put to death in the body but made alive by the Spirit</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13:20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May </a:t>
            </a:r>
            <a:r>
              <a:rPr lang="en-US" dirty="0"/>
              <a:t>the God of peace, who through the blood of the eternal covenant brought back from the dead our Lord Jesus, that great Shepherd of the sheep</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what does it say? "The word is near you; it is in your mouth and in your heart," that is, the word of faith we are proclaiming: </a:t>
            </a:r>
          </a:p>
        </p:txBody>
      </p:sp>
    </p:spTree>
    <p:extLst>
      <p:ext uri="{BB962C8B-B14F-4D97-AF65-F5344CB8AC3E}">
        <p14:creationId xmlns:p14="http://schemas.microsoft.com/office/powerpoint/2010/main" val="1139723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ἐγγύς</a:t>
            </a:r>
            <a:endParaRPr lang="en-US" dirty="0"/>
          </a:p>
          <a:p>
            <a:pPr marL="0" indent="0">
              <a:buNone/>
            </a:pPr>
            <a:r>
              <a:rPr lang="en-US" dirty="0" smtClean="0"/>
              <a:t>						(</a:t>
            </a:r>
            <a:r>
              <a:rPr lang="en-US" dirty="0" err="1" smtClean="0"/>
              <a:t>eggus</a:t>
            </a:r>
            <a:r>
              <a:rPr lang="en-US" dirty="0" smtClean="0"/>
              <a:t>)</a:t>
            </a:r>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what does it say? "The word is near you; it is in your mouth and in your heart," that is, the word of faith we are proclaiming: </a:t>
            </a:r>
          </a:p>
        </p:txBody>
      </p:sp>
      <p:sp>
        <p:nvSpPr>
          <p:cNvPr id="4" name="Rounded Rectangle 3"/>
          <p:cNvSpPr/>
          <p:nvPr/>
        </p:nvSpPr>
        <p:spPr>
          <a:xfrm>
            <a:off x="6493397" y="4664597"/>
            <a:ext cx="844952" cy="381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22066" y="2210765"/>
            <a:ext cx="1620456" cy="12269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6632294" y="3437681"/>
            <a:ext cx="283579" cy="12269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877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24:33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a:t>			 </a:t>
            </a:r>
            <a:r>
              <a:rPr lang="el-GR" dirty="0"/>
              <a:t>ἐγγύς</a:t>
            </a:r>
            <a:endParaRPr lang="en-US" dirty="0"/>
          </a:p>
          <a:p>
            <a:pPr marL="0" indent="0">
              <a:buNone/>
            </a:pPr>
            <a:r>
              <a:rPr lang="en-US" dirty="0"/>
              <a:t>			(</a:t>
            </a:r>
            <a:r>
              <a:rPr lang="en-US" dirty="0" err="1"/>
              <a:t>eggus</a:t>
            </a:r>
            <a:r>
              <a:rPr lang="en-US" dirty="0"/>
              <a:t>)</a:t>
            </a: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r>
              <a:rPr lang="en-US" dirty="0" smtClean="0">
                <a:solidFill>
                  <a:srgbClr val="FF0000"/>
                </a:solidFill>
              </a:rPr>
              <a:t>Even </a:t>
            </a:r>
            <a:r>
              <a:rPr lang="en-US" dirty="0">
                <a:solidFill>
                  <a:srgbClr val="FF0000"/>
                </a:solidFill>
              </a:rPr>
              <a:t>so, when you see all these things, you know that it is near, right at the door.</a:t>
            </a:r>
          </a:p>
        </p:txBody>
      </p:sp>
      <p:sp>
        <p:nvSpPr>
          <p:cNvPr id="4" name="Rounded Rectangle 3"/>
          <p:cNvSpPr/>
          <p:nvPr/>
        </p:nvSpPr>
        <p:spPr>
          <a:xfrm>
            <a:off x="3067291" y="2210765"/>
            <a:ext cx="1620456" cy="12269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39969" y="5139159"/>
            <a:ext cx="844952" cy="3819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362445" y="3437681"/>
            <a:ext cx="515074" cy="170147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07920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8:13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ἐγγύς</a:t>
            </a:r>
            <a:endParaRPr lang="en-US" dirty="0"/>
          </a:p>
          <a:p>
            <a:pPr marL="0" indent="0">
              <a:buNone/>
            </a:pPr>
            <a:r>
              <a:rPr lang="en-US" dirty="0"/>
              <a:t>		(</a:t>
            </a:r>
            <a:r>
              <a:rPr lang="en-US" dirty="0" err="1"/>
              <a:t>eggus</a:t>
            </a:r>
            <a:r>
              <a:rPr lang="en-US" dirty="0"/>
              <a:t>)</a:t>
            </a:r>
          </a:p>
          <a:p>
            <a:pPr marL="0" indent="0">
              <a:buNone/>
            </a:pPr>
            <a:endParaRPr lang="en-US" dirty="0"/>
          </a:p>
          <a:p>
            <a:pPr marL="0" indent="0">
              <a:buNone/>
            </a:pPr>
            <a:r>
              <a:rPr lang="en-US" dirty="0" smtClean="0"/>
              <a:t>By </a:t>
            </a:r>
            <a:r>
              <a:rPr lang="en-US" dirty="0"/>
              <a:t>calling this covenant “new,” he has made the first one obsolete; and what is obsolete and aging will soon disappear. </a:t>
            </a:r>
          </a:p>
        </p:txBody>
      </p:sp>
      <p:sp>
        <p:nvSpPr>
          <p:cNvPr id="4" name="Rounded Rectangle 3"/>
          <p:cNvSpPr/>
          <p:nvPr/>
        </p:nvSpPr>
        <p:spPr>
          <a:xfrm>
            <a:off x="2164466" y="2210765"/>
            <a:ext cx="1620456" cy="12269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41316" y="5011838"/>
            <a:ext cx="879676"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581154" y="3437681"/>
            <a:ext cx="393540" cy="157415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02977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This verse says that the word is near us.</a:t>
            </a:r>
          </a:p>
          <a:p>
            <a:pPr marL="0" indent="0">
              <a:buNone/>
            </a:pPr>
            <a:endParaRPr lang="en-US" dirty="0"/>
          </a:p>
          <a:p>
            <a:pPr marL="0" indent="0">
              <a:buNone/>
            </a:pPr>
            <a:r>
              <a:rPr lang="en-US" dirty="0" smtClean="0"/>
              <a:t>How does that apply to those who have never heard the word before?</a:t>
            </a:r>
          </a:p>
          <a:p>
            <a:pPr marL="0" indent="0">
              <a:buNone/>
            </a:pPr>
            <a:endParaRPr lang="en-US" dirty="0"/>
          </a:p>
          <a:p>
            <a:pPr marL="0" indent="0">
              <a:buNone/>
            </a:pPr>
            <a:r>
              <a:rPr lang="en-US" dirty="0" smtClean="0"/>
              <a:t>How does it apply to those who have heard but don’t recognize its applicability to them?</a:t>
            </a:r>
            <a:endParaRPr lang="en-US" dirty="0"/>
          </a:p>
        </p:txBody>
      </p:sp>
    </p:spTree>
    <p:extLst>
      <p:ext uri="{BB962C8B-B14F-4D97-AF65-F5344CB8AC3E}">
        <p14:creationId xmlns:p14="http://schemas.microsoft.com/office/powerpoint/2010/main" val="34663669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στόμα</a:t>
            </a:r>
            <a:endParaRPr lang="en-US" dirty="0"/>
          </a:p>
          <a:p>
            <a:pPr marL="0" indent="0">
              <a:buNone/>
            </a:pPr>
            <a:r>
              <a:rPr lang="en-US" dirty="0" smtClean="0"/>
              <a:t>	(stoma)</a:t>
            </a:r>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what does it say? "The word is near you; it is in your mouth and in your heart," that is, the word of faith we are proclaiming: </a:t>
            </a:r>
          </a:p>
        </p:txBody>
      </p:sp>
      <p:sp>
        <p:nvSpPr>
          <p:cNvPr id="4" name="Rounded Rectangle 3"/>
          <p:cNvSpPr/>
          <p:nvPr/>
        </p:nvSpPr>
        <p:spPr>
          <a:xfrm>
            <a:off x="2060294" y="5116010"/>
            <a:ext cx="1203767" cy="428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96365" y="2233914"/>
            <a:ext cx="1643605"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2118168" y="3449256"/>
            <a:ext cx="544010" cy="16667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877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15:11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solidFill>
                <a:srgbClr val="FF0000"/>
              </a:solidFill>
            </a:endParaRPr>
          </a:p>
          <a:p>
            <a:pPr marL="0" indent="0">
              <a:buNone/>
            </a:pPr>
            <a:r>
              <a:rPr lang="en-US" dirty="0" smtClean="0"/>
              <a:t>					</a:t>
            </a:r>
            <a:r>
              <a:rPr lang="en-US" dirty="0"/>
              <a:t>	 </a:t>
            </a:r>
            <a:r>
              <a:rPr lang="el-GR" dirty="0"/>
              <a:t>στόμα</a:t>
            </a:r>
            <a:endParaRPr lang="en-US" dirty="0"/>
          </a:p>
          <a:p>
            <a:pPr marL="0" indent="0">
              <a:buNone/>
            </a:pPr>
            <a:r>
              <a:rPr lang="en-US" dirty="0"/>
              <a:t>	</a:t>
            </a:r>
            <a:r>
              <a:rPr lang="en-US" dirty="0" smtClean="0"/>
              <a:t>					(</a:t>
            </a:r>
            <a:r>
              <a:rPr lang="en-US" dirty="0"/>
              <a:t>stoma)</a:t>
            </a:r>
          </a:p>
          <a:p>
            <a:pPr marL="0" indent="0">
              <a:buNone/>
            </a:pPr>
            <a:endParaRPr lang="en-US" dirty="0">
              <a:solidFill>
                <a:srgbClr val="FF0000"/>
              </a:solidFill>
            </a:endParaRPr>
          </a:p>
          <a:p>
            <a:pPr marL="0" indent="0">
              <a:buNone/>
            </a:pPr>
            <a:r>
              <a:rPr lang="en-US" dirty="0" smtClean="0">
                <a:solidFill>
                  <a:srgbClr val="FF0000"/>
                </a:solidFill>
              </a:rPr>
              <a:t>What </a:t>
            </a:r>
            <a:r>
              <a:rPr lang="en-US" dirty="0">
                <a:solidFill>
                  <a:srgbClr val="FF0000"/>
                </a:solidFill>
              </a:rPr>
              <a:t>goes into a man’s mouth does not make him ‘unclean,’ but what comes out of his mouth, that is what makes him ‘unclean.’ </a:t>
            </a:r>
          </a:p>
        </p:txBody>
      </p:sp>
      <p:sp>
        <p:nvSpPr>
          <p:cNvPr id="4" name="Rounded Rectangle 3"/>
          <p:cNvSpPr/>
          <p:nvPr/>
        </p:nvSpPr>
        <p:spPr>
          <a:xfrm>
            <a:off x="5822066" y="2199190"/>
            <a:ext cx="1643605"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292051" y="4537276"/>
            <a:ext cx="1203767" cy="428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423458" y="4029919"/>
            <a:ext cx="1203767" cy="428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V="1">
            <a:off x="5025342" y="3414532"/>
            <a:ext cx="1618527" cy="6153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5" idx="0"/>
            <a:endCxn id="4" idx="2"/>
          </p:cNvCxnSpPr>
          <p:nvPr/>
        </p:nvCxnSpPr>
        <p:spPr>
          <a:xfrm flipH="1" flipV="1">
            <a:off x="6643869" y="3414532"/>
            <a:ext cx="1250066" cy="11227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0981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7</a:t>
            </a:r>
            <a:r>
              <a:rPr lang="en-US" dirty="0"/>
              <a:t> "or 'Who will descend into the deep?' " (that is, to bring Christ up from the dead). </a:t>
            </a:r>
            <a:endParaRPr lang="en-US" dirty="0" smtClean="0"/>
          </a:p>
          <a:p>
            <a:pPr marL="0" indent="0">
              <a:buNone/>
            </a:pPr>
            <a:r>
              <a:rPr lang="en-US" baseline="30000" dirty="0" smtClean="0"/>
              <a:t>8</a:t>
            </a:r>
            <a:r>
              <a:rPr lang="en-US" dirty="0" smtClean="0"/>
              <a:t> </a:t>
            </a:r>
            <a:r>
              <a:rPr lang="en-US" dirty="0"/>
              <a:t>But what does it say? "The word is near you; it is in your mouth and in your heart," that is, the word of faith we are proclaiming: </a:t>
            </a:r>
          </a:p>
        </p:txBody>
      </p:sp>
    </p:spTree>
    <p:extLst>
      <p:ext uri="{BB962C8B-B14F-4D97-AF65-F5344CB8AC3E}">
        <p14:creationId xmlns:p14="http://schemas.microsoft.com/office/powerpoint/2010/main" val="14707181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στόμα</a:t>
            </a:r>
            <a:endParaRPr lang="en-US" dirty="0"/>
          </a:p>
          <a:p>
            <a:pPr marL="0" indent="0">
              <a:buNone/>
            </a:pPr>
            <a:r>
              <a:rPr lang="en-US" dirty="0"/>
              <a:t>	(stoma)</a:t>
            </a:r>
          </a:p>
          <a:p>
            <a:pPr marL="0" indent="0">
              <a:buNone/>
            </a:pPr>
            <a:endParaRPr lang="en-US" dirty="0" smtClean="0"/>
          </a:p>
          <a:p>
            <a:pPr marL="0" indent="0">
              <a:buNone/>
            </a:pPr>
            <a:r>
              <a:rPr lang="en-US" dirty="0" smtClean="0"/>
              <a:t>If </a:t>
            </a:r>
            <a:r>
              <a:rPr lang="en-US" dirty="0"/>
              <a:t>anyone tries to harm them, fire comes from their mouths and devours their enemies. This is how anyone who wants to harm them must die.</a:t>
            </a:r>
          </a:p>
        </p:txBody>
      </p:sp>
      <p:sp>
        <p:nvSpPr>
          <p:cNvPr id="4" name="Rounded Rectangle 3"/>
          <p:cNvSpPr/>
          <p:nvPr/>
        </p:nvSpPr>
        <p:spPr>
          <a:xfrm>
            <a:off x="1296365" y="2233914"/>
            <a:ext cx="1643605"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388962" y="4514127"/>
            <a:ext cx="1319514"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048719" y="3449256"/>
            <a:ext cx="69449" cy="1064871"/>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7526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If Paul is proclaiming this word to us, in what way is that word then in OUR mouths?</a:t>
            </a:r>
            <a:endParaRPr lang="en-US" dirty="0"/>
          </a:p>
        </p:txBody>
      </p:sp>
    </p:spTree>
    <p:extLst>
      <p:ext uri="{BB962C8B-B14F-4D97-AF65-F5344CB8AC3E}">
        <p14:creationId xmlns:p14="http://schemas.microsoft.com/office/powerpoint/2010/main" val="32395214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καρδία</a:t>
            </a:r>
            <a:endParaRPr lang="en-US" dirty="0"/>
          </a:p>
          <a:p>
            <a:pPr marL="0" indent="0">
              <a:buNone/>
            </a:pPr>
            <a:r>
              <a:rPr lang="en-US" dirty="0" smtClean="0"/>
              <a:t>					(</a:t>
            </a:r>
            <a:r>
              <a:rPr lang="en-US" dirty="0" err="1" smtClean="0"/>
              <a:t>kardia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8</a:t>
            </a:r>
            <a:r>
              <a:rPr lang="en-US" dirty="0" smtClean="0"/>
              <a:t> </a:t>
            </a:r>
            <a:r>
              <a:rPr lang="en-US" dirty="0"/>
              <a:t>But what does it say? "The word is near you; it is in your mouth and in your heart," that is, the word of faith we are proclaiming: </a:t>
            </a:r>
          </a:p>
        </p:txBody>
      </p:sp>
      <p:sp>
        <p:nvSpPr>
          <p:cNvPr id="4" name="Rounded Rectangle 3"/>
          <p:cNvSpPr/>
          <p:nvPr/>
        </p:nvSpPr>
        <p:spPr>
          <a:xfrm>
            <a:off x="5231757" y="5092861"/>
            <a:ext cx="995423" cy="42826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65539" y="2187615"/>
            <a:ext cx="1562583"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5729469" y="3437681"/>
            <a:ext cx="17362" cy="16551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877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16:15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καρδία</a:t>
            </a:r>
            <a:endParaRPr lang="en-US" dirty="0"/>
          </a:p>
          <a:p>
            <a:pPr marL="0" indent="0">
              <a:buNone/>
            </a:pPr>
            <a:r>
              <a:rPr lang="en-US" dirty="0"/>
              <a:t>	(</a:t>
            </a:r>
            <a:r>
              <a:rPr lang="en-US" dirty="0" err="1"/>
              <a:t>kardia</a:t>
            </a:r>
            <a:r>
              <a:rPr lang="en-US" dirty="0"/>
              <a:t>)</a:t>
            </a:r>
          </a:p>
          <a:p>
            <a:pPr marL="0" indent="0">
              <a:buNone/>
            </a:pPr>
            <a:endParaRPr lang="en-US" dirty="0"/>
          </a:p>
          <a:p>
            <a:pPr marL="0" indent="0">
              <a:buNone/>
            </a:pPr>
            <a:r>
              <a:rPr lang="en-US" dirty="0" smtClean="0"/>
              <a:t>He </a:t>
            </a:r>
            <a:r>
              <a:rPr lang="en-US" dirty="0"/>
              <a:t>said to them, </a:t>
            </a:r>
            <a:r>
              <a:rPr lang="en-US" dirty="0">
                <a:solidFill>
                  <a:srgbClr val="FF0000"/>
                </a:solidFill>
              </a:rPr>
              <a:t>“You are the ones who justify yourselves in the eyes of men, but God knows your hearts. What is highly valued among men is detestable in God’s sight. </a:t>
            </a:r>
          </a:p>
        </p:txBody>
      </p:sp>
      <p:sp>
        <p:nvSpPr>
          <p:cNvPr id="4" name="Rounded Rectangle 3"/>
          <p:cNvSpPr/>
          <p:nvPr/>
        </p:nvSpPr>
        <p:spPr>
          <a:xfrm>
            <a:off x="1296365" y="2187615"/>
            <a:ext cx="1562583"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296365" y="4942390"/>
            <a:ext cx="1238491" cy="520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915611" y="3437681"/>
            <a:ext cx="162046" cy="15047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16851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καρδία</a:t>
            </a:r>
            <a:endParaRPr lang="en-US" dirty="0"/>
          </a:p>
          <a:p>
            <a:pPr marL="0" indent="0">
              <a:buNone/>
            </a:pPr>
            <a:r>
              <a:rPr lang="en-US" dirty="0" smtClean="0"/>
              <a:t>(</a:t>
            </a:r>
            <a:r>
              <a:rPr lang="en-US" dirty="0" err="1"/>
              <a:t>kardia</a:t>
            </a:r>
            <a:r>
              <a:rPr lang="en-US" dirty="0"/>
              <a:t>)</a:t>
            </a:r>
          </a:p>
          <a:p>
            <a:pPr marL="0" indent="0">
              <a:buNone/>
            </a:pPr>
            <a:endParaRPr lang="en-US" dirty="0"/>
          </a:p>
          <a:p>
            <a:pPr marL="0" indent="0">
              <a:buNone/>
            </a:pPr>
            <a:r>
              <a:rPr lang="en-US" dirty="0" smtClean="0"/>
              <a:t>On </a:t>
            </a:r>
            <a:r>
              <a:rPr lang="en-US" dirty="0"/>
              <a:t>the contrary, we speak as men approved by God to be entrusted with the gospel. We are not trying to please men but God, who tests our hearts.</a:t>
            </a:r>
          </a:p>
        </p:txBody>
      </p:sp>
      <p:sp>
        <p:nvSpPr>
          <p:cNvPr id="4" name="Rounded Rectangle 3"/>
          <p:cNvSpPr/>
          <p:nvPr/>
        </p:nvSpPr>
        <p:spPr>
          <a:xfrm>
            <a:off x="393539" y="2176040"/>
            <a:ext cx="1562583" cy="125006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4563" y="5451676"/>
            <a:ext cx="1238491" cy="520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93809" y="3426106"/>
            <a:ext cx="81022" cy="202557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513814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How does the word get into the hearts of those who have been prone to deny the gospel?</a:t>
            </a:r>
          </a:p>
          <a:p>
            <a:pPr marL="0" indent="0">
              <a:buNone/>
            </a:pPr>
            <a:endParaRPr lang="en-US" dirty="0"/>
          </a:p>
          <a:p>
            <a:pPr marL="0" indent="0">
              <a:buNone/>
            </a:pPr>
            <a:r>
              <a:rPr lang="en-US" dirty="0" smtClean="0"/>
              <a:t>If I believe that the gospel may be true for you, but it’s not true for me, how can Paul say the word is in my heart?</a:t>
            </a:r>
          </a:p>
        </p:txBody>
      </p:sp>
    </p:spTree>
    <p:extLst>
      <p:ext uri="{BB962C8B-B14F-4D97-AF65-F5344CB8AC3E}">
        <p14:creationId xmlns:p14="http://schemas.microsoft.com/office/powerpoint/2010/main" val="23294635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Cross Reference Deuteronomy 30:14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No</a:t>
            </a:r>
            <a:r>
              <a:rPr lang="en-US" dirty="0"/>
              <a:t>, the word is very near you; it is in your mouth and in your heart so you may obey it. </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Galatians 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 </a:t>
            </a:r>
            <a:r>
              <a:rPr lang="en-US" dirty="0"/>
              <a:t>would like to learn just one thing from you: Did you receive the Spirit by observing the law, or by believing what you heard?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Tree>
    <p:extLst>
      <p:ext uri="{BB962C8B-B14F-4D97-AF65-F5344CB8AC3E}">
        <p14:creationId xmlns:p14="http://schemas.microsoft.com/office/powerpoint/2010/main" val="426150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74969" cy="6958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5485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9</a:t>
            </a:r>
            <a:r>
              <a:rPr lang="en-US" dirty="0"/>
              <a:t> That if you confess with your mouth, "Jesus is Lord," and believe in your heart that God raised him from the dead, you will be saved. </a:t>
            </a:r>
            <a:endParaRPr lang="en-US" dirty="0" smtClean="0"/>
          </a:p>
          <a:p>
            <a:pPr marL="0" indent="0">
              <a:buNone/>
            </a:pPr>
            <a:r>
              <a:rPr lang="en-US" baseline="30000" dirty="0" smtClean="0"/>
              <a:t>10</a:t>
            </a:r>
            <a:r>
              <a:rPr lang="en-US" dirty="0" smtClean="0"/>
              <a:t> </a:t>
            </a:r>
            <a:r>
              <a:rPr lang="en-US" dirty="0"/>
              <a:t>For it is with your heart that you believe and are justified, and it is with your mouth that you confess and are saved. </a:t>
            </a:r>
          </a:p>
        </p:txBody>
      </p:sp>
    </p:spTree>
    <p:extLst>
      <p:ext uri="{BB962C8B-B14F-4D97-AF65-F5344CB8AC3E}">
        <p14:creationId xmlns:p14="http://schemas.microsoft.com/office/powerpoint/2010/main" val="147071819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St</a:t>
            </a:r>
            <a:r>
              <a:rPr lang="en-US" dirty="0"/>
              <a:t>. Francis of Assisi </a:t>
            </a:r>
            <a:r>
              <a:rPr lang="en-US" dirty="0" smtClean="0"/>
              <a:t>once said, “Preach </a:t>
            </a:r>
            <a:r>
              <a:rPr lang="en-US" dirty="0"/>
              <a:t>the gospel all the time. If necessary, use words</a:t>
            </a:r>
            <a:r>
              <a:rPr lang="en-US" dirty="0" smtClean="0"/>
              <a:t>.”</a:t>
            </a:r>
          </a:p>
          <a:p>
            <a:pPr marL="0" indent="0">
              <a:buNone/>
            </a:pPr>
            <a:endParaRPr lang="en-US" dirty="0"/>
          </a:p>
          <a:p>
            <a:pPr marL="0" indent="0">
              <a:buNone/>
            </a:pPr>
            <a:r>
              <a:rPr lang="en-US" dirty="0" smtClean="0"/>
              <a:t>Is this a valid concept?</a:t>
            </a:r>
          </a:p>
          <a:p>
            <a:pPr marL="0" indent="0">
              <a:buNone/>
            </a:pPr>
            <a:endParaRPr lang="en-US" dirty="0"/>
          </a:p>
          <a:p>
            <a:pPr marL="0" indent="0">
              <a:buNone/>
            </a:pPr>
            <a:r>
              <a:rPr lang="en-US" dirty="0" smtClean="0"/>
              <a:t>Why or why not?</a:t>
            </a:r>
            <a:endParaRPr lang="en-US" dirty="0"/>
          </a:p>
        </p:txBody>
      </p:sp>
    </p:spTree>
    <p:extLst>
      <p:ext uri="{BB962C8B-B14F-4D97-AF65-F5344CB8AC3E}">
        <p14:creationId xmlns:p14="http://schemas.microsoft.com/office/powerpoint/2010/main" val="27049230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ὁμολογέω</a:t>
            </a:r>
            <a:endParaRPr lang="en-US" dirty="0"/>
          </a:p>
          <a:p>
            <a:pPr marL="0" indent="0">
              <a:buNone/>
            </a:pPr>
            <a:r>
              <a:rPr lang="en-US" dirty="0" smtClean="0"/>
              <a:t>		(</a:t>
            </a:r>
            <a:r>
              <a:rPr lang="en-US" dirty="0" err="1" smtClean="0"/>
              <a:t>homologe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2581154" y="4595149"/>
            <a:ext cx="1331089" cy="486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7615" y="2152891"/>
            <a:ext cx="2430684" cy="12732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3246699" y="3426106"/>
            <a:ext cx="156258" cy="116904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9:22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ὁμολογέω</a:t>
            </a:r>
            <a:endParaRPr lang="en-US" dirty="0"/>
          </a:p>
          <a:p>
            <a:pPr marL="0" indent="0">
              <a:buNone/>
            </a:pPr>
            <a:r>
              <a:rPr lang="en-US" dirty="0"/>
              <a:t>		(</a:t>
            </a:r>
            <a:r>
              <a:rPr lang="en-US" dirty="0" err="1"/>
              <a:t>homologeō</a:t>
            </a:r>
            <a:r>
              <a:rPr lang="en-US" dirty="0"/>
              <a:t>)</a:t>
            </a:r>
          </a:p>
          <a:p>
            <a:pPr marL="0" indent="0">
              <a:buNone/>
            </a:pPr>
            <a:endParaRPr lang="en-US" dirty="0"/>
          </a:p>
          <a:p>
            <a:pPr marL="0" indent="0">
              <a:buNone/>
            </a:pPr>
            <a:r>
              <a:rPr lang="en-US" dirty="0" smtClean="0"/>
              <a:t>His </a:t>
            </a:r>
            <a:r>
              <a:rPr lang="en-US" dirty="0"/>
              <a:t>parents said this because they were afraid of the Jews, for already the Jews had decided that anyone who acknowledged that Jesus was the Christ would be put out of the synagogue.</a:t>
            </a:r>
          </a:p>
        </p:txBody>
      </p:sp>
      <p:sp>
        <p:nvSpPr>
          <p:cNvPr id="4" name="Rounded Rectangle 3"/>
          <p:cNvSpPr/>
          <p:nvPr/>
        </p:nvSpPr>
        <p:spPr>
          <a:xfrm>
            <a:off x="2187615" y="2152891"/>
            <a:ext cx="2430684" cy="12732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615878" y="4977114"/>
            <a:ext cx="2476983"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402957" y="3426106"/>
            <a:ext cx="451413" cy="15510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3961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10:32</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l-GR" dirty="0"/>
              <a:t>ὁμολογέω</a:t>
            </a:r>
            <a:endParaRPr lang="en-US" dirty="0"/>
          </a:p>
          <a:p>
            <a:pPr marL="0" indent="0">
              <a:buNone/>
            </a:pPr>
            <a:r>
              <a:rPr lang="en-US" dirty="0" smtClean="0"/>
              <a:t>(</a:t>
            </a:r>
            <a:r>
              <a:rPr lang="en-US" dirty="0" err="1"/>
              <a:t>homologeō</a:t>
            </a:r>
            <a:r>
              <a:rPr lang="en-US" dirty="0"/>
              <a:t>)</a:t>
            </a:r>
          </a:p>
          <a:p>
            <a:pPr marL="0" indent="0">
              <a:buNone/>
            </a:pPr>
            <a:endParaRPr lang="en-US" dirty="0"/>
          </a:p>
          <a:p>
            <a:pPr marL="0" indent="0">
              <a:buNone/>
            </a:pPr>
            <a:endParaRPr lang="en-US" dirty="0" smtClean="0"/>
          </a:p>
          <a:p>
            <a:pPr marL="0" indent="0">
              <a:buNone/>
            </a:pPr>
            <a:r>
              <a:rPr lang="en-US" dirty="0" smtClean="0"/>
              <a:t>Whoever </a:t>
            </a:r>
            <a:r>
              <a:rPr lang="en-US" dirty="0"/>
              <a:t>acknowledges me before men, I will also acknowledge him before my Father in heaven.</a:t>
            </a:r>
          </a:p>
        </p:txBody>
      </p:sp>
      <p:sp>
        <p:nvSpPr>
          <p:cNvPr id="4" name="Rounded Rectangle 3"/>
          <p:cNvSpPr/>
          <p:nvPr/>
        </p:nvSpPr>
        <p:spPr>
          <a:xfrm>
            <a:off x="370389" y="1574157"/>
            <a:ext cx="2430684" cy="127321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83443" y="3970116"/>
            <a:ext cx="2476983"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273215" y="4514126"/>
            <a:ext cx="2222340"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2"/>
          </p:cNvCxnSpPr>
          <p:nvPr/>
        </p:nvCxnSpPr>
        <p:spPr>
          <a:xfrm flipH="1" flipV="1">
            <a:off x="1585731" y="2847372"/>
            <a:ext cx="1736204" cy="112274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328043" y="2835797"/>
            <a:ext cx="396585" cy="1678330"/>
          </a:xfrm>
          <a:custGeom>
            <a:avLst/>
            <a:gdLst>
              <a:gd name="connsiteX0" fmla="*/ 246114 w 396585"/>
              <a:gd name="connsiteY0" fmla="*/ 0 h 1678330"/>
              <a:gd name="connsiteX1" fmla="*/ 3046 w 396585"/>
              <a:gd name="connsiteY1" fmla="*/ 625033 h 1678330"/>
              <a:gd name="connsiteX2" fmla="*/ 396585 w 396585"/>
              <a:gd name="connsiteY2" fmla="*/ 1678330 h 1678330"/>
            </a:gdLst>
            <a:ahLst/>
            <a:cxnLst>
              <a:cxn ang="0">
                <a:pos x="connsiteX0" y="connsiteY0"/>
              </a:cxn>
              <a:cxn ang="0">
                <a:pos x="connsiteX1" y="connsiteY1"/>
              </a:cxn>
              <a:cxn ang="0">
                <a:pos x="connsiteX2" y="connsiteY2"/>
              </a:cxn>
            </a:cxnLst>
            <a:rect l="l" t="t" r="r" b="b"/>
            <a:pathLst>
              <a:path w="396585" h="1678330">
                <a:moveTo>
                  <a:pt x="246114" y="0"/>
                </a:moveTo>
                <a:cubicBezTo>
                  <a:pt x="112041" y="172655"/>
                  <a:pt x="-22032" y="345311"/>
                  <a:pt x="3046" y="625033"/>
                </a:cubicBezTo>
                <a:cubicBezTo>
                  <a:pt x="28124" y="904755"/>
                  <a:pt x="396585" y="1678330"/>
                  <a:pt x="396585" y="167833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6878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στόμα</a:t>
            </a:r>
            <a:endParaRPr lang="en-US" dirty="0"/>
          </a:p>
          <a:p>
            <a:pPr marL="0" indent="0">
              <a:buNone/>
            </a:pPr>
            <a:r>
              <a:rPr lang="en-US" dirty="0"/>
              <a:t>						(stoma)</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5567423" y="4606724"/>
            <a:ext cx="1226916" cy="486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822066" y="2199190"/>
            <a:ext cx="1643605"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6180881" y="3414532"/>
            <a:ext cx="462988" cy="11921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In the context of Romans 10:9, what does being “set free” mean?</a:t>
            </a:r>
          </a:p>
          <a:p>
            <a:pPr marL="0" indent="0">
              <a:buNone/>
            </a:pPr>
            <a:endParaRPr lang="en-US" dirty="0"/>
          </a:p>
          <a:p>
            <a:pPr marL="0" indent="0">
              <a:buNone/>
            </a:pPr>
            <a:r>
              <a:rPr lang="en-US" dirty="0" smtClean="0"/>
              <a:t>What all have we been set free from?</a:t>
            </a:r>
          </a:p>
          <a:p>
            <a:pPr marL="0" indent="0">
              <a:buNone/>
            </a:pPr>
            <a:endParaRPr lang="en-US" dirty="0"/>
          </a:p>
          <a:p>
            <a:pPr marL="0" indent="0">
              <a:buNone/>
            </a:pPr>
            <a:r>
              <a:rPr lang="en-US" dirty="0" smtClean="0"/>
              <a:t>What are some things which we may NOT have been set free from? And, how then should we live?</a:t>
            </a:r>
            <a:endParaRPr lang="en-US" dirty="0"/>
          </a:p>
        </p:txBody>
      </p:sp>
    </p:spTree>
    <p:extLst>
      <p:ext uri="{BB962C8B-B14F-4D97-AF65-F5344CB8AC3E}">
        <p14:creationId xmlns:p14="http://schemas.microsoft.com/office/powerpoint/2010/main" val="26585787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κύριος</a:t>
            </a:r>
            <a:endParaRPr lang="en-US" dirty="0" smtClean="0"/>
          </a:p>
          <a:p>
            <a:pPr marL="0" indent="0">
              <a:buNone/>
            </a:pPr>
            <a:r>
              <a:rPr lang="en-US" dirty="0" smtClean="0"/>
              <a:t>(</a:t>
            </a:r>
            <a:r>
              <a:rPr lang="en-US" dirty="0" err="1" smtClean="0"/>
              <a:t>kyrios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462987" y="5104435"/>
            <a:ext cx="925975"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5114" y="2233914"/>
            <a:ext cx="1551008" cy="11574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925975" y="3391382"/>
            <a:ext cx="254643" cy="171305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7:49</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l-GR" dirty="0"/>
              <a:t>κύριος</a:t>
            </a:r>
            <a:endParaRPr lang="en-US" dirty="0"/>
          </a:p>
          <a:p>
            <a:pPr marL="0" indent="0">
              <a:buNone/>
            </a:pPr>
            <a:r>
              <a:rPr lang="en-US" dirty="0" smtClean="0"/>
              <a:t>	(</a:t>
            </a:r>
            <a:r>
              <a:rPr lang="en-US" dirty="0" err="1" smtClean="0"/>
              <a:t>kyrios</a:t>
            </a:r>
            <a:r>
              <a:rPr lang="en-US" dirty="0"/>
              <a:t>)</a:t>
            </a:r>
          </a:p>
          <a:p>
            <a:pPr marL="0" indent="0">
              <a:buNone/>
            </a:pPr>
            <a:endParaRPr lang="en-US" dirty="0" smtClean="0"/>
          </a:p>
          <a:p>
            <a:pPr marL="0" indent="0">
              <a:buNone/>
            </a:pPr>
            <a:r>
              <a:rPr lang="en-US" dirty="0" smtClean="0"/>
              <a:t>‘</a:t>
            </a:r>
            <a:r>
              <a:rPr lang="en-US" dirty="0"/>
              <a:t>Heaven is my throne, </a:t>
            </a:r>
          </a:p>
          <a:p>
            <a:pPr marL="0" indent="0">
              <a:buNone/>
            </a:pPr>
            <a:r>
              <a:rPr lang="en-US" dirty="0"/>
              <a:t>and the earth is my footstool. </a:t>
            </a:r>
          </a:p>
          <a:p>
            <a:pPr marL="0" indent="0">
              <a:buNone/>
            </a:pPr>
            <a:r>
              <a:rPr lang="en-US" dirty="0"/>
              <a:t>What kind of house will you build for me? </a:t>
            </a:r>
          </a:p>
          <a:p>
            <a:pPr marL="0" indent="0">
              <a:buNone/>
            </a:pPr>
            <a:r>
              <a:rPr lang="en-US" dirty="0"/>
              <a:t>says the Lord. </a:t>
            </a:r>
          </a:p>
          <a:p>
            <a:pPr marL="0" indent="0">
              <a:buNone/>
            </a:pPr>
            <a:r>
              <a:rPr lang="en-US" dirty="0"/>
              <a:t>Or where will my resting place be? </a:t>
            </a:r>
          </a:p>
          <a:p>
            <a:endParaRPr lang="en-US" dirty="0"/>
          </a:p>
        </p:txBody>
      </p:sp>
      <p:sp>
        <p:nvSpPr>
          <p:cNvPr id="4" name="Rounded Rectangle 3"/>
          <p:cNvSpPr/>
          <p:nvPr/>
        </p:nvSpPr>
        <p:spPr>
          <a:xfrm>
            <a:off x="1331089" y="1597306"/>
            <a:ext cx="1551008" cy="11574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932972" y="4826643"/>
            <a:ext cx="844952"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0"/>
            <a:endCxn id="4" idx="2"/>
          </p:cNvCxnSpPr>
          <p:nvPr/>
        </p:nvCxnSpPr>
        <p:spPr>
          <a:xfrm flipH="1" flipV="1">
            <a:off x="2106593" y="2754774"/>
            <a:ext cx="248855" cy="20718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32294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11:25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κύριος</a:t>
            </a:r>
            <a:endParaRPr lang="en-US" dirty="0"/>
          </a:p>
          <a:p>
            <a:pPr marL="0" indent="0">
              <a:buNone/>
            </a:pPr>
            <a:r>
              <a:rPr lang="en-US" dirty="0"/>
              <a:t>(</a:t>
            </a:r>
            <a:r>
              <a:rPr lang="en-US" dirty="0" err="1" smtClean="0"/>
              <a:t>kyrios</a:t>
            </a:r>
            <a:r>
              <a:rPr lang="en-US" dirty="0"/>
              <a:t>)</a:t>
            </a:r>
          </a:p>
          <a:p>
            <a:pPr marL="0" indent="0">
              <a:buNone/>
            </a:pPr>
            <a:endParaRPr lang="en-US" dirty="0"/>
          </a:p>
          <a:p>
            <a:pPr marL="0" indent="0">
              <a:buNone/>
            </a:pPr>
            <a:r>
              <a:rPr lang="en-US" dirty="0" smtClean="0"/>
              <a:t>At </a:t>
            </a:r>
            <a:r>
              <a:rPr lang="en-US" dirty="0"/>
              <a:t>that time Jesus said, “I praise you, Father, Lord of heaven and earth, because you have hidden these things from the wise and learned, and revealed them to little children.</a:t>
            </a:r>
          </a:p>
        </p:txBody>
      </p:sp>
      <p:sp>
        <p:nvSpPr>
          <p:cNvPr id="4" name="Rounded Rectangle 3"/>
          <p:cNvSpPr/>
          <p:nvPr/>
        </p:nvSpPr>
        <p:spPr>
          <a:xfrm>
            <a:off x="405114" y="2233914"/>
            <a:ext cx="1551008" cy="11574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9838" y="4514126"/>
            <a:ext cx="925975" cy="4398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02826" y="3391382"/>
            <a:ext cx="277792" cy="11227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9842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If the Septuagint (Greek Old Testament) refers to Jehovah as Lord, and the New testament refers to Jesus as Lord, ....</a:t>
            </a:r>
          </a:p>
          <a:p>
            <a:pPr marL="0" indent="0">
              <a:buNone/>
            </a:pPr>
            <a:endParaRPr lang="en-US" dirty="0"/>
          </a:p>
          <a:p>
            <a:pPr marL="0" indent="0">
              <a:buNone/>
            </a:pPr>
            <a:r>
              <a:rPr lang="en-US" dirty="0" smtClean="0"/>
              <a:t>Then, what does that say about John 10:30, “I and the Father are one”?</a:t>
            </a:r>
            <a:endParaRPr lang="en-US" dirty="0"/>
          </a:p>
        </p:txBody>
      </p:sp>
    </p:spTree>
    <p:extLst>
      <p:ext uri="{BB962C8B-B14F-4D97-AF65-F5344CB8AC3E}">
        <p14:creationId xmlns:p14="http://schemas.microsoft.com/office/powerpoint/2010/main" val="2606750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11</a:t>
            </a:r>
            <a:r>
              <a:rPr lang="en-US" dirty="0"/>
              <a:t> As the Scripture says, "Anyone who trusts in him will never be put to shame." </a:t>
            </a:r>
            <a:endParaRPr lang="en-US" dirty="0" smtClean="0"/>
          </a:p>
          <a:p>
            <a:pPr marL="0" indent="0">
              <a:buNone/>
            </a:pPr>
            <a:r>
              <a:rPr lang="en-US" baseline="30000" dirty="0" smtClean="0"/>
              <a:t>12</a:t>
            </a:r>
            <a:r>
              <a:rPr lang="en-US" dirty="0" smtClean="0"/>
              <a:t> </a:t>
            </a:r>
            <a:r>
              <a:rPr lang="en-US" dirty="0"/>
              <a:t>For there is no difference between Jew and Gentile--the same Lord is Lord of all and richly blesses all who call on him, </a:t>
            </a:r>
            <a:endParaRPr lang="en-US" dirty="0" smtClean="0"/>
          </a:p>
          <a:p>
            <a:pPr marL="0" indent="0">
              <a:buNone/>
            </a:pPr>
            <a:r>
              <a:rPr lang="en-US" baseline="30000" dirty="0" smtClean="0"/>
              <a:t>13</a:t>
            </a:r>
            <a:r>
              <a:rPr lang="en-US" dirty="0" smtClean="0"/>
              <a:t> </a:t>
            </a:r>
            <a:r>
              <a:rPr lang="en-US" dirty="0"/>
              <a:t>for, "Everyone who calls on the name of the Lord will be saved."</a:t>
            </a:r>
          </a:p>
        </p:txBody>
      </p:sp>
    </p:spTree>
    <p:extLst>
      <p:ext uri="{BB962C8B-B14F-4D97-AF65-F5344CB8AC3E}">
        <p14:creationId xmlns:p14="http://schemas.microsoft.com/office/powerpoint/2010/main" val="147071819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πιστεύω</a:t>
            </a:r>
            <a:endParaRPr lang="en-US" dirty="0"/>
          </a:p>
          <a:p>
            <a:pPr marL="0" indent="0">
              <a:buNone/>
            </a:pPr>
            <a:r>
              <a:rPr lang="en-US" dirty="0" smtClean="0"/>
              <a:t>		(</a:t>
            </a:r>
            <a:r>
              <a:rPr lang="en-US" dirty="0" err="1" smtClean="0"/>
              <a:t>pisteu</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2280213" y="5081286"/>
            <a:ext cx="1296364"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87615" y="2222339"/>
            <a:ext cx="1817226"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2928395" y="3437681"/>
            <a:ext cx="167833" cy="164360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810491" y="5081286"/>
            <a:ext cx="787079"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916820" y="5544273"/>
            <a:ext cx="3264061" cy="776138"/>
          </a:xfrm>
          <a:custGeom>
            <a:avLst/>
            <a:gdLst>
              <a:gd name="connsiteX0" fmla="*/ 0 w 3264061"/>
              <a:gd name="connsiteY0" fmla="*/ 0 h 776138"/>
              <a:gd name="connsiteX1" fmla="*/ 1088021 w 3264061"/>
              <a:gd name="connsiteY1" fmla="*/ 590309 h 776138"/>
              <a:gd name="connsiteX2" fmla="*/ 2743200 w 3264061"/>
              <a:gd name="connsiteY2" fmla="*/ 740780 h 776138"/>
              <a:gd name="connsiteX3" fmla="*/ 3264061 w 3264061"/>
              <a:gd name="connsiteY3" fmla="*/ 0 h 776138"/>
            </a:gdLst>
            <a:ahLst/>
            <a:cxnLst>
              <a:cxn ang="0">
                <a:pos x="connsiteX0" y="connsiteY0"/>
              </a:cxn>
              <a:cxn ang="0">
                <a:pos x="connsiteX1" y="connsiteY1"/>
              </a:cxn>
              <a:cxn ang="0">
                <a:pos x="connsiteX2" y="connsiteY2"/>
              </a:cxn>
              <a:cxn ang="0">
                <a:pos x="connsiteX3" y="connsiteY3"/>
              </a:cxn>
            </a:cxnLst>
            <a:rect l="l" t="t" r="r" b="b"/>
            <a:pathLst>
              <a:path w="3264061" h="776138">
                <a:moveTo>
                  <a:pt x="0" y="0"/>
                </a:moveTo>
                <a:cubicBezTo>
                  <a:pt x="315410" y="233423"/>
                  <a:pt x="630821" y="466846"/>
                  <a:pt x="1088021" y="590309"/>
                </a:cubicBezTo>
                <a:cubicBezTo>
                  <a:pt x="1545221" y="713772"/>
                  <a:pt x="2380527" y="839165"/>
                  <a:pt x="2743200" y="740780"/>
                </a:cubicBezTo>
                <a:cubicBezTo>
                  <a:pt x="3105873" y="642395"/>
                  <a:pt x="3184967" y="321197"/>
                  <a:pt x="326406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1:45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πιστεύω</a:t>
            </a:r>
            <a:endParaRPr lang="en-US" dirty="0"/>
          </a:p>
          <a:p>
            <a:pPr marL="0" indent="0">
              <a:buNone/>
            </a:pPr>
            <a:r>
              <a:rPr lang="en-US" dirty="0" smtClean="0"/>
              <a:t>		</a:t>
            </a:r>
            <a:r>
              <a:rPr lang="en-US" dirty="0"/>
              <a:t>		(</a:t>
            </a:r>
            <a:r>
              <a:rPr lang="en-US" dirty="0" err="1"/>
              <a:t>pisteuō</a:t>
            </a:r>
            <a:r>
              <a:rPr lang="en-US" dirty="0"/>
              <a:t>)</a:t>
            </a:r>
          </a:p>
          <a:p>
            <a:pPr marL="0" indent="0">
              <a:buNone/>
            </a:pPr>
            <a:endParaRPr lang="en-US" dirty="0"/>
          </a:p>
          <a:p>
            <a:pPr marL="0" indent="0">
              <a:buNone/>
            </a:pPr>
            <a:endParaRPr lang="en-US" dirty="0" smtClean="0"/>
          </a:p>
          <a:p>
            <a:pPr marL="0" indent="0">
              <a:buNone/>
            </a:pPr>
            <a:r>
              <a:rPr lang="en-US" dirty="0" smtClean="0"/>
              <a:t>Blessed </a:t>
            </a:r>
            <a:r>
              <a:rPr lang="en-US" dirty="0"/>
              <a:t>is she who has believed that what the Lord has said to her will be accomplished!</a:t>
            </a:r>
          </a:p>
        </p:txBody>
      </p:sp>
      <p:sp>
        <p:nvSpPr>
          <p:cNvPr id="4" name="Rounded Rectangle 3"/>
          <p:cNvSpPr/>
          <p:nvPr/>
        </p:nvSpPr>
        <p:spPr>
          <a:xfrm>
            <a:off x="4027990" y="2199189"/>
            <a:ext cx="1817226"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294208" y="4572000"/>
            <a:ext cx="2291787"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36603" y="3414531"/>
            <a:ext cx="503499" cy="11574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18338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9:18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dirty="0"/>
          </a:p>
          <a:p>
            <a:pPr marL="0" indent="0">
              <a:buNone/>
            </a:pPr>
            <a:r>
              <a:rPr lang="en-US" dirty="0" smtClean="0"/>
              <a:t>The </a:t>
            </a:r>
            <a:r>
              <a:rPr lang="en-US" dirty="0"/>
              <a:t>Jews still did not believe that he had been blind and had received his sight until they sent for the man’s parents.</a:t>
            </a:r>
          </a:p>
        </p:txBody>
      </p:sp>
      <p:sp>
        <p:nvSpPr>
          <p:cNvPr id="4" name="Rounded Rectangle 3"/>
          <p:cNvSpPr/>
          <p:nvPr/>
        </p:nvSpPr>
        <p:spPr>
          <a:xfrm>
            <a:off x="4027990" y="2199189"/>
            <a:ext cx="1817226"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04841" y="3981691"/>
            <a:ext cx="2060293"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936603" y="3414531"/>
            <a:ext cx="98385" cy="5671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84180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16:31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πιστεύω</a:t>
            </a:r>
            <a:endParaRPr lang="en-US" dirty="0"/>
          </a:p>
          <a:p>
            <a:pPr marL="0" indent="0">
              <a:buNone/>
            </a:pPr>
            <a:r>
              <a:rPr lang="en-US" dirty="0"/>
              <a:t>			(</a:t>
            </a:r>
            <a:r>
              <a:rPr lang="en-US" dirty="0" err="1"/>
              <a:t>pisteuō</a:t>
            </a:r>
            <a:r>
              <a:rPr lang="en-US" dirty="0"/>
              <a:t>)</a:t>
            </a:r>
          </a:p>
          <a:p>
            <a:pPr marL="0" indent="0">
              <a:buNone/>
            </a:pPr>
            <a:endParaRPr lang="en-US" dirty="0"/>
          </a:p>
          <a:p>
            <a:pPr marL="0" indent="0">
              <a:buNone/>
            </a:pPr>
            <a:endParaRPr lang="en-US" dirty="0" smtClean="0"/>
          </a:p>
          <a:p>
            <a:pPr marL="0" indent="0">
              <a:buNone/>
            </a:pPr>
            <a:r>
              <a:rPr lang="en-US" dirty="0" smtClean="0"/>
              <a:t>They </a:t>
            </a:r>
            <a:r>
              <a:rPr lang="en-US" dirty="0"/>
              <a:t>replied, “Believe in the Lord Jesus, and you will be saved—you and your household.”</a:t>
            </a:r>
          </a:p>
        </p:txBody>
      </p:sp>
      <p:sp>
        <p:nvSpPr>
          <p:cNvPr id="4" name="Rounded Rectangle 3"/>
          <p:cNvSpPr/>
          <p:nvPr/>
        </p:nvSpPr>
        <p:spPr>
          <a:xfrm>
            <a:off x="3090441" y="2187615"/>
            <a:ext cx="1817226"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05246" y="4583575"/>
            <a:ext cx="1689903"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50198" y="3402957"/>
            <a:ext cx="248856" cy="11806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81160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3:16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πιστεύω</a:t>
            </a:r>
            <a:endParaRPr lang="en-US" dirty="0"/>
          </a:p>
          <a:p>
            <a:pPr marL="0" indent="0">
              <a:buNone/>
            </a:pPr>
            <a:r>
              <a:rPr lang="en-US" dirty="0" smtClean="0"/>
              <a:t>		</a:t>
            </a:r>
            <a:r>
              <a:rPr lang="en-US" dirty="0"/>
              <a:t>			(</a:t>
            </a:r>
            <a:r>
              <a:rPr lang="en-US" dirty="0" err="1"/>
              <a:t>pisteuō</a:t>
            </a:r>
            <a:r>
              <a:rPr lang="en-US" dirty="0"/>
              <a:t>)</a:t>
            </a:r>
          </a:p>
          <a:p>
            <a:pPr marL="0" indent="0">
              <a:buNone/>
            </a:pPr>
            <a:endParaRPr lang="en-US" dirty="0"/>
          </a:p>
          <a:p>
            <a:pPr marL="0" indent="0">
              <a:buNone/>
            </a:pPr>
            <a:r>
              <a:rPr lang="en-US" dirty="0" smtClean="0">
                <a:solidFill>
                  <a:srgbClr val="FF0000"/>
                </a:solidFill>
              </a:rPr>
              <a:t>For </a:t>
            </a:r>
            <a:r>
              <a:rPr lang="en-US" dirty="0">
                <a:solidFill>
                  <a:srgbClr val="FF0000"/>
                </a:solidFill>
              </a:rPr>
              <a:t>God so loved the world that he gave his one and only Son, that whoever believes in him shall not perish but have eternal life.</a:t>
            </a:r>
          </a:p>
        </p:txBody>
      </p:sp>
      <p:sp>
        <p:nvSpPr>
          <p:cNvPr id="4" name="Rounded Rectangle 3"/>
          <p:cNvSpPr/>
          <p:nvPr/>
        </p:nvSpPr>
        <p:spPr>
          <a:xfrm>
            <a:off x="4930815" y="2210764"/>
            <a:ext cx="1817226" cy="12153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092861" y="4467828"/>
            <a:ext cx="1886673"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839428" y="3426106"/>
            <a:ext cx="196770" cy="10417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1595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When we sit down in a chair, we believe in that chair’s ability to hold us up and not collapse under our weight.</a:t>
            </a:r>
          </a:p>
          <a:p>
            <a:pPr marL="0" indent="0">
              <a:buNone/>
            </a:pPr>
            <a:endParaRPr lang="en-US" dirty="0"/>
          </a:p>
          <a:p>
            <a:pPr marL="0" indent="0">
              <a:buNone/>
            </a:pPr>
            <a:r>
              <a:rPr lang="en-US" dirty="0" smtClean="0"/>
              <a:t>How is that like, and how is it different from, believing in Christ?</a:t>
            </a:r>
            <a:endParaRPr lang="en-US" dirty="0"/>
          </a:p>
        </p:txBody>
      </p:sp>
    </p:spTree>
    <p:extLst>
      <p:ext uri="{BB962C8B-B14F-4D97-AF65-F5344CB8AC3E}">
        <p14:creationId xmlns:p14="http://schemas.microsoft.com/office/powerpoint/2010/main" val="132993504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καρδία</a:t>
            </a:r>
            <a:endParaRPr lang="en-US" dirty="0"/>
          </a:p>
          <a:p>
            <a:pPr marL="0" indent="0">
              <a:buNone/>
            </a:pPr>
            <a:r>
              <a:rPr lang="en-US" dirty="0" smtClean="0"/>
              <a:t>				(</a:t>
            </a:r>
            <a:r>
              <a:rPr lang="en-US" dirty="0" err="1" smtClean="0"/>
              <a:t>kardia</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4815068" y="5092861"/>
            <a:ext cx="995423" cy="4629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51139" y="2187615"/>
            <a:ext cx="1562583" cy="12269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4832431" y="3414532"/>
            <a:ext cx="480349" cy="167832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ἐγείρω</a:t>
            </a:r>
            <a:endParaRPr lang="en-US" dirty="0"/>
          </a:p>
          <a:p>
            <a:pPr marL="0" indent="0">
              <a:buNone/>
            </a:pPr>
            <a:r>
              <a:rPr lang="en-US" dirty="0" smtClean="0"/>
              <a:t>							(</a:t>
            </a:r>
            <a:r>
              <a:rPr lang="en-US" dirty="0" err="1" smtClean="0"/>
              <a:t>egeir</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7349924" y="5081286"/>
            <a:ext cx="113431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713316" y="2118167"/>
            <a:ext cx="1701479" cy="1377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7564056" y="3495554"/>
            <a:ext cx="353028" cy="15857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5:21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ἐγείρω</a:t>
            </a:r>
            <a:endParaRPr lang="en-US" dirty="0"/>
          </a:p>
          <a:p>
            <a:pPr marL="0" indent="0">
              <a:buNone/>
            </a:pPr>
            <a:r>
              <a:rPr lang="en-US" dirty="0"/>
              <a:t>				(</a:t>
            </a:r>
            <a:r>
              <a:rPr lang="en-US" dirty="0" err="1"/>
              <a:t>egeirō</a:t>
            </a:r>
            <a:r>
              <a:rPr lang="en-US" dirty="0"/>
              <a:t>)</a:t>
            </a:r>
          </a:p>
          <a:p>
            <a:pPr marL="0" indent="0">
              <a:buNone/>
            </a:pPr>
            <a:endParaRPr lang="en-US" dirty="0"/>
          </a:p>
          <a:p>
            <a:pPr marL="0" indent="0">
              <a:buNone/>
            </a:pPr>
            <a:r>
              <a:rPr lang="en-US" dirty="0" smtClean="0"/>
              <a:t>For </a:t>
            </a:r>
            <a:r>
              <a:rPr lang="en-US" dirty="0"/>
              <a:t>just as the Father raises the dead and gives them life, even so the Son gives life to whom he is pleased to give it.</a:t>
            </a:r>
          </a:p>
        </p:txBody>
      </p:sp>
      <p:sp>
        <p:nvSpPr>
          <p:cNvPr id="4" name="Rounded Rectangle 3"/>
          <p:cNvSpPr/>
          <p:nvPr/>
        </p:nvSpPr>
        <p:spPr>
          <a:xfrm>
            <a:off x="3981691" y="2118167"/>
            <a:ext cx="1701479" cy="1377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62714" y="4016416"/>
            <a:ext cx="1041721"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583575" y="3495554"/>
            <a:ext cx="248856" cy="52086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037507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4:24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ἐγείρω</a:t>
            </a:r>
            <a:endParaRPr lang="en-US" dirty="0"/>
          </a:p>
          <a:p>
            <a:pPr marL="0" indent="0">
              <a:buNone/>
            </a:pPr>
            <a:r>
              <a:rPr lang="en-US" dirty="0" smtClean="0"/>
              <a:t>(</a:t>
            </a:r>
            <a:r>
              <a:rPr lang="en-US" dirty="0" err="1"/>
              <a:t>egeirō</a:t>
            </a:r>
            <a:r>
              <a:rPr lang="en-US" dirty="0"/>
              <a:t>)</a:t>
            </a:r>
          </a:p>
          <a:p>
            <a:pPr marL="0" indent="0">
              <a:buNone/>
            </a:pPr>
            <a:endParaRPr lang="en-US" dirty="0"/>
          </a:p>
          <a:p>
            <a:pPr marL="0" indent="0">
              <a:buNone/>
            </a:pPr>
            <a:r>
              <a:rPr lang="en-US" dirty="0" smtClean="0"/>
              <a:t>but </a:t>
            </a:r>
            <a:r>
              <a:rPr lang="en-US" dirty="0"/>
              <a:t>also for us, to whom God will credit righteousness—for us who believe in him who raised Jesus our Lord from the dead.</a:t>
            </a:r>
          </a:p>
        </p:txBody>
      </p:sp>
      <p:sp>
        <p:nvSpPr>
          <p:cNvPr id="4" name="Rounded Rectangle 3"/>
          <p:cNvSpPr/>
          <p:nvPr/>
        </p:nvSpPr>
        <p:spPr>
          <a:xfrm>
            <a:off x="324091" y="2118167"/>
            <a:ext cx="1701479" cy="137738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51413" y="4977114"/>
            <a:ext cx="113431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18573" y="3495554"/>
            <a:ext cx="156258" cy="14815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2856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14</a:t>
            </a:r>
            <a:r>
              <a:rPr lang="en-US" dirty="0"/>
              <a:t> How, then, can they call on the one they have not believed in? And how can they believe in the one of whom they have not heard? And how can they hear without someone preaching to them? </a:t>
            </a:r>
            <a:endParaRPr lang="en-US" dirty="0" smtClean="0"/>
          </a:p>
          <a:p>
            <a:pPr marL="0" indent="0">
              <a:buNone/>
            </a:pPr>
            <a:r>
              <a:rPr lang="en-US" baseline="30000" dirty="0" smtClean="0"/>
              <a:t>15</a:t>
            </a:r>
            <a:r>
              <a:rPr lang="en-US" dirty="0" smtClean="0"/>
              <a:t> </a:t>
            </a:r>
            <a:r>
              <a:rPr lang="en-US" dirty="0"/>
              <a:t>And how can they preach unless they are sent? As it is written, "How beautiful are the feet of those who bring good news!"</a:t>
            </a:r>
          </a:p>
        </p:txBody>
      </p:sp>
    </p:spTree>
    <p:extLst>
      <p:ext uri="{BB962C8B-B14F-4D97-AF65-F5344CB8AC3E}">
        <p14:creationId xmlns:p14="http://schemas.microsoft.com/office/powerpoint/2010/main" val="147071819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Look at 1 Corinthians 15:12-22.</a:t>
            </a:r>
          </a:p>
          <a:p>
            <a:pPr marL="0" indent="0">
              <a:buNone/>
            </a:pPr>
            <a:endParaRPr lang="en-US" dirty="0"/>
          </a:p>
          <a:p>
            <a:pPr marL="0" indent="0">
              <a:buNone/>
            </a:pPr>
            <a:r>
              <a:rPr lang="en-US" dirty="0" smtClean="0"/>
              <a:t>How does this relate to Romans 10:9, and how then should we explain Romans 10:9 to an unbeliever?</a:t>
            </a:r>
            <a:endParaRPr lang="en-US" dirty="0"/>
          </a:p>
        </p:txBody>
      </p:sp>
    </p:spTree>
    <p:extLst>
      <p:ext uri="{BB962C8B-B14F-4D97-AF65-F5344CB8AC3E}">
        <p14:creationId xmlns:p14="http://schemas.microsoft.com/office/powerpoint/2010/main" val="12747447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νεκρός</a:t>
            </a:r>
            <a:endParaRPr lang="en-US" dirty="0"/>
          </a:p>
          <a:p>
            <a:pPr marL="0" indent="0">
              <a:buNone/>
            </a:pPr>
            <a:r>
              <a:rPr lang="en-US" dirty="0" smtClean="0"/>
              <a:t>		(</a:t>
            </a:r>
            <a:r>
              <a:rPr lang="en-US" dirty="0" err="1" smtClean="0"/>
              <a:t>nekros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2754775" y="5567423"/>
            <a:ext cx="93754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141317" y="2199191"/>
            <a:ext cx="1794076" cy="1261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3038355" y="3460831"/>
            <a:ext cx="185195" cy="210659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7:15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νεκρός</a:t>
            </a:r>
            <a:endParaRPr lang="en-US" dirty="0"/>
          </a:p>
          <a:p>
            <a:pPr marL="0" indent="0">
              <a:buNone/>
            </a:pPr>
            <a:r>
              <a:rPr lang="en-US" dirty="0" smtClean="0"/>
              <a:t>(</a:t>
            </a:r>
            <a:r>
              <a:rPr lang="en-US" dirty="0" err="1"/>
              <a:t>nekros</a:t>
            </a:r>
            <a:r>
              <a:rPr lang="en-US" dirty="0"/>
              <a:t>)</a:t>
            </a:r>
          </a:p>
          <a:p>
            <a:pPr marL="0" indent="0">
              <a:buNone/>
            </a:pPr>
            <a:endParaRPr lang="en-US" dirty="0"/>
          </a:p>
          <a:p>
            <a:pPr marL="0" indent="0">
              <a:buNone/>
            </a:pPr>
            <a:endParaRPr lang="en-US" dirty="0" smtClean="0"/>
          </a:p>
          <a:p>
            <a:pPr marL="0" indent="0">
              <a:buNone/>
            </a:pPr>
            <a:r>
              <a:rPr lang="en-US" dirty="0" smtClean="0"/>
              <a:t>The </a:t>
            </a:r>
            <a:r>
              <a:rPr lang="en-US" dirty="0"/>
              <a:t>dead man sat up and began to talk, and Jesus gave him back to his mother.</a:t>
            </a:r>
          </a:p>
        </p:txBody>
      </p:sp>
      <p:sp>
        <p:nvSpPr>
          <p:cNvPr id="4" name="Rounded Rectangle 3"/>
          <p:cNvSpPr/>
          <p:nvPr/>
        </p:nvSpPr>
        <p:spPr>
          <a:xfrm>
            <a:off x="312517" y="2199191"/>
            <a:ext cx="1794076" cy="1261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92192" y="4572000"/>
            <a:ext cx="960699" cy="5092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209555" y="3460831"/>
            <a:ext cx="462987" cy="11111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17196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Thessalonians 4:16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νεκρός</a:t>
            </a:r>
            <a:endParaRPr lang="en-US" dirty="0"/>
          </a:p>
          <a:p>
            <a:pPr marL="0" indent="0">
              <a:buNone/>
            </a:pPr>
            <a:r>
              <a:rPr lang="en-US" dirty="0"/>
              <a:t>	(</a:t>
            </a:r>
            <a:r>
              <a:rPr lang="en-US" dirty="0" err="1"/>
              <a:t>nekros</a:t>
            </a:r>
            <a:r>
              <a:rPr lang="en-US" dirty="0"/>
              <a:t>)</a:t>
            </a:r>
          </a:p>
          <a:p>
            <a:pPr marL="0" indent="0">
              <a:buNone/>
            </a:pPr>
            <a:endParaRPr lang="en-US" dirty="0"/>
          </a:p>
          <a:p>
            <a:pPr marL="0" indent="0">
              <a:buNone/>
            </a:pPr>
            <a:r>
              <a:rPr lang="en-US" dirty="0" smtClean="0"/>
              <a:t>For </a:t>
            </a:r>
            <a:r>
              <a:rPr lang="en-US" dirty="0"/>
              <a:t>the Lord himself will come down from heaven, with a loud command, with the voice of the archangel and with the trumpet call of God, and the dead in Christ will rise first.</a:t>
            </a:r>
          </a:p>
        </p:txBody>
      </p:sp>
      <p:sp>
        <p:nvSpPr>
          <p:cNvPr id="4" name="Rounded Rectangle 3"/>
          <p:cNvSpPr/>
          <p:nvPr/>
        </p:nvSpPr>
        <p:spPr>
          <a:xfrm>
            <a:off x="1238491" y="2176042"/>
            <a:ext cx="1794076" cy="1261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851949" y="5463251"/>
            <a:ext cx="937549"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135529" y="3437682"/>
            <a:ext cx="185195" cy="20255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60930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marL="0" indent="0">
              <a:buNone/>
            </a:pPr>
            <a:r>
              <a:rPr lang="en-US" dirty="0" smtClean="0"/>
              <a:t>Elijah raised a boy from the dead. Elisha raised a boy from the dead. Jesus raised Lazarus from the dead. Peter raised Dorcas from the dead. Paul raised </a:t>
            </a:r>
            <a:r>
              <a:rPr lang="en-US" dirty="0" err="1" smtClean="0"/>
              <a:t>Eutychus</a:t>
            </a:r>
            <a:r>
              <a:rPr lang="en-US" dirty="0" smtClean="0"/>
              <a:t> from the dead.</a:t>
            </a:r>
          </a:p>
          <a:p>
            <a:pPr marL="0" indent="0">
              <a:buNone/>
            </a:pPr>
            <a:endParaRPr lang="en-US" dirty="0"/>
          </a:p>
          <a:p>
            <a:pPr marL="0" indent="0">
              <a:buNone/>
            </a:pPr>
            <a:r>
              <a:rPr lang="en-US" dirty="0" smtClean="0"/>
              <a:t>In what ways were these all different from the resurrection of Jesus? And how will they be different from our resurrection?</a:t>
            </a:r>
          </a:p>
          <a:p>
            <a:pPr marL="0" indent="0">
              <a:buNone/>
            </a:pPr>
            <a:r>
              <a:rPr lang="en-US" dirty="0" smtClean="0"/>
              <a:t>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2666099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σῴζω</a:t>
            </a:r>
            <a:endParaRPr lang="en-US" dirty="0"/>
          </a:p>
          <a:p>
            <a:pPr marL="0" indent="0">
              <a:buNone/>
            </a:pPr>
            <a:r>
              <a:rPr lang="en-US" dirty="0" smtClean="0"/>
              <a:t>					(</a:t>
            </a:r>
            <a:r>
              <a:rPr lang="en-US" dirty="0" err="1" smtClean="0"/>
              <a:t>sōz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9</a:t>
            </a:r>
            <a:r>
              <a:rPr lang="en-US" dirty="0" smtClean="0"/>
              <a:t> </a:t>
            </a:r>
            <a:r>
              <a:rPr lang="en-US" dirty="0"/>
              <a:t>That if you confess with your mouth, "Jesus is Lord," and believe in your heart that God raised him from the dead, you will be saved. </a:t>
            </a:r>
            <a:endParaRPr lang="en-US" dirty="0" smtClean="0"/>
          </a:p>
        </p:txBody>
      </p:sp>
      <p:sp>
        <p:nvSpPr>
          <p:cNvPr id="4" name="Rounded Rectangle 3"/>
          <p:cNvSpPr/>
          <p:nvPr/>
        </p:nvSpPr>
        <p:spPr>
          <a:xfrm>
            <a:off x="5636871" y="5602147"/>
            <a:ext cx="1111170" cy="4166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919241" y="2118167"/>
            <a:ext cx="1354237" cy="13310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5596360" y="3449256"/>
            <a:ext cx="596096" cy="2152891"/>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09066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10:9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σῴζω</a:t>
            </a:r>
            <a:endParaRPr lang="en-US" dirty="0"/>
          </a:p>
          <a:p>
            <a:pPr marL="0" indent="0">
              <a:buNone/>
            </a:pPr>
            <a:r>
              <a:rPr lang="en-US" dirty="0"/>
              <a:t>	(</a:t>
            </a:r>
            <a:r>
              <a:rPr lang="en-US" dirty="0" err="1"/>
              <a:t>sōzō</a:t>
            </a:r>
            <a:r>
              <a:rPr lang="en-US" dirty="0"/>
              <a:t>)</a:t>
            </a:r>
          </a:p>
          <a:p>
            <a:pPr marL="0" indent="0">
              <a:buNone/>
            </a:pPr>
            <a:endParaRPr lang="en-US" dirty="0"/>
          </a:p>
          <a:p>
            <a:pPr marL="0" indent="0">
              <a:buNone/>
            </a:pPr>
            <a:r>
              <a:rPr lang="en-US" dirty="0" smtClean="0"/>
              <a:t>I </a:t>
            </a:r>
            <a:r>
              <a:rPr lang="en-US" dirty="0"/>
              <a:t>am the gate; whoever enters through me will be saved. He will come in and go out, and find pasture.</a:t>
            </a:r>
          </a:p>
        </p:txBody>
      </p:sp>
      <p:sp>
        <p:nvSpPr>
          <p:cNvPr id="4" name="Rounded Rectangle 3"/>
          <p:cNvSpPr/>
          <p:nvPr/>
        </p:nvSpPr>
        <p:spPr>
          <a:xfrm>
            <a:off x="1261641" y="2164466"/>
            <a:ext cx="1354237" cy="13310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83848" y="4502552"/>
            <a:ext cx="1111170" cy="4166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39433" y="3495555"/>
            <a:ext cx="399327" cy="1006997"/>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736523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4:12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σῴζω</a:t>
            </a:r>
            <a:endParaRPr lang="en-US" dirty="0"/>
          </a:p>
          <a:p>
            <a:pPr marL="0" indent="0">
              <a:buNone/>
            </a:pPr>
            <a:r>
              <a:rPr lang="en-US" dirty="0"/>
              <a:t>			(</a:t>
            </a:r>
            <a:r>
              <a:rPr lang="en-US" dirty="0" err="1"/>
              <a:t>sōzō</a:t>
            </a:r>
            <a:r>
              <a:rPr lang="en-US" dirty="0"/>
              <a:t>)</a:t>
            </a:r>
          </a:p>
          <a:p>
            <a:pPr marL="0" indent="0">
              <a:buNone/>
            </a:pPr>
            <a:endParaRPr lang="en-US" dirty="0"/>
          </a:p>
          <a:p>
            <a:pPr marL="0" indent="0">
              <a:buNone/>
            </a:pPr>
            <a:r>
              <a:rPr lang="en-US" dirty="0" smtClean="0"/>
              <a:t>Salvation </a:t>
            </a:r>
            <a:r>
              <a:rPr lang="en-US" dirty="0"/>
              <a:t>is found in no one else, for there is no other name under heaven given to men by which we must be saved.</a:t>
            </a:r>
          </a:p>
        </p:txBody>
      </p:sp>
      <p:sp>
        <p:nvSpPr>
          <p:cNvPr id="4" name="Rounded Rectangle 3"/>
          <p:cNvSpPr/>
          <p:nvPr/>
        </p:nvSpPr>
        <p:spPr>
          <a:xfrm>
            <a:off x="3102015" y="2152891"/>
            <a:ext cx="1354237" cy="13310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65002" y="5000263"/>
            <a:ext cx="1111170" cy="4166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779134" y="3483980"/>
            <a:ext cx="341453" cy="1516283"/>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80186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How does our confession and belief have to be different from Satan’s confession and belief, in order for us to be saved?</a:t>
            </a:r>
            <a:endParaRPr lang="en-US" dirty="0"/>
          </a:p>
        </p:txBody>
      </p:sp>
    </p:spTree>
    <p:extLst>
      <p:ext uri="{BB962C8B-B14F-4D97-AF65-F5344CB8AC3E}">
        <p14:creationId xmlns:p14="http://schemas.microsoft.com/office/powerpoint/2010/main" val="2201644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Luke 12:8 </a:t>
            </a:r>
            <a:endParaRPr lang="en-US" dirty="0"/>
          </a:p>
        </p:txBody>
      </p:sp>
      <p:sp>
        <p:nvSpPr>
          <p:cNvPr id="3" name="Content Placeholder 2"/>
          <p:cNvSpPr>
            <a:spLocks noGrp="1"/>
          </p:cNvSpPr>
          <p:nvPr>
            <p:ph idx="1"/>
          </p:nvPr>
        </p:nvSpPr>
        <p:spPr/>
        <p:txBody>
          <a:bodyPr/>
          <a:lstStyle/>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endParaRPr lang="en-US" dirty="0" smtClean="0">
              <a:solidFill>
                <a:srgbClr val="FF0000"/>
              </a:solidFill>
            </a:endParaRPr>
          </a:p>
          <a:p>
            <a:pPr marL="0" indent="0">
              <a:buNone/>
            </a:pPr>
            <a:endParaRPr lang="en-US" dirty="0">
              <a:solidFill>
                <a:srgbClr val="FF0000"/>
              </a:solidFill>
            </a:endParaRPr>
          </a:p>
          <a:p>
            <a:pPr marL="0" indent="0">
              <a:buNone/>
            </a:pPr>
            <a:r>
              <a:rPr lang="en-US" dirty="0" smtClean="0">
                <a:solidFill>
                  <a:srgbClr val="FF0000"/>
                </a:solidFill>
              </a:rPr>
              <a:t>I </a:t>
            </a:r>
            <a:r>
              <a:rPr lang="en-US" dirty="0">
                <a:solidFill>
                  <a:srgbClr val="FF0000"/>
                </a:solidFill>
              </a:rPr>
              <a:t>tell you, whoever acknowledges me before men, the Son of Man will also acknowledge him before the angels of God.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16</a:t>
            </a:r>
            <a:r>
              <a:rPr lang="en-US" dirty="0"/>
              <a:t> But not all the Israelites accepted the good news. For Isaiah says, "Lord, who has believed our message?" </a:t>
            </a:r>
            <a:endParaRPr lang="en-US" dirty="0" smtClean="0"/>
          </a:p>
          <a:p>
            <a:pPr marL="0" indent="0">
              <a:buNone/>
            </a:pPr>
            <a:r>
              <a:rPr lang="en-US" baseline="30000" dirty="0" smtClean="0"/>
              <a:t>17</a:t>
            </a:r>
            <a:r>
              <a:rPr lang="en-US" dirty="0" smtClean="0"/>
              <a:t> </a:t>
            </a:r>
            <a:r>
              <a:rPr lang="en-US" dirty="0"/>
              <a:t>Consequently, faith comes from hearing the message, and the message is heard through the word of Christ.</a:t>
            </a:r>
          </a:p>
        </p:txBody>
      </p:sp>
    </p:spTree>
    <p:extLst>
      <p:ext uri="{BB962C8B-B14F-4D97-AF65-F5344CB8AC3E}">
        <p14:creationId xmlns:p14="http://schemas.microsoft.com/office/powerpoint/2010/main" val="147071819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Acts 16:31 </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They </a:t>
            </a:r>
            <a:r>
              <a:rPr lang="en-US" dirty="0"/>
              <a:t>replied, “Believe in the Lord Jesus, and you will be saved—you and your household.”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10</a:t>
            </a:r>
            <a:r>
              <a:rPr lang="en-US" dirty="0" smtClean="0"/>
              <a:t> </a:t>
            </a:r>
            <a:r>
              <a:rPr lang="en-US" dirty="0"/>
              <a:t>For it is with your heart that you believe and are justified, and it is with your mouth that you confess and are saved. </a:t>
            </a:r>
          </a:p>
        </p:txBody>
      </p:sp>
    </p:spTree>
    <p:extLst>
      <p:ext uri="{BB962C8B-B14F-4D97-AF65-F5344CB8AC3E}">
        <p14:creationId xmlns:p14="http://schemas.microsoft.com/office/powerpoint/2010/main" val="4261507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δικαιοσύνη</a:t>
            </a:r>
            <a:endParaRPr lang="en-US" dirty="0"/>
          </a:p>
          <a:p>
            <a:pPr marL="0" indent="0">
              <a:buNone/>
            </a:pPr>
            <a:r>
              <a:rPr lang="en-US" dirty="0" smtClean="0"/>
              <a:t>(</a:t>
            </a:r>
            <a:r>
              <a:rPr lang="en-US" dirty="0" err="1" smtClean="0"/>
              <a:t>dikaiosun</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10</a:t>
            </a:r>
            <a:r>
              <a:rPr lang="en-US" dirty="0" smtClean="0"/>
              <a:t> </a:t>
            </a:r>
            <a:r>
              <a:rPr lang="en-US" dirty="0"/>
              <a:t>For it is with your heart that you believe and are justified, and it is with your mouth that you confess and are saved. </a:t>
            </a:r>
          </a:p>
        </p:txBody>
      </p:sp>
      <p:sp>
        <p:nvSpPr>
          <p:cNvPr id="4" name="Rounded Rectangle 3"/>
          <p:cNvSpPr/>
          <p:nvPr/>
        </p:nvSpPr>
        <p:spPr>
          <a:xfrm>
            <a:off x="1088020" y="5081286"/>
            <a:ext cx="1458410"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70390" y="2187615"/>
            <a:ext cx="2395959" cy="12269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1568370" y="3414532"/>
            <a:ext cx="248855" cy="166675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3074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does calling Jesus “Lord” mean?</a:t>
            </a:r>
          </a:p>
          <a:p>
            <a:endParaRPr lang="en-US" dirty="0"/>
          </a:p>
          <a:p>
            <a:r>
              <a:rPr lang="en-US" dirty="0" smtClean="0"/>
              <a:t>Does it mean He is a great rabbi?</a:t>
            </a:r>
          </a:p>
          <a:p>
            <a:r>
              <a:rPr lang="en-US" dirty="0" smtClean="0"/>
              <a:t>Does it mean that He is the Messiah?</a:t>
            </a:r>
          </a:p>
          <a:p>
            <a:r>
              <a:rPr lang="en-US" dirty="0" smtClean="0"/>
              <a:t>Does it mean that He is God?</a:t>
            </a:r>
          </a:p>
          <a:p>
            <a:endParaRPr lang="en-US" dirty="0"/>
          </a:p>
          <a:p>
            <a:pPr marL="0" indent="0">
              <a:buNone/>
            </a:pPr>
            <a:r>
              <a:rPr lang="en-US" dirty="0" smtClean="0"/>
              <a:t>What else does it mean?</a:t>
            </a:r>
            <a:endParaRPr lang="en-US" dirty="0"/>
          </a:p>
        </p:txBody>
      </p:sp>
    </p:spTree>
    <p:extLst>
      <p:ext uri="{BB962C8B-B14F-4D97-AF65-F5344CB8AC3E}">
        <p14:creationId xmlns:p14="http://schemas.microsoft.com/office/powerpoint/2010/main" val="313217500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Hebrews 3:12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See </a:t>
            </a:r>
            <a:r>
              <a:rPr lang="en-US" dirty="0"/>
              <a:t>to it, brothers, that none of you has a sinful, unbelieving heart that turns away from the living God.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John 4:15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If </a:t>
            </a:r>
            <a:r>
              <a:rPr lang="en-US" dirty="0"/>
              <a:t>anyone acknowledges that Jesus is the Son of God, God lives in him and he in God.</a:t>
            </a:r>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11</a:t>
            </a:r>
            <a:r>
              <a:rPr lang="en-US" dirty="0" smtClean="0"/>
              <a:t> </a:t>
            </a:r>
            <a:r>
              <a:rPr lang="en-US" dirty="0"/>
              <a:t>As the Scripture says, "Anyone who trusts in him will never be put to shame." </a:t>
            </a:r>
            <a:endParaRPr lang="en-US" dirty="0" smtClean="0"/>
          </a:p>
        </p:txBody>
      </p:sp>
    </p:spTree>
    <p:extLst>
      <p:ext uri="{BB962C8B-B14F-4D97-AF65-F5344CB8AC3E}">
        <p14:creationId xmlns:p14="http://schemas.microsoft.com/office/powerpoint/2010/main" val="268634146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10:11</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smtClean="0"/>
              <a:t>καταισχύνω</a:t>
            </a:r>
            <a:endParaRPr lang="en-US" dirty="0"/>
          </a:p>
          <a:p>
            <a:pPr marL="0" indent="0">
              <a:buNone/>
            </a:pPr>
            <a:r>
              <a:rPr lang="en-US" dirty="0" smtClean="0"/>
              <a:t>				(</a:t>
            </a:r>
            <a:r>
              <a:rPr lang="en-US" dirty="0" err="1" smtClean="0"/>
              <a:t>kataischun</a:t>
            </a:r>
            <a:r>
              <a:rPr lang="en-US" dirty="0" err="1"/>
              <a:t>ō</a:t>
            </a:r>
            <a:r>
              <a:rPr lang="en-US" dirty="0" smtClean="0"/>
              <a:t>)</a:t>
            </a:r>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11</a:t>
            </a:r>
            <a:r>
              <a:rPr lang="en-US" dirty="0" smtClean="0"/>
              <a:t> </a:t>
            </a:r>
            <a:r>
              <a:rPr lang="en-US" dirty="0"/>
              <a:t>As the Scripture says, "Anyone who trusts in him will never be put to shame." </a:t>
            </a:r>
            <a:endParaRPr lang="en-US" dirty="0" smtClean="0"/>
          </a:p>
        </p:txBody>
      </p:sp>
      <p:sp>
        <p:nvSpPr>
          <p:cNvPr id="4" name="Rounded Rectangle 3"/>
          <p:cNvSpPr/>
          <p:nvPr/>
        </p:nvSpPr>
        <p:spPr>
          <a:xfrm>
            <a:off x="4537276" y="5289630"/>
            <a:ext cx="1215342" cy="4514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027990" y="2118167"/>
            <a:ext cx="2592729" cy="116904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V="1">
            <a:off x="5144947" y="3287210"/>
            <a:ext cx="179408" cy="20024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51266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What kind of “shame” does the scripture promise we will never be put to?</a:t>
            </a:r>
          </a:p>
          <a:p>
            <a:endParaRPr lang="en-US" dirty="0"/>
          </a:p>
          <a:p>
            <a:r>
              <a:rPr lang="en-US" dirty="0" smtClean="0"/>
              <a:t>What does it include?</a:t>
            </a:r>
          </a:p>
          <a:p>
            <a:r>
              <a:rPr lang="en-US" dirty="0" smtClean="0"/>
              <a:t>What does it not include?</a:t>
            </a:r>
          </a:p>
          <a:p>
            <a:endParaRPr lang="en-US" dirty="0"/>
          </a:p>
          <a:p>
            <a:pPr marL="0" indent="0">
              <a:buNone/>
            </a:pPr>
            <a:r>
              <a:rPr lang="en-US" dirty="0" smtClean="0"/>
              <a:t>Talking to people about Jesus sometimes causes us some fear. Is that included here?</a:t>
            </a:r>
            <a:endParaRPr lang="en-US" dirty="0"/>
          </a:p>
        </p:txBody>
      </p:sp>
    </p:spTree>
    <p:extLst>
      <p:ext uri="{BB962C8B-B14F-4D97-AF65-F5344CB8AC3E}">
        <p14:creationId xmlns:p14="http://schemas.microsoft.com/office/powerpoint/2010/main" val="266311198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Jeremiah 17:7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blessed is the man who trusts in the Lord, </a:t>
            </a:r>
          </a:p>
          <a:p>
            <a:pPr marL="0" indent="0">
              <a:buNone/>
            </a:pPr>
            <a:r>
              <a:rPr lang="en-US" dirty="0"/>
              <a:t>whose confidence is in him. </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10:5-21</a:t>
            </a:r>
          </a:p>
        </p:txBody>
      </p:sp>
      <p:sp>
        <p:nvSpPr>
          <p:cNvPr id="3" name="Content Placeholder 2"/>
          <p:cNvSpPr>
            <a:spLocks noGrp="1"/>
          </p:cNvSpPr>
          <p:nvPr>
            <p:ph idx="1"/>
          </p:nvPr>
        </p:nvSpPr>
        <p:spPr/>
        <p:txBody>
          <a:bodyPr/>
          <a:lstStyle/>
          <a:p>
            <a:pPr marL="0" indent="0">
              <a:buNone/>
            </a:pPr>
            <a:r>
              <a:rPr lang="en-US" baseline="30000" dirty="0"/>
              <a:t>18</a:t>
            </a:r>
            <a:r>
              <a:rPr lang="en-US" dirty="0"/>
              <a:t> But I ask: Did they not hear? Of course they did: "Their voice has gone out into all the earth, their words to the ends of the world." </a:t>
            </a:r>
            <a:endParaRPr lang="en-US" dirty="0" smtClean="0"/>
          </a:p>
          <a:p>
            <a:pPr marL="0" indent="0">
              <a:buNone/>
            </a:pPr>
            <a:r>
              <a:rPr lang="en-US" baseline="30000" dirty="0" smtClean="0"/>
              <a:t>19</a:t>
            </a:r>
            <a:r>
              <a:rPr lang="en-US" dirty="0" smtClean="0"/>
              <a:t> </a:t>
            </a:r>
            <a:r>
              <a:rPr lang="en-US" dirty="0"/>
              <a:t>Again I ask: Did Israel not understand? First, Moses says, "I will make you envious by those who are not a nation; I will make you angry by a nation that has no understanding."</a:t>
            </a:r>
          </a:p>
        </p:txBody>
      </p:sp>
    </p:spTree>
    <p:extLst>
      <p:ext uri="{BB962C8B-B14F-4D97-AF65-F5344CB8AC3E}">
        <p14:creationId xmlns:p14="http://schemas.microsoft.com/office/powerpoint/2010/main" val="391482000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Reference 1 Peter 2:6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For </a:t>
            </a:r>
            <a:r>
              <a:rPr lang="en-US" dirty="0"/>
              <a:t>in Scripture it says: </a:t>
            </a:r>
          </a:p>
          <a:p>
            <a:pPr marL="0" indent="0">
              <a:buNone/>
            </a:pPr>
            <a:r>
              <a:rPr lang="en-US" dirty="0"/>
              <a:t>“See, I lay a stone in Zion, </a:t>
            </a:r>
          </a:p>
          <a:p>
            <a:pPr marL="0" indent="0">
              <a:buNone/>
            </a:pPr>
            <a:r>
              <a:rPr lang="en-US" dirty="0"/>
              <a:t>a chosen and precious cornerstone, </a:t>
            </a:r>
          </a:p>
          <a:p>
            <a:pPr marL="0" indent="0">
              <a:buNone/>
            </a:pPr>
            <a:r>
              <a:rPr lang="en-US" dirty="0"/>
              <a:t>and the one who trusts in him </a:t>
            </a:r>
          </a:p>
          <a:p>
            <a:pPr marL="0" indent="0">
              <a:buNone/>
            </a:pPr>
            <a:r>
              <a:rPr lang="en-US" dirty="0"/>
              <a:t>will never be put to shame.”</a:t>
            </a:r>
          </a:p>
          <a:p>
            <a:endParaRPr lang="en-US" dirty="0"/>
          </a:p>
        </p:txBody>
      </p:sp>
    </p:spTree>
    <p:extLst>
      <p:ext uri="{BB962C8B-B14F-4D97-AF65-F5344CB8AC3E}">
        <p14:creationId xmlns:p14="http://schemas.microsoft.com/office/powerpoint/2010/main" val="356997485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For there is no difference between Jew and Gentile--the same Lord is Lord of all and richly blesses all who call on him, </a:t>
            </a:r>
            <a:endParaRPr lang="en-US" dirty="0" smtClean="0"/>
          </a:p>
        </p:txBody>
      </p:sp>
    </p:spTree>
    <p:extLst>
      <p:ext uri="{BB962C8B-B14F-4D97-AF65-F5344CB8AC3E}">
        <p14:creationId xmlns:p14="http://schemas.microsoft.com/office/powerpoint/2010/main" val="268634146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διαστολή</a:t>
            </a:r>
            <a:endParaRPr lang="en-US" dirty="0"/>
          </a:p>
          <a:p>
            <a:pPr marL="0" indent="0">
              <a:buNone/>
            </a:pPr>
            <a:r>
              <a:rPr lang="en-US" dirty="0" smtClean="0"/>
              <a:t>			(</a:t>
            </a:r>
            <a:r>
              <a:rPr lang="en-US" dirty="0" err="1" smtClean="0"/>
              <a:t>diastol</a:t>
            </a:r>
            <a:r>
              <a:rPr lang="en-US" dirty="0" err="1"/>
              <a:t>ē</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For there is no difference between Jew and Gentile--the same Lord is Lord of all and richly blesses all who call on him, </a:t>
            </a:r>
            <a:endParaRPr lang="en-US" dirty="0" smtClean="0"/>
          </a:p>
        </p:txBody>
      </p:sp>
      <p:sp>
        <p:nvSpPr>
          <p:cNvPr id="4" name="Rounded Rectangle 3"/>
          <p:cNvSpPr/>
          <p:nvPr/>
        </p:nvSpPr>
        <p:spPr>
          <a:xfrm>
            <a:off x="3356658" y="4618299"/>
            <a:ext cx="1759352" cy="4514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59889" y="2141316"/>
            <a:ext cx="1828800" cy="12963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4" idx="0"/>
            <a:endCxn id="5" idx="2"/>
          </p:cNvCxnSpPr>
          <p:nvPr/>
        </p:nvCxnSpPr>
        <p:spPr>
          <a:xfrm flipH="1" flipV="1">
            <a:off x="4074289" y="3437681"/>
            <a:ext cx="162045" cy="118061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85022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3:22-23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endParaRPr lang="en-US" baseline="30000" dirty="0"/>
          </a:p>
          <a:p>
            <a:pPr marL="0" indent="0">
              <a:buNone/>
            </a:pPr>
            <a:r>
              <a:rPr lang="en-US" dirty="0"/>
              <a:t>	</a:t>
            </a:r>
            <a:r>
              <a:rPr lang="el-GR" dirty="0"/>
              <a:t>διαστολή</a:t>
            </a:r>
            <a:endParaRPr lang="en-US" dirty="0"/>
          </a:p>
          <a:p>
            <a:pPr marL="0" indent="0">
              <a:buNone/>
            </a:pPr>
            <a:r>
              <a:rPr lang="en-US" dirty="0"/>
              <a:t>	(</a:t>
            </a:r>
            <a:r>
              <a:rPr lang="en-US" dirty="0" err="1"/>
              <a:t>diastolē</a:t>
            </a:r>
            <a:r>
              <a:rPr lang="en-US" dirty="0"/>
              <a:t>)</a:t>
            </a:r>
          </a:p>
          <a:p>
            <a:pPr marL="0" indent="0">
              <a:buNone/>
            </a:pPr>
            <a:endParaRPr lang="en-US" baseline="30000" dirty="0" smtClean="0"/>
          </a:p>
          <a:p>
            <a:pPr marL="0" indent="0">
              <a:buNone/>
            </a:pPr>
            <a:endParaRPr lang="en-US" baseline="30000" dirty="0"/>
          </a:p>
          <a:p>
            <a:pPr marL="0" indent="0">
              <a:buNone/>
            </a:pPr>
            <a:r>
              <a:rPr lang="en-US" baseline="30000" dirty="0" smtClean="0"/>
              <a:t>22 </a:t>
            </a:r>
            <a:r>
              <a:rPr lang="en-US" dirty="0"/>
              <a:t>This righteousness from God comes through faith in Jesus Christ to all who believe. There is no difference, </a:t>
            </a:r>
            <a:r>
              <a:rPr lang="en-US" baseline="30000" dirty="0"/>
              <a:t>23 </a:t>
            </a:r>
            <a:r>
              <a:rPr lang="en-US" dirty="0"/>
              <a:t>for all have sinned and fall short of the glory of God</a:t>
            </a:r>
          </a:p>
        </p:txBody>
      </p:sp>
      <p:sp>
        <p:nvSpPr>
          <p:cNvPr id="4" name="Rounded Rectangle 3"/>
          <p:cNvSpPr/>
          <p:nvPr/>
        </p:nvSpPr>
        <p:spPr>
          <a:xfrm>
            <a:off x="1319515" y="2280213"/>
            <a:ext cx="1828800" cy="12963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006997" y="5034987"/>
            <a:ext cx="1759352" cy="4514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86673" y="3576578"/>
            <a:ext cx="347242" cy="145840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0681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14:7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smtClean="0"/>
              <a:t>διαστολή</a:t>
            </a:r>
            <a:endParaRPr lang="en-US" dirty="0"/>
          </a:p>
          <a:p>
            <a:pPr marL="0" indent="0">
              <a:buNone/>
            </a:pPr>
            <a:r>
              <a:rPr lang="en-US" dirty="0"/>
              <a:t>		</a:t>
            </a:r>
            <a:r>
              <a:rPr lang="en-US" dirty="0" smtClean="0"/>
              <a:t>(</a:t>
            </a:r>
            <a:r>
              <a:rPr lang="en-US" dirty="0" err="1"/>
              <a:t>diastolē</a:t>
            </a:r>
            <a:r>
              <a:rPr lang="en-US" dirty="0"/>
              <a:t>)</a:t>
            </a:r>
          </a:p>
          <a:p>
            <a:pPr marL="0" indent="0">
              <a:buNone/>
            </a:pPr>
            <a:endParaRPr lang="en-US" dirty="0"/>
          </a:p>
          <a:p>
            <a:pPr marL="0" indent="0">
              <a:buNone/>
            </a:pPr>
            <a:r>
              <a:rPr lang="en-US" dirty="0" smtClean="0"/>
              <a:t>Even </a:t>
            </a:r>
            <a:r>
              <a:rPr lang="en-US" dirty="0"/>
              <a:t>in the case of lifeless things that make sounds, such as the flute or harp, how will anyone know what tune is being played unless there is a distinction in the notes?</a:t>
            </a:r>
          </a:p>
        </p:txBody>
      </p:sp>
      <p:sp>
        <p:nvSpPr>
          <p:cNvPr id="4" name="Rounded Rectangle 3"/>
          <p:cNvSpPr/>
          <p:nvPr/>
        </p:nvSpPr>
        <p:spPr>
          <a:xfrm>
            <a:off x="2222340" y="2164466"/>
            <a:ext cx="1828800" cy="129636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83443" y="5486400"/>
            <a:ext cx="1886673" cy="47456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026780" y="3460831"/>
            <a:ext cx="109960" cy="202556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926844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sz="3100" dirty="0" smtClean="0"/>
              <a:t>There is no difference between Jew &amp; Gentile -</a:t>
            </a:r>
          </a:p>
          <a:p>
            <a:r>
              <a:rPr lang="en-US" sz="3100" dirty="0" smtClean="0"/>
              <a:t>There is no difference between believers –</a:t>
            </a:r>
          </a:p>
          <a:p>
            <a:endParaRPr lang="en-US" sz="3100" dirty="0"/>
          </a:p>
          <a:p>
            <a:pPr marL="0" indent="0">
              <a:buNone/>
            </a:pPr>
            <a:r>
              <a:rPr lang="en-US" sz="3100" dirty="0" smtClean="0"/>
              <a:t>On the other hand, some say there’s no difference between religions </a:t>
            </a:r>
            <a:r>
              <a:rPr lang="en-US" sz="3100" dirty="0" smtClean="0">
                <a:sym typeface="Wingdings" panose="05000000000000000000" pitchFamily="2" charset="2"/>
              </a:rPr>
              <a:t> All religions are valid paths to God.</a:t>
            </a:r>
          </a:p>
          <a:p>
            <a:pPr marL="0" indent="0">
              <a:buNone/>
            </a:pPr>
            <a:endParaRPr lang="en-US" sz="3100" dirty="0">
              <a:sym typeface="Wingdings" panose="05000000000000000000" pitchFamily="2" charset="2"/>
            </a:endParaRPr>
          </a:p>
          <a:p>
            <a:pPr marL="0" indent="0">
              <a:buNone/>
            </a:pPr>
            <a:r>
              <a:rPr lang="en-US" sz="3100" dirty="0" smtClean="0">
                <a:sym typeface="Wingdings" panose="05000000000000000000" pitchFamily="2" charset="2"/>
              </a:rPr>
              <a:t>How do we differentiate between these two concepts?</a:t>
            </a:r>
            <a:endParaRPr lang="en-US" sz="3100" dirty="0"/>
          </a:p>
        </p:txBody>
      </p:sp>
    </p:spTree>
    <p:extLst>
      <p:ext uri="{BB962C8B-B14F-4D97-AF65-F5344CB8AC3E}">
        <p14:creationId xmlns:p14="http://schemas.microsoft.com/office/powerpoint/2010/main" val="266956801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Follow-Up</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Per </a:t>
            </a:r>
            <a:r>
              <a:rPr lang="en-US" dirty="0"/>
              <a:t>Cranford </a:t>
            </a:r>
            <a:r>
              <a:rPr lang="en-US" dirty="0" smtClean="0"/>
              <a:t>–</a:t>
            </a:r>
          </a:p>
          <a:p>
            <a:pPr marL="0" indent="0">
              <a:buNone/>
            </a:pPr>
            <a:endParaRPr lang="en-US" dirty="0" smtClean="0"/>
          </a:p>
          <a:p>
            <a:r>
              <a:rPr lang="en-US" dirty="0" smtClean="0"/>
              <a:t>I plan to visit you soon.</a:t>
            </a:r>
            <a:endParaRPr lang="en-US" dirty="0"/>
          </a:p>
          <a:p>
            <a:r>
              <a:rPr lang="en-US" dirty="0" smtClean="0"/>
              <a:t>Then, I’ll go to Spain: I need your assistance.</a:t>
            </a:r>
          </a:p>
          <a:p>
            <a:r>
              <a:rPr lang="en-US" dirty="0" smtClean="0"/>
              <a:t>I need your prayers.</a:t>
            </a:r>
          </a:p>
          <a:p>
            <a:r>
              <a:rPr lang="en-US" dirty="0" smtClean="0"/>
              <a:t>This is the Gospel I preach.</a:t>
            </a:r>
          </a:p>
          <a:p>
            <a:endParaRPr lang="en-US" dirty="0"/>
          </a:p>
        </p:txBody>
      </p:sp>
    </p:spTree>
    <p:extLst>
      <p:ext uri="{BB962C8B-B14F-4D97-AF65-F5344CB8AC3E}">
        <p14:creationId xmlns:p14="http://schemas.microsoft.com/office/powerpoint/2010/main" val="196081443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But ...</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Per Russell –</a:t>
            </a:r>
          </a:p>
          <a:p>
            <a:pPr marL="0" indent="0">
              <a:buNone/>
            </a:pPr>
            <a:endParaRPr lang="en-US" dirty="0" smtClean="0"/>
          </a:p>
          <a:p>
            <a:r>
              <a:rPr lang="en-US" dirty="0" smtClean="0"/>
              <a:t>The major issue is the relationship between Jews and Gentiles.</a:t>
            </a:r>
          </a:p>
          <a:p>
            <a:endParaRPr lang="en-US" dirty="0"/>
          </a:p>
          <a:p>
            <a:pPr marL="0" indent="0">
              <a:buNone/>
            </a:pPr>
            <a:r>
              <a:rPr lang="en-US" dirty="0" smtClean="0"/>
              <a:t>Which Statement of Purpose would you prefer?</a:t>
            </a:r>
          </a:p>
          <a:p>
            <a:pPr marL="0" indent="0">
              <a:buNone/>
            </a:pPr>
            <a:r>
              <a:rPr lang="en-US" dirty="0" smtClean="0"/>
              <a:t>And, Why?</a:t>
            </a:r>
            <a:endParaRPr lang="en-US" dirty="0"/>
          </a:p>
        </p:txBody>
      </p:sp>
    </p:spTree>
    <p:extLst>
      <p:ext uri="{BB962C8B-B14F-4D97-AF65-F5344CB8AC3E}">
        <p14:creationId xmlns:p14="http://schemas.microsoft.com/office/powerpoint/2010/main" val="127688173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10:12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πλουτέω</a:t>
            </a:r>
            <a:endParaRPr lang="en-US" dirty="0"/>
          </a:p>
          <a:p>
            <a:pPr marL="0" indent="0">
              <a:buNone/>
            </a:pPr>
            <a:r>
              <a:rPr lang="en-US" dirty="0" smtClean="0"/>
              <a:t>							(</a:t>
            </a:r>
            <a:r>
              <a:rPr lang="en-US" dirty="0" err="1" smtClean="0"/>
              <a:t>ploute</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12</a:t>
            </a:r>
            <a:r>
              <a:rPr lang="en-US" dirty="0" smtClean="0"/>
              <a:t> </a:t>
            </a:r>
            <a:r>
              <a:rPr lang="en-US" dirty="0"/>
              <a:t>For there is no difference between Jew and Gentile--the same Lord is Lord of all and richly blesses all who call on him, </a:t>
            </a:r>
            <a:endParaRPr lang="en-US" dirty="0" smtClean="0"/>
          </a:p>
        </p:txBody>
      </p:sp>
      <p:sp>
        <p:nvSpPr>
          <p:cNvPr id="4" name="Rounded Rectangle 3"/>
          <p:cNvSpPr/>
          <p:nvPr/>
        </p:nvSpPr>
        <p:spPr>
          <a:xfrm>
            <a:off x="7176304" y="5081286"/>
            <a:ext cx="1018572"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4562" y="5555848"/>
            <a:ext cx="1307939" cy="4977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111170" y="5578997"/>
            <a:ext cx="6597569" cy="902896"/>
          </a:xfrm>
          <a:custGeom>
            <a:avLst/>
            <a:gdLst>
              <a:gd name="connsiteX0" fmla="*/ 0 w 6597569"/>
              <a:gd name="connsiteY0" fmla="*/ 474562 h 902896"/>
              <a:gd name="connsiteX1" fmla="*/ 1863524 w 6597569"/>
              <a:gd name="connsiteY1" fmla="*/ 833378 h 902896"/>
              <a:gd name="connsiteX2" fmla="*/ 5671595 w 6597569"/>
              <a:gd name="connsiteY2" fmla="*/ 821803 h 902896"/>
              <a:gd name="connsiteX3" fmla="*/ 6597569 w 6597569"/>
              <a:gd name="connsiteY3" fmla="*/ 0 h 902896"/>
            </a:gdLst>
            <a:ahLst/>
            <a:cxnLst>
              <a:cxn ang="0">
                <a:pos x="connsiteX0" y="connsiteY0"/>
              </a:cxn>
              <a:cxn ang="0">
                <a:pos x="connsiteX1" y="connsiteY1"/>
              </a:cxn>
              <a:cxn ang="0">
                <a:pos x="connsiteX2" y="connsiteY2"/>
              </a:cxn>
              <a:cxn ang="0">
                <a:pos x="connsiteX3" y="connsiteY3"/>
              </a:cxn>
            </a:cxnLst>
            <a:rect l="l" t="t" r="r" b="b"/>
            <a:pathLst>
              <a:path w="6597569" h="902896">
                <a:moveTo>
                  <a:pt x="0" y="474562"/>
                </a:moveTo>
                <a:cubicBezTo>
                  <a:pt x="459129" y="625033"/>
                  <a:pt x="918258" y="775504"/>
                  <a:pt x="1863524" y="833378"/>
                </a:cubicBezTo>
                <a:cubicBezTo>
                  <a:pt x="2808790" y="891252"/>
                  <a:pt x="4882588" y="960699"/>
                  <a:pt x="5671595" y="821803"/>
                </a:cubicBezTo>
                <a:cubicBezTo>
                  <a:pt x="6460602" y="682907"/>
                  <a:pt x="6529085" y="341453"/>
                  <a:pt x="6597569"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6817489" y="2152891"/>
            <a:ext cx="1805650" cy="13658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4" idx="0"/>
            <a:endCxn id="7" idx="2"/>
          </p:cNvCxnSpPr>
          <p:nvPr/>
        </p:nvCxnSpPr>
        <p:spPr>
          <a:xfrm flipV="1">
            <a:off x="7685590" y="3518704"/>
            <a:ext cx="34724" cy="156258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85022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6:18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πλουτέω</a:t>
            </a:r>
            <a:endParaRPr lang="en-US" dirty="0"/>
          </a:p>
          <a:p>
            <a:pPr marL="0" indent="0">
              <a:buNone/>
            </a:pPr>
            <a:r>
              <a:rPr lang="en-US" dirty="0"/>
              <a:t>						(</a:t>
            </a:r>
            <a:r>
              <a:rPr lang="en-US" dirty="0" err="1"/>
              <a:t>plouteō</a:t>
            </a:r>
            <a:r>
              <a:rPr lang="en-US" dirty="0"/>
              <a:t>)</a:t>
            </a:r>
          </a:p>
          <a:p>
            <a:pPr marL="0" indent="0">
              <a:buNone/>
            </a:pPr>
            <a:endParaRPr lang="en-US" dirty="0"/>
          </a:p>
          <a:p>
            <a:pPr marL="0" indent="0">
              <a:buNone/>
            </a:pPr>
            <a:endParaRPr lang="en-US" dirty="0" smtClean="0"/>
          </a:p>
          <a:p>
            <a:pPr marL="0" indent="0">
              <a:buNone/>
            </a:pPr>
            <a:r>
              <a:rPr lang="en-US" dirty="0" smtClean="0"/>
              <a:t>Command </a:t>
            </a:r>
            <a:r>
              <a:rPr lang="en-US" dirty="0"/>
              <a:t>them to do good, to be rich in good deeds, and to be generous and willing to share.</a:t>
            </a:r>
          </a:p>
        </p:txBody>
      </p:sp>
      <p:sp>
        <p:nvSpPr>
          <p:cNvPr id="4" name="Rounded Rectangle 3"/>
          <p:cNvSpPr/>
          <p:nvPr/>
        </p:nvSpPr>
        <p:spPr>
          <a:xfrm>
            <a:off x="5903089" y="2141316"/>
            <a:ext cx="1805650" cy="136581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215605" y="4583575"/>
            <a:ext cx="694481" cy="486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6562846" y="3507129"/>
            <a:ext cx="243068" cy="107644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4543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52535</TotalTime>
  <Words>26832</Words>
  <Application>Microsoft Office PowerPoint</Application>
  <PresentationFormat>On-screen Show (4:3)</PresentationFormat>
  <Paragraphs>5815</Paragraphs>
  <Slides>170</Slides>
  <Notes>170</Notes>
  <HiddenSlides>0</HiddenSlides>
  <MMClips>0</MMClips>
  <ScaleCrop>false</ScaleCrop>
  <HeadingPairs>
    <vt:vector size="4" baseType="variant">
      <vt:variant>
        <vt:lpstr>Theme</vt:lpstr>
      </vt:variant>
      <vt:variant>
        <vt:i4>1</vt:i4>
      </vt:variant>
      <vt:variant>
        <vt:lpstr>Slide Titles</vt:lpstr>
      </vt:variant>
      <vt:variant>
        <vt:i4>170</vt:i4>
      </vt:variant>
    </vt:vector>
  </HeadingPairs>
  <TitlesOfParts>
    <vt:vector size="171" baseType="lpstr">
      <vt:lpstr>Office Theme</vt:lpstr>
      <vt:lpstr>Romans 10:5-21 --- The Message of Salvation to All</vt:lpstr>
      <vt:lpstr>PowerPoint Presentation</vt:lpstr>
      <vt:lpstr>Romans 10:5-21</vt:lpstr>
      <vt:lpstr>Romans 10:5-21</vt:lpstr>
      <vt:lpstr>Romans 10:5-21</vt:lpstr>
      <vt:lpstr>Romans 10:5-21</vt:lpstr>
      <vt:lpstr>Romans 10:5-21</vt:lpstr>
      <vt:lpstr>Romans 10:5-21</vt:lpstr>
      <vt:lpstr>Romans 10:5-21</vt:lpstr>
      <vt:lpstr>Romans 10:5-21</vt:lpstr>
      <vt:lpstr>Romans 10:5</vt:lpstr>
      <vt:lpstr>Romans 10:5 - NASB</vt:lpstr>
      <vt:lpstr>Question</vt:lpstr>
      <vt:lpstr>Romans 10:5</vt:lpstr>
      <vt:lpstr>John 6:51</vt:lpstr>
      <vt:lpstr>1 Thessalonians 5:10</vt:lpstr>
      <vt:lpstr>Cross Reference Leviticus 18:5</vt:lpstr>
      <vt:lpstr>Cross Reference Galatians 3:12</vt:lpstr>
      <vt:lpstr>Romans 10:6</vt:lpstr>
      <vt:lpstr>Question</vt:lpstr>
      <vt:lpstr>Romans 10:6</vt:lpstr>
      <vt:lpstr>Acts 2:34</vt:lpstr>
      <vt:lpstr>John 3:13</vt:lpstr>
      <vt:lpstr>Cross Reference Ephesians 4:8-10</vt:lpstr>
      <vt:lpstr>Cross Reference Hebrews 1:3</vt:lpstr>
      <vt:lpstr>Romans 10:7</vt:lpstr>
      <vt:lpstr>Question</vt:lpstr>
      <vt:lpstr>Romans 10:7</vt:lpstr>
      <vt:lpstr>Ephesians 4:9</vt:lpstr>
      <vt:lpstr>Acts 8:38</vt:lpstr>
      <vt:lpstr>Cross Reference 1 Peter 3:18</vt:lpstr>
      <vt:lpstr>Cross Reference Hebrews 13:20 </vt:lpstr>
      <vt:lpstr>Romans 10:8</vt:lpstr>
      <vt:lpstr>Romans 10:8</vt:lpstr>
      <vt:lpstr>Matthew 24:33</vt:lpstr>
      <vt:lpstr>Hebrews 8:13</vt:lpstr>
      <vt:lpstr>Question</vt:lpstr>
      <vt:lpstr>Romans 10:8</vt:lpstr>
      <vt:lpstr>Matthew 15:11</vt:lpstr>
      <vt:lpstr>Revelation 11:5</vt:lpstr>
      <vt:lpstr>Question</vt:lpstr>
      <vt:lpstr>Romans 10:8</vt:lpstr>
      <vt:lpstr>Luke 16:15</vt:lpstr>
      <vt:lpstr>1 Thessalonians 2:4</vt:lpstr>
      <vt:lpstr>Question</vt:lpstr>
      <vt:lpstr>Cross Reference Deuteronomy 30:14</vt:lpstr>
      <vt:lpstr>Cross Reference Galatians 3:2</vt:lpstr>
      <vt:lpstr>Romans 10:9</vt:lpstr>
      <vt:lpstr>PowerPoint Presentation</vt:lpstr>
      <vt:lpstr>Question</vt:lpstr>
      <vt:lpstr>Romans 10:9</vt:lpstr>
      <vt:lpstr>John 9:22</vt:lpstr>
      <vt:lpstr>Matthew 10:32</vt:lpstr>
      <vt:lpstr>Romans 10:9</vt:lpstr>
      <vt:lpstr>Question</vt:lpstr>
      <vt:lpstr>Romans 10:9</vt:lpstr>
      <vt:lpstr>Acts 7:49</vt:lpstr>
      <vt:lpstr>Matthew 11:25</vt:lpstr>
      <vt:lpstr>Question</vt:lpstr>
      <vt:lpstr>Romans 10:9</vt:lpstr>
      <vt:lpstr>Luke 1:45</vt:lpstr>
      <vt:lpstr>John 9:18</vt:lpstr>
      <vt:lpstr>Acts 16:31</vt:lpstr>
      <vt:lpstr>John 3:16</vt:lpstr>
      <vt:lpstr>Question</vt:lpstr>
      <vt:lpstr>Romans 10:9</vt:lpstr>
      <vt:lpstr>Romans 10:9</vt:lpstr>
      <vt:lpstr>John 5:21</vt:lpstr>
      <vt:lpstr>Romans 4:24</vt:lpstr>
      <vt:lpstr>Question</vt:lpstr>
      <vt:lpstr>Romans 10:9</vt:lpstr>
      <vt:lpstr>Luke 7:15</vt:lpstr>
      <vt:lpstr>1 Thessalonians 4:16</vt:lpstr>
      <vt:lpstr>Question</vt:lpstr>
      <vt:lpstr>Romans 10:9</vt:lpstr>
      <vt:lpstr>John 10:9</vt:lpstr>
      <vt:lpstr>Acts 4:12</vt:lpstr>
      <vt:lpstr>Question</vt:lpstr>
      <vt:lpstr>Cross Reference Luke 12:8 </vt:lpstr>
      <vt:lpstr>Cross Reference Acts 16:31 </vt:lpstr>
      <vt:lpstr>Romans 10:10</vt:lpstr>
      <vt:lpstr>Romans 10:10</vt:lpstr>
      <vt:lpstr>Question</vt:lpstr>
      <vt:lpstr>Cross Reference Hebrews 3:12</vt:lpstr>
      <vt:lpstr>Cross Reference 1 John 4:15</vt:lpstr>
      <vt:lpstr>Romans 10:11</vt:lpstr>
      <vt:lpstr>Romans 10:11</vt:lpstr>
      <vt:lpstr>Question</vt:lpstr>
      <vt:lpstr>Cross Reference Jeremiah 17:7</vt:lpstr>
      <vt:lpstr>Cross Reference 1 Peter 2:6</vt:lpstr>
      <vt:lpstr>Romans 10:12</vt:lpstr>
      <vt:lpstr>Romans 10:12</vt:lpstr>
      <vt:lpstr>Romans 3:22-23</vt:lpstr>
      <vt:lpstr>1 Corinthians 14:7</vt:lpstr>
      <vt:lpstr>Question</vt:lpstr>
      <vt:lpstr>Follow-Up</vt:lpstr>
      <vt:lpstr>But ...</vt:lpstr>
      <vt:lpstr>Romans 10:12</vt:lpstr>
      <vt:lpstr>1 Timothy 6:18</vt:lpstr>
      <vt:lpstr>2 Corinthians 8:9</vt:lpstr>
      <vt:lpstr>Question</vt:lpstr>
      <vt:lpstr>Romans 10:12</vt:lpstr>
      <vt:lpstr>2 Timothy 2:22</vt:lpstr>
      <vt:lpstr>Acts 2:21</vt:lpstr>
      <vt:lpstr>Question</vt:lpstr>
      <vt:lpstr>Cross Reference Psalm 145:18</vt:lpstr>
      <vt:lpstr>Cross Reference Galatians 3:28-29</vt:lpstr>
      <vt:lpstr>Question</vt:lpstr>
      <vt:lpstr>Romans 10:13</vt:lpstr>
      <vt:lpstr>Cross Reference Joel 2:32</vt:lpstr>
      <vt:lpstr>Cross Reference Acts 2:21</vt:lpstr>
      <vt:lpstr>Acts 4:12</vt:lpstr>
      <vt:lpstr>John 14:6</vt:lpstr>
      <vt:lpstr>Question</vt:lpstr>
      <vt:lpstr>Romans 10:14</vt:lpstr>
      <vt:lpstr>PowerPoint Presentation</vt:lpstr>
      <vt:lpstr>Note this Order of Events</vt:lpstr>
      <vt:lpstr>Question</vt:lpstr>
      <vt:lpstr>Question</vt:lpstr>
      <vt:lpstr>Question</vt:lpstr>
      <vt:lpstr>Question</vt:lpstr>
      <vt:lpstr>Question</vt:lpstr>
      <vt:lpstr>Romans 10:14</vt:lpstr>
      <vt:lpstr>Matthew 11:4</vt:lpstr>
      <vt:lpstr>Romans 10:14</vt:lpstr>
      <vt:lpstr>Luke 8:1</vt:lpstr>
      <vt:lpstr>Cross Reference Mark 16:15-16 </vt:lpstr>
      <vt:lpstr>Cross Reference 2 Timothy 4:16-17</vt:lpstr>
      <vt:lpstr>Romans 10:15</vt:lpstr>
      <vt:lpstr>Romans 10:15</vt:lpstr>
      <vt:lpstr>Matthew 21:34</vt:lpstr>
      <vt:lpstr>Romans 10:15</vt:lpstr>
      <vt:lpstr>Acts 8:4</vt:lpstr>
      <vt:lpstr>Cross Reference Isaiah 52:7</vt:lpstr>
      <vt:lpstr>Question</vt:lpstr>
      <vt:lpstr>Cross Reference John 20:21</vt:lpstr>
      <vt:lpstr>Romans 10:16</vt:lpstr>
      <vt:lpstr>Cross Reference Isaiah 53:1 </vt:lpstr>
      <vt:lpstr>Cross Reference Hebrews 4:2</vt:lpstr>
      <vt:lpstr>Question</vt:lpstr>
      <vt:lpstr>Romans 10:17</vt:lpstr>
      <vt:lpstr>Cross Reference Galatians 3:5</vt:lpstr>
      <vt:lpstr>Cross Reference Romans 1:16 </vt:lpstr>
      <vt:lpstr>Question</vt:lpstr>
      <vt:lpstr>Romans 10:18</vt:lpstr>
      <vt:lpstr>PowerPoint Presentation</vt:lpstr>
      <vt:lpstr>Romans 10:18</vt:lpstr>
      <vt:lpstr>Question</vt:lpstr>
      <vt:lpstr>1 Corinthians 14:7</vt:lpstr>
      <vt:lpstr>Cross Reference Psalm 19:4</vt:lpstr>
      <vt:lpstr>Cross Reference Matthew 24:14</vt:lpstr>
      <vt:lpstr>Romans 10:19</vt:lpstr>
      <vt:lpstr>Cross Reference Deuteronomy 32:21 </vt:lpstr>
      <vt:lpstr>Cross Reference Romans 1:21 </vt:lpstr>
      <vt:lpstr>Question</vt:lpstr>
      <vt:lpstr>Romans 10:20</vt:lpstr>
      <vt:lpstr>Cross Reference Isaiah 52:15</vt:lpstr>
      <vt:lpstr>Cross Reference Matthew 20:16</vt:lpstr>
      <vt:lpstr>Question</vt:lpstr>
      <vt:lpstr>Romans 10:21</vt:lpstr>
      <vt:lpstr>Romans 10:21</vt:lpstr>
      <vt:lpstr>Hebrews 11:31</vt:lpstr>
      <vt:lpstr>John 3:36</vt:lpstr>
      <vt:lpstr>Romans 10:21</vt:lpstr>
      <vt:lpstr>Luke 2:34</vt:lpstr>
      <vt:lpstr>John 19:12</vt:lpstr>
      <vt:lpstr>Cross Reference Jeremiah 35:15</vt:lpstr>
      <vt:lpstr>Cross Reference Acts 13:46</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351</cp:revision>
  <dcterms:created xsi:type="dcterms:W3CDTF">2014-03-14T14:55:41Z</dcterms:created>
  <dcterms:modified xsi:type="dcterms:W3CDTF">2018-09-14T23:30:12Z</dcterms:modified>
</cp:coreProperties>
</file>